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sldIdLst>
    <p:sldId id="256" r:id="rId2"/>
    <p:sldId id="257" r:id="rId3"/>
    <p:sldId id="258" r:id="rId4"/>
    <p:sldId id="263" r:id="rId5"/>
    <p:sldId id="259" r:id="rId6"/>
    <p:sldId id="270" r:id="rId7"/>
    <p:sldId id="261" r:id="rId8"/>
    <p:sldId id="271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thors_number_of_artic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syurmasto\Documents\Python_Scripts\WebScrapingProject\presentation%20source%20files\auxiliary%20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Authors: JMRL</a:t>
            </a:r>
            <a:r>
              <a:rPr lang="en-US" baseline="0" dirty="0"/>
              <a:t> / NIPS Publications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Sheet1!$A$1:$A$20</c:f>
              <c:strCache>
                <c:ptCount val="20"/>
                <c:pt idx="0">
                  <c:v>Yoshua Bengio</c:v>
                </c:pt>
                <c:pt idx="1">
                  <c:v>Koby Crammer</c:v>
                </c:pt>
                <c:pt idx="2">
                  <c:v>Elad Hazan</c:v>
                </c:pt>
                <c:pt idx="3">
                  <c:v>Michael C. Mozer</c:v>
                </c:pt>
                <c:pt idx="4">
                  <c:v>Ofer Dekel</c:v>
                </c:pt>
                <c:pt idx="5">
                  <c:v>Francis R. Bach</c:v>
                </c:pt>
                <c:pt idx="6">
                  <c:v>Tong Zhang</c:v>
                </c:pt>
                <c:pt idx="7">
                  <c:v>Peter Dayan</c:v>
                </c:pt>
                <c:pt idx="8">
                  <c:v>Corinna Cortes</c:v>
                </c:pt>
                <c:pt idx="9">
                  <c:v>Kenji Fukumizu</c:v>
                </c:pt>
                <c:pt idx="10">
                  <c:v>David Barber</c:v>
                </c:pt>
                <c:pt idx="11">
                  <c:v>Han Liu</c:v>
                </c:pt>
                <c:pt idx="12">
                  <c:v>Zoubin Ghahramani</c:v>
                </c:pt>
                <c:pt idx="13">
                  <c:v>Manfred Opper</c:v>
                </c:pt>
                <c:pt idx="14">
                  <c:v>Peter L. Bartlett</c:v>
                </c:pt>
                <c:pt idx="15">
                  <c:v>Brendan J. Frey</c:v>
                </c:pt>
                <c:pt idx="16">
                  <c:v>Peter Sollich</c:v>
                </c:pt>
                <c:pt idx="17">
                  <c:v>Richard S. Zemel</c:v>
                </c:pt>
                <c:pt idx="18">
                  <c:v>Ping Li</c:v>
                </c:pt>
                <c:pt idx="19">
                  <c:v>Wolfgang Maass</c:v>
                </c:pt>
              </c:strCache>
            </c:strRef>
          </c:cat>
          <c:val>
            <c:numRef>
              <c:f>Sheet1!$B$1:$B$20</c:f>
              <c:numCache>
                <c:formatCode>General</c:formatCode>
                <c:ptCount val="20"/>
                <c:pt idx="0">
                  <c:v>24</c:v>
                </c:pt>
                <c:pt idx="1">
                  <c:v>18</c:v>
                </c:pt>
                <c:pt idx="2">
                  <c:v>17</c:v>
                </c:pt>
                <c:pt idx="3">
                  <c:v>16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  <c:pt idx="10">
                  <c:v>13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90-41D4-8971-9748E1385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1987-2018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popular_words_agg_title!$B$1:$B$20</c:f>
              <c:strCache>
                <c:ptCount val="20"/>
                <c:pt idx="0">
                  <c:v>learning</c:v>
                </c:pt>
                <c:pt idx="1">
                  <c:v>model</c:v>
                </c:pt>
                <c:pt idx="2">
                  <c:v>network</c:v>
                </c:pt>
                <c:pt idx="3">
                  <c:v>neural</c:v>
                </c:pt>
                <c:pt idx="4">
                  <c:v>using</c:v>
                </c:pt>
                <c:pt idx="5">
                  <c:v>algorithm</c:v>
                </c:pt>
                <c:pt idx="6">
                  <c:v>bayesian</c:v>
                </c:pt>
                <c:pt idx="7">
                  <c:v>data</c:v>
                </c:pt>
                <c:pt idx="8">
                  <c:v>analysis</c:v>
                </c:pt>
                <c:pt idx="9">
                  <c:v>kernel</c:v>
                </c:pt>
                <c:pt idx="10">
                  <c:v>via</c:v>
                </c:pt>
                <c:pt idx="11">
                  <c:v>process</c:v>
                </c:pt>
                <c:pt idx="12">
                  <c:v>inference</c:v>
                </c:pt>
                <c:pt idx="13">
                  <c:v>optimization</c:v>
                </c:pt>
                <c:pt idx="14">
                  <c:v>method</c:v>
                </c:pt>
                <c:pt idx="15">
                  <c:v>classification</c:v>
                </c:pt>
                <c:pt idx="16">
                  <c:v>sparse</c:v>
                </c:pt>
                <c:pt idx="17">
                  <c:v>estimation</c:v>
                </c:pt>
                <c:pt idx="18">
                  <c:v>deep</c:v>
                </c:pt>
                <c:pt idx="19">
                  <c:v>gaussian</c:v>
                </c:pt>
              </c:strCache>
            </c:strRef>
          </c:cat>
          <c:val>
            <c:numRef>
              <c:f>popular_words_agg_title!$C$1:$C$20</c:f>
              <c:numCache>
                <c:formatCode>General</c:formatCode>
                <c:ptCount val="20"/>
                <c:pt idx="0">
                  <c:v>2268</c:v>
                </c:pt>
                <c:pt idx="1">
                  <c:v>1150</c:v>
                </c:pt>
                <c:pt idx="2">
                  <c:v>1104</c:v>
                </c:pt>
                <c:pt idx="3">
                  <c:v>784</c:v>
                </c:pt>
                <c:pt idx="4">
                  <c:v>601</c:v>
                </c:pt>
                <c:pt idx="5">
                  <c:v>508</c:v>
                </c:pt>
                <c:pt idx="6">
                  <c:v>435</c:v>
                </c:pt>
                <c:pt idx="7">
                  <c:v>421</c:v>
                </c:pt>
                <c:pt idx="8">
                  <c:v>380</c:v>
                </c:pt>
                <c:pt idx="9">
                  <c:v>376</c:v>
                </c:pt>
                <c:pt idx="10">
                  <c:v>375</c:v>
                </c:pt>
                <c:pt idx="11">
                  <c:v>365</c:v>
                </c:pt>
                <c:pt idx="12">
                  <c:v>362</c:v>
                </c:pt>
                <c:pt idx="13">
                  <c:v>345</c:v>
                </c:pt>
                <c:pt idx="14">
                  <c:v>334</c:v>
                </c:pt>
                <c:pt idx="15">
                  <c:v>330</c:v>
                </c:pt>
                <c:pt idx="16">
                  <c:v>306</c:v>
                </c:pt>
                <c:pt idx="17">
                  <c:v>304</c:v>
                </c:pt>
                <c:pt idx="18">
                  <c:v>304</c:v>
                </c:pt>
                <c:pt idx="19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8-4456-A3D3-C5326323D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2018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popular_words_2018_title!$B$1:$B$20</c:f>
              <c:strCache>
                <c:ptCount val="20"/>
                <c:pt idx="0">
                  <c:v>learning</c:v>
                </c:pt>
                <c:pt idx="1">
                  <c:v>network</c:v>
                </c:pt>
                <c:pt idx="2">
                  <c:v>neural</c:v>
                </c:pt>
                <c:pt idx="3">
                  <c:v>model</c:v>
                </c:pt>
                <c:pt idx="4">
                  <c:v>deep</c:v>
                </c:pt>
                <c:pt idx="5">
                  <c:v>optimization</c:v>
                </c:pt>
                <c:pt idx="6">
                  <c:v>via</c:v>
                </c:pt>
                <c:pt idx="7">
                  <c:v>gradient</c:v>
                </c:pt>
                <c:pt idx="8">
                  <c:v>stochastic</c:v>
                </c:pt>
                <c:pt idx="9">
                  <c:v>data</c:v>
                </c:pt>
                <c:pt idx="10">
                  <c:v>algorithm</c:v>
                </c:pt>
                <c:pt idx="11">
                  <c:v>using</c:v>
                </c:pt>
                <c:pt idx="12">
                  <c:v>bayesian</c:v>
                </c:pt>
                <c:pt idx="13">
                  <c:v>graph</c:v>
                </c:pt>
                <c:pt idx="14">
                  <c:v>adversarial</c:v>
                </c:pt>
                <c:pt idx="15">
                  <c:v>inference</c:v>
                </c:pt>
                <c:pt idx="16">
                  <c:v>process</c:v>
                </c:pt>
                <c:pt idx="17">
                  <c:v>efficient</c:v>
                </c:pt>
                <c:pt idx="18">
                  <c:v>reinforcement</c:v>
                </c:pt>
                <c:pt idx="19">
                  <c:v>representation</c:v>
                </c:pt>
              </c:strCache>
            </c:strRef>
          </c:cat>
          <c:val>
            <c:numRef>
              <c:f>popular_words_2018_title!$C$1:$C$20</c:f>
              <c:numCache>
                <c:formatCode>General</c:formatCode>
                <c:ptCount val="20"/>
                <c:pt idx="0">
                  <c:v>286</c:v>
                </c:pt>
                <c:pt idx="1">
                  <c:v>152</c:v>
                </c:pt>
                <c:pt idx="2">
                  <c:v>112</c:v>
                </c:pt>
                <c:pt idx="3">
                  <c:v>108</c:v>
                </c:pt>
                <c:pt idx="4">
                  <c:v>103</c:v>
                </c:pt>
                <c:pt idx="5">
                  <c:v>75</c:v>
                </c:pt>
                <c:pt idx="6">
                  <c:v>73</c:v>
                </c:pt>
                <c:pt idx="7">
                  <c:v>57</c:v>
                </c:pt>
                <c:pt idx="8">
                  <c:v>52</c:v>
                </c:pt>
                <c:pt idx="9">
                  <c:v>52</c:v>
                </c:pt>
                <c:pt idx="10">
                  <c:v>50</c:v>
                </c:pt>
                <c:pt idx="11">
                  <c:v>46</c:v>
                </c:pt>
                <c:pt idx="12">
                  <c:v>46</c:v>
                </c:pt>
                <c:pt idx="13">
                  <c:v>42</c:v>
                </c:pt>
                <c:pt idx="14">
                  <c:v>41</c:v>
                </c:pt>
                <c:pt idx="15">
                  <c:v>40</c:v>
                </c:pt>
                <c:pt idx="16">
                  <c:v>39</c:v>
                </c:pt>
                <c:pt idx="17">
                  <c:v>39</c:v>
                </c:pt>
                <c:pt idx="18">
                  <c:v>39</c:v>
                </c:pt>
                <c:pt idx="1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AF-4197-B0C9-E280EFC68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2018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popular_pairs_2018_title!$B$1:$B$20</c:f>
              <c:strCache>
                <c:ptCount val="20"/>
                <c:pt idx="0">
                  <c:v>neural network</c:v>
                </c:pt>
                <c:pt idx="1">
                  <c:v>reinforcement learning</c:v>
                </c:pt>
                <c:pt idx="2">
                  <c:v>gradient descent</c:v>
                </c:pt>
                <c:pt idx="3">
                  <c:v>gaussian process</c:v>
                </c:pt>
                <c:pt idx="4">
                  <c:v>deep neural</c:v>
                </c:pt>
                <c:pt idx="5">
                  <c:v>deep learning</c:v>
                </c:pt>
                <c:pt idx="6">
                  <c:v>stochastic gradient</c:v>
                </c:pt>
                <c:pt idx="7">
                  <c:v>nonconvex optimization</c:v>
                </c:pt>
                <c:pt idx="8">
                  <c:v>convolutional neural</c:v>
                </c:pt>
                <c:pt idx="9">
                  <c:v>deep reinforcement</c:v>
                </c:pt>
                <c:pt idx="10">
                  <c:v>generative model</c:v>
                </c:pt>
                <c:pt idx="11">
                  <c:v>generative adversarial</c:v>
                </c:pt>
                <c:pt idx="12">
                  <c:v>deep network</c:v>
                </c:pt>
                <c:pt idx="13">
                  <c:v>monte carlo</c:v>
                </c:pt>
                <c:pt idx="14">
                  <c:v>variational inference</c:v>
                </c:pt>
                <c:pt idx="15">
                  <c:v>graphical model</c:v>
                </c:pt>
                <c:pt idx="16">
                  <c:v>time series</c:v>
                </c:pt>
                <c:pt idx="17">
                  <c:v>learning via</c:v>
                </c:pt>
                <c:pt idx="18">
                  <c:v>recurrent neural</c:v>
                </c:pt>
                <c:pt idx="19">
                  <c:v>unsupervised learning</c:v>
                </c:pt>
              </c:strCache>
            </c:strRef>
          </c:cat>
          <c:val>
            <c:numRef>
              <c:f>popular_pairs_2018_title!$C$1:$C$20</c:f>
              <c:numCache>
                <c:formatCode>General</c:formatCode>
                <c:ptCount val="20"/>
                <c:pt idx="0">
                  <c:v>77</c:v>
                </c:pt>
                <c:pt idx="1">
                  <c:v>38</c:v>
                </c:pt>
                <c:pt idx="2">
                  <c:v>22</c:v>
                </c:pt>
                <c:pt idx="3">
                  <c:v>22</c:v>
                </c:pt>
                <c:pt idx="4">
                  <c:v>17</c:v>
                </c:pt>
                <c:pt idx="5">
                  <c:v>16</c:v>
                </c:pt>
                <c:pt idx="6">
                  <c:v>16</c:v>
                </c:pt>
                <c:pt idx="7">
                  <c:v>12</c:v>
                </c:pt>
                <c:pt idx="8">
                  <c:v>12</c:v>
                </c:pt>
                <c:pt idx="9">
                  <c:v>11</c:v>
                </c:pt>
                <c:pt idx="10">
                  <c:v>10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B-4944-9589-63CDCD56F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1987-2018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popular_pairs_agg_title!$B$1:$B$20</c:f>
              <c:strCache>
                <c:ptCount val="20"/>
                <c:pt idx="0">
                  <c:v>neural network</c:v>
                </c:pt>
                <c:pt idx="1">
                  <c:v>reinforcement learning</c:v>
                </c:pt>
                <c:pt idx="2">
                  <c:v>gaussian process</c:v>
                </c:pt>
                <c:pt idx="3">
                  <c:v>graphical model</c:v>
                </c:pt>
                <c:pt idx="4">
                  <c:v>support vector</c:v>
                </c:pt>
                <c:pt idx="5">
                  <c:v>online learning</c:v>
                </c:pt>
                <c:pt idx="6">
                  <c:v>vector machine</c:v>
                </c:pt>
                <c:pt idx="7">
                  <c:v>active learning</c:v>
                </c:pt>
                <c:pt idx="8">
                  <c:v>gradient descent</c:v>
                </c:pt>
                <c:pt idx="9">
                  <c:v>machine learning</c:v>
                </c:pt>
                <c:pt idx="10">
                  <c:v>component analysis</c:v>
                </c:pt>
                <c:pt idx="11">
                  <c:v>variational inference</c:v>
                </c:pt>
                <c:pt idx="12">
                  <c:v>bayesian network</c:v>
                </c:pt>
                <c:pt idx="13">
                  <c:v>monte carlo</c:v>
                </c:pt>
                <c:pt idx="14">
                  <c:v>feature selection</c:v>
                </c:pt>
                <c:pt idx="15">
                  <c:v>stochastic gradient</c:v>
                </c:pt>
                <c:pt idx="16">
                  <c:v>deep learning</c:v>
                </c:pt>
                <c:pt idx="17">
                  <c:v>recurrent neural</c:v>
                </c:pt>
                <c:pt idx="18">
                  <c:v>learning algorithm</c:v>
                </c:pt>
                <c:pt idx="19">
                  <c:v>markov model</c:v>
                </c:pt>
              </c:strCache>
            </c:strRef>
          </c:cat>
          <c:val>
            <c:numRef>
              <c:f>popular_pairs_agg_title!$C$1:$C$20</c:f>
              <c:numCache>
                <c:formatCode>General</c:formatCode>
                <c:ptCount val="20"/>
                <c:pt idx="0">
                  <c:v>511</c:v>
                </c:pt>
                <c:pt idx="1">
                  <c:v>224</c:v>
                </c:pt>
                <c:pt idx="2">
                  <c:v>184</c:v>
                </c:pt>
                <c:pt idx="3">
                  <c:v>110</c:v>
                </c:pt>
                <c:pt idx="4">
                  <c:v>103</c:v>
                </c:pt>
                <c:pt idx="5">
                  <c:v>94</c:v>
                </c:pt>
                <c:pt idx="6">
                  <c:v>84</c:v>
                </c:pt>
                <c:pt idx="7">
                  <c:v>79</c:v>
                </c:pt>
                <c:pt idx="8">
                  <c:v>66</c:v>
                </c:pt>
                <c:pt idx="9">
                  <c:v>63</c:v>
                </c:pt>
                <c:pt idx="10">
                  <c:v>62</c:v>
                </c:pt>
                <c:pt idx="11">
                  <c:v>62</c:v>
                </c:pt>
                <c:pt idx="12">
                  <c:v>60</c:v>
                </c:pt>
                <c:pt idx="13">
                  <c:v>57</c:v>
                </c:pt>
                <c:pt idx="14">
                  <c:v>56</c:v>
                </c:pt>
                <c:pt idx="15">
                  <c:v>55</c:v>
                </c:pt>
                <c:pt idx="16">
                  <c:v>53</c:v>
                </c:pt>
                <c:pt idx="17">
                  <c:v>53</c:v>
                </c:pt>
                <c:pt idx="18">
                  <c:v>51</c:v>
                </c:pt>
                <c:pt idx="1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8-45C5-AADD-EE40D7E28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1987-2018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popular_triplets_agg_title!$B$1:$B$20</c:f>
              <c:strCache>
                <c:ptCount val="20"/>
                <c:pt idx="0">
                  <c:v>support vector machine</c:v>
                </c:pt>
                <c:pt idx="1">
                  <c:v>recurrent neural network</c:v>
                </c:pt>
                <c:pt idx="2">
                  <c:v>deep neural network</c:v>
                </c:pt>
                <c:pt idx="3">
                  <c:v>hidden markov model</c:v>
                </c:pt>
                <c:pt idx="4">
                  <c:v>convolutional neural network</c:v>
                </c:pt>
                <c:pt idx="5">
                  <c:v>gaussian process regression</c:v>
                </c:pt>
                <c:pt idx="6">
                  <c:v>latent variable model</c:v>
                </c:pt>
                <c:pt idx="7">
                  <c:v>markov decision process</c:v>
                </c:pt>
                <c:pt idx="8">
                  <c:v>principal component analysis</c:v>
                </c:pt>
                <c:pt idx="9">
                  <c:v>stochastic gradient descent</c:v>
                </c:pt>
                <c:pt idx="10">
                  <c:v>independent component analysis</c:v>
                </c:pt>
                <c:pt idx="11">
                  <c:v>empirical risk minimization</c:v>
                </c:pt>
                <c:pt idx="12">
                  <c:v>deep reinforcement learning</c:v>
                </c:pt>
                <c:pt idx="13">
                  <c:v>gaussian graphical model</c:v>
                </c:pt>
                <c:pt idx="14">
                  <c:v>conditional random field</c:v>
                </c:pt>
                <c:pt idx="15">
                  <c:v>restricted boltzmann machine</c:v>
                </c:pt>
                <c:pt idx="16">
                  <c:v>markov random field</c:v>
                </c:pt>
                <c:pt idx="17">
                  <c:v>radial basis function</c:v>
                </c:pt>
                <c:pt idx="18">
                  <c:v>neural network model</c:v>
                </c:pt>
                <c:pt idx="19">
                  <c:v>artificial neural network</c:v>
                </c:pt>
              </c:strCache>
            </c:strRef>
          </c:cat>
          <c:val>
            <c:numRef>
              <c:f>popular_triplets_agg_title!$C$1:$C$20</c:f>
              <c:numCache>
                <c:formatCode>General</c:formatCode>
                <c:ptCount val="20"/>
                <c:pt idx="0">
                  <c:v>73</c:v>
                </c:pt>
                <c:pt idx="1">
                  <c:v>50</c:v>
                </c:pt>
                <c:pt idx="2">
                  <c:v>43</c:v>
                </c:pt>
                <c:pt idx="3">
                  <c:v>39</c:v>
                </c:pt>
                <c:pt idx="4">
                  <c:v>35</c:v>
                </c:pt>
                <c:pt idx="5">
                  <c:v>34</c:v>
                </c:pt>
                <c:pt idx="6">
                  <c:v>33</c:v>
                </c:pt>
                <c:pt idx="7">
                  <c:v>33</c:v>
                </c:pt>
                <c:pt idx="8">
                  <c:v>26</c:v>
                </c:pt>
                <c:pt idx="9">
                  <c:v>25</c:v>
                </c:pt>
                <c:pt idx="10">
                  <c:v>21</c:v>
                </c:pt>
                <c:pt idx="11">
                  <c:v>20</c:v>
                </c:pt>
                <c:pt idx="12">
                  <c:v>20</c:v>
                </c:pt>
                <c:pt idx="13">
                  <c:v>19</c:v>
                </c:pt>
                <c:pt idx="14">
                  <c:v>17</c:v>
                </c:pt>
                <c:pt idx="15">
                  <c:v>17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3-495C-96E5-EB085C07B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2018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'popular_triplets_2018_title (2)'!$B$1:$B$20</c:f>
              <c:strCache>
                <c:ptCount val="20"/>
                <c:pt idx="0">
                  <c:v>deep neural network</c:v>
                </c:pt>
                <c:pt idx="1">
                  <c:v>convolutional neural network</c:v>
                </c:pt>
                <c:pt idx="2">
                  <c:v>deep reinforcement learning</c:v>
                </c:pt>
                <c:pt idx="3">
                  <c:v>stochastic gradient descent</c:v>
                </c:pt>
                <c:pt idx="4">
                  <c:v>recurrent neural network</c:v>
                </c:pt>
                <c:pt idx="5">
                  <c:v>generative adversarial network</c:v>
                </c:pt>
                <c:pt idx="6">
                  <c:v>deep generative model</c:v>
                </c:pt>
                <c:pt idx="7">
                  <c:v>empirical risk minimization</c:v>
                </c:pt>
                <c:pt idx="8">
                  <c:v>visual question answering</c:v>
                </c:pt>
                <c:pt idx="9">
                  <c:v>markov decision process</c:v>
                </c:pt>
                <c:pt idx="10">
                  <c:v>reinforcement learning via</c:v>
                </c:pt>
                <c:pt idx="11">
                  <c:v>training deep neural</c:v>
                </c:pt>
                <c:pt idx="12">
                  <c:v>hamiltonian monte carlo</c:v>
                </c:pt>
                <c:pt idx="13">
                  <c:v>stochastic block model</c:v>
                </c:pt>
                <c:pt idx="14">
                  <c:v>training neural network</c:v>
                </c:pt>
                <c:pt idx="15">
                  <c:v>neural network via</c:v>
                </c:pt>
                <c:pt idx="16">
                  <c:v>determinantal point process</c:v>
                </c:pt>
                <c:pt idx="17">
                  <c:v>task specification demonstration</c:v>
                </c:pt>
                <c:pt idx="18">
                  <c:v>principal component pursuit</c:v>
                </c:pt>
                <c:pt idx="19">
                  <c:v>inner product search</c:v>
                </c:pt>
              </c:strCache>
            </c:strRef>
          </c:cat>
          <c:val>
            <c:numRef>
              <c:f>'popular_triplets_2018_title (2)'!$C$1:$C$20</c:f>
              <c:numCache>
                <c:formatCode>General</c:formatCode>
                <c:ptCount val="20"/>
                <c:pt idx="0">
                  <c:v>16</c:v>
                </c:pt>
                <c:pt idx="1">
                  <c:v>12</c:v>
                </c:pt>
                <c:pt idx="2">
                  <c:v>11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B-42A3-A21E-8AD86592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3"/>
        <c:axId val="751090352"/>
        <c:axId val="751090024"/>
      </c:barChart>
      <c:catAx>
        <c:axId val="751090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024"/>
        <c:crosses val="autoZero"/>
        <c:auto val="1"/>
        <c:lblAlgn val="ctr"/>
        <c:lblOffset val="100"/>
        <c:noMultiLvlLbl val="0"/>
      </c:catAx>
      <c:valAx>
        <c:axId val="751090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09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>
          <a:shade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6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89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3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9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4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7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D4FF-0896-429F-AD6E-7C1F988165B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4E150D-4803-45D9-8C8C-A8DE8119A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ps.cc/" TargetMode="External"/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ps.cc/" TargetMode="External"/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5C56-E954-4F3B-ADBB-234F60098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Natural Language Processing to Scientific Articles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D1523-19EB-471B-8463-90BF02A76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Tsyurmasto  </a:t>
            </a:r>
          </a:p>
          <a:p>
            <a:r>
              <a:rPr lang="en-US" dirty="0"/>
              <a:t>NYC Data Science Academy: Web Scraping Project</a:t>
            </a:r>
          </a:p>
        </p:txBody>
      </p:sp>
    </p:spTree>
    <p:extLst>
      <p:ext uri="{BB962C8B-B14F-4D97-AF65-F5344CB8AC3E}">
        <p14:creationId xmlns:p14="http://schemas.microsoft.com/office/powerpoint/2010/main" val="365361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What are the Most Popular Words in Title? N-Grams (N = 1)</a:t>
            </a: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A3A95F-5B2C-44ED-93CA-5DB3C07D4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746438"/>
              </p:ext>
            </p:extLst>
          </p:nvPr>
        </p:nvGraphicFramePr>
        <p:xfrm>
          <a:off x="677335" y="1647366"/>
          <a:ext cx="4529147" cy="395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BEA849-033A-498F-BF9F-A6C8CFF82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648938"/>
              </p:ext>
            </p:extLst>
          </p:nvPr>
        </p:nvGraphicFramePr>
        <p:xfrm>
          <a:off x="5206482" y="1647365"/>
          <a:ext cx="4529149" cy="395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124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What are the Most Popular Word Pairs in Title? N-Grams (N = 2)</a:t>
            </a:r>
            <a:endParaRPr lang="en-US" sz="20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6B03F56-05BF-4D47-9231-4E1804470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22075"/>
              </p:ext>
            </p:extLst>
          </p:nvPr>
        </p:nvGraphicFramePr>
        <p:xfrm>
          <a:off x="5206482" y="1647367"/>
          <a:ext cx="4529147" cy="39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25255FF-097B-40CD-A9D0-53F6A5D4A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793883"/>
              </p:ext>
            </p:extLst>
          </p:nvPr>
        </p:nvGraphicFramePr>
        <p:xfrm>
          <a:off x="677335" y="1647367"/>
          <a:ext cx="4529147" cy="39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501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What are the Most Popular Word Triplets in Title? N-Grams (N = 3)</a:t>
            </a: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13E480-132A-404E-B975-E31028D53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680247"/>
              </p:ext>
            </p:extLst>
          </p:nvPr>
        </p:nvGraphicFramePr>
        <p:xfrm>
          <a:off x="677336" y="1647367"/>
          <a:ext cx="4529146" cy="395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1C8916-B8DB-42EE-B2D9-6AC7F6F64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199074"/>
              </p:ext>
            </p:extLst>
          </p:nvPr>
        </p:nvGraphicFramePr>
        <p:xfrm>
          <a:off x="5206482" y="1647367"/>
          <a:ext cx="4529146" cy="395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6673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Word Cloud - 2018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499DB-C707-45AE-A81B-B1656F65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1" y="1930400"/>
            <a:ext cx="8108301" cy="41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4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50962"/>
          </a:xfrm>
        </p:spPr>
        <p:txBody>
          <a:bodyPr/>
          <a:lstStyle/>
          <a:p>
            <a:r>
              <a:rPr lang="en-US" dirty="0"/>
              <a:t>Automate extraction of papers from most prestigious conferences once they appear (e.g. send emails with a link to articles)</a:t>
            </a:r>
          </a:p>
          <a:p>
            <a:r>
              <a:rPr lang="en-US" dirty="0"/>
              <a:t>Apply machine learning methods for hierarchical topic modeling, e.g., Latent Dirichlet Allocation (LDA) using articles abstracts</a:t>
            </a:r>
          </a:p>
          <a:p>
            <a:pPr lvl="1"/>
            <a:r>
              <a:rPr lang="en-US" dirty="0"/>
              <a:t>Implement a clustering model on articles</a:t>
            </a:r>
          </a:p>
          <a:p>
            <a:pPr lvl="1"/>
            <a:r>
              <a:rPr lang="en-US" dirty="0"/>
              <a:t>Build a recommendation system that selects articles similar to specified based on clusters</a:t>
            </a:r>
          </a:p>
          <a:p>
            <a:r>
              <a:rPr lang="en-US" dirty="0"/>
              <a:t>Currently searching algorithm is very basic</a:t>
            </a:r>
          </a:p>
          <a:p>
            <a:pPr lvl="1"/>
            <a:r>
              <a:rPr lang="en-US" dirty="0"/>
              <a:t>Implement an advanced version of algorithm ranking articles on different combinations </a:t>
            </a:r>
            <a:r>
              <a:rPr lang="en-US"/>
              <a:t>of keywords</a:t>
            </a:r>
            <a:endParaRPr lang="en-US" dirty="0"/>
          </a:p>
          <a:p>
            <a:r>
              <a:rPr lang="en-US" dirty="0"/>
              <a:t>Improve scraping of google scholar to avoid being blocked</a:t>
            </a:r>
          </a:p>
        </p:txBody>
      </p:sp>
    </p:spTree>
    <p:extLst>
      <p:ext uri="{BB962C8B-B14F-4D97-AF65-F5344CB8AC3E}">
        <p14:creationId xmlns:p14="http://schemas.microsoft.com/office/powerpoint/2010/main" val="287469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50962"/>
          </a:xfrm>
        </p:spPr>
        <p:txBody>
          <a:bodyPr/>
          <a:lstStyle/>
          <a:p>
            <a:r>
              <a:rPr lang="en-US" dirty="0"/>
              <a:t>Over 70 million of scientific articles globally and approximately 2.5 million new articles published every year</a:t>
            </a:r>
          </a:p>
          <a:p>
            <a:pPr lvl="1"/>
            <a:r>
              <a:rPr lang="en-US" dirty="0"/>
              <a:t>Becomes more challenging to effectively search articles in the internet</a:t>
            </a:r>
          </a:p>
          <a:p>
            <a:r>
              <a:rPr lang="en-US" dirty="0"/>
              <a:t>With overwhelmingly high number of articles, the important questions that researchers face when studying the new area:</a:t>
            </a:r>
          </a:p>
          <a:p>
            <a:pPr lvl="1"/>
            <a:r>
              <a:rPr lang="en-US" dirty="0"/>
              <a:t>What are most influential articles / authors on a certain topic?</a:t>
            </a:r>
          </a:p>
          <a:p>
            <a:pPr lvl="2"/>
            <a:r>
              <a:rPr lang="en-US" dirty="0"/>
              <a:t>Give me N classic papers/authors that cover the area</a:t>
            </a:r>
          </a:p>
          <a:p>
            <a:pPr lvl="2"/>
            <a:r>
              <a:rPr lang="en-US" dirty="0"/>
              <a:t>What keywords should be used</a:t>
            </a:r>
          </a:p>
          <a:p>
            <a:pPr lvl="1"/>
            <a:r>
              <a:rPr lang="en-US" dirty="0"/>
              <a:t>What topics are popular and worth studying</a:t>
            </a:r>
          </a:p>
          <a:p>
            <a:pPr lvl="2"/>
            <a:r>
              <a:rPr lang="en-US" dirty="0"/>
              <a:t>Extract topics from article titles and abstracts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8012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E127-BF7D-4CEC-B35B-4DD4475A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Articles Data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Python Scrapy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631-9119-4897-8B9E-F53F8699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most influential scientific publications in the area of machine learning from two websites:</a:t>
            </a:r>
          </a:p>
          <a:p>
            <a:pPr lvl="1"/>
            <a:r>
              <a:rPr lang="en-US" dirty="0"/>
              <a:t>Journal of Machine Learning Research – leading scientific journal in ML: </a:t>
            </a:r>
            <a:r>
              <a:rPr lang="en-US" dirty="0">
                <a:hlinkClick r:id="rId2"/>
              </a:rPr>
              <a:t>http://www.jmlr.org/</a:t>
            </a:r>
            <a:endParaRPr lang="en-US" dirty="0"/>
          </a:p>
          <a:p>
            <a:pPr lvl="1"/>
            <a:r>
              <a:rPr lang="en-US" dirty="0"/>
              <a:t>Neural Information Processing Systems (NIPS) – leading conference in ML: </a:t>
            </a:r>
            <a:r>
              <a:rPr lang="en-US" dirty="0">
                <a:hlinkClick r:id="rId3"/>
              </a:rPr>
              <a:t>https://nips.cc/</a:t>
            </a:r>
            <a:endParaRPr lang="en-US" dirty="0"/>
          </a:p>
          <a:p>
            <a:r>
              <a:rPr lang="en-US" dirty="0"/>
              <a:t>Using Python Scrapy, downloaded in total 10,017 articles:</a:t>
            </a:r>
          </a:p>
          <a:p>
            <a:pPr lvl="1"/>
            <a:r>
              <a:rPr lang="en-US" dirty="0"/>
              <a:t>Authors, Title, Year, Volume, Journal/Conference, Abstract, PDF_URL</a:t>
            </a:r>
          </a:p>
          <a:p>
            <a:pPr lvl="1"/>
            <a:r>
              <a:rPr lang="en-US" dirty="0"/>
              <a:t>Articles published over 1987 – 2018 years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E127-BF7D-4CEC-B35B-4DD4475A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Articles Data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Python Scrapy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631-9119-4897-8B9E-F53F8699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most influential scientific publications in the area of machine learning from two websites:</a:t>
            </a:r>
          </a:p>
          <a:p>
            <a:pPr lvl="1"/>
            <a:r>
              <a:rPr lang="en-US" dirty="0"/>
              <a:t>Journal of Machine Learning Research – leading scientific journal in ML: </a:t>
            </a:r>
            <a:r>
              <a:rPr lang="en-US" dirty="0">
                <a:hlinkClick r:id="rId2"/>
              </a:rPr>
              <a:t>http://www.jmlr.org/</a:t>
            </a:r>
            <a:endParaRPr lang="en-US" dirty="0"/>
          </a:p>
          <a:p>
            <a:pPr lvl="1"/>
            <a:r>
              <a:rPr lang="en-US" dirty="0"/>
              <a:t>Neural Information Processing Systems (NIPS) – leading conference in ML: </a:t>
            </a:r>
            <a:r>
              <a:rPr lang="en-US" dirty="0">
                <a:hlinkClick r:id="rId3"/>
              </a:rPr>
              <a:t>https://nips.cc/</a:t>
            </a:r>
            <a:endParaRPr lang="en-US" dirty="0"/>
          </a:p>
          <a:p>
            <a:r>
              <a:rPr lang="en-US" dirty="0"/>
              <a:t>Using Python Scrapy, downloaded in total 10,017 articles:</a:t>
            </a:r>
          </a:p>
          <a:p>
            <a:pPr lvl="1"/>
            <a:r>
              <a:rPr lang="en-US" dirty="0"/>
              <a:t>Authors, Title, Year, Volume, Journal/Conference, Abstract, PDF_URL</a:t>
            </a:r>
          </a:p>
          <a:p>
            <a:pPr lvl="1"/>
            <a:r>
              <a:rPr lang="en-US" dirty="0"/>
              <a:t>Articles published over 1987 – 2018 years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Data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Python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Python Selenium to scrape Google Scholar website:</a:t>
            </a:r>
          </a:p>
          <a:p>
            <a:pPr lvl="1"/>
            <a:r>
              <a:rPr lang="en-US" dirty="0"/>
              <a:t>Number of citations for each article</a:t>
            </a:r>
          </a:p>
          <a:p>
            <a:pPr lvl="2"/>
            <a:r>
              <a:rPr lang="en-US" dirty="0"/>
              <a:t>title, number of citations</a:t>
            </a:r>
          </a:p>
          <a:p>
            <a:pPr lvl="1"/>
            <a:r>
              <a:rPr lang="en-US" dirty="0"/>
              <a:t>All authors that appeared in articles</a:t>
            </a:r>
          </a:p>
          <a:p>
            <a:pPr lvl="2"/>
            <a:r>
              <a:rPr lang="en-US" dirty="0"/>
              <a:t>google_scholar_id, name, number of citations, h_index</a:t>
            </a:r>
          </a:p>
          <a:p>
            <a:r>
              <a:rPr lang="en-US" dirty="0"/>
              <a:t>Challenges: searching on 10,000 titles with multiple authors and fields is a not an easy task</a:t>
            </a:r>
          </a:p>
          <a:p>
            <a:pPr lvl="1"/>
            <a:r>
              <a:rPr lang="en-US" dirty="0"/>
              <a:t>Google Scholar detects and blocks Selenium after 10-15 requests </a:t>
            </a:r>
          </a:p>
          <a:p>
            <a:pPr lvl="1"/>
            <a:r>
              <a:rPr lang="en-US" dirty="0"/>
              <a:t>Attempted to use proxies to avoid being detected but still was detected  </a:t>
            </a:r>
          </a:p>
          <a:p>
            <a:pPr lvl="1"/>
            <a:r>
              <a:rPr lang="en-US" dirty="0"/>
              <a:t>Process is very slow – it takes an estimated of 48 hours to download all the data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1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Data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What are the Most Cited Authors?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matching problem: author’s name is not a unique identifier, multiple authors can have the same name</a:t>
            </a:r>
          </a:p>
          <a:p>
            <a:r>
              <a:rPr lang="en-US" dirty="0"/>
              <a:t>Each author has a unique identifier google_scholar_id</a:t>
            </a:r>
          </a:p>
          <a:p>
            <a:pPr lvl="1"/>
            <a:r>
              <a:rPr lang="en-US" dirty="0"/>
              <a:t>https://scholar.google.com/citations?user=</a:t>
            </a:r>
            <a:r>
              <a:rPr lang="en-US" b="1" dirty="0"/>
              <a:t>PoXHiS8AAAAJ&amp;hl=en&amp;oi=ao</a:t>
            </a:r>
            <a:endParaRPr lang="en-US" dirty="0"/>
          </a:p>
          <a:p>
            <a:r>
              <a:rPr lang="en-US" dirty="0"/>
              <a:t>Below is a list of authors sorted by number of citations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691E5-0F78-4FB9-9E3C-FB64EE3A1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46" y="4100975"/>
            <a:ext cx="423921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3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Data Preprocessing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9810"/>
            <a:ext cx="8596668" cy="39509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A59D9-0790-4B71-9A87-C02F27881AA6}"/>
              </a:ext>
            </a:extLst>
          </p:cNvPr>
          <p:cNvGrpSpPr/>
          <p:nvPr/>
        </p:nvGrpSpPr>
        <p:grpSpPr>
          <a:xfrm>
            <a:off x="774439" y="3135196"/>
            <a:ext cx="2369976" cy="3104986"/>
            <a:chOff x="1409550" y="2918406"/>
            <a:chExt cx="2612572" cy="35871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0EED19-995D-403C-BA65-330F79125A6F}"/>
                </a:ext>
              </a:extLst>
            </p:cNvPr>
            <p:cNvSpPr/>
            <p:nvPr/>
          </p:nvSpPr>
          <p:spPr>
            <a:xfrm>
              <a:off x="1409550" y="2918406"/>
              <a:ext cx="2612572" cy="896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Convert to Lowercase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7BA481-0FC6-4B83-8162-584D1F4DC029}"/>
                </a:ext>
              </a:extLst>
            </p:cNvPr>
            <p:cNvSpPr/>
            <p:nvPr/>
          </p:nvSpPr>
          <p:spPr>
            <a:xfrm>
              <a:off x="1409550" y="3815183"/>
              <a:ext cx="2612572" cy="896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Punctuations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3041F7-806D-4DEC-A9B2-95579178DAF6}"/>
                </a:ext>
              </a:extLst>
            </p:cNvPr>
            <p:cNvSpPr/>
            <p:nvPr/>
          </p:nvSpPr>
          <p:spPr>
            <a:xfrm>
              <a:off x="1409550" y="4711960"/>
              <a:ext cx="2612572" cy="896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Stopwords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D0FC7A-2D12-4D9B-AB9C-F01744CB662D}"/>
                </a:ext>
              </a:extLst>
            </p:cNvPr>
            <p:cNvSpPr/>
            <p:nvPr/>
          </p:nvSpPr>
          <p:spPr>
            <a:xfrm>
              <a:off x="1409550" y="5608737"/>
              <a:ext cx="2612572" cy="896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Lemmatize Text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083E94C-58DB-4D5E-86E9-B7CFB1EA2A24}"/>
              </a:ext>
            </a:extLst>
          </p:cNvPr>
          <p:cNvSpPr/>
          <p:nvPr/>
        </p:nvSpPr>
        <p:spPr>
          <a:xfrm>
            <a:off x="774440" y="1661422"/>
            <a:ext cx="2369976" cy="77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Text Data: </a:t>
            </a:r>
          </a:p>
          <a:p>
            <a:pPr algn="ctr"/>
            <a:r>
              <a:rPr lang="en-US" sz="1400" dirty="0"/>
              <a:t>Title, Abstract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AA654D-D127-4963-8852-945CF175FFA1}"/>
              </a:ext>
            </a:extLst>
          </p:cNvPr>
          <p:cNvSpPr/>
          <p:nvPr/>
        </p:nvSpPr>
        <p:spPr>
          <a:xfrm rot="5400000">
            <a:off x="1725626" y="2467253"/>
            <a:ext cx="467601" cy="68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E29B51-BCB1-4DBD-9D8F-E834D32F7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69" y="2827176"/>
            <a:ext cx="6496765" cy="283650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D04ADBA-8E7C-4A9B-A23E-3E7371350E24}"/>
              </a:ext>
            </a:extLst>
          </p:cNvPr>
          <p:cNvSpPr/>
          <p:nvPr/>
        </p:nvSpPr>
        <p:spPr>
          <a:xfrm>
            <a:off x="3342791" y="3405023"/>
            <a:ext cx="467601" cy="688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E2DF5-7081-4B32-9B93-53A3D15BB0E9}"/>
              </a:ext>
            </a:extLst>
          </p:cNvPr>
          <p:cNvSpPr/>
          <p:nvPr/>
        </p:nvSpPr>
        <p:spPr>
          <a:xfrm>
            <a:off x="4008769" y="2415137"/>
            <a:ext cx="6496765" cy="41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Processed Text</a:t>
            </a:r>
          </a:p>
        </p:txBody>
      </p:sp>
    </p:spTree>
    <p:extLst>
      <p:ext uri="{BB962C8B-B14F-4D97-AF65-F5344CB8AC3E}">
        <p14:creationId xmlns:p14="http://schemas.microsoft.com/office/powerpoint/2010/main" val="209649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Searching Articles by Keywords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05CE-9DD7-4B91-8F98-E27CB40C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keywords in string format – find articles containing it</a:t>
            </a:r>
          </a:p>
          <a:p>
            <a:pPr lvl="1"/>
            <a:r>
              <a:rPr lang="en-US" dirty="0"/>
              <a:t>Optionality of searching in articles titles and abstracts</a:t>
            </a:r>
          </a:p>
          <a:p>
            <a:pPr lvl="1"/>
            <a:r>
              <a:rPr lang="en-US" dirty="0"/>
              <a:t>The articles should be sorted in descending order by number of citations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8D00C-8CB7-4D4F-B383-093280ED7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03" y="3428999"/>
            <a:ext cx="8168154" cy="28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4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345F-59A5-43A7-98F6-8EEC97F7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</a:rPr>
              <a:t>What are the Most Popular Authors by Number of Articles?</a:t>
            </a:r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E42CFD-0A8C-4171-930A-EDD9EE1EF7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23878"/>
              </p:ext>
            </p:extLst>
          </p:nvPr>
        </p:nvGraphicFramePr>
        <p:xfrm>
          <a:off x="677333" y="1663876"/>
          <a:ext cx="5760789" cy="464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83670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629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Applying Natural Language Processing to Scientific Articles Data</vt:lpstr>
      <vt:lpstr>Motivation</vt:lpstr>
      <vt:lpstr>Scientific Articles Data Python Scrapy</vt:lpstr>
      <vt:lpstr>Scientific Articles Data Python Scrapy</vt:lpstr>
      <vt:lpstr>Citations Data Python Selenium</vt:lpstr>
      <vt:lpstr>Citations Data What are the Most Cited Authors?</vt:lpstr>
      <vt:lpstr>Natural Language Processing Data Preprocessing</vt:lpstr>
      <vt:lpstr>Natural Language Processing Searching Articles by Keywords</vt:lpstr>
      <vt:lpstr>Natural Language Processing What are the Most Popular Authors by Number of Articles?</vt:lpstr>
      <vt:lpstr>Natural Language Processing What are the Most Popular Words in Title? N-Grams (N = 1)</vt:lpstr>
      <vt:lpstr>Natural Language Processing What are the Most Popular Word Pairs in Title? N-Grams (N = 2)</vt:lpstr>
      <vt:lpstr>Natural Language Processing What are the Most Popular Word Triplets in Title? N-Grams (N = 3)</vt:lpstr>
      <vt:lpstr>Natural Language Processing Word Cloud - 2018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Tsyurmasto</dc:creator>
  <cp:lastModifiedBy>Peter Tsyurmasto</cp:lastModifiedBy>
  <cp:revision>126</cp:revision>
  <dcterms:created xsi:type="dcterms:W3CDTF">2019-07-06T12:55:32Z</dcterms:created>
  <dcterms:modified xsi:type="dcterms:W3CDTF">2019-07-09T18:27:16Z</dcterms:modified>
</cp:coreProperties>
</file>