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2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65" r:id="rId12"/>
    <p:sldId id="270" r:id="rId13"/>
    <p:sldId id="271" r:id="rId14"/>
    <p:sldId id="272" r:id="rId15"/>
    <p:sldId id="273" r:id="rId16"/>
    <p:sldId id="27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a" initials="via" lastIdx="1" clrIdx="0">
    <p:extLst>
      <p:ext uri="{19B8F6BF-5375-455C-9EA6-DF929625EA0E}">
        <p15:presenceInfo xmlns:p15="http://schemas.microsoft.com/office/powerpoint/2012/main" userId="v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57CD"/>
    <a:srgbClr val="27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801A3-D134-42AE-9E10-64E869741964}" v="4" dt="2019-12-05T03:00:28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7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g Tsoi" userId="ef04ba3b06b2c840" providerId="LiveId" clId="{2E6801A3-D134-42AE-9E10-64E869741964}"/>
    <pc:docChg chg="undo custSel modSld sldOrd">
      <pc:chgData name="Shing Tsoi" userId="ef04ba3b06b2c840" providerId="LiveId" clId="{2E6801A3-D134-42AE-9E10-64E869741964}" dt="2019-12-05T03:09:14.919" v="58" actId="20577"/>
      <pc:docMkLst>
        <pc:docMk/>
      </pc:docMkLst>
      <pc:sldChg chg="modSp addCm delCm">
        <pc:chgData name="Shing Tsoi" userId="ef04ba3b06b2c840" providerId="LiveId" clId="{2E6801A3-D134-42AE-9E10-64E869741964}" dt="2019-12-05T03:09:00.325" v="33" actId="20577"/>
        <pc:sldMkLst>
          <pc:docMk/>
          <pc:sldMk cId="0" sldId="256"/>
        </pc:sldMkLst>
        <pc:spChg chg="mod">
          <ac:chgData name="Shing Tsoi" userId="ef04ba3b06b2c840" providerId="LiveId" clId="{2E6801A3-D134-42AE-9E10-64E869741964}" dt="2019-12-05T03:09:00.325" v="33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Shing Tsoi" userId="ef04ba3b06b2c840" providerId="LiveId" clId="{2E6801A3-D134-42AE-9E10-64E869741964}" dt="2019-12-05T03:09:14.919" v="58" actId="20577"/>
        <pc:sldMkLst>
          <pc:docMk/>
          <pc:sldMk cId="0" sldId="258"/>
        </pc:sldMkLst>
        <pc:spChg chg="mod">
          <ac:chgData name="Shing Tsoi" userId="ef04ba3b06b2c840" providerId="LiveId" clId="{2E6801A3-D134-42AE-9E10-64E869741964}" dt="2019-12-05T03:09:14.919" v="58" actId="20577"/>
          <ac:spMkLst>
            <pc:docMk/>
            <pc:sldMk cId="0" sldId="258"/>
            <ac:spMk id="67" creationId="{00000000-0000-0000-0000-000000000000}"/>
          </ac:spMkLst>
        </pc:spChg>
      </pc:sldChg>
      <pc:sldChg chg="ord">
        <pc:chgData name="Shing Tsoi" userId="ef04ba3b06b2c840" providerId="LiveId" clId="{2E6801A3-D134-42AE-9E10-64E869741964}" dt="2019-12-05T03:02:49.164" v="31"/>
        <pc:sldMkLst>
          <pc:docMk/>
          <pc:sldMk cId="0" sldId="2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07/relationships/hdphoto" Target="../media/hdphoto2.wdp"/><Relationship Id="rId1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07/relationships/hdphoto" Target="../media/hdphoto2.wdp"/><Relationship Id="rId1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55FDC8-7A14-4460-AA2C-30129EEC3FDE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5C99FE-9F4E-481B-A8AE-41BE3F737C48}">
      <dgm:prSet phldrT="[Text]"/>
      <dgm:spPr/>
      <dgm:t>
        <a:bodyPr/>
        <a:lstStyle/>
        <a:p>
          <a:r>
            <a:rPr lang="en-US" dirty="0"/>
            <a:t>Purpose</a:t>
          </a:r>
        </a:p>
      </dgm:t>
    </dgm:pt>
    <dgm:pt modelId="{65B851ED-EB25-4DA6-AD4B-BEC0216838E4}" type="parTrans" cxnId="{6666AAF6-B1FE-4BD1-B8EF-69EFE37AA892}">
      <dgm:prSet/>
      <dgm:spPr/>
      <dgm:t>
        <a:bodyPr/>
        <a:lstStyle/>
        <a:p>
          <a:endParaRPr lang="en-US"/>
        </a:p>
      </dgm:t>
    </dgm:pt>
    <dgm:pt modelId="{DF8C9FF0-0697-4ADF-924D-C775875D96C6}" type="sibTrans" cxnId="{6666AAF6-B1FE-4BD1-B8EF-69EFE37AA892}">
      <dgm:prSet/>
      <dgm:spPr/>
      <dgm:t>
        <a:bodyPr/>
        <a:lstStyle/>
        <a:p>
          <a:endParaRPr lang="en-US"/>
        </a:p>
      </dgm:t>
    </dgm:pt>
    <dgm:pt modelId="{FEAC1EFB-CD54-4865-A18A-7CC76EBA5033}">
      <dgm:prSet phldrT="[Text]"/>
      <dgm:spPr/>
      <dgm:t>
        <a:bodyPr/>
        <a:lstStyle/>
        <a:p>
          <a:r>
            <a:rPr lang="en-US" dirty="0"/>
            <a:t>Stop bad pet behavior</a:t>
          </a:r>
        </a:p>
      </dgm:t>
    </dgm:pt>
    <dgm:pt modelId="{C2DF8FEA-4E12-4D9B-8D88-610B13211986}" type="parTrans" cxnId="{76E04439-6290-44CA-B4BF-969751A2229A}">
      <dgm:prSet/>
      <dgm:spPr/>
      <dgm:t>
        <a:bodyPr/>
        <a:lstStyle/>
        <a:p>
          <a:endParaRPr lang="en-US"/>
        </a:p>
      </dgm:t>
    </dgm:pt>
    <dgm:pt modelId="{11F35210-C04B-4D86-A241-CB67EE3199DC}" type="sibTrans" cxnId="{76E04439-6290-44CA-B4BF-969751A2229A}">
      <dgm:prSet/>
      <dgm:spPr/>
      <dgm:t>
        <a:bodyPr/>
        <a:lstStyle/>
        <a:p>
          <a:endParaRPr lang="en-US"/>
        </a:p>
      </dgm:t>
    </dgm:pt>
    <dgm:pt modelId="{C98BDC8E-175F-4C16-831B-8334C5A77412}">
      <dgm:prSet phldrT="[Text]"/>
      <dgm:spPr/>
      <dgm:t>
        <a:bodyPr/>
        <a:lstStyle/>
        <a:p>
          <a:r>
            <a:rPr lang="en-US" dirty="0"/>
            <a:t>Motivation</a:t>
          </a:r>
        </a:p>
      </dgm:t>
    </dgm:pt>
    <dgm:pt modelId="{B18DDCEB-D729-4E46-8B31-73C86F12CE67}" type="parTrans" cxnId="{6411FEC6-EC24-4D2A-B790-5ADE35763407}">
      <dgm:prSet/>
      <dgm:spPr/>
      <dgm:t>
        <a:bodyPr/>
        <a:lstStyle/>
        <a:p>
          <a:endParaRPr lang="en-US"/>
        </a:p>
      </dgm:t>
    </dgm:pt>
    <dgm:pt modelId="{9FEAC8C0-7741-409B-B6CE-F5F8F58FB1FB}" type="sibTrans" cxnId="{6411FEC6-EC24-4D2A-B790-5ADE35763407}">
      <dgm:prSet/>
      <dgm:spPr/>
      <dgm:t>
        <a:bodyPr/>
        <a:lstStyle/>
        <a:p>
          <a:endParaRPr lang="en-US"/>
        </a:p>
      </dgm:t>
    </dgm:pt>
    <dgm:pt modelId="{92348EE6-2061-4627-9622-49DEA8458DA6}">
      <dgm:prSet phldrT="[Text]"/>
      <dgm:spPr/>
      <dgm:t>
        <a:bodyPr/>
        <a:lstStyle/>
        <a:p>
          <a:r>
            <a:rPr lang="en-US" dirty="0"/>
            <a:t>Save pet owners money by preventing damage </a:t>
          </a:r>
        </a:p>
      </dgm:t>
    </dgm:pt>
    <dgm:pt modelId="{4EC3AB82-1FBE-4B36-85B7-98953F0059C9}" type="parTrans" cxnId="{5F991841-F6C5-487F-AADE-228FA29A9F2E}">
      <dgm:prSet/>
      <dgm:spPr/>
      <dgm:t>
        <a:bodyPr/>
        <a:lstStyle/>
        <a:p>
          <a:endParaRPr lang="en-US"/>
        </a:p>
      </dgm:t>
    </dgm:pt>
    <dgm:pt modelId="{D9B1E517-2FC8-4C74-B60A-958377B23263}" type="sibTrans" cxnId="{5F991841-F6C5-487F-AADE-228FA29A9F2E}">
      <dgm:prSet/>
      <dgm:spPr/>
      <dgm:t>
        <a:bodyPr/>
        <a:lstStyle/>
        <a:p>
          <a:endParaRPr lang="en-US"/>
        </a:p>
      </dgm:t>
    </dgm:pt>
    <dgm:pt modelId="{C6D57AB4-4939-41F6-AD71-A8B84746975A}">
      <dgm:prSet phldrT="[Text]" phldr="1"/>
      <dgm:spPr/>
      <dgm:t>
        <a:bodyPr/>
        <a:lstStyle/>
        <a:p>
          <a:endParaRPr lang="en-US" dirty="0"/>
        </a:p>
      </dgm:t>
    </dgm:pt>
    <dgm:pt modelId="{CD2FB68B-C013-490F-8DF9-1C2B045BCBED}" type="parTrans" cxnId="{0448E2D3-2F3E-4190-AE2E-19BB8D140202}">
      <dgm:prSet/>
      <dgm:spPr/>
      <dgm:t>
        <a:bodyPr/>
        <a:lstStyle/>
        <a:p>
          <a:endParaRPr lang="en-US"/>
        </a:p>
      </dgm:t>
    </dgm:pt>
    <dgm:pt modelId="{0B3CD77A-F9A5-4F8A-9BDA-4E785C217D12}" type="sibTrans" cxnId="{0448E2D3-2F3E-4190-AE2E-19BB8D140202}">
      <dgm:prSet/>
      <dgm:spPr/>
      <dgm:t>
        <a:bodyPr/>
        <a:lstStyle/>
        <a:p>
          <a:endParaRPr lang="en-US"/>
        </a:p>
      </dgm:t>
    </dgm:pt>
    <dgm:pt modelId="{783A9F5B-F6E8-4136-A998-2115536285A4}">
      <dgm:prSet phldrT="[Text]"/>
      <dgm:spPr/>
      <dgm:t>
        <a:bodyPr/>
        <a:lstStyle/>
        <a:p>
          <a:r>
            <a:rPr lang="en-US" dirty="0"/>
            <a:t>Target Audience</a:t>
          </a:r>
        </a:p>
      </dgm:t>
    </dgm:pt>
    <dgm:pt modelId="{5DA2BB77-5E0A-4765-9777-FD94CF6C3451}" type="parTrans" cxnId="{304684FF-4D41-4D38-8BBE-EDFA559E50B5}">
      <dgm:prSet/>
      <dgm:spPr/>
      <dgm:t>
        <a:bodyPr/>
        <a:lstStyle/>
        <a:p>
          <a:endParaRPr lang="en-US"/>
        </a:p>
      </dgm:t>
    </dgm:pt>
    <dgm:pt modelId="{65EA4CD0-FD5A-4869-BFD2-E943CC8F5E57}" type="sibTrans" cxnId="{304684FF-4D41-4D38-8BBE-EDFA559E50B5}">
      <dgm:prSet/>
      <dgm:spPr/>
      <dgm:t>
        <a:bodyPr/>
        <a:lstStyle/>
        <a:p>
          <a:endParaRPr lang="en-US"/>
        </a:p>
      </dgm:t>
    </dgm:pt>
    <dgm:pt modelId="{B01D9B7B-FC0C-4068-A5CD-BC1ED80DC19A}">
      <dgm:prSet phldrT="[Text]"/>
      <dgm:spPr/>
      <dgm:t>
        <a:bodyPr/>
        <a:lstStyle/>
        <a:p>
          <a:r>
            <a:rPr lang="en-US" dirty="0"/>
            <a:t>Veteran and new pet owners</a:t>
          </a:r>
        </a:p>
      </dgm:t>
    </dgm:pt>
    <dgm:pt modelId="{5EE79C79-911E-4649-A747-7BB8A9FD02F3}" type="parTrans" cxnId="{ECA5617F-61E7-4DB7-919E-26C808F7F842}">
      <dgm:prSet/>
      <dgm:spPr/>
      <dgm:t>
        <a:bodyPr/>
        <a:lstStyle/>
        <a:p>
          <a:endParaRPr lang="en-US"/>
        </a:p>
      </dgm:t>
    </dgm:pt>
    <dgm:pt modelId="{5FE69D6A-4C89-41B8-B505-65799777A91E}" type="sibTrans" cxnId="{ECA5617F-61E7-4DB7-919E-26C808F7F842}">
      <dgm:prSet/>
      <dgm:spPr/>
      <dgm:t>
        <a:bodyPr/>
        <a:lstStyle/>
        <a:p>
          <a:endParaRPr lang="en-US"/>
        </a:p>
      </dgm:t>
    </dgm:pt>
    <dgm:pt modelId="{EF319F59-0483-447C-929B-4C0549C2FEDA}">
      <dgm:prSet phldrT="[Text]"/>
      <dgm:spPr/>
      <dgm:t>
        <a:bodyPr/>
        <a:lstStyle/>
        <a:p>
          <a:r>
            <a:rPr lang="en-US" dirty="0"/>
            <a:t>Pet owners with an interest in </a:t>
          </a:r>
          <a:r>
            <a:rPr lang="en-US" dirty="0" err="1"/>
            <a:t>IoT</a:t>
          </a:r>
          <a:endParaRPr lang="en-US" dirty="0"/>
        </a:p>
      </dgm:t>
    </dgm:pt>
    <dgm:pt modelId="{1C400FC8-0997-459F-A13B-025027504EA8}" type="parTrans" cxnId="{56A36C08-FD5A-452C-9FE4-34A074A5ACB4}">
      <dgm:prSet/>
      <dgm:spPr/>
      <dgm:t>
        <a:bodyPr/>
        <a:lstStyle/>
        <a:p>
          <a:endParaRPr lang="en-US"/>
        </a:p>
      </dgm:t>
    </dgm:pt>
    <dgm:pt modelId="{106EC965-3589-4A3D-A1D6-04BFBD2EFD30}" type="sibTrans" cxnId="{56A36C08-FD5A-452C-9FE4-34A074A5ACB4}">
      <dgm:prSet/>
      <dgm:spPr/>
      <dgm:t>
        <a:bodyPr/>
        <a:lstStyle/>
        <a:p>
          <a:endParaRPr lang="en-US"/>
        </a:p>
      </dgm:t>
    </dgm:pt>
    <dgm:pt modelId="{9667860B-69BC-463B-B207-F4E4EC4A5405}">
      <dgm:prSet phldrT="[Text]"/>
      <dgm:spPr/>
      <dgm:t>
        <a:bodyPr/>
        <a:lstStyle/>
        <a:p>
          <a:r>
            <a:rPr lang="en-US" dirty="0"/>
            <a:t>Log the bad behavior for rehabilitation measures </a:t>
          </a:r>
        </a:p>
      </dgm:t>
    </dgm:pt>
    <dgm:pt modelId="{A09A6840-991B-4C7F-909B-A4D9E0200AC6}" type="parTrans" cxnId="{F0162D5A-6C2D-40D8-A691-B76601EE564E}">
      <dgm:prSet/>
      <dgm:spPr/>
      <dgm:t>
        <a:bodyPr/>
        <a:lstStyle/>
        <a:p>
          <a:endParaRPr lang="en-US"/>
        </a:p>
      </dgm:t>
    </dgm:pt>
    <dgm:pt modelId="{5964B946-4658-404B-B377-BE7724494A94}" type="sibTrans" cxnId="{F0162D5A-6C2D-40D8-A691-B76601EE564E}">
      <dgm:prSet/>
      <dgm:spPr/>
      <dgm:t>
        <a:bodyPr/>
        <a:lstStyle/>
        <a:p>
          <a:endParaRPr lang="en-US"/>
        </a:p>
      </dgm:t>
    </dgm:pt>
    <dgm:pt modelId="{5B91190E-217A-4001-8150-E5A5477020B8}">
      <dgm:prSet phldrT="[Text]"/>
      <dgm:spPr/>
      <dgm:t>
        <a:bodyPr/>
        <a:lstStyle/>
        <a:p>
          <a:r>
            <a:rPr lang="en-US" dirty="0"/>
            <a:t>Notify the pet owner of the bad behavior happening</a:t>
          </a:r>
        </a:p>
      </dgm:t>
    </dgm:pt>
    <dgm:pt modelId="{99001292-3C2B-4A14-B804-1A141D5EF25C}" type="parTrans" cxnId="{81A86DD7-76B1-4626-B068-FADABEEBC031}">
      <dgm:prSet/>
      <dgm:spPr/>
      <dgm:t>
        <a:bodyPr/>
        <a:lstStyle/>
        <a:p>
          <a:endParaRPr lang="en-US"/>
        </a:p>
      </dgm:t>
    </dgm:pt>
    <dgm:pt modelId="{052DDEC5-583F-452B-87E1-E66C03D86D19}" type="sibTrans" cxnId="{81A86DD7-76B1-4626-B068-FADABEEBC031}">
      <dgm:prSet/>
      <dgm:spPr/>
      <dgm:t>
        <a:bodyPr/>
        <a:lstStyle/>
        <a:p>
          <a:endParaRPr lang="en-US"/>
        </a:p>
      </dgm:t>
    </dgm:pt>
    <dgm:pt modelId="{FBBE99B5-DFBF-40A8-B640-D5E536B49F50}" type="pres">
      <dgm:prSet presAssocID="{8155FDC8-7A14-4460-AA2C-30129EEC3FDE}" presName="linearFlow" presStyleCnt="0">
        <dgm:presLayoutVars>
          <dgm:dir/>
          <dgm:animLvl val="lvl"/>
          <dgm:resizeHandles/>
        </dgm:presLayoutVars>
      </dgm:prSet>
      <dgm:spPr/>
    </dgm:pt>
    <dgm:pt modelId="{A9F90EF4-82E5-4189-B3D2-D91DCF6F4EFC}" type="pres">
      <dgm:prSet presAssocID="{665C99FE-9F4E-481B-A8AE-41BE3F737C48}" presName="compositeNode" presStyleCnt="0">
        <dgm:presLayoutVars>
          <dgm:bulletEnabled val="1"/>
        </dgm:presLayoutVars>
      </dgm:prSet>
      <dgm:spPr/>
    </dgm:pt>
    <dgm:pt modelId="{C45112BA-35B5-4C48-8E6C-190393C56BD1}" type="pres">
      <dgm:prSet presAssocID="{665C99FE-9F4E-481B-A8AE-41BE3F737C48}" presName="image" presStyleLbl="fgImgPlace1" presStyleIdx="0" presStyleCnt="3" custLinFactNeighborX="-3239"/>
      <dgm:spPr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58667" y1="43000" x2="58667" y2="43000"/>
                        <a14:foregroundMark x1="35000" y1="30000" x2="35000" y2="30000"/>
                        <a14:foregroundMark x1="58667" y1="27333" x2="58667" y2="27333"/>
                        <a14:foregroundMark x1="52333" y1="82333" x2="52333" y2="82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C02B20F-68EB-4964-8D13-BF9E5B8338C6}" type="pres">
      <dgm:prSet presAssocID="{665C99FE-9F4E-481B-A8AE-41BE3F737C48}" presName="childNode" presStyleLbl="node1" presStyleIdx="0" presStyleCnt="3">
        <dgm:presLayoutVars>
          <dgm:bulletEnabled val="1"/>
        </dgm:presLayoutVars>
      </dgm:prSet>
      <dgm:spPr/>
    </dgm:pt>
    <dgm:pt modelId="{429A6C3B-3AA0-4630-B258-2E588DF7D82A}" type="pres">
      <dgm:prSet presAssocID="{665C99FE-9F4E-481B-A8AE-41BE3F737C48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1310150E-8BA4-4DFD-97A2-C08B6EB51014}" type="pres">
      <dgm:prSet presAssocID="{DF8C9FF0-0697-4ADF-924D-C775875D96C6}" presName="sibTrans" presStyleCnt="0"/>
      <dgm:spPr/>
    </dgm:pt>
    <dgm:pt modelId="{7F22BA6C-AE74-4B4C-A18C-2943046271F4}" type="pres">
      <dgm:prSet presAssocID="{C98BDC8E-175F-4C16-831B-8334C5A77412}" presName="compositeNode" presStyleCnt="0">
        <dgm:presLayoutVars>
          <dgm:bulletEnabled val="1"/>
        </dgm:presLayoutVars>
      </dgm:prSet>
      <dgm:spPr/>
    </dgm:pt>
    <dgm:pt modelId="{B3428CF3-38EB-4539-BA36-CBE33D47B9A7}" type="pres">
      <dgm:prSet presAssocID="{C98BDC8E-175F-4C16-831B-8334C5A77412}" presName="image" presStyleLbl="fgImgPlace1" presStyleIdx="1" presStyleCnt="3"/>
      <dgm:spPr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2CEFD30-F97E-410F-854E-6AA678FD817D}" type="pres">
      <dgm:prSet presAssocID="{C98BDC8E-175F-4C16-831B-8334C5A77412}" presName="childNode" presStyleLbl="node1" presStyleIdx="1" presStyleCnt="3">
        <dgm:presLayoutVars>
          <dgm:bulletEnabled val="1"/>
        </dgm:presLayoutVars>
      </dgm:prSet>
      <dgm:spPr/>
    </dgm:pt>
    <dgm:pt modelId="{201F1ADD-22F6-4A93-B12D-E9CFB4E86C8B}" type="pres">
      <dgm:prSet presAssocID="{C98BDC8E-175F-4C16-831B-8334C5A77412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68F8770E-1C25-498D-B38F-BBD8D9908627}" type="pres">
      <dgm:prSet presAssocID="{9FEAC8C0-7741-409B-B6CE-F5F8F58FB1FB}" presName="sibTrans" presStyleCnt="0"/>
      <dgm:spPr/>
    </dgm:pt>
    <dgm:pt modelId="{77F4E32E-4308-429B-B02E-D93F74B3B0F6}" type="pres">
      <dgm:prSet presAssocID="{783A9F5B-F6E8-4136-A998-2115536285A4}" presName="compositeNode" presStyleCnt="0">
        <dgm:presLayoutVars>
          <dgm:bulletEnabled val="1"/>
        </dgm:presLayoutVars>
      </dgm:prSet>
      <dgm:spPr/>
    </dgm:pt>
    <dgm:pt modelId="{AD2C43A5-B878-430C-8EB5-25458FF6B78E}" type="pres">
      <dgm:prSet presAssocID="{783A9F5B-F6E8-4136-A998-2115536285A4}" presName="image" presStyleLbl="fgImgPlace1" presStyleIdx="2" presStyleCnt="3"/>
      <dgm:spPr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C11FE74-6C4B-401C-A3FD-02E06F58C37A}" type="pres">
      <dgm:prSet presAssocID="{783A9F5B-F6E8-4136-A998-2115536285A4}" presName="childNode" presStyleLbl="node1" presStyleIdx="2" presStyleCnt="3">
        <dgm:presLayoutVars>
          <dgm:bulletEnabled val="1"/>
        </dgm:presLayoutVars>
      </dgm:prSet>
      <dgm:spPr/>
    </dgm:pt>
    <dgm:pt modelId="{2F29B6A9-4282-4E4C-B686-6B69F1E116CB}" type="pres">
      <dgm:prSet presAssocID="{783A9F5B-F6E8-4136-A998-2115536285A4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56A36C08-FD5A-452C-9FE4-34A074A5ACB4}" srcId="{783A9F5B-F6E8-4136-A998-2115536285A4}" destId="{EF319F59-0483-447C-929B-4C0549C2FEDA}" srcOrd="1" destOrd="0" parTransId="{1C400FC8-0997-459F-A13B-025027504EA8}" sibTransId="{106EC965-3589-4A3D-A1D6-04BFBD2EFD30}"/>
    <dgm:cxn modelId="{8496F41F-57E1-469E-8381-58D287FB0AB5}" type="presOf" srcId="{9667860B-69BC-463B-B207-F4E4EC4A5405}" destId="{2C02B20F-68EB-4964-8D13-BF9E5B8338C6}" srcOrd="0" destOrd="1" presId="urn:microsoft.com/office/officeart/2005/8/layout/hList2"/>
    <dgm:cxn modelId="{112EB82C-0D74-41B4-876E-A77FF7064D08}" type="presOf" srcId="{5B91190E-217A-4001-8150-E5A5477020B8}" destId="{2C02B20F-68EB-4964-8D13-BF9E5B8338C6}" srcOrd="0" destOrd="2" presId="urn:microsoft.com/office/officeart/2005/8/layout/hList2"/>
    <dgm:cxn modelId="{76E04439-6290-44CA-B4BF-969751A2229A}" srcId="{665C99FE-9F4E-481B-A8AE-41BE3F737C48}" destId="{FEAC1EFB-CD54-4865-A18A-7CC76EBA5033}" srcOrd="0" destOrd="0" parTransId="{C2DF8FEA-4E12-4D9B-8D88-610B13211986}" sibTransId="{11F35210-C04B-4D86-A241-CB67EE3199DC}"/>
    <dgm:cxn modelId="{5F991841-F6C5-487F-AADE-228FA29A9F2E}" srcId="{C98BDC8E-175F-4C16-831B-8334C5A77412}" destId="{92348EE6-2061-4627-9622-49DEA8458DA6}" srcOrd="0" destOrd="0" parTransId="{4EC3AB82-1FBE-4B36-85B7-98953F0059C9}" sibTransId="{D9B1E517-2FC8-4C74-B60A-958377B23263}"/>
    <dgm:cxn modelId="{54B27455-9C74-4C80-899B-AC4A7E86F99B}" type="presOf" srcId="{8155FDC8-7A14-4460-AA2C-30129EEC3FDE}" destId="{FBBE99B5-DFBF-40A8-B640-D5E536B49F50}" srcOrd="0" destOrd="0" presId="urn:microsoft.com/office/officeart/2005/8/layout/hList2"/>
    <dgm:cxn modelId="{E6D5D055-7DEA-41E0-98D5-1DB3DD03B685}" type="presOf" srcId="{FEAC1EFB-CD54-4865-A18A-7CC76EBA5033}" destId="{2C02B20F-68EB-4964-8D13-BF9E5B8338C6}" srcOrd="0" destOrd="0" presId="urn:microsoft.com/office/officeart/2005/8/layout/hList2"/>
    <dgm:cxn modelId="{F0162D5A-6C2D-40D8-A691-B76601EE564E}" srcId="{665C99FE-9F4E-481B-A8AE-41BE3F737C48}" destId="{9667860B-69BC-463B-B207-F4E4EC4A5405}" srcOrd="1" destOrd="0" parTransId="{A09A6840-991B-4C7F-909B-A4D9E0200AC6}" sibTransId="{5964B946-4658-404B-B377-BE7724494A94}"/>
    <dgm:cxn modelId="{ECA5617F-61E7-4DB7-919E-26C808F7F842}" srcId="{783A9F5B-F6E8-4136-A998-2115536285A4}" destId="{B01D9B7B-FC0C-4068-A5CD-BC1ED80DC19A}" srcOrd="0" destOrd="0" parTransId="{5EE79C79-911E-4649-A747-7BB8A9FD02F3}" sibTransId="{5FE69D6A-4C89-41B8-B505-65799777A91E}"/>
    <dgm:cxn modelId="{4AE3E5BC-3246-4EF3-B6E8-3BBB3F7BE22A}" type="presOf" srcId="{92348EE6-2061-4627-9622-49DEA8458DA6}" destId="{12CEFD30-F97E-410F-854E-6AA678FD817D}" srcOrd="0" destOrd="0" presId="urn:microsoft.com/office/officeart/2005/8/layout/hList2"/>
    <dgm:cxn modelId="{6F75C8C0-6EB9-4B8A-84AB-6C361EF05E69}" type="presOf" srcId="{665C99FE-9F4E-481B-A8AE-41BE3F737C48}" destId="{429A6C3B-3AA0-4630-B258-2E588DF7D82A}" srcOrd="0" destOrd="0" presId="urn:microsoft.com/office/officeart/2005/8/layout/hList2"/>
    <dgm:cxn modelId="{808D2FC2-56EB-47C6-B7D2-2B559A27E81B}" type="presOf" srcId="{EF319F59-0483-447C-929B-4C0549C2FEDA}" destId="{5C11FE74-6C4B-401C-A3FD-02E06F58C37A}" srcOrd="0" destOrd="1" presId="urn:microsoft.com/office/officeart/2005/8/layout/hList2"/>
    <dgm:cxn modelId="{90A737C5-5F7C-4C1E-9C9E-726000A19204}" type="presOf" srcId="{C98BDC8E-175F-4C16-831B-8334C5A77412}" destId="{201F1ADD-22F6-4A93-B12D-E9CFB4E86C8B}" srcOrd="0" destOrd="0" presId="urn:microsoft.com/office/officeart/2005/8/layout/hList2"/>
    <dgm:cxn modelId="{6411FEC6-EC24-4D2A-B790-5ADE35763407}" srcId="{8155FDC8-7A14-4460-AA2C-30129EEC3FDE}" destId="{C98BDC8E-175F-4C16-831B-8334C5A77412}" srcOrd="1" destOrd="0" parTransId="{B18DDCEB-D729-4E46-8B31-73C86F12CE67}" sibTransId="{9FEAC8C0-7741-409B-B6CE-F5F8F58FB1FB}"/>
    <dgm:cxn modelId="{0448E2D3-2F3E-4190-AE2E-19BB8D140202}" srcId="{C98BDC8E-175F-4C16-831B-8334C5A77412}" destId="{C6D57AB4-4939-41F6-AD71-A8B84746975A}" srcOrd="1" destOrd="0" parTransId="{CD2FB68B-C013-490F-8DF9-1C2B045BCBED}" sibTransId="{0B3CD77A-F9A5-4F8A-9BDA-4E785C217D12}"/>
    <dgm:cxn modelId="{81A86DD7-76B1-4626-B068-FADABEEBC031}" srcId="{665C99FE-9F4E-481B-A8AE-41BE3F737C48}" destId="{5B91190E-217A-4001-8150-E5A5477020B8}" srcOrd="2" destOrd="0" parTransId="{99001292-3C2B-4A14-B804-1A141D5EF25C}" sibTransId="{052DDEC5-583F-452B-87E1-E66C03D86D19}"/>
    <dgm:cxn modelId="{67A00DDE-C5A0-422F-821C-2124BF972723}" type="presOf" srcId="{783A9F5B-F6E8-4136-A998-2115536285A4}" destId="{2F29B6A9-4282-4E4C-B686-6B69F1E116CB}" srcOrd="0" destOrd="0" presId="urn:microsoft.com/office/officeart/2005/8/layout/hList2"/>
    <dgm:cxn modelId="{6666AAF6-B1FE-4BD1-B8EF-69EFE37AA892}" srcId="{8155FDC8-7A14-4460-AA2C-30129EEC3FDE}" destId="{665C99FE-9F4E-481B-A8AE-41BE3F737C48}" srcOrd="0" destOrd="0" parTransId="{65B851ED-EB25-4DA6-AD4B-BEC0216838E4}" sibTransId="{DF8C9FF0-0697-4ADF-924D-C775875D96C6}"/>
    <dgm:cxn modelId="{4CBD00F8-3842-46E5-9103-2442856B0078}" type="presOf" srcId="{C6D57AB4-4939-41F6-AD71-A8B84746975A}" destId="{12CEFD30-F97E-410F-854E-6AA678FD817D}" srcOrd="0" destOrd="1" presId="urn:microsoft.com/office/officeart/2005/8/layout/hList2"/>
    <dgm:cxn modelId="{13825CFE-C97C-403C-87F6-1C4DB1BE2DA3}" type="presOf" srcId="{B01D9B7B-FC0C-4068-A5CD-BC1ED80DC19A}" destId="{5C11FE74-6C4B-401C-A3FD-02E06F58C37A}" srcOrd="0" destOrd="0" presId="urn:microsoft.com/office/officeart/2005/8/layout/hList2"/>
    <dgm:cxn modelId="{304684FF-4D41-4D38-8BBE-EDFA559E50B5}" srcId="{8155FDC8-7A14-4460-AA2C-30129EEC3FDE}" destId="{783A9F5B-F6E8-4136-A998-2115536285A4}" srcOrd="2" destOrd="0" parTransId="{5DA2BB77-5E0A-4765-9777-FD94CF6C3451}" sibTransId="{65EA4CD0-FD5A-4869-BFD2-E943CC8F5E57}"/>
    <dgm:cxn modelId="{F9D29934-46C2-4822-AD09-5796C4DAE266}" type="presParOf" srcId="{FBBE99B5-DFBF-40A8-B640-D5E536B49F50}" destId="{A9F90EF4-82E5-4189-B3D2-D91DCF6F4EFC}" srcOrd="0" destOrd="0" presId="urn:microsoft.com/office/officeart/2005/8/layout/hList2"/>
    <dgm:cxn modelId="{BDD9D3D3-3693-4172-AA45-7FE27B459E9C}" type="presParOf" srcId="{A9F90EF4-82E5-4189-B3D2-D91DCF6F4EFC}" destId="{C45112BA-35B5-4C48-8E6C-190393C56BD1}" srcOrd="0" destOrd="0" presId="urn:microsoft.com/office/officeart/2005/8/layout/hList2"/>
    <dgm:cxn modelId="{FF51245B-1673-47A2-A3B1-43FA5A779096}" type="presParOf" srcId="{A9F90EF4-82E5-4189-B3D2-D91DCF6F4EFC}" destId="{2C02B20F-68EB-4964-8D13-BF9E5B8338C6}" srcOrd="1" destOrd="0" presId="urn:microsoft.com/office/officeart/2005/8/layout/hList2"/>
    <dgm:cxn modelId="{E38A10CD-A783-4272-9A98-4440C3BA7A7B}" type="presParOf" srcId="{A9F90EF4-82E5-4189-B3D2-D91DCF6F4EFC}" destId="{429A6C3B-3AA0-4630-B258-2E588DF7D82A}" srcOrd="2" destOrd="0" presId="urn:microsoft.com/office/officeart/2005/8/layout/hList2"/>
    <dgm:cxn modelId="{48D87CE4-F30E-40CF-893A-32052AF11468}" type="presParOf" srcId="{FBBE99B5-DFBF-40A8-B640-D5E536B49F50}" destId="{1310150E-8BA4-4DFD-97A2-C08B6EB51014}" srcOrd="1" destOrd="0" presId="urn:microsoft.com/office/officeart/2005/8/layout/hList2"/>
    <dgm:cxn modelId="{E4BD28EC-9CEF-4E06-A881-8BF460A48E82}" type="presParOf" srcId="{FBBE99B5-DFBF-40A8-B640-D5E536B49F50}" destId="{7F22BA6C-AE74-4B4C-A18C-2943046271F4}" srcOrd="2" destOrd="0" presId="urn:microsoft.com/office/officeart/2005/8/layout/hList2"/>
    <dgm:cxn modelId="{4A249A0F-B1B1-4735-9F03-1E09068F7CB3}" type="presParOf" srcId="{7F22BA6C-AE74-4B4C-A18C-2943046271F4}" destId="{B3428CF3-38EB-4539-BA36-CBE33D47B9A7}" srcOrd="0" destOrd="0" presId="urn:microsoft.com/office/officeart/2005/8/layout/hList2"/>
    <dgm:cxn modelId="{C3B529EB-8EB8-44C6-BF2F-B7D10202387C}" type="presParOf" srcId="{7F22BA6C-AE74-4B4C-A18C-2943046271F4}" destId="{12CEFD30-F97E-410F-854E-6AA678FD817D}" srcOrd="1" destOrd="0" presId="urn:microsoft.com/office/officeart/2005/8/layout/hList2"/>
    <dgm:cxn modelId="{71D6AC5C-DA4F-421E-B344-61E3E929E29F}" type="presParOf" srcId="{7F22BA6C-AE74-4B4C-A18C-2943046271F4}" destId="{201F1ADD-22F6-4A93-B12D-E9CFB4E86C8B}" srcOrd="2" destOrd="0" presId="urn:microsoft.com/office/officeart/2005/8/layout/hList2"/>
    <dgm:cxn modelId="{EF54DD24-0B98-45E4-A7FB-CC2B3BD16A87}" type="presParOf" srcId="{FBBE99B5-DFBF-40A8-B640-D5E536B49F50}" destId="{68F8770E-1C25-498D-B38F-BBD8D9908627}" srcOrd="3" destOrd="0" presId="urn:microsoft.com/office/officeart/2005/8/layout/hList2"/>
    <dgm:cxn modelId="{D5C51C9F-A92F-4C09-B4EF-84F73D813590}" type="presParOf" srcId="{FBBE99B5-DFBF-40A8-B640-D5E536B49F50}" destId="{77F4E32E-4308-429B-B02E-D93F74B3B0F6}" srcOrd="4" destOrd="0" presId="urn:microsoft.com/office/officeart/2005/8/layout/hList2"/>
    <dgm:cxn modelId="{A94E9CC8-4B01-4530-91B9-8A6304BF2C4F}" type="presParOf" srcId="{77F4E32E-4308-429B-B02E-D93F74B3B0F6}" destId="{AD2C43A5-B878-430C-8EB5-25458FF6B78E}" srcOrd="0" destOrd="0" presId="urn:microsoft.com/office/officeart/2005/8/layout/hList2"/>
    <dgm:cxn modelId="{CA364DB3-CA74-4A3F-AD40-602D805506CC}" type="presParOf" srcId="{77F4E32E-4308-429B-B02E-D93F74B3B0F6}" destId="{5C11FE74-6C4B-401C-A3FD-02E06F58C37A}" srcOrd="1" destOrd="0" presId="urn:microsoft.com/office/officeart/2005/8/layout/hList2"/>
    <dgm:cxn modelId="{CEF2BF8E-E1A6-48E5-8543-7BE20FC0D1DF}" type="presParOf" srcId="{77F4E32E-4308-429B-B02E-D93F74B3B0F6}" destId="{2F29B6A9-4282-4E4C-B686-6B69F1E116CB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A6C3B-3AA0-4630-B258-2E588DF7D82A}">
      <dsp:nvSpPr>
        <dsp:cNvPr id="0" name=""/>
        <dsp:cNvSpPr/>
      </dsp:nvSpPr>
      <dsp:spPr>
        <a:xfrm rot="16200000">
          <a:off x="-1400846" y="2079073"/>
          <a:ext cx="3169919" cy="29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475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Purpose</a:t>
          </a:r>
        </a:p>
      </dsp:txBody>
      <dsp:txXfrm>
        <a:off x="-1400846" y="2079073"/>
        <a:ext cx="3169919" cy="294208"/>
      </dsp:txXfrm>
    </dsp:sp>
    <dsp:sp modelId="{2C02B20F-68EB-4964-8D13-BF9E5B8338C6}">
      <dsp:nvSpPr>
        <dsp:cNvPr id="0" name=""/>
        <dsp:cNvSpPr/>
      </dsp:nvSpPr>
      <dsp:spPr>
        <a:xfrm>
          <a:off x="331217" y="641217"/>
          <a:ext cx="146546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59475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Stop bad pet behavior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Log the bad behavior for rehabilitation measures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Notify the pet owner of the bad behavior happening</a:t>
          </a:r>
        </a:p>
      </dsp:txBody>
      <dsp:txXfrm>
        <a:off x="331217" y="641217"/>
        <a:ext cx="1465468" cy="3169919"/>
      </dsp:txXfrm>
    </dsp:sp>
    <dsp:sp modelId="{C45112BA-35B5-4C48-8E6C-190393C56BD1}">
      <dsp:nvSpPr>
        <dsp:cNvPr id="0" name=""/>
        <dsp:cNvSpPr/>
      </dsp:nvSpPr>
      <dsp:spPr>
        <a:xfrm>
          <a:off x="17950" y="252862"/>
          <a:ext cx="588416" cy="58841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58667" y1="43000" x2="58667" y2="43000"/>
                        <a14:foregroundMark x1="35000" y1="30000" x2="35000" y2="30000"/>
                        <a14:foregroundMark x1="58667" y1="27333" x2="58667" y2="27333"/>
                        <a14:foregroundMark x1="52333" y1="82333" x2="52333" y2="82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F1ADD-22F6-4A93-B12D-E9CFB4E86C8B}">
      <dsp:nvSpPr>
        <dsp:cNvPr id="0" name=""/>
        <dsp:cNvSpPr/>
      </dsp:nvSpPr>
      <dsp:spPr>
        <a:xfrm rot="16200000">
          <a:off x="730305" y="2079073"/>
          <a:ext cx="3169919" cy="29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475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Motivation</a:t>
          </a:r>
        </a:p>
      </dsp:txBody>
      <dsp:txXfrm>
        <a:off x="730305" y="2079073"/>
        <a:ext cx="3169919" cy="294208"/>
      </dsp:txXfrm>
    </dsp:sp>
    <dsp:sp modelId="{12CEFD30-F97E-410F-854E-6AA678FD817D}">
      <dsp:nvSpPr>
        <dsp:cNvPr id="0" name=""/>
        <dsp:cNvSpPr/>
      </dsp:nvSpPr>
      <dsp:spPr>
        <a:xfrm>
          <a:off x="2462369" y="641217"/>
          <a:ext cx="146546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59475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Save pet owners money by preventing damage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462369" y="641217"/>
        <a:ext cx="1465468" cy="3169919"/>
      </dsp:txXfrm>
    </dsp:sp>
    <dsp:sp modelId="{B3428CF3-38EB-4539-BA36-CBE33D47B9A7}">
      <dsp:nvSpPr>
        <dsp:cNvPr id="0" name=""/>
        <dsp:cNvSpPr/>
      </dsp:nvSpPr>
      <dsp:spPr>
        <a:xfrm>
          <a:off x="2168161" y="252862"/>
          <a:ext cx="588416" cy="588416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9B6A9-4282-4E4C-B686-6B69F1E116CB}">
      <dsp:nvSpPr>
        <dsp:cNvPr id="0" name=""/>
        <dsp:cNvSpPr/>
      </dsp:nvSpPr>
      <dsp:spPr>
        <a:xfrm rot="16200000">
          <a:off x="2861457" y="2079073"/>
          <a:ext cx="3169919" cy="29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475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Target Audience</a:t>
          </a:r>
        </a:p>
      </dsp:txBody>
      <dsp:txXfrm>
        <a:off x="2861457" y="2079073"/>
        <a:ext cx="3169919" cy="294208"/>
      </dsp:txXfrm>
    </dsp:sp>
    <dsp:sp modelId="{5C11FE74-6C4B-401C-A3FD-02E06F58C37A}">
      <dsp:nvSpPr>
        <dsp:cNvPr id="0" name=""/>
        <dsp:cNvSpPr/>
      </dsp:nvSpPr>
      <dsp:spPr>
        <a:xfrm>
          <a:off x="4593521" y="641217"/>
          <a:ext cx="146546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59475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Veteran and new pet owners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Pet owners with an interest in </a:t>
          </a:r>
          <a:r>
            <a:rPr lang="en-US" sz="1400" kern="1200" dirty="0" err="1"/>
            <a:t>IoT</a:t>
          </a:r>
          <a:endParaRPr lang="en-US" sz="1400" kern="1200" dirty="0"/>
        </a:p>
      </dsp:txBody>
      <dsp:txXfrm>
        <a:off x="4593521" y="641217"/>
        <a:ext cx="1465468" cy="3169919"/>
      </dsp:txXfrm>
    </dsp:sp>
    <dsp:sp modelId="{AD2C43A5-B878-430C-8EB5-25458FF6B78E}">
      <dsp:nvSpPr>
        <dsp:cNvPr id="0" name=""/>
        <dsp:cNvSpPr/>
      </dsp:nvSpPr>
      <dsp:spPr>
        <a:xfrm>
          <a:off x="4299313" y="252862"/>
          <a:ext cx="588416" cy="588416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d26fd6b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d26fd6b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d26fd6b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d26fd6b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d26fd6bd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d26fd6bd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d26fd6b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d26fd6b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d26fd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d26fd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d0599bc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d0599bc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e1e2f9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e1e2f9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73a145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73a145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d26fd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d26fd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d26fd6b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d26fd6b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d26fd6b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d26fd6b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d26fd6b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d26fd6b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d26fd6b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d26fd6b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84189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08291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8816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62510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8593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4915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53879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37454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445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47508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91782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2266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52603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11616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793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3973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72441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621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en5035group10.mybluemix.net/u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4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2tebSB6xQ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257CD"/>
                </a:solidFill>
                <a:latin typeface="Fauna One" panose="02000503020000020004" pitchFamily="2" charset="0"/>
              </a:rPr>
              <a:t>Couch Guardian</a:t>
            </a:r>
            <a:endParaRPr dirty="0">
              <a:solidFill>
                <a:srgbClr val="C257CD"/>
              </a:solidFill>
              <a:latin typeface="Fauna One" panose="02000503020000020004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Kinetic Extreme Solid" panose="00000400000000000000" pitchFamily="2" charset="0"/>
              </a:rPr>
              <a:t>ThePerfect</a:t>
            </a:r>
            <a:r>
              <a:rPr lang="en" dirty="0">
                <a:solidFill>
                  <a:schemeClr val="tx2"/>
                </a:solidFill>
                <a:latin typeface="Fauna One" panose="02000503020000020004" pitchFamily="2" charset="0"/>
              </a:rPr>
              <a:t>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Kinetic Extreme Solid" panose="00000400000000000000" pitchFamily="2" charset="0"/>
              </a:rPr>
              <a:t>Node</a:t>
            </a:r>
            <a:r>
              <a:rPr lang="en" dirty="0"/>
              <a:t>-</a:t>
            </a:r>
            <a:r>
              <a:rPr lang="en" dirty="0">
                <a:latin typeface="Kinetic Extreme Solid" panose="00000400000000000000" pitchFamily="2" charset="0"/>
              </a:rPr>
              <a:t>RED</a:t>
            </a:r>
            <a:r>
              <a:rPr lang="en" dirty="0"/>
              <a:t> </a:t>
            </a:r>
            <a:r>
              <a:rPr lang="en" dirty="0">
                <a:latin typeface="Kinetic Extreme Solid" panose="00000400000000000000" pitchFamily="2" charset="0"/>
              </a:rPr>
              <a:t>Dashboard</a:t>
            </a:r>
            <a:endParaRPr dirty="0">
              <a:latin typeface="Kinetic Extreme Solid" panose="00000400000000000000" pitchFamily="2" charset="0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https://cen5035group10.mybluemix.net/ui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4">
            <a:alphaModFix/>
          </a:blip>
          <a:srcRect b="28673"/>
          <a:stretch/>
        </p:blipFill>
        <p:spPr>
          <a:xfrm>
            <a:off x="325438" y="1727100"/>
            <a:ext cx="849312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inetic Extreme Solid" panose="00000400000000000000" pitchFamily="2" charset="0"/>
              </a:rPr>
              <a:t>Software Structure</a:t>
            </a:r>
            <a:endParaRPr dirty="0">
              <a:latin typeface="Kinetic Extreme Solid" panose="00000400000000000000" pitchFamily="2" charset="0"/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Written in Python using:</a:t>
            </a:r>
            <a:endParaRPr dirty="0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TensorFlow Lite - </a:t>
            </a:r>
            <a:endParaRPr dirty="0">
              <a:solidFill>
                <a:srgbClr val="000000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Object Detection model</a:t>
            </a:r>
            <a:endParaRPr dirty="0">
              <a:solidFill>
                <a:srgbClr val="000000"/>
              </a:solidFill>
            </a:endParaRPr>
          </a:p>
          <a:p>
            <a:pPr marR="152400" lvl="2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Ssd_mobilenet_v2_quantized_300x300_coco</a:t>
            </a:r>
            <a:endParaRPr sz="10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R="152400" lvl="1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Detects: Dogs, Cats, Tables, Couches, Chairs</a:t>
            </a:r>
            <a:endParaRPr dirty="0">
              <a:solidFill>
                <a:srgbClr val="000000"/>
              </a:solidFill>
            </a:endParaRPr>
          </a:p>
          <a:p>
            <a:pPr marR="152400" lvl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OpenCV - </a:t>
            </a:r>
            <a:endParaRPr dirty="0">
              <a:solidFill>
                <a:srgbClr val="000000"/>
              </a:solidFill>
            </a:endParaRPr>
          </a:p>
          <a:p>
            <a:pPr marR="152400" lvl="1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PiCamera and Image Processing</a:t>
            </a:r>
            <a:endParaRPr dirty="0">
              <a:solidFill>
                <a:srgbClr val="000000"/>
              </a:solidFill>
            </a:endParaRPr>
          </a:p>
          <a:p>
            <a:pPr marR="152400" lvl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smtplib - </a:t>
            </a:r>
            <a:endParaRPr dirty="0">
              <a:solidFill>
                <a:srgbClr val="000000"/>
              </a:solidFill>
            </a:endParaRPr>
          </a:p>
          <a:p>
            <a:pPr marR="152400" lvl="1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Python library for email 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299" y="1808676"/>
            <a:ext cx="1563726" cy="13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625" y="3281991"/>
            <a:ext cx="3487374" cy="17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9263" y="361524"/>
            <a:ext cx="1265797" cy="131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inetic Extreme Solid" panose="00000400000000000000" pitchFamily="2" charset="0"/>
              </a:rPr>
              <a:t>Device Features</a:t>
            </a:r>
            <a:endParaRPr dirty="0">
              <a:latin typeface="Kinetic Extreme Solid" panose="00000400000000000000" pitchFamily="2" charset="0"/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" sz="1400" dirty="0"/>
              <a:t>Device placed in view of furniture to protect from pets</a:t>
            </a:r>
            <a:endParaRPr sz="14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1400" dirty="0"/>
              <a:t>More than 3 feet from item for full view</a:t>
            </a:r>
            <a:endParaRPr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" sz="1400" dirty="0"/>
              <a:t>PiCamera is actively identifying objects in view</a:t>
            </a:r>
            <a:endParaRPr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" sz="1400" dirty="0"/>
              <a:t>If a cat or dog is identified AND is overlaps with a couch, chair, or table:</a:t>
            </a:r>
            <a:endParaRPr sz="14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1400" dirty="0"/>
              <a:t>LED display on device notifies user that the device is active and working properly</a:t>
            </a:r>
            <a:endParaRPr sz="14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1400" dirty="0"/>
              <a:t>Sound plays from connected speaker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1250" dirty="0"/>
              <a:t> Customized to pet type</a:t>
            </a:r>
            <a:endParaRPr sz="125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1400" dirty="0"/>
              <a:t>Email sends to user with a picture of the pet in action</a:t>
            </a:r>
            <a:endParaRPr sz="14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1400" dirty="0"/>
              <a:t>Log is sent to Watson IoT platform for Dashboard record </a:t>
            </a:r>
            <a:endParaRPr sz="1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1400" dirty="0"/>
              <a:t>Dashboard illustrates progress in training pet to stay off of furniture</a:t>
            </a:r>
            <a:endParaRPr sz="1400" dirty="0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400" y="628717"/>
            <a:ext cx="1487550" cy="9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2000" y="0"/>
            <a:ext cx="1973450" cy="19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 rot="5400000">
            <a:off x="5732050" y="-40725"/>
            <a:ext cx="936000" cy="2305200"/>
          </a:xfrm>
          <a:prstGeom prst="triangle">
            <a:avLst>
              <a:gd name="adj" fmla="val 4968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9423" y="452423"/>
            <a:ext cx="186378" cy="2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inetic Extreme Solid" panose="00000400000000000000" pitchFamily="2" charset="0"/>
              </a:rPr>
              <a:t>Features for the Future	</a:t>
            </a:r>
            <a:endParaRPr dirty="0">
              <a:latin typeface="Kinetic Extreme Solid" panose="00000400000000000000" pitchFamily="2" charset="0"/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7608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Automated activation of detection program on startup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LED notification of established internet connection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Web-site created to provide additional user features: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sz="1800" dirty="0"/>
              <a:t>Searchable photo and video storage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sz="1800" dirty="0"/>
              <a:t>User account to setup email 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Faster FPS Object Detection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Better trained pet behavior model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Wireless Bluetooth speaker link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Novelty connection to a more active deterrent for pets 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Small flailing robot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Roomba that will follow pet)</a:t>
            </a: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inetic Extreme Solid" panose="00000400000000000000" pitchFamily="2" charset="0"/>
              </a:rPr>
              <a:t>Non</a:t>
            </a:r>
            <a:r>
              <a:rPr lang="en" dirty="0">
                <a:latin typeface="+mj-lt"/>
              </a:rPr>
              <a:t>-</a:t>
            </a:r>
            <a:r>
              <a:rPr lang="en" dirty="0">
                <a:latin typeface="Kinetic Extreme Solid" panose="00000400000000000000" pitchFamily="2" charset="0"/>
              </a:rPr>
              <a:t>Functional Requirements</a:t>
            </a:r>
            <a:endParaRPr dirty="0">
              <a:latin typeface="Kinetic Extreme Solid" panose="00000400000000000000" pitchFamily="2" charset="0"/>
            </a:endParaRPr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6728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400" dirty="0"/>
              <a:t>Usability</a:t>
            </a:r>
            <a:endParaRPr sz="14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sz="1400" dirty="0"/>
              <a:t>Device is capable of monitoring a large room, unobtrusively, without risk to pet or human</a:t>
            </a:r>
            <a:endParaRPr sz="14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400" dirty="0"/>
              <a:t>Reliability</a:t>
            </a:r>
            <a:endParaRPr sz="14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sz="1400" dirty="0"/>
              <a:t>Device identifies pets and furniture with 90% accuracy and issues sound and email notifications appropriately with little to no failure</a:t>
            </a:r>
            <a:endParaRPr sz="14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400" dirty="0"/>
              <a:t>Performance</a:t>
            </a:r>
            <a:endParaRPr sz="14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sz="1400" dirty="0"/>
              <a:t>Device can identify several entities within a single frame and perform a response within 5 seconds of logged activation</a:t>
            </a:r>
            <a:endParaRPr sz="14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400" dirty="0"/>
              <a:t>Supportability</a:t>
            </a:r>
            <a:endParaRPr sz="14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sz="1400" dirty="0"/>
              <a:t>Github repositories are maintained for multiple iterations of capability upgrades</a:t>
            </a:r>
            <a:endParaRPr sz="14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400" dirty="0"/>
              <a:t>Security</a:t>
            </a:r>
            <a:endParaRPr sz="14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sz="1400" dirty="0"/>
              <a:t>Email and Watson Dashboard credentials are non public entities</a:t>
            </a:r>
            <a:endParaRPr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37815" cy="341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Remote collaboration has distinct challenges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Knowledge gaps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Scheduling concerns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Debugging with dependencies within modules and libraries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Developing new code and the organization needed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pic>
        <p:nvPicPr>
          <p:cNvPr id="1026" name="Picture 2" descr="Clock Clip Art Border | Clipart library - Free Clipart Image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79" b="98393" l="1792" r="95699">
                        <a14:foregroundMark x1="47491" y1="5179" x2="47491" y2="5179"/>
                        <a14:foregroundMark x1="96057" y1="55179" x2="96057" y2="55179"/>
                        <a14:foregroundMark x1="50358" y1="98393" x2="50358" y2="98393"/>
                        <a14:foregroundMark x1="1792" y1="52143" x2="1792" y2="52143"/>
                        <a14:foregroundMark x1="15591" y1="28036" x2="15591" y2="28036"/>
                        <a14:foregroundMark x1="84588" y1="32857" x2="84588" y2="32857"/>
                        <a14:foregroundMark x1="49462" y1="50000" x2="49462" y2="50000"/>
                        <a14:foregroundMark x1="65412" y1="21071" x2="65412" y2="21071"/>
                        <a14:foregroundMark x1="78495" y1="33929" x2="78495" y2="33929"/>
                        <a14:foregroundMark x1="82975" y1="50357" x2="82975" y2="50357"/>
                        <a14:foregroundMark x1="77957" y1="67321" x2="77957" y2="67321"/>
                        <a14:foregroundMark x1="64695" y1="78929" x2="64695" y2="78929"/>
                        <a14:foregroundMark x1="47133" y1="83393" x2="47133" y2="83393"/>
                        <a14:foregroundMark x1="31362" y1="77857" x2="31362" y2="77857"/>
                        <a14:foregroundMark x1="18638" y1="65536" x2="18638" y2="65536"/>
                        <a14:foregroundMark x1="14516" y1="50714" x2="21326" y2="30714"/>
                        <a14:foregroundMark x1="31720" y1="20000" x2="31720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1856">
            <a:off x="5019677" y="2495983"/>
            <a:ext cx="2336104" cy="234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t clipar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9405">
            <a:off x="4826332" y="1363264"/>
            <a:ext cx="1645088" cy="120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62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Kinetic Extreme Solid" panose="00000400000000000000" pitchFamily="2" charset="0"/>
              </a:rPr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7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257CD"/>
                </a:solidFill>
                <a:latin typeface="Kinetic Extreme Solid" panose="00000400000000000000" pitchFamily="2" charset="0"/>
              </a:rPr>
              <a:t>Agenda</a:t>
            </a:r>
            <a:endParaRPr dirty="0">
              <a:solidFill>
                <a:srgbClr val="C257CD"/>
              </a:solidFill>
              <a:latin typeface="Kinetic Extreme Solid" panose="00000400000000000000" pitchFamily="2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tx2"/>
                </a:solidFill>
                <a:latin typeface="Fauna One" panose="02000503020000020004" pitchFamily="2" charset="0"/>
              </a:rPr>
              <a:t>Team Introduction</a:t>
            </a:r>
            <a:endParaRPr dirty="0">
              <a:solidFill>
                <a:schemeClr val="tx2"/>
              </a:solidFill>
              <a:latin typeface="Fauna One" panose="02000503020000020004" pitchFamily="2" charset="0"/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tx2"/>
                </a:solidFill>
                <a:latin typeface="Fauna One" panose="02000503020000020004" pitchFamily="2" charset="0"/>
              </a:rPr>
              <a:t>Purpose, Motivation, Target Audience </a:t>
            </a:r>
            <a:endParaRPr dirty="0">
              <a:solidFill>
                <a:schemeClr val="tx2"/>
              </a:solidFill>
              <a:latin typeface="Fauna One" panose="02000503020000020004" pitchFamily="2" charset="0"/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tx2"/>
                </a:solidFill>
                <a:latin typeface="Fauna One" panose="02000503020000020004" pitchFamily="2" charset="0"/>
              </a:rPr>
              <a:t>System Implementation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tx2"/>
                </a:solidFill>
                <a:latin typeface="Fauna One" panose="02000503020000020004" pitchFamily="2" charset="0"/>
              </a:rPr>
              <a:t>Features</a:t>
            </a:r>
            <a:endParaRPr dirty="0">
              <a:solidFill>
                <a:schemeClr val="tx2"/>
              </a:solidFill>
              <a:latin typeface="Fauna One" panose="02000503020000020004" pitchFamily="2" charset="0"/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tx2"/>
                </a:solidFill>
                <a:latin typeface="Fauna One" panose="02000503020000020004" pitchFamily="2" charset="0"/>
              </a:rPr>
              <a:t>Non-Functional Requirements</a:t>
            </a:r>
            <a:endParaRPr dirty="0">
              <a:solidFill>
                <a:schemeClr val="tx2"/>
              </a:solidFill>
              <a:latin typeface="Fauna One" panose="02000503020000020004" pitchFamily="2" charset="0"/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tx2"/>
                </a:solidFill>
                <a:latin typeface="Fauna One" panose="02000503020000020004" pitchFamily="2" charset="0"/>
              </a:rPr>
              <a:t>Lessons Learned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tx2"/>
                </a:solidFill>
                <a:latin typeface="Fauna One" panose="02000503020000020004" pitchFamily="2" charset="0"/>
              </a:rPr>
              <a:t>Collaboration Tools</a:t>
            </a:r>
            <a:endParaRPr dirty="0">
              <a:solidFill>
                <a:schemeClr val="tx2"/>
              </a:solidFill>
              <a:latin typeface="Fauna One" panose="02000503020000020004" pitchFamily="2" charset="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tx2"/>
                </a:solidFill>
                <a:latin typeface="Fauna One" panose="02000503020000020004" pitchFamily="2" charset="0"/>
              </a:rPr>
              <a:t>Product Demostration </a:t>
            </a:r>
            <a:endParaRPr dirty="0">
              <a:solidFill>
                <a:schemeClr val="tx2"/>
              </a:solidFill>
              <a:latin typeface="Fauna One" panose="0200050302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257CD"/>
                </a:solidFill>
                <a:latin typeface="Kinetic Extreme Solid" panose="00000400000000000000" pitchFamily="2" charset="0"/>
              </a:rPr>
              <a:t>Team Introduction</a:t>
            </a:r>
            <a:endParaRPr dirty="0">
              <a:solidFill>
                <a:srgbClr val="C257CD"/>
              </a:solidFill>
              <a:latin typeface="Kinetic Extreme Solid" panose="00000400000000000000" pitchFamily="2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sz="half" idx="1"/>
          </p:nvPr>
        </p:nvSpPr>
        <p:spPr>
          <a:xfrm>
            <a:off x="508001" y="1083396"/>
            <a:ext cx="3138026" cy="2910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Group Details </a:t>
            </a:r>
          </a:p>
          <a:p>
            <a:pPr marL="585788" lvl="1" indent="-285750">
              <a:spcAft>
                <a:spcPts val="1600"/>
              </a:spcAft>
            </a:pPr>
            <a:r>
              <a:rPr lang="en-US" dirty="0"/>
              <a:t>Group 10 aka thePerfect10</a:t>
            </a:r>
          </a:p>
          <a:p>
            <a:pPr marL="585788" lvl="1" indent="-285750">
              <a:spcAft>
                <a:spcPts val="1600"/>
              </a:spcAft>
            </a:pPr>
            <a:r>
              <a:rPr lang="en-US" dirty="0"/>
              <a:t>Couch Guardian smart device </a:t>
            </a:r>
          </a:p>
          <a:p>
            <a:pPr marL="585788" lvl="1" indent="-285750">
              <a:spcAft>
                <a:spcPts val="1600"/>
              </a:spcAft>
            </a:pPr>
            <a:r>
              <a:rPr lang="en-US" dirty="0"/>
              <a:t>YouTube link: </a:t>
            </a:r>
            <a:r>
              <a:rPr lang="en-US" dirty="0">
                <a:hlinkClick r:id="rId3"/>
              </a:rPr>
              <a:t>https://youtu.be/2tebSB6xQng</a:t>
            </a:r>
            <a:r>
              <a:rPr lang="en-US" dirty="0"/>
              <a:t> </a:t>
            </a:r>
          </a:p>
          <a:p>
            <a:pPr marL="585788" lvl="1" indent="-285750">
              <a:spcAft>
                <a:spcPts val="1600"/>
              </a:spcAft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Members</a:t>
            </a:r>
          </a:p>
          <a:p>
            <a:pPr lvl="1"/>
            <a:r>
              <a:rPr lang="en-US" dirty="0"/>
              <a:t>David Batson – Product Owner</a:t>
            </a:r>
          </a:p>
          <a:p>
            <a:pPr lvl="1"/>
            <a:r>
              <a:rPr lang="en-US" dirty="0" err="1"/>
              <a:t>Tsz</a:t>
            </a:r>
            <a:r>
              <a:rPr lang="en-US" dirty="0"/>
              <a:t> </a:t>
            </a:r>
            <a:r>
              <a:rPr lang="en-US" dirty="0" err="1"/>
              <a:t>Shing</a:t>
            </a:r>
            <a:r>
              <a:rPr lang="en-US" dirty="0"/>
              <a:t> </a:t>
            </a:r>
            <a:r>
              <a:rPr lang="en-US" dirty="0" err="1"/>
              <a:t>Tsoi</a:t>
            </a:r>
            <a:r>
              <a:rPr lang="en-US" dirty="0"/>
              <a:t> – Scrum Master </a:t>
            </a:r>
          </a:p>
          <a:p>
            <a:pPr lvl="1"/>
            <a:r>
              <a:rPr lang="en-US" dirty="0"/>
              <a:t>Francis </a:t>
            </a:r>
            <a:r>
              <a:rPr lang="en-US" dirty="0" err="1"/>
              <a:t>Iniobong</a:t>
            </a:r>
            <a:r>
              <a:rPr lang="en-US" dirty="0"/>
              <a:t> John </a:t>
            </a:r>
            <a:r>
              <a:rPr lang="en-US" dirty="0" err="1"/>
              <a:t>Ifon</a:t>
            </a:r>
            <a:r>
              <a:rPr lang="en-US" dirty="0"/>
              <a:t> – Individual Contributor </a:t>
            </a:r>
          </a:p>
          <a:p>
            <a:pPr lvl="1"/>
            <a:r>
              <a:rPr lang="en-US" dirty="0"/>
              <a:t>Alyssa Johnson – Individual Contributor 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49643" y="3399295"/>
            <a:ext cx="2254742" cy="1448202"/>
            <a:chOff x="2985335" y="3461288"/>
            <a:chExt cx="2254742" cy="1448202"/>
          </a:xfrm>
        </p:grpSpPr>
        <p:pic>
          <p:nvPicPr>
            <p:cNvPr id="2052" name="Picture 4" descr="Couch Clipar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5335" y="3461288"/>
              <a:ext cx="2254742" cy="144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Purple cat clipart cut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580" y="3576426"/>
              <a:ext cx="739852" cy="739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C257CD"/>
                </a:solidFill>
                <a:latin typeface="Kinetic Extreme Solid" panose="00000400000000000000" pitchFamily="2" charset="0"/>
              </a:rPr>
              <a:t>Purpose</a:t>
            </a:r>
            <a:r>
              <a:rPr lang="en" dirty="0">
                <a:solidFill>
                  <a:srgbClr val="C257CD"/>
                </a:solidFill>
                <a:latin typeface="+mj-lt"/>
              </a:rPr>
              <a:t>,</a:t>
            </a:r>
            <a:r>
              <a:rPr lang="en" dirty="0">
                <a:solidFill>
                  <a:srgbClr val="C257CD"/>
                </a:solidFill>
                <a:latin typeface="Kinetic Extreme Solid" panose="00000400000000000000" pitchFamily="2" charset="0"/>
              </a:rPr>
              <a:t> Motivation</a:t>
            </a:r>
            <a:r>
              <a:rPr lang="en" dirty="0">
                <a:solidFill>
                  <a:srgbClr val="C257CD"/>
                </a:solidFill>
              </a:rPr>
              <a:t>, </a:t>
            </a:r>
            <a:r>
              <a:rPr lang="en" dirty="0">
                <a:solidFill>
                  <a:srgbClr val="C257CD"/>
                </a:solidFill>
                <a:latin typeface="Fauna One" panose="02000503020000020004" pitchFamily="2" charset="0"/>
              </a:rPr>
              <a:t>&amp;</a:t>
            </a:r>
            <a:r>
              <a:rPr lang="en" dirty="0">
                <a:solidFill>
                  <a:srgbClr val="C257CD"/>
                </a:solidFill>
                <a:latin typeface="Kinetic Extreme Solid" panose="00000400000000000000" pitchFamily="2" charset="0"/>
              </a:rPr>
              <a:t> Target Audience</a:t>
            </a:r>
            <a:endParaRPr dirty="0">
              <a:solidFill>
                <a:srgbClr val="C257CD"/>
              </a:solidFill>
              <a:latin typeface="Kinetic Extreme Solid" panose="00000400000000000000" pitchFamily="2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54624737"/>
              </p:ext>
            </p:extLst>
          </p:nvPr>
        </p:nvGraphicFramePr>
        <p:xfrm>
          <a:off x="663844" y="91171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inetic Extreme Solid" panose="00000400000000000000" pitchFamily="2" charset="0"/>
              </a:rPr>
              <a:t>System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inetic Extreme Solid" panose="00000400000000000000" pitchFamily="2" charset="0"/>
              </a:rPr>
              <a:t>Architecture</a:t>
            </a:r>
            <a:endParaRPr dirty="0">
              <a:latin typeface="Kinetic Extreme Solid" panose="00000400000000000000" pitchFamily="2" charset="0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388" y="73075"/>
            <a:ext cx="6187637" cy="50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6163475" y="1295950"/>
            <a:ext cx="2723100" cy="3792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2866400" y="2986975"/>
            <a:ext cx="3095100" cy="2101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2746400" y="73075"/>
            <a:ext cx="3417000" cy="2913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1394000" y="3270425"/>
            <a:ext cx="1352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</a:rPr>
              <a:t>Physical Components</a:t>
            </a:r>
            <a:endParaRPr b="1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273725" y="1464600"/>
            <a:ext cx="1352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IoT Integration</a:t>
            </a:r>
            <a:endParaRPr b="1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6474275" y="949450"/>
            <a:ext cx="21015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  <a:highlight>
                  <a:srgbClr val="FFFFFF"/>
                </a:highlight>
              </a:rPr>
              <a:t>Software Structure</a:t>
            </a:r>
            <a:endParaRPr b="1">
              <a:solidFill>
                <a:srgbClr val="00FF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inetic Extreme Solid" panose="00000400000000000000" pitchFamily="2" charset="0"/>
              </a:rPr>
              <a:t>Physical Components</a:t>
            </a:r>
            <a:endParaRPr dirty="0">
              <a:latin typeface="Kinetic Extreme Solid" panose="00000400000000000000" pitchFamily="2" charset="0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l="27179" t="10997" r="6414" b="5814"/>
          <a:stretch/>
        </p:blipFill>
        <p:spPr>
          <a:xfrm rot="5400000">
            <a:off x="2680426" y="-922039"/>
            <a:ext cx="3783148" cy="813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1301375" y="4703625"/>
            <a:ext cx="842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</a:rPr>
              <a:t>Camera</a:t>
            </a:r>
            <a:endParaRPr b="1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5048025" y="4376725"/>
            <a:ext cx="1012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</a:rPr>
              <a:t>Amplifier</a:t>
            </a:r>
            <a:endParaRPr b="1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cxnSp>
        <p:nvCxnSpPr>
          <p:cNvPr id="113" name="Google Shape;113;p21"/>
          <p:cNvCxnSpPr/>
          <p:nvPr/>
        </p:nvCxnSpPr>
        <p:spPr>
          <a:xfrm rot="10800000">
            <a:off x="4647750" y="3836675"/>
            <a:ext cx="549000" cy="614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21"/>
          <p:cNvSpPr txBox="1"/>
          <p:nvPr/>
        </p:nvSpPr>
        <p:spPr>
          <a:xfrm>
            <a:off x="3500646" y="4568875"/>
            <a:ext cx="725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</a:rPr>
              <a:t>LED</a:t>
            </a:r>
            <a:endParaRPr b="1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cxnSp>
        <p:nvCxnSpPr>
          <p:cNvPr id="115" name="Google Shape;115;p21"/>
          <p:cNvCxnSpPr/>
          <p:nvPr/>
        </p:nvCxnSpPr>
        <p:spPr>
          <a:xfrm rot="10800000" flipH="1">
            <a:off x="3798088" y="4072325"/>
            <a:ext cx="205200" cy="570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1"/>
          <p:cNvSpPr txBox="1"/>
          <p:nvPr/>
        </p:nvSpPr>
        <p:spPr>
          <a:xfrm>
            <a:off x="5696175" y="3562375"/>
            <a:ext cx="1012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</a:rPr>
              <a:t>Speaker</a:t>
            </a:r>
            <a:endParaRPr b="1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891000" y="2601150"/>
            <a:ext cx="13029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</a:rPr>
              <a:t>Raspberry Pi</a:t>
            </a:r>
            <a:endParaRPr b="1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inetic Extreme Solid" panose="00000400000000000000" pitchFamily="2" charset="0"/>
              </a:rPr>
              <a:t>IoT Integration</a:t>
            </a:r>
            <a:endParaRPr dirty="0">
              <a:latin typeface="Kinetic Extreme Solid" panose="00000400000000000000" pitchFamily="2" charset="0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IBM Cloud Services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dirty="0"/>
              <a:t>IBM Cloudant (Apache CouchDB)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dirty="0"/>
              <a:t>IBM Watson IoT Platform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dirty="0"/>
              <a:t>Node-RED, including Node-RED Dashboard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Email Service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dirty="0"/>
              <a:t>Gmail</a:t>
            </a:r>
            <a:endParaRPr dirty="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618" y="3241065"/>
            <a:ext cx="2208801" cy="167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710" y="840065"/>
            <a:ext cx="38100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Kinetic Extreme Solid" panose="00000400000000000000" pitchFamily="2" charset="0"/>
              </a:rPr>
              <a:t>IBM Cloudant </a:t>
            </a:r>
            <a:r>
              <a:rPr lang="en" dirty="0"/>
              <a:t>(</a:t>
            </a:r>
            <a:r>
              <a:rPr lang="en" dirty="0">
                <a:latin typeface="Kinetic Extreme Solid" panose="00000400000000000000" pitchFamily="2" charset="0"/>
              </a:rPr>
              <a:t>Apache CouchDB</a:t>
            </a:r>
            <a:r>
              <a:rPr lang="en" dirty="0">
                <a:latin typeface="+mj-lt"/>
              </a:rPr>
              <a:t>)</a:t>
            </a:r>
            <a:endParaRPr dirty="0">
              <a:latin typeface="Kinetic Extreme Solid" panose="00000400000000000000" pitchFamily="2" charset="0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t="9869"/>
          <a:stretch/>
        </p:blipFill>
        <p:spPr>
          <a:xfrm>
            <a:off x="458575" y="1103315"/>
            <a:ext cx="8373724" cy="404018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1630900" y="3165750"/>
            <a:ext cx="18519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</a:rPr>
              <a:t>Views (MapReduce)</a:t>
            </a:r>
            <a:endParaRPr b="1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1708950" y="4061775"/>
            <a:ext cx="18519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</a:rPr>
              <a:t>Search Indexes</a:t>
            </a:r>
            <a:endParaRPr b="1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r="24248"/>
          <a:stretch/>
        </p:blipFill>
        <p:spPr>
          <a:xfrm>
            <a:off x="2235350" y="0"/>
            <a:ext cx="6908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inetic Extreme Solid" panose="00000400000000000000" pitchFamily="2" charset="0"/>
              </a:rPr>
              <a:t>Node</a:t>
            </a:r>
            <a:r>
              <a:rPr lang="en" dirty="0"/>
              <a:t>-</a:t>
            </a:r>
            <a:r>
              <a:rPr lang="en" dirty="0">
                <a:latin typeface="Kinetic Extreme Solid" panose="00000400000000000000" pitchFamily="2" charset="0"/>
              </a:rPr>
              <a:t>RED</a:t>
            </a:r>
            <a:endParaRPr dirty="0">
              <a:latin typeface="Kinetic Extreme Solid" panose="00000400000000000000" pitchFamily="2" charset="0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490000" y="847450"/>
            <a:ext cx="3174300" cy="41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</a:rPr>
              <a:t>1. Monitor Signal from Watson IoT</a:t>
            </a:r>
            <a:endParaRPr b="1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4969900" y="2652575"/>
            <a:ext cx="3174300" cy="41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</a:rPr>
              <a:t>2. Query IBM Cloudant Database</a:t>
            </a:r>
            <a:endParaRPr b="1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4230025" y="4457700"/>
            <a:ext cx="4011900" cy="41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</a:rPr>
              <a:t>3. Process Data and Update Dashboard</a:t>
            </a:r>
            <a:endParaRPr b="1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</TotalTime>
  <Words>531</Words>
  <Application>Microsoft Office PowerPoint</Application>
  <PresentationFormat>On-screen Show (16:9)</PresentationFormat>
  <Paragraphs>109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Fauna One</vt:lpstr>
      <vt:lpstr>Kinetic Extreme Solid</vt:lpstr>
      <vt:lpstr>Arial</vt:lpstr>
      <vt:lpstr>Courier New</vt:lpstr>
      <vt:lpstr>Trebuchet MS</vt:lpstr>
      <vt:lpstr>Wingdings</vt:lpstr>
      <vt:lpstr>Wingdings 3</vt:lpstr>
      <vt:lpstr>Facet</vt:lpstr>
      <vt:lpstr>Couch Guardian</vt:lpstr>
      <vt:lpstr>Agenda</vt:lpstr>
      <vt:lpstr>Team Introduction</vt:lpstr>
      <vt:lpstr>Purpose, Motivation, &amp; Target Audience</vt:lpstr>
      <vt:lpstr>System  Architecture</vt:lpstr>
      <vt:lpstr>Physical Components</vt:lpstr>
      <vt:lpstr>IoT Integration</vt:lpstr>
      <vt:lpstr>IBM Cloudant (Apache CouchDB)</vt:lpstr>
      <vt:lpstr>Node-RED</vt:lpstr>
      <vt:lpstr>Node-RED Dashboard</vt:lpstr>
      <vt:lpstr>Software Structure</vt:lpstr>
      <vt:lpstr>Device Features</vt:lpstr>
      <vt:lpstr>Features for the Future </vt:lpstr>
      <vt:lpstr>Non-Functional Requirements</vt:lpstr>
      <vt:lpstr>Lessons Learned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 Guardian</dc:title>
  <dc:creator>Alyssa Sherrod</dc:creator>
  <cp:lastModifiedBy>via</cp:lastModifiedBy>
  <cp:revision>19</cp:revision>
  <dcterms:modified xsi:type="dcterms:W3CDTF">2019-12-05T03:09:16Z</dcterms:modified>
</cp:coreProperties>
</file>