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51" autoAdjust="0"/>
  </p:normalViewPr>
  <p:slideViewPr>
    <p:cSldViewPr snapToGrid="0">
      <p:cViewPr varScale="1">
        <p:scale>
          <a:sx n="61" d="100"/>
          <a:sy n="61" d="100"/>
        </p:scale>
        <p:origin x="860"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8FFD7E-22D0-458C-B5B4-DFCA991853ED}"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E06CF41C-EEEE-4B45-AE00-704F0EDAFCCB}">
      <dgm:prSet/>
      <dgm:spPr/>
      <dgm:t>
        <a:bodyPr/>
        <a:lstStyle/>
        <a:p>
          <a:r>
            <a:rPr lang="en-US" altLang="zh-CN" dirty="0"/>
            <a:t>1. </a:t>
          </a:r>
          <a:r>
            <a:rPr lang="zh-CN" dirty="0"/>
            <a:t>事务隔离级别</a:t>
          </a:r>
          <a:endParaRPr lang="en-US" dirty="0"/>
        </a:p>
      </dgm:t>
    </dgm:pt>
    <dgm:pt modelId="{AD550247-68AA-4529-86F4-EA902C3EFCA4}" type="parTrans" cxnId="{5CA0E798-FA09-466F-8394-3370179FE950}">
      <dgm:prSet/>
      <dgm:spPr/>
      <dgm:t>
        <a:bodyPr/>
        <a:lstStyle/>
        <a:p>
          <a:endParaRPr lang="en-US"/>
        </a:p>
      </dgm:t>
    </dgm:pt>
    <dgm:pt modelId="{10F091A8-B88E-4438-85EB-53A4103478BD}" type="sibTrans" cxnId="{5CA0E798-FA09-466F-8394-3370179FE950}">
      <dgm:prSet/>
      <dgm:spPr/>
      <dgm:t>
        <a:bodyPr/>
        <a:lstStyle/>
        <a:p>
          <a:endParaRPr lang="en-US"/>
        </a:p>
      </dgm:t>
    </dgm:pt>
    <dgm:pt modelId="{22E76B54-BFB2-47F0-AC8F-F8000756F02F}">
      <dgm:prSet/>
      <dgm:spPr/>
      <dgm:t>
        <a:bodyPr/>
        <a:lstStyle/>
        <a:p>
          <a:r>
            <a:rPr lang="en-US" dirty="0"/>
            <a:t>2. MVCC</a:t>
          </a:r>
        </a:p>
      </dgm:t>
    </dgm:pt>
    <dgm:pt modelId="{2B274B6F-2135-4F42-A553-9A36B7422B18}" type="parTrans" cxnId="{07FDB5DA-97DF-4233-9924-EDA9B29A34E1}">
      <dgm:prSet/>
      <dgm:spPr/>
      <dgm:t>
        <a:bodyPr/>
        <a:lstStyle/>
        <a:p>
          <a:endParaRPr lang="en-US"/>
        </a:p>
      </dgm:t>
    </dgm:pt>
    <dgm:pt modelId="{81ED73C5-2E3B-4E50-8B41-7B0D05E4346E}" type="sibTrans" cxnId="{07FDB5DA-97DF-4233-9924-EDA9B29A34E1}">
      <dgm:prSet/>
      <dgm:spPr/>
      <dgm:t>
        <a:bodyPr/>
        <a:lstStyle/>
        <a:p>
          <a:endParaRPr lang="en-US"/>
        </a:p>
      </dgm:t>
    </dgm:pt>
    <dgm:pt modelId="{D5DE6A19-038A-4745-8C2E-196C0DA631E7}">
      <dgm:prSet/>
      <dgm:spPr/>
      <dgm:t>
        <a:bodyPr/>
        <a:lstStyle/>
        <a:p>
          <a:r>
            <a:rPr lang="en-US" altLang="zh-CN" dirty="0"/>
            <a:t>3. </a:t>
          </a:r>
          <a:r>
            <a:rPr lang="zh-CN" dirty="0"/>
            <a:t>锁分析</a:t>
          </a:r>
          <a:endParaRPr lang="en-US" dirty="0"/>
        </a:p>
      </dgm:t>
    </dgm:pt>
    <dgm:pt modelId="{51A01123-DA8B-4015-8F06-AABED21B9A62}" type="parTrans" cxnId="{1DBFDD5F-224E-48C2-AC5A-54E4DB70FF53}">
      <dgm:prSet/>
      <dgm:spPr/>
      <dgm:t>
        <a:bodyPr/>
        <a:lstStyle/>
        <a:p>
          <a:endParaRPr lang="en-US"/>
        </a:p>
      </dgm:t>
    </dgm:pt>
    <dgm:pt modelId="{7B08B3E5-EB99-44E0-A95D-031BD41EB5A9}" type="sibTrans" cxnId="{1DBFDD5F-224E-48C2-AC5A-54E4DB70FF53}">
      <dgm:prSet/>
      <dgm:spPr/>
      <dgm:t>
        <a:bodyPr/>
        <a:lstStyle/>
        <a:p>
          <a:endParaRPr lang="en-US"/>
        </a:p>
      </dgm:t>
    </dgm:pt>
    <dgm:pt modelId="{2840C6AA-D9EC-433F-B1F8-0B66FAEC42C2}">
      <dgm:prSet/>
      <dgm:spPr/>
      <dgm:t>
        <a:bodyPr/>
        <a:lstStyle/>
        <a:p>
          <a:r>
            <a:rPr lang="en-US" altLang="zh-CN" dirty="0"/>
            <a:t>4. </a:t>
          </a:r>
          <a:r>
            <a:rPr lang="zh-CN" dirty="0"/>
            <a:t>快照读和当前读</a:t>
          </a:r>
          <a:endParaRPr lang="en-US" dirty="0"/>
        </a:p>
      </dgm:t>
    </dgm:pt>
    <dgm:pt modelId="{15A86A7E-7662-483F-8BB5-6C70DDAC49D5}" type="parTrans" cxnId="{C7D35B16-37F0-4E5C-BF8B-CFD909062AB0}">
      <dgm:prSet/>
      <dgm:spPr/>
      <dgm:t>
        <a:bodyPr/>
        <a:lstStyle/>
        <a:p>
          <a:endParaRPr lang="en-US"/>
        </a:p>
      </dgm:t>
    </dgm:pt>
    <dgm:pt modelId="{4F729915-EAAD-44C8-BC22-EA9AC73036ED}" type="sibTrans" cxnId="{C7D35B16-37F0-4E5C-BF8B-CFD909062AB0}">
      <dgm:prSet/>
      <dgm:spPr/>
      <dgm:t>
        <a:bodyPr/>
        <a:lstStyle/>
        <a:p>
          <a:endParaRPr lang="en-US"/>
        </a:p>
      </dgm:t>
    </dgm:pt>
    <dgm:pt modelId="{AF9442B9-6C71-492B-B0FB-0A7619B36AE0}" type="pres">
      <dgm:prSet presAssocID="{168FFD7E-22D0-458C-B5B4-DFCA991853ED}" presName="root" presStyleCnt="0">
        <dgm:presLayoutVars>
          <dgm:dir/>
          <dgm:resizeHandles val="exact"/>
        </dgm:presLayoutVars>
      </dgm:prSet>
      <dgm:spPr/>
    </dgm:pt>
    <dgm:pt modelId="{5C6A2114-FBC2-4D4D-B5BF-7EBC28415054}" type="pres">
      <dgm:prSet presAssocID="{E06CF41C-EEEE-4B45-AE00-704F0EDAFCCB}" presName="compNode" presStyleCnt="0"/>
      <dgm:spPr/>
    </dgm:pt>
    <dgm:pt modelId="{76D6B423-61E9-4392-96E5-AC9D5D108815}" type="pres">
      <dgm:prSet presAssocID="{E06CF41C-EEEE-4B45-AE00-704F0EDAFCCB}" presName="bgRect" presStyleLbl="bgShp" presStyleIdx="0" presStyleCnt="4"/>
      <dgm:spPr/>
    </dgm:pt>
    <dgm:pt modelId="{BC094DCB-B2AB-4BC5-9ABC-AF78F968605B}" type="pres">
      <dgm:prSet presAssocID="{E06CF41C-EEEE-4B45-AE00-704F0EDAFC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D270797D-1CBF-4656-B6DE-750C674F8CD7}" type="pres">
      <dgm:prSet presAssocID="{E06CF41C-EEEE-4B45-AE00-704F0EDAFCCB}" presName="spaceRect" presStyleCnt="0"/>
      <dgm:spPr/>
    </dgm:pt>
    <dgm:pt modelId="{DF4070ED-3F8B-4AC3-A843-4641A2869B4F}" type="pres">
      <dgm:prSet presAssocID="{E06CF41C-EEEE-4B45-AE00-704F0EDAFCCB}" presName="parTx" presStyleLbl="revTx" presStyleIdx="0" presStyleCnt="4">
        <dgm:presLayoutVars>
          <dgm:chMax val="0"/>
          <dgm:chPref val="0"/>
        </dgm:presLayoutVars>
      </dgm:prSet>
      <dgm:spPr/>
    </dgm:pt>
    <dgm:pt modelId="{AA422E2E-2BA8-4FF5-87F3-BB91DDE995FD}" type="pres">
      <dgm:prSet presAssocID="{10F091A8-B88E-4438-85EB-53A4103478BD}" presName="sibTrans" presStyleCnt="0"/>
      <dgm:spPr/>
    </dgm:pt>
    <dgm:pt modelId="{B8DD7042-D2AF-4783-B716-872AC42AD1B1}" type="pres">
      <dgm:prSet presAssocID="{22E76B54-BFB2-47F0-AC8F-F8000756F02F}" presName="compNode" presStyleCnt="0"/>
      <dgm:spPr/>
    </dgm:pt>
    <dgm:pt modelId="{A3EAF09E-CA2C-47D6-8AF5-1BF058F48380}" type="pres">
      <dgm:prSet presAssocID="{22E76B54-BFB2-47F0-AC8F-F8000756F02F}" presName="bgRect" presStyleLbl="bgShp" presStyleIdx="1" presStyleCnt="4"/>
      <dgm:spPr/>
    </dgm:pt>
    <dgm:pt modelId="{FDC65D8B-07FC-4EA9-A8C3-134DBC988591}" type="pres">
      <dgm:prSet presAssocID="{22E76B54-BFB2-47F0-AC8F-F8000756F0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CBF0973F-E7D9-4778-A62B-50BBBF3D187E}" type="pres">
      <dgm:prSet presAssocID="{22E76B54-BFB2-47F0-AC8F-F8000756F02F}" presName="spaceRect" presStyleCnt="0"/>
      <dgm:spPr/>
    </dgm:pt>
    <dgm:pt modelId="{EA8E181B-B9E2-4568-B290-308F8F36DD5E}" type="pres">
      <dgm:prSet presAssocID="{22E76B54-BFB2-47F0-AC8F-F8000756F02F}" presName="parTx" presStyleLbl="revTx" presStyleIdx="1" presStyleCnt="4">
        <dgm:presLayoutVars>
          <dgm:chMax val="0"/>
          <dgm:chPref val="0"/>
        </dgm:presLayoutVars>
      </dgm:prSet>
      <dgm:spPr/>
    </dgm:pt>
    <dgm:pt modelId="{5E2CC4DA-D939-455A-9AD3-F20A2717EEC1}" type="pres">
      <dgm:prSet presAssocID="{81ED73C5-2E3B-4E50-8B41-7B0D05E4346E}" presName="sibTrans" presStyleCnt="0"/>
      <dgm:spPr/>
    </dgm:pt>
    <dgm:pt modelId="{DB762406-1B47-4297-BFE9-D60232D5E8EC}" type="pres">
      <dgm:prSet presAssocID="{D5DE6A19-038A-4745-8C2E-196C0DA631E7}" presName="compNode" presStyleCnt="0"/>
      <dgm:spPr/>
    </dgm:pt>
    <dgm:pt modelId="{26333E59-9102-4107-A826-F3FE29A56D81}" type="pres">
      <dgm:prSet presAssocID="{D5DE6A19-038A-4745-8C2E-196C0DA631E7}" presName="bgRect" presStyleLbl="bgShp" presStyleIdx="2" presStyleCnt="4"/>
      <dgm:spPr/>
    </dgm:pt>
    <dgm:pt modelId="{51D989E4-8C06-470F-9F81-4A0E09BBF7CC}" type="pres">
      <dgm:prSet presAssocID="{D5DE6A19-038A-4745-8C2E-196C0DA631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5BFFA6E-5DB9-4BBC-9872-A14B943F55B5}" type="pres">
      <dgm:prSet presAssocID="{D5DE6A19-038A-4745-8C2E-196C0DA631E7}" presName="spaceRect" presStyleCnt="0"/>
      <dgm:spPr/>
    </dgm:pt>
    <dgm:pt modelId="{35366DBA-7CB1-4928-A6F0-31B0943B49E3}" type="pres">
      <dgm:prSet presAssocID="{D5DE6A19-038A-4745-8C2E-196C0DA631E7}" presName="parTx" presStyleLbl="revTx" presStyleIdx="2" presStyleCnt="4">
        <dgm:presLayoutVars>
          <dgm:chMax val="0"/>
          <dgm:chPref val="0"/>
        </dgm:presLayoutVars>
      </dgm:prSet>
      <dgm:spPr/>
    </dgm:pt>
    <dgm:pt modelId="{2AE304CC-6C0B-4A4E-AD68-DCBAFB951C0B}" type="pres">
      <dgm:prSet presAssocID="{7B08B3E5-EB99-44E0-A95D-031BD41EB5A9}" presName="sibTrans" presStyleCnt="0"/>
      <dgm:spPr/>
    </dgm:pt>
    <dgm:pt modelId="{FA34E69B-5D31-45D5-B52C-0AB971FFC3FA}" type="pres">
      <dgm:prSet presAssocID="{2840C6AA-D9EC-433F-B1F8-0B66FAEC42C2}" presName="compNode" presStyleCnt="0"/>
      <dgm:spPr/>
    </dgm:pt>
    <dgm:pt modelId="{86B1FC47-885C-478D-BDBF-CCC8A4830BB6}" type="pres">
      <dgm:prSet presAssocID="{2840C6AA-D9EC-433F-B1F8-0B66FAEC42C2}" presName="bgRect" presStyleLbl="bgShp" presStyleIdx="3" presStyleCnt="4"/>
      <dgm:spPr/>
    </dgm:pt>
    <dgm:pt modelId="{8DF80DC4-E8F3-4A75-BE6D-C08A507426A3}" type="pres">
      <dgm:prSet presAssocID="{2840C6AA-D9EC-433F-B1F8-0B66FAEC42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5327B13D-AA12-40F5-9056-C730F7514D1B}" type="pres">
      <dgm:prSet presAssocID="{2840C6AA-D9EC-433F-B1F8-0B66FAEC42C2}" presName="spaceRect" presStyleCnt="0"/>
      <dgm:spPr/>
    </dgm:pt>
    <dgm:pt modelId="{D3528477-B477-422E-8BBF-5474ECCAD7EF}" type="pres">
      <dgm:prSet presAssocID="{2840C6AA-D9EC-433F-B1F8-0B66FAEC42C2}" presName="parTx" presStyleLbl="revTx" presStyleIdx="3" presStyleCnt="4">
        <dgm:presLayoutVars>
          <dgm:chMax val="0"/>
          <dgm:chPref val="0"/>
        </dgm:presLayoutVars>
      </dgm:prSet>
      <dgm:spPr/>
    </dgm:pt>
  </dgm:ptLst>
  <dgm:cxnLst>
    <dgm:cxn modelId="{C7D35B16-37F0-4E5C-BF8B-CFD909062AB0}" srcId="{168FFD7E-22D0-458C-B5B4-DFCA991853ED}" destId="{2840C6AA-D9EC-433F-B1F8-0B66FAEC42C2}" srcOrd="3" destOrd="0" parTransId="{15A86A7E-7662-483F-8BB5-6C70DDAC49D5}" sibTransId="{4F729915-EAAD-44C8-BC22-EA9AC73036ED}"/>
    <dgm:cxn modelId="{957B7E5D-0639-4406-9E0A-0101A6D05320}" type="presOf" srcId="{E06CF41C-EEEE-4B45-AE00-704F0EDAFCCB}" destId="{DF4070ED-3F8B-4AC3-A843-4641A2869B4F}" srcOrd="0" destOrd="0" presId="urn:microsoft.com/office/officeart/2018/2/layout/IconVerticalSolidList"/>
    <dgm:cxn modelId="{1DBFDD5F-224E-48C2-AC5A-54E4DB70FF53}" srcId="{168FFD7E-22D0-458C-B5B4-DFCA991853ED}" destId="{D5DE6A19-038A-4745-8C2E-196C0DA631E7}" srcOrd="2" destOrd="0" parTransId="{51A01123-DA8B-4015-8F06-AABED21B9A62}" sibTransId="{7B08B3E5-EB99-44E0-A95D-031BD41EB5A9}"/>
    <dgm:cxn modelId="{1B0F7258-64BA-40F7-8BB6-852C16477427}" type="presOf" srcId="{168FFD7E-22D0-458C-B5B4-DFCA991853ED}" destId="{AF9442B9-6C71-492B-B0FB-0A7619B36AE0}" srcOrd="0" destOrd="0" presId="urn:microsoft.com/office/officeart/2018/2/layout/IconVerticalSolidList"/>
    <dgm:cxn modelId="{AF4E5A78-DF8F-4425-81F2-7BBDB3E6131E}" type="presOf" srcId="{D5DE6A19-038A-4745-8C2E-196C0DA631E7}" destId="{35366DBA-7CB1-4928-A6F0-31B0943B49E3}" srcOrd="0" destOrd="0" presId="urn:microsoft.com/office/officeart/2018/2/layout/IconVerticalSolidList"/>
    <dgm:cxn modelId="{5CA0E798-FA09-466F-8394-3370179FE950}" srcId="{168FFD7E-22D0-458C-B5B4-DFCA991853ED}" destId="{E06CF41C-EEEE-4B45-AE00-704F0EDAFCCB}" srcOrd="0" destOrd="0" parTransId="{AD550247-68AA-4529-86F4-EA902C3EFCA4}" sibTransId="{10F091A8-B88E-4438-85EB-53A4103478BD}"/>
    <dgm:cxn modelId="{07FDB5DA-97DF-4233-9924-EDA9B29A34E1}" srcId="{168FFD7E-22D0-458C-B5B4-DFCA991853ED}" destId="{22E76B54-BFB2-47F0-AC8F-F8000756F02F}" srcOrd="1" destOrd="0" parTransId="{2B274B6F-2135-4F42-A553-9A36B7422B18}" sibTransId="{81ED73C5-2E3B-4E50-8B41-7B0D05E4346E}"/>
    <dgm:cxn modelId="{548568EC-6BBD-44CB-9DEE-E5003BBEFDF6}" type="presOf" srcId="{22E76B54-BFB2-47F0-AC8F-F8000756F02F}" destId="{EA8E181B-B9E2-4568-B290-308F8F36DD5E}" srcOrd="0" destOrd="0" presId="urn:microsoft.com/office/officeart/2018/2/layout/IconVerticalSolidList"/>
    <dgm:cxn modelId="{B08BDBF8-0789-458B-ACDE-6B0EB500FDAC}" type="presOf" srcId="{2840C6AA-D9EC-433F-B1F8-0B66FAEC42C2}" destId="{D3528477-B477-422E-8BBF-5474ECCAD7EF}" srcOrd="0" destOrd="0" presId="urn:microsoft.com/office/officeart/2018/2/layout/IconVerticalSolidList"/>
    <dgm:cxn modelId="{6A89116D-DDFC-41B3-A84E-4492D10159CE}" type="presParOf" srcId="{AF9442B9-6C71-492B-B0FB-0A7619B36AE0}" destId="{5C6A2114-FBC2-4D4D-B5BF-7EBC28415054}" srcOrd="0" destOrd="0" presId="urn:microsoft.com/office/officeart/2018/2/layout/IconVerticalSolidList"/>
    <dgm:cxn modelId="{21F809F7-8205-4FF5-AE51-2A9E59F08C1C}" type="presParOf" srcId="{5C6A2114-FBC2-4D4D-B5BF-7EBC28415054}" destId="{76D6B423-61E9-4392-96E5-AC9D5D108815}" srcOrd="0" destOrd="0" presId="urn:microsoft.com/office/officeart/2018/2/layout/IconVerticalSolidList"/>
    <dgm:cxn modelId="{E1008B0D-6642-4E36-B9E6-DDB978C5F4BD}" type="presParOf" srcId="{5C6A2114-FBC2-4D4D-B5BF-7EBC28415054}" destId="{BC094DCB-B2AB-4BC5-9ABC-AF78F968605B}" srcOrd="1" destOrd="0" presId="urn:microsoft.com/office/officeart/2018/2/layout/IconVerticalSolidList"/>
    <dgm:cxn modelId="{256F6281-DF93-4CAD-BA46-C4E5CF3D5067}" type="presParOf" srcId="{5C6A2114-FBC2-4D4D-B5BF-7EBC28415054}" destId="{D270797D-1CBF-4656-B6DE-750C674F8CD7}" srcOrd="2" destOrd="0" presId="urn:microsoft.com/office/officeart/2018/2/layout/IconVerticalSolidList"/>
    <dgm:cxn modelId="{82553321-CEC9-4552-900F-AF2DF7713AF5}" type="presParOf" srcId="{5C6A2114-FBC2-4D4D-B5BF-7EBC28415054}" destId="{DF4070ED-3F8B-4AC3-A843-4641A2869B4F}" srcOrd="3" destOrd="0" presId="urn:microsoft.com/office/officeart/2018/2/layout/IconVerticalSolidList"/>
    <dgm:cxn modelId="{6B8BF252-B7F4-40DB-8770-09DEFCC37D3E}" type="presParOf" srcId="{AF9442B9-6C71-492B-B0FB-0A7619B36AE0}" destId="{AA422E2E-2BA8-4FF5-87F3-BB91DDE995FD}" srcOrd="1" destOrd="0" presId="urn:microsoft.com/office/officeart/2018/2/layout/IconVerticalSolidList"/>
    <dgm:cxn modelId="{692F8BD5-0F57-42EB-AA50-2671BACAC5BC}" type="presParOf" srcId="{AF9442B9-6C71-492B-B0FB-0A7619B36AE0}" destId="{B8DD7042-D2AF-4783-B716-872AC42AD1B1}" srcOrd="2" destOrd="0" presId="urn:microsoft.com/office/officeart/2018/2/layout/IconVerticalSolidList"/>
    <dgm:cxn modelId="{8E35F3E7-8072-43B3-89DC-8E908FC6329A}" type="presParOf" srcId="{B8DD7042-D2AF-4783-B716-872AC42AD1B1}" destId="{A3EAF09E-CA2C-47D6-8AF5-1BF058F48380}" srcOrd="0" destOrd="0" presId="urn:microsoft.com/office/officeart/2018/2/layout/IconVerticalSolidList"/>
    <dgm:cxn modelId="{3377BEC9-8D92-4FCC-858D-A418896D008D}" type="presParOf" srcId="{B8DD7042-D2AF-4783-B716-872AC42AD1B1}" destId="{FDC65D8B-07FC-4EA9-A8C3-134DBC988591}" srcOrd="1" destOrd="0" presId="urn:microsoft.com/office/officeart/2018/2/layout/IconVerticalSolidList"/>
    <dgm:cxn modelId="{95BD95A0-0FA6-441F-800F-707241AA14D3}" type="presParOf" srcId="{B8DD7042-D2AF-4783-B716-872AC42AD1B1}" destId="{CBF0973F-E7D9-4778-A62B-50BBBF3D187E}" srcOrd="2" destOrd="0" presId="urn:microsoft.com/office/officeart/2018/2/layout/IconVerticalSolidList"/>
    <dgm:cxn modelId="{EA5EC6C8-6A40-4232-BCC9-E23F3F1C3A82}" type="presParOf" srcId="{B8DD7042-D2AF-4783-B716-872AC42AD1B1}" destId="{EA8E181B-B9E2-4568-B290-308F8F36DD5E}" srcOrd="3" destOrd="0" presId="urn:microsoft.com/office/officeart/2018/2/layout/IconVerticalSolidList"/>
    <dgm:cxn modelId="{B1DC8A76-BDA8-4130-8930-0A6E2B45F049}" type="presParOf" srcId="{AF9442B9-6C71-492B-B0FB-0A7619B36AE0}" destId="{5E2CC4DA-D939-455A-9AD3-F20A2717EEC1}" srcOrd="3" destOrd="0" presId="urn:microsoft.com/office/officeart/2018/2/layout/IconVerticalSolidList"/>
    <dgm:cxn modelId="{EF053F7C-28FA-4E2F-A2E6-669F5AAD571C}" type="presParOf" srcId="{AF9442B9-6C71-492B-B0FB-0A7619B36AE0}" destId="{DB762406-1B47-4297-BFE9-D60232D5E8EC}" srcOrd="4" destOrd="0" presId="urn:microsoft.com/office/officeart/2018/2/layout/IconVerticalSolidList"/>
    <dgm:cxn modelId="{14D40F39-34A7-4233-8DCE-20BE9B14FEBC}" type="presParOf" srcId="{DB762406-1B47-4297-BFE9-D60232D5E8EC}" destId="{26333E59-9102-4107-A826-F3FE29A56D81}" srcOrd="0" destOrd="0" presId="urn:microsoft.com/office/officeart/2018/2/layout/IconVerticalSolidList"/>
    <dgm:cxn modelId="{9E6661FB-B71D-43DF-B868-A408F65123F3}" type="presParOf" srcId="{DB762406-1B47-4297-BFE9-D60232D5E8EC}" destId="{51D989E4-8C06-470F-9F81-4A0E09BBF7CC}" srcOrd="1" destOrd="0" presId="urn:microsoft.com/office/officeart/2018/2/layout/IconVerticalSolidList"/>
    <dgm:cxn modelId="{9913C071-E146-4A79-9A6B-63FB312A2A90}" type="presParOf" srcId="{DB762406-1B47-4297-BFE9-D60232D5E8EC}" destId="{25BFFA6E-5DB9-4BBC-9872-A14B943F55B5}" srcOrd="2" destOrd="0" presId="urn:microsoft.com/office/officeart/2018/2/layout/IconVerticalSolidList"/>
    <dgm:cxn modelId="{BF946F50-578E-446C-89C2-1BD490F57D93}" type="presParOf" srcId="{DB762406-1B47-4297-BFE9-D60232D5E8EC}" destId="{35366DBA-7CB1-4928-A6F0-31B0943B49E3}" srcOrd="3" destOrd="0" presId="urn:microsoft.com/office/officeart/2018/2/layout/IconVerticalSolidList"/>
    <dgm:cxn modelId="{F4A5F2C4-F34B-49CF-A85E-70F7146F57A1}" type="presParOf" srcId="{AF9442B9-6C71-492B-B0FB-0A7619B36AE0}" destId="{2AE304CC-6C0B-4A4E-AD68-DCBAFB951C0B}" srcOrd="5" destOrd="0" presId="urn:microsoft.com/office/officeart/2018/2/layout/IconVerticalSolidList"/>
    <dgm:cxn modelId="{77B45E49-326E-49E9-88EE-8904FBB74BF9}" type="presParOf" srcId="{AF9442B9-6C71-492B-B0FB-0A7619B36AE0}" destId="{FA34E69B-5D31-45D5-B52C-0AB971FFC3FA}" srcOrd="6" destOrd="0" presId="urn:microsoft.com/office/officeart/2018/2/layout/IconVerticalSolidList"/>
    <dgm:cxn modelId="{F9FD7602-FC36-4B21-9AF5-B91E12F714DC}" type="presParOf" srcId="{FA34E69B-5D31-45D5-B52C-0AB971FFC3FA}" destId="{86B1FC47-885C-478D-BDBF-CCC8A4830BB6}" srcOrd="0" destOrd="0" presId="urn:microsoft.com/office/officeart/2018/2/layout/IconVerticalSolidList"/>
    <dgm:cxn modelId="{33250544-2BA8-4DA1-9454-B028948FF68F}" type="presParOf" srcId="{FA34E69B-5D31-45D5-B52C-0AB971FFC3FA}" destId="{8DF80DC4-E8F3-4A75-BE6D-C08A507426A3}" srcOrd="1" destOrd="0" presId="urn:microsoft.com/office/officeart/2018/2/layout/IconVerticalSolidList"/>
    <dgm:cxn modelId="{3A35FEE7-7F86-41E4-9911-94DCB3E8084B}" type="presParOf" srcId="{FA34E69B-5D31-45D5-B52C-0AB971FFC3FA}" destId="{5327B13D-AA12-40F5-9056-C730F7514D1B}" srcOrd="2" destOrd="0" presId="urn:microsoft.com/office/officeart/2018/2/layout/IconVerticalSolidList"/>
    <dgm:cxn modelId="{D72388C3-3447-4282-84DA-479932D9B420}" type="presParOf" srcId="{FA34E69B-5D31-45D5-B52C-0AB971FFC3FA}" destId="{D3528477-B477-422E-8BBF-5474ECCAD7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6B423-61E9-4392-96E5-AC9D5D108815}">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94DCB-B2AB-4BC5-9ABC-AF78F968605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4070ED-3F8B-4AC3-A843-4641A2869B4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altLang="zh-CN" sz="2200" kern="1200" dirty="0"/>
            <a:t>1. </a:t>
          </a:r>
          <a:r>
            <a:rPr lang="zh-CN" sz="2200" kern="1200" dirty="0"/>
            <a:t>事务隔离级别</a:t>
          </a:r>
          <a:endParaRPr lang="en-US" sz="2200" kern="1200" dirty="0"/>
        </a:p>
      </dsp:txBody>
      <dsp:txXfrm>
        <a:off x="1057183" y="1805"/>
        <a:ext cx="9458416" cy="915310"/>
      </dsp:txXfrm>
    </dsp:sp>
    <dsp:sp modelId="{A3EAF09E-CA2C-47D6-8AF5-1BF058F48380}">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65D8B-07FC-4EA9-A8C3-134DBC98859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E181B-B9E2-4568-B290-308F8F36DD5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2. MVCC</a:t>
          </a:r>
        </a:p>
      </dsp:txBody>
      <dsp:txXfrm>
        <a:off x="1057183" y="1145944"/>
        <a:ext cx="9458416" cy="915310"/>
      </dsp:txXfrm>
    </dsp:sp>
    <dsp:sp modelId="{26333E59-9102-4107-A826-F3FE29A56D81}">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989E4-8C06-470F-9F81-4A0E09BBF7C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366DBA-7CB1-4928-A6F0-31B0943B49E3}">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altLang="zh-CN" sz="2200" kern="1200" dirty="0"/>
            <a:t>3. </a:t>
          </a:r>
          <a:r>
            <a:rPr lang="zh-CN" sz="2200" kern="1200" dirty="0"/>
            <a:t>锁分析</a:t>
          </a:r>
          <a:endParaRPr lang="en-US" sz="2200" kern="1200" dirty="0"/>
        </a:p>
      </dsp:txBody>
      <dsp:txXfrm>
        <a:off x="1057183" y="2290082"/>
        <a:ext cx="9458416" cy="915310"/>
      </dsp:txXfrm>
    </dsp:sp>
    <dsp:sp modelId="{86B1FC47-885C-478D-BDBF-CCC8A4830BB6}">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80DC4-E8F3-4A75-BE6D-C08A507426A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528477-B477-422E-8BBF-5474ECCAD7E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altLang="zh-CN" sz="2200" kern="1200" dirty="0"/>
            <a:t>4. </a:t>
          </a:r>
          <a:r>
            <a:rPr lang="zh-CN" sz="2200" kern="1200" dirty="0"/>
            <a:t>快照读和当前读</a:t>
          </a:r>
          <a:endParaRPr lang="en-US"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28B97-A9C0-40A4-ADF1-FDC34FB9A16D}" type="datetimeFigureOut">
              <a:rPr lang="zh-CN" altLang="en-US" smtClean="0"/>
              <a:t>2019/7/2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A15EC-61C2-469F-932D-B8B95360DD47}" type="slidenum">
              <a:rPr lang="zh-CN" altLang="en-US" smtClean="0"/>
              <a:t>‹#›</a:t>
            </a:fld>
            <a:endParaRPr lang="zh-CN" altLang="en-US"/>
          </a:p>
        </p:txBody>
      </p:sp>
    </p:spTree>
    <p:extLst>
      <p:ext uri="{BB962C8B-B14F-4D97-AF65-F5344CB8AC3E}">
        <p14:creationId xmlns:p14="http://schemas.microsoft.com/office/powerpoint/2010/main" val="188322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mysql.com/doc/refman/5.7/en/select.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脏读</a:t>
            </a:r>
            <a:r>
              <a:rPr lang="zh-CN" altLang="en-US" sz="1200" b="0" i="0" kern="1200" dirty="0">
                <a:solidFill>
                  <a:schemeClr val="tx1"/>
                </a:solidFill>
                <a:effectLst/>
                <a:latin typeface="+mn-lt"/>
                <a:ea typeface="+mn-ea"/>
                <a:cs typeface="+mn-cs"/>
              </a:rPr>
              <a:t>：最容易理解，另一个事务修改了数据，但尚未提交，而本事务中的</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会读到这些未被提交的数据。</a:t>
            </a:r>
          </a:p>
          <a:p>
            <a:r>
              <a:rPr lang="zh-CN" altLang="en-US" sz="1200" b="1" i="0" kern="1200" dirty="0">
                <a:solidFill>
                  <a:schemeClr val="tx1"/>
                </a:solidFill>
                <a:effectLst/>
                <a:latin typeface="+mn-lt"/>
                <a:ea typeface="+mn-ea"/>
                <a:cs typeface="+mn-cs"/>
              </a:rPr>
              <a:t>不可重复读 </a:t>
            </a:r>
            <a:r>
              <a:rPr lang="zh-CN" altLang="en-US" sz="1200" b="0" i="0" kern="1200" dirty="0">
                <a:solidFill>
                  <a:schemeClr val="tx1"/>
                </a:solidFill>
                <a:effectLst/>
                <a:latin typeface="+mn-lt"/>
                <a:ea typeface="+mn-ea"/>
                <a:cs typeface="+mn-cs"/>
              </a:rPr>
              <a:t>：解决了脏读后，会遇到，同一个事务执行过程中，另外一个事务提交了新数据，因此本事务先后两次读到的数据结果会不一致。</a:t>
            </a:r>
          </a:p>
          <a:p>
            <a:r>
              <a:rPr lang="zh-CN" altLang="en-US" sz="1200" b="1" i="0" kern="1200" dirty="0">
                <a:solidFill>
                  <a:schemeClr val="tx1"/>
                </a:solidFill>
                <a:effectLst/>
                <a:latin typeface="+mn-lt"/>
                <a:ea typeface="+mn-ea"/>
                <a:cs typeface="+mn-cs"/>
              </a:rPr>
              <a:t>幻读</a:t>
            </a:r>
            <a:r>
              <a:rPr lang="zh-CN" altLang="en-US" sz="1200" b="0" i="0" kern="1200" dirty="0">
                <a:solidFill>
                  <a:schemeClr val="tx1"/>
                </a:solidFill>
                <a:effectLst/>
                <a:latin typeface="+mn-lt"/>
                <a:ea typeface="+mn-ea"/>
                <a:cs typeface="+mn-cs"/>
              </a:rPr>
              <a:t>：解决了不重复读，保证了同一个事务里，查询的结果都是事务开始时的状态（一致性）。但是，如果另一个事务同时提交了新数据，本事务再更新时，就会“惊奇的”发现了这些新数据，貌似之前读到的数据是“鬼影”一样的幻觉。</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RR</a:t>
            </a:r>
            <a:r>
              <a:rPr lang="zh-CN" altLang="en-US" sz="1200" b="0" i="0" kern="1200" dirty="0">
                <a:solidFill>
                  <a:schemeClr val="tx1"/>
                </a:solidFill>
                <a:effectLst/>
                <a:latin typeface="+mn-lt"/>
                <a:ea typeface="+mn-ea"/>
                <a:cs typeface="+mn-cs"/>
              </a:rPr>
              <a:t>隔离级别时为什么会有幻读？因为普通</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是快照读，而</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、加锁读读是当前读。加锁后为什么又能避免幻读，因为有</a:t>
            </a:r>
            <a:r>
              <a:rPr lang="en-US" altLang="zh-CN" sz="1200" b="0" i="0" kern="1200" dirty="0">
                <a:solidFill>
                  <a:schemeClr val="tx1"/>
                </a:solidFill>
                <a:effectLst/>
                <a:latin typeface="+mn-lt"/>
                <a:ea typeface="+mn-ea"/>
                <a:cs typeface="+mn-cs"/>
              </a:rPr>
              <a:t>gap</a:t>
            </a:r>
            <a:r>
              <a:rPr lang="zh-CN" altLang="en-US" sz="1200" b="0" i="0" kern="1200" dirty="0">
                <a:solidFill>
                  <a:schemeClr val="tx1"/>
                </a:solidFill>
                <a:effectLst/>
                <a:latin typeface="+mn-lt"/>
                <a:ea typeface="+mn-ea"/>
                <a:cs typeface="+mn-cs"/>
              </a:rPr>
              <a:t>锁（当然也有记录锁），</a:t>
            </a:r>
            <a:r>
              <a:rPr lang="en-US" altLang="zh-CN" sz="1200" b="0" i="0" kern="1200" dirty="0">
                <a:solidFill>
                  <a:schemeClr val="tx1"/>
                </a:solidFill>
                <a:effectLst/>
                <a:latin typeface="+mn-lt"/>
                <a:ea typeface="+mn-ea"/>
                <a:cs typeface="+mn-cs"/>
              </a:rPr>
              <a:t>gap</a:t>
            </a:r>
            <a:r>
              <a:rPr lang="zh-CN" altLang="en-US" sz="1200" b="0" i="0" kern="1200" dirty="0">
                <a:solidFill>
                  <a:schemeClr val="tx1"/>
                </a:solidFill>
                <a:effectLst/>
                <a:latin typeface="+mn-lt"/>
                <a:ea typeface="+mn-ea"/>
                <a:cs typeface="+mn-cs"/>
              </a:rPr>
              <a:t>锁将可能插入满足条件的记录</a:t>
            </a:r>
            <a:r>
              <a:rPr lang="en-US" altLang="zh-CN" sz="1200" b="0" i="0" kern="1200" dirty="0">
                <a:solidFill>
                  <a:schemeClr val="tx1"/>
                </a:solidFill>
                <a:effectLst/>
                <a:latin typeface="+mn-lt"/>
                <a:ea typeface="+mn-ea"/>
                <a:cs typeface="+mn-cs"/>
              </a:rPr>
              <a:t>gap</a:t>
            </a:r>
            <a:r>
              <a:rPr lang="zh-CN" altLang="en-US" sz="1200" b="0" i="0" kern="1200" dirty="0">
                <a:solidFill>
                  <a:schemeClr val="tx1"/>
                </a:solidFill>
                <a:effectLst/>
                <a:latin typeface="+mn-lt"/>
                <a:ea typeface="+mn-ea"/>
                <a:cs typeface="+mn-cs"/>
              </a:rPr>
              <a:t>给锁上，防止满足条件的记录插入，也就避免了幻读。</a:t>
            </a:r>
          </a:p>
          <a:p>
            <a:endParaRPr lang="zh-CN" altLang="en-US" dirty="0"/>
          </a:p>
        </p:txBody>
      </p:sp>
      <p:sp>
        <p:nvSpPr>
          <p:cNvPr id="4" name="灯片编号占位符 3"/>
          <p:cNvSpPr>
            <a:spLocks noGrp="1"/>
          </p:cNvSpPr>
          <p:nvPr>
            <p:ph type="sldNum" sz="quarter" idx="5"/>
          </p:nvPr>
        </p:nvSpPr>
        <p:spPr/>
        <p:txBody>
          <a:bodyPr/>
          <a:lstStyle/>
          <a:p>
            <a:fld id="{41FA15EC-61C2-469F-932D-B8B95360DD47}" type="slidenum">
              <a:rPr lang="zh-CN" altLang="en-US" smtClean="0"/>
              <a:t>3</a:t>
            </a:fld>
            <a:endParaRPr lang="zh-CN" altLang="en-US"/>
          </a:p>
        </p:txBody>
      </p:sp>
    </p:spTree>
    <p:extLst>
      <p:ext uri="{BB962C8B-B14F-4D97-AF65-F5344CB8AC3E}">
        <p14:creationId xmlns:p14="http://schemas.microsoft.com/office/powerpoint/2010/main" val="101013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FA15EC-61C2-469F-932D-B8B95360DD47}" type="slidenum">
              <a:rPr lang="zh-CN" altLang="en-US" smtClean="0"/>
              <a:t>4</a:t>
            </a:fld>
            <a:endParaRPr lang="zh-CN" altLang="en-US"/>
          </a:p>
        </p:txBody>
      </p:sp>
    </p:spTree>
    <p:extLst>
      <p:ext uri="{BB962C8B-B14F-4D97-AF65-F5344CB8AC3E}">
        <p14:creationId xmlns:p14="http://schemas.microsoft.com/office/powerpoint/2010/main" val="168873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右边图是左边图的下半部分</a:t>
            </a:r>
          </a:p>
        </p:txBody>
      </p:sp>
      <p:sp>
        <p:nvSpPr>
          <p:cNvPr id="4" name="灯片编号占位符 3"/>
          <p:cNvSpPr>
            <a:spLocks noGrp="1"/>
          </p:cNvSpPr>
          <p:nvPr>
            <p:ph type="sldNum" sz="quarter" idx="5"/>
          </p:nvPr>
        </p:nvSpPr>
        <p:spPr/>
        <p:txBody>
          <a:bodyPr/>
          <a:lstStyle/>
          <a:p>
            <a:fld id="{41FA15EC-61C2-469F-932D-B8B95360DD47}" type="slidenum">
              <a:rPr lang="zh-CN" altLang="en-US" smtClean="0"/>
              <a:t>5</a:t>
            </a:fld>
            <a:endParaRPr lang="zh-CN" altLang="en-US"/>
          </a:p>
        </p:txBody>
      </p:sp>
    </p:spTree>
    <p:extLst>
      <p:ext uri="{BB962C8B-B14F-4D97-AF65-F5344CB8AC3E}">
        <p14:creationId xmlns:p14="http://schemas.microsoft.com/office/powerpoint/2010/main" val="288635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说明由第一次</a:t>
            </a:r>
            <a:r>
              <a:rPr lang="en-US" altLang="zh-CN" dirty="0"/>
              <a:t>select</a:t>
            </a:r>
            <a:r>
              <a:rPr lang="zh-CN" altLang="en-US" dirty="0"/>
              <a:t>操作起开始建立快照，并不是从</a:t>
            </a:r>
            <a:r>
              <a:rPr lang="en-US" altLang="zh-CN" dirty="0"/>
              <a:t>start transaction;</a:t>
            </a:r>
            <a:r>
              <a:rPr lang="zh-CN" altLang="en-US" dirty="0"/>
              <a:t>开始</a:t>
            </a:r>
          </a:p>
        </p:txBody>
      </p:sp>
      <p:sp>
        <p:nvSpPr>
          <p:cNvPr id="4" name="灯片编号占位符 3"/>
          <p:cNvSpPr>
            <a:spLocks noGrp="1"/>
          </p:cNvSpPr>
          <p:nvPr>
            <p:ph type="sldNum" sz="quarter" idx="5"/>
          </p:nvPr>
        </p:nvSpPr>
        <p:spPr/>
        <p:txBody>
          <a:bodyPr/>
          <a:lstStyle/>
          <a:p>
            <a:fld id="{41FA15EC-61C2-469F-932D-B8B95360DD47}" type="slidenum">
              <a:rPr lang="zh-CN" altLang="en-US" smtClean="0"/>
              <a:t>7</a:t>
            </a:fld>
            <a:endParaRPr lang="zh-CN" altLang="en-US"/>
          </a:p>
        </p:txBody>
      </p:sp>
    </p:spTree>
    <p:extLst>
      <p:ext uri="{BB962C8B-B14F-4D97-AF65-F5344CB8AC3E}">
        <p14:creationId xmlns:p14="http://schemas.microsoft.com/office/powerpoint/2010/main" val="44094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Acronym for “</a:t>
            </a:r>
            <a:r>
              <a:rPr lang="en-US" altLang="zh-CN" sz="1200" b="0" i="0" kern="1200" dirty="0" err="1">
                <a:solidFill>
                  <a:schemeClr val="tx1"/>
                </a:solidFill>
                <a:effectLst/>
                <a:latin typeface="+mn-lt"/>
                <a:ea typeface="+mn-ea"/>
                <a:cs typeface="+mn-cs"/>
              </a:rPr>
              <a:t>multiversion</a:t>
            </a:r>
            <a:r>
              <a:rPr lang="en-US" altLang="zh-CN" sz="1200" b="0" i="0" kern="1200" dirty="0">
                <a:solidFill>
                  <a:schemeClr val="tx1"/>
                </a:solidFill>
                <a:effectLst/>
                <a:latin typeface="+mn-lt"/>
                <a:ea typeface="+mn-ea"/>
                <a:cs typeface="+mn-cs"/>
              </a:rPr>
              <a:t> concurrency control”. This technique lets </a:t>
            </a:r>
            <a:r>
              <a:rPr lang="en-US" altLang="zh-CN" sz="1200" b="0" i="0" kern="1200" dirty="0" err="1">
                <a:solidFill>
                  <a:schemeClr val="tx1"/>
                </a:solidFill>
                <a:effectLst/>
                <a:latin typeface="+mn-lt"/>
                <a:ea typeface="+mn-ea"/>
                <a:cs typeface="+mn-cs"/>
              </a:rPr>
              <a:t>InnoDB</a:t>
            </a:r>
            <a:r>
              <a:rPr lang="en-US" altLang="zh-CN" sz="1200" b="0" i="0"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transactions</a:t>
            </a:r>
            <a:r>
              <a:rPr lang="en-US" altLang="zh-CN" sz="1200" b="0" i="0" kern="1200" dirty="0">
                <a:solidFill>
                  <a:schemeClr val="tx1"/>
                </a:solidFill>
                <a:effectLst/>
                <a:latin typeface="+mn-lt"/>
                <a:ea typeface="+mn-ea"/>
                <a:cs typeface="+mn-cs"/>
              </a:rPr>
              <a:t> with certain </a:t>
            </a:r>
            <a:r>
              <a:rPr lang="en-US" altLang="zh-CN" sz="1200" b="1" i="1" kern="1200" dirty="0">
                <a:solidFill>
                  <a:schemeClr val="tx1"/>
                </a:solidFill>
                <a:effectLst/>
                <a:latin typeface="+mn-lt"/>
                <a:ea typeface="+mn-ea"/>
                <a:cs typeface="+mn-cs"/>
              </a:rPr>
              <a:t>isolation </a:t>
            </a:r>
            <a:r>
              <a:rPr lang="en-US" altLang="zh-CN" sz="1200" b="1" i="1" kern="1200" dirty="0" err="1">
                <a:solidFill>
                  <a:schemeClr val="tx1"/>
                </a:solidFill>
                <a:effectLst/>
                <a:latin typeface="+mn-lt"/>
                <a:ea typeface="+mn-ea"/>
                <a:cs typeface="+mn-cs"/>
              </a:rPr>
              <a:t>levels</a:t>
            </a:r>
            <a:r>
              <a:rPr lang="en-US" altLang="zh-CN" sz="1200" b="0" i="0" kern="1200" dirty="0" err="1">
                <a:solidFill>
                  <a:schemeClr val="tx1"/>
                </a:solidFill>
                <a:effectLst/>
                <a:latin typeface="+mn-lt"/>
                <a:ea typeface="+mn-ea"/>
                <a:cs typeface="+mn-cs"/>
              </a:rPr>
              <a:t>perform</a:t>
            </a:r>
            <a:r>
              <a:rPr lang="en-US" altLang="zh-CN" sz="1200" b="0" i="0" kern="1200" dirty="0">
                <a:solidFill>
                  <a:schemeClr val="tx1"/>
                </a:solidFill>
                <a:effectLst/>
                <a:latin typeface="+mn-lt"/>
                <a:ea typeface="+mn-ea"/>
                <a:cs typeface="+mn-cs"/>
              </a:rPr>
              <a:t> </a:t>
            </a:r>
            <a:r>
              <a:rPr lang="en-US" altLang="zh-CN" sz="1200" b="1" i="1" kern="1200" dirty="0">
                <a:solidFill>
                  <a:schemeClr val="tx1"/>
                </a:solidFill>
                <a:effectLst/>
                <a:latin typeface="+mn-lt"/>
                <a:ea typeface="+mn-ea"/>
                <a:cs typeface="+mn-cs"/>
              </a:rPr>
              <a:t>consistent read</a:t>
            </a:r>
            <a:r>
              <a:rPr lang="en-US" altLang="zh-CN" sz="1200" b="0" i="0" kern="1200" dirty="0">
                <a:solidFill>
                  <a:schemeClr val="tx1"/>
                </a:solidFill>
                <a:effectLst/>
                <a:latin typeface="+mn-lt"/>
                <a:ea typeface="+mn-ea"/>
                <a:cs typeface="+mn-cs"/>
              </a:rPr>
              <a:t> operations; that is, to query rows that are being updated by other transactions, and see the values from before those updates occurred. This is a powerful technique to increase </a:t>
            </a:r>
            <a:r>
              <a:rPr lang="en-US" altLang="zh-CN" sz="1200" b="1" i="1" kern="1200" dirty="0">
                <a:solidFill>
                  <a:schemeClr val="tx1"/>
                </a:solidFill>
                <a:effectLst/>
                <a:latin typeface="+mn-lt"/>
                <a:ea typeface="+mn-ea"/>
                <a:cs typeface="+mn-cs"/>
              </a:rPr>
              <a:t>concurrency</a:t>
            </a:r>
            <a:r>
              <a:rPr lang="en-US" altLang="zh-CN" sz="1200" b="0" i="0" kern="1200" dirty="0">
                <a:solidFill>
                  <a:schemeClr val="tx1"/>
                </a:solidFill>
                <a:effectLst/>
                <a:latin typeface="+mn-lt"/>
                <a:ea typeface="+mn-ea"/>
                <a:cs typeface="+mn-cs"/>
              </a:rPr>
              <a:t>, by allowing queries to proceed without waiting due to </a:t>
            </a:r>
            <a:r>
              <a:rPr lang="en-US" altLang="zh-CN" sz="1200" b="1" i="1" kern="1200" dirty="0">
                <a:solidFill>
                  <a:schemeClr val="tx1"/>
                </a:solidFill>
                <a:effectLst/>
                <a:latin typeface="+mn-lt"/>
                <a:ea typeface="+mn-ea"/>
                <a:cs typeface="+mn-cs"/>
              </a:rPr>
              <a:t>locks</a:t>
            </a:r>
            <a:r>
              <a:rPr lang="en-US" altLang="zh-CN" sz="1200" b="0" i="0" kern="1200" dirty="0">
                <a:solidFill>
                  <a:schemeClr val="tx1"/>
                </a:solidFill>
                <a:effectLst/>
                <a:latin typeface="+mn-lt"/>
                <a:ea typeface="+mn-ea"/>
                <a:cs typeface="+mn-cs"/>
              </a:rPr>
              <a:t> held by the other transactions.</a:t>
            </a:r>
          </a:p>
          <a:p>
            <a:pPr fontAlgn="base"/>
            <a:r>
              <a:rPr lang="en-US" altLang="zh-CN" sz="1200" b="0" i="0" kern="1200" dirty="0">
                <a:solidFill>
                  <a:schemeClr val="tx1"/>
                </a:solidFill>
                <a:effectLst/>
                <a:latin typeface="+mn-lt"/>
                <a:ea typeface="+mn-ea"/>
                <a:cs typeface="+mn-cs"/>
              </a:rPr>
              <a:t>This technique is not universal in the database world. Some other database products, and some other MySQL storage engines, do not support it.</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FA15EC-61C2-469F-932D-B8B95360DD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130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说明事务</a:t>
            </a:r>
            <a:r>
              <a:rPr lang="en-US" altLang="zh-CN" dirty="0"/>
              <a:t>A  </a:t>
            </a:r>
            <a:r>
              <a:rPr lang="zh-CN" altLang="en-US" dirty="0"/>
              <a:t>事务</a:t>
            </a:r>
            <a:r>
              <a:rPr lang="en-US" altLang="zh-CN" dirty="0"/>
              <a:t>B</a:t>
            </a:r>
            <a:r>
              <a:rPr lang="zh-CN" altLang="en-US" dirty="0"/>
              <a:t>都读了视图，互不影响</a:t>
            </a:r>
          </a:p>
        </p:txBody>
      </p:sp>
      <p:sp>
        <p:nvSpPr>
          <p:cNvPr id="4" name="灯片编号占位符 3"/>
          <p:cNvSpPr>
            <a:spLocks noGrp="1"/>
          </p:cNvSpPr>
          <p:nvPr>
            <p:ph type="sldNum" sz="quarter" idx="5"/>
          </p:nvPr>
        </p:nvSpPr>
        <p:spPr/>
        <p:txBody>
          <a:bodyPr/>
          <a:lstStyle/>
          <a:p>
            <a:fld id="{41FA15EC-61C2-469F-932D-B8B95360DD47}" type="slidenum">
              <a:rPr lang="zh-CN" altLang="en-US" smtClean="0"/>
              <a:t>12</a:t>
            </a:fld>
            <a:endParaRPr lang="zh-CN" altLang="en-US"/>
          </a:p>
        </p:txBody>
      </p:sp>
    </p:spTree>
    <p:extLst>
      <p:ext uri="{BB962C8B-B14F-4D97-AF65-F5344CB8AC3E}">
        <p14:creationId xmlns:p14="http://schemas.microsoft.com/office/powerpoint/2010/main" val="263315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FA15EC-61C2-469F-932D-B8B95360DD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044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意图锁不会阻止除全表请求之外的任何东西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 LOCK TABLES ... WRITE) </a:t>
            </a:r>
            <a:r>
              <a:rPr lang="zh-CN" altLang="en-US" sz="1200" b="0" i="0" kern="1200" dirty="0">
                <a:solidFill>
                  <a:schemeClr val="tx1"/>
                </a:solidFill>
                <a:effectLst/>
                <a:latin typeface="+mn-lt"/>
                <a:ea typeface="+mn-ea"/>
                <a:cs typeface="+mn-cs"/>
              </a:rPr>
              <a:t>。意图锁定的主要目的是显示某人正在锁定一行，或打算锁定表中的一行 </a:t>
            </a:r>
          </a:p>
          <a:p>
            <a:r>
              <a:rPr lang="en-US" altLang="zh-CN" sz="1200" b="0" i="0" kern="1200" dirty="0">
                <a:solidFill>
                  <a:schemeClr val="tx1"/>
                </a:solidFill>
                <a:effectLst/>
                <a:latin typeface="+mn-lt"/>
                <a:ea typeface="+mn-ea"/>
                <a:cs typeface="+mn-cs"/>
              </a:rPr>
              <a:t>For example, </a:t>
            </a:r>
            <a:r>
              <a:rPr lang="en-US" altLang="zh-CN" sz="1200" b="0" i="0" kern="1200" dirty="0">
                <a:solidFill>
                  <a:schemeClr val="tx1"/>
                </a:solidFill>
                <a:effectLst/>
                <a:latin typeface="+mn-lt"/>
                <a:ea typeface="+mn-ea"/>
                <a:cs typeface="+mn-cs"/>
                <a:hlinkClick r:id="rId3"/>
              </a:rPr>
              <a:t>SELECT ... LOCK IN SHARE MODE</a:t>
            </a:r>
            <a:r>
              <a:rPr lang="en-US" altLang="zh-CN" sz="1200" b="0" i="0" kern="1200" dirty="0">
                <a:solidFill>
                  <a:schemeClr val="tx1"/>
                </a:solidFill>
                <a:effectLst/>
                <a:latin typeface="+mn-lt"/>
                <a:ea typeface="+mn-ea"/>
                <a:cs typeface="+mn-cs"/>
              </a:rPr>
              <a:t> sets an IS lock, and </a:t>
            </a:r>
            <a:r>
              <a:rPr lang="en-US" altLang="zh-CN" sz="1200" b="0" i="0" kern="1200" dirty="0">
                <a:solidFill>
                  <a:schemeClr val="tx1"/>
                </a:solidFill>
                <a:effectLst/>
                <a:latin typeface="+mn-lt"/>
                <a:ea typeface="+mn-ea"/>
                <a:cs typeface="+mn-cs"/>
                <a:hlinkClick r:id="rId3"/>
              </a:rPr>
              <a:t>SELECT ... FOR UPDATE</a:t>
            </a:r>
            <a:r>
              <a:rPr lang="en-US" altLang="zh-CN" sz="1200" b="0" i="0" kern="1200" dirty="0">
                <a:solidFill>
                  <a:schemeClr val="tx1"/>
                </a:solidFill>
                <a:effectLst/>
                <a:latin typeface="+mn-lt"/>
                <a:ea typeface="+mn-ea"/>
                <a:cs typeface="+mn-cs"/>
              </a:rPr>
              <a:t> sets an IX lock. </a:t>
            </a:r>
          </a:p>
          <a:p>
            <a:endParaRPr lang="zh-CN" altLang="en-US" dirty="0"/>
          </a:p>
        </p:txBody>
      </p:sp>
      <p:sp>
        <p:nvSpPr>
          <p:cNvPr id="4" name="灯片编号占位符 3"/>
          <p:cNvSpPr>
            <a:spLocks noGrp="1"/>
          </p:cNvSpPr>
          <p:nvPr>
            <p:ph type="sldNum" sz="quarter" idx="5"/>
          </p:nvPr>
        </p:nvSpPr>
        <p:spPr/>
        <p:txBody>
          <a:bodyPr/>
          <a:lstStyle/>
          <a:p>
            <a:fld id="{41FA15EC-61C2-469F-932D-B8B95360DD47}" type="slidenum">
              <a:rPr lang="zh-CN" altLang="en-US" smtClean="0"/>
              <a:t>14</a:t>
            </a:fld>
            <a:endParaRPr lang="zh-CN" altLang="en-US"/>
          </a:p>
        </p:txBody>
      </p:sp>
    </p:spTree>
    <p:extLst>
      <p:ext uri="{BB962C8B-B14F-4D97-AF65-F5344CB8AC3E}">
        <p14:creationId xmlns:p14="http://schemas.microsoft.com/office/powerpoint/2010/main" val="16304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锁和</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锁是完全兼容的，因此在判别兼容性时只考虑持有的锁与请求的锁是这三种组合情形：</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 另外，需要提醒注意的是进行兼容判断也只是针对于加锁涉及的行有交集的情形。</a:t>
            </a:r>
          </a:p>
          <a:p>
            <a:r>
              <a:rPr lang="zh-CN" altLang="en-US" sz="1200" b="0" i="0" kern="1200" dirty="0">
                <a:solidFill>
                  <a:schemeClr val="tx1"/>
                </a:solidFill>
                <a:effectLst/>
                <a:latin typeface="+mn-lt"/>
                <a:ea typeface="+mn-ea"/>
                <a:cs typeface="+mn-cs"/>
              </a:rPr>
              <a:t>分析兼容矩阵可以得出如下几个结论：</a:t>
            </a:r>
          </a:p>
          <a:p>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操作之间不会有冲突。</a:t>
            </a:r>
          </a:p>
          <a:p>
            <a:r>
              <a:rPr lang="en-US" altLang="zh-CN" sz="1200" b="0" i="0" kern="1200" dirty="0" err="1">
                <a:solidFill>
                  <a:schemeClr val="tx1"/>
                </a:solidFill>
                <a:effectLst/>
                <a:latin typeface="+mn-lt"/>
                <a:ea typeface="+mn-ea"/>
                <a:cs typeface="+mn-cs"/>
              </a:rPr>
              <a:t>GAP,Next</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会阻止</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GAP</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Record,Next</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不会冲突</a:t>
            </a:r>
          </a:p>
          <a:p>
            <a:r>
              <a:rPr lang="en-US" altLang="zh-CN" sz="1200" b="0" i="0" kern="1200" dirty="0">
                <a:solidFill>
                  <a:schemeClr val="tx1"/>
                </a:solidFill>
                <a:effectLst/>
                <a:latin typeface="+mn-lt"/>
                <a:ea typeface="+mn-ea"/>
                <a:cs typeface="+mn-cs"/>
              </a:rPr>
              <a:t>Record</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Record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Next-Key</a:t>
            </a:r>
            <a:r>
              <a:rPr lang="zh-CN" altLang="en-US" sz="1200" b="0" i="0" kern="1200" dirty="0">
                <a:solidFill>
                  <a:schemeClr val="tx1"/>
                </a:solidFill>
                <a:effectLst/>
                <a:latin typeface="+mn-lt"/>
                <a:ea typeface="+mn-ea"/>
                <a:cs typeface="+mn-cs"/>
              </a:rPr>
              <a:t>之间相互冲突。</a:t>
            </a:r>
          </a:p>
          <a:p>
            <a:r>
              <a:rPr lang="zh-CN" altLang="en-US" sz="1200" b="0" i="0" kern="1200" dirty="0">
                <a:solidFill>
                  <a:schemeClr val="tx1"/>
                </a:solidFill>
                <a:effectLst/>
                <a:latin typeface="+mn-lt"/>
                <a:ea typeface="+mn-ea"/>
                <a:cs typeface="+mn-cs"/>
              </a:rPr>
              <a:t>已有的</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锁不阻止任何准备加的锁。</a:t>
            </a:r>
          </a:p>
          <a:p>
            <a:endParaRPr lang="zh-CN" altLang="en-US" dirty="0"/>
          </a:p>
        </p:txBody>
      </p:sp>
      <p:sp>
        <p:nvSpPr>
          <p:cNvPr id="4" name="灯片编号占位符 3"/>
          <p:cNvSpPr>
            <a:spLocks noGrp="1"/>
          </p:cNvSpPr>
          <p:nvPr>
            <p:ph type="sldNum" sz="quarter" idx="5"/>
          </p:nvPr>
        </p:nvSpPr>
        <p:spPr/>
        <p:txBody>
          <a:bodyPr/>
          <a:lstStyle/>
          <a:p>
            <a:fld id="{41FA15EC-61C2-469F-932D-B8B95360DD47}" type="slidenum">
              <a:rPr lang="zh-CN" altLang="en-US" smtClean="0"/>
              <a:t>16</a:t>
            </a:fld>
            <a:endParaRPr lang="zh-CN" altLang="en-US"/>
          </a:p>
        </p:txBody>
      </p:sp>
    </p:spTree>
    <p:extLst>
      <p:ext uri="{BB962C8B-B14F-4D97-AF65-F5344CB8AC3E}">
        <p14:creationId xmlns:p14="http://schemas.microsoft.com/office/powerpoint/2010/main" val="23534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38EF-8DAB-483D-9F00-FC703AA14A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355D4B-2B58-4BB6-A1A6-0A3886847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D5F8BF-EDAC-4E45-AB2A-CAB480D098A7}"/>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69698F6E-B7CA-463E-97DD-F4357E57AC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2CF5C-9BFB-4067-AE4A-6D7F9E015C74}"/>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322458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CE07-D522-49D1-B94B-49A5FC0F7C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C0854D-26F1-49FB-BF93-F8EFC66F88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CF863D-2B50-448D-895B-F9F82CC93BE1}"/>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52FB1DBB-B7E4-4A6C-83AE-417696E3EA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D4C3F-B3FB-4A6D-B83D-488AD6EF1199}"/>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103723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855894-CFC0-47B9-B61B-3F6A071EA1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45B854-40B6-4AAF-A61E-289302E83B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A350F7-35C7-48E6-972C-ABDFF46DBC5F}"/>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827D9BD1-F4D0-4251-B011-D7BB70D84C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5ADBF-3FDD-474B-8C1A-AD746E3FABC7}"/>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61556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4BFB3-B67B-4688-A712-9395CB2F43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39D0A9-A4D3-4D4C-812F-A0D6D732C8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38531C-CB85-4699-A085-44EF7DD1E450}"/>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6C8C730C-8F1D-4D82-B6E8-B82CCB3B7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49888-96B8-4627-86BC-39BEC471DE07}"/>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87172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7143E-01DD-400B-A770-5D66B0381B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EEE1DC-6873-4226-B4A4-6F84A6D7B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7F381E-7962-4C4F-99A5-BE37CEF87D63}"/>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5C327D51-45BD-414D-99A3-7500CCF14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335E0-28D6-4B91-9A84-D7F054D313AC}"/>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225432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9E8FD-ADFE-4224-9423-AA6D1F4B1B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9017E7-101E-4BBD-92EF-5CB46CA0C0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DA2EC4-FE4C-4FBA-9AD2-45831AE184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9FC81B-CD9D-4BE4-AF74-96566695A1ED}"/>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ADCAABDC-224A-4A5D-890A-08F61B049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46DA66-E00D-4179-9C05-7F7C2EA3D347}"/>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2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81354-043B-40E4-9410-63FAD79735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D0101F-FECA-4556-84AB-638DBDA28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BD6CE79-2BD1-4774-AEB7-33990DC3DB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941482-B2F2-4E74-8B04-F31D5CB89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93CB4B1-2C46-4A48-BC14-28333FFE16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592D275-EC42-49E6-9A05-DA7BBEE0DFA8}"/>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8" name="页脚占位符 7">
            <a:extLst>
              <a:ext uri="{FF2B5EF4-FFF2-40B4-BE49-F238E27FC236}">
                <a16:creationId xmlns:a16="http://schemas.microsoft.com/office/drawing/2014/main" id="{636D0CC0-0BB4-4803-8E2A-66ED8415AFE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D51C90-226E-47D8-8A18-608ED50AB5EA}"/>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242789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E529-3F93-45E6-907F-5359CCF55F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0308CE-7B5F-4B35-BC02-4FE977897278}"/>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4" name="页脚占位符 3">
            <a:extLst>
              <a:ext uri="{FF2B5EF4-FFF2-40B4-BE49-F238E27FC236}">
                <a16:creationId xmlns:a16="http://schemas.microsoft.com/office/drawing/2014/main" id="{35EB740D-C170-44C6-B636-6363DEB5E6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89ACB3-4425-48F0-8A27-FFF1472E1D1A}"/>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340050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155D80-F1F1-45AA-8082-E6879C63A96B}"/>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3" name="页脚占位符 2">
            <a:extLst>
              <a:ext uri="{FF2B5EF4-FFF2-40B4-BE49-F238E27FC236}">
                <a16:creationId xmlns:a16="http://schemas.microsoft.com/office/drawing/2014/main" id="{30BB59BA-7ACC-4B5F-AB15-B80E28BE0D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3E8ABC9-5C7C-479C-B026-D207DEBE5D32}"/>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47063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4E80D-77BC-4BE5-870B-EA6AEB0F62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CF47987-3CAF-47D5-87A0-CE71F8446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36B9FF-3F54-42F1-9C00-182E7B2D6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AAA9D3-AE24-4580-B0C1-3A033813244A}"/>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ACB9436A-2567-487D-94BD-F413A7509A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AEAAF6-827C-4868-8FE3-5FFC297C0CEB}"/>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372361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0A4E6-BBD0-452D-A863-BDB69969D9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E722A50-0833-4F12-9F2F-71510B32F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C596B5-F813-42D1-BDBB-A70740E1C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F16E33-934E-44ED-B32E-3E437F0C01C3}"/>
              </a:ext>
            </a:extLst>
          </p:cNvPr>
          <p:cNvSpPr>
            <a:spLocks noGrp="1"/>
          </p:cNvSpPr>
          <p:nvPr>
            <p:ph type="dt" sz="half" idx="10"/>
          </p:nvPr>
        </p:nvSpPr>
        <p:spPr/>
        <p:txBody>
          <a:bodyPr/>
          <a:lstStyle/>
          <a:p>
            <a:fld id="{1F1A31DF-B4F9-41ED-8ED5-2AC172DF2272}"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11F5C9CC-E3B3-4C35-BCDD-98661A8F44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278258-7404-4F00-8000-788D5D70732A}"/>
              </a:ext>
            </a:extLst>
          </p:cNvPr>
          <p:cNvSpPr>
            <a:spLocks noGrp="1"/>
          </p:cNvSpPr>
          <p:nvPr>
            <p:ph type="sldNum" sz="quarter" idx="12"/>
          </p:nvPr>
        </p:nvSpPr>
        <p:spPr/>
        <p:txBody>
          <a:body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14551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234B13-56FA-40DF-92F7-941BE6AE5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EA4B2F-C296-41D1-A50D-F6C66B784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11843-6E5A-4F8A-A9E1-5B20EF7E7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1A31DF-B4F9-41ED-8ED5-2AC172DF2272}"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AB551A96-FE56-4EE1-8315-308282245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97619E-C730-4D68-897C-48958697A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F4EAA-E598-4D91-AB3B-EE3687FA35A9}" type="slidenum">
              <a:rPr lang="zh-CN" altLang="en-US" smtClean="0"/>
              <a:t>‹#›</a:t>
            </a:fld>
            <a:endParaRPr lang="zh-CN" altLang="en-US"/>
          </a:p>
        </p:txBody>
      </p:sp>
    </p:spTree>
    <p:extLst>
      <p:ext uri="{BB962C8B-B14F-4D97-AF65-F5344CB8AC3E}">
        <p14:creationId xmlns:p14="http://schemas.microsoft.com/office/powerpoint/2010/main" val="32231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c/refman/5.7/en/server-system-variables.html#sysvar_autocomm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mysql.com/doc/refman/5.7/en/selec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CD8107B6-E67E-4E21-84DA-CA6747087CCE}"/>
              </a:ext>
            </a:extLst>
          </p:cNvPr>
          <p:cNvSpPr>
            <a:spLocks noGrp="1"/>
          </p:cNvSpPr>
          <p:nvPr>
            <p:ph type="ctrTitle"/>
          </p:nvPr>
        </p:nvSpPr>
        <p:spPr>
          <a:xfrm>
            <a:off x="3045368" y="2043663"/>
            <a:ext cx="6105194" cy="2031055"/>
          </a:xfrm>
        </p:spPr>
        <p:txBody>
          <a:bodyPr>
            <a:normAutofit/>
          </a:bodyPr>
          <a:lstStyle/>
          <a:p>
            <a:r>
              <a:rPr lang="en-US" altLang="zh-CN" dirty="0">
                <a:solidFill>
                  <a:srgbClr val="FFFFFF"/>
                </a:solidFill>
              </a:rPr>
              <a:t>Mysql MVCC </a:t>
            </a:r>
            <a:r>
              <a:rPr lang="zh-CN" altLang="en-US" dirty="0">
                <a:solidFill>
                  <a:srgbClr val="FFFFFF"/>
                </a:solidFill>
              </a:rPr>
              <a:t>和 加锁分析</a:t>
            </a:r>
          </a:p>
        </p:txBody>
      </p:sp>
      <p:sp>
        <p:nvSpPr>
          <p:cNvPr id="5" name="副标题 4">
            <a:extLst>
              <a:ext uri="{FF2B5EF4-FFF2-40B4-BE49-F238E27FC236}">
                <a16:creationId xmlns:a16="http://schemas.microsoft.com/office/drawing/2014/main" id="{DFE20545-6261-4A25-A751-9BDF8B810D28}"/>
              </a:ext>
            </a:extLst>
          </p:cNvPr>
          <p:cNvSpPr>
            <a:spLocks noGrp="1"/>
          </p:cNvSpPr>
          <p:nvPr>
            <p:ph type="subTitle" idx="1"/>
          </p:nvPr>
        </p:nvSpPr>
        <p:spPr>
          <a:xfrm>
            <a:off x="3045368" y="4074718"/>
            <a:ext cx="6474552" cy="1452322"/>
          </a:xfrm>
        </p:spPr>
        <p:txBody>
          <a:bodyPr>
            <a:normAutofit/>
          </a:bodyPr>
          <a:lstStyle/>
          <a:p>
            <a:br>
              <a:rPr lang="en-US" altLang="zh-CN" sz="1000" dirty="0">
                <a:solidFill>
                  <a:srgbClr val="FFFFFF"/>
                </a:solidFill>
              </a:rPr>
            </a:br>
            <a:br>
              <a:rPr lang="en-US" altLang="zh-CN" sz="1000" dirty="0">
                <a:solidFill>
                  <a:srgbClr val="FFFFFF"/>
                </a:solidFill>
              </a:rPr>
            </a:br>
            <a:br>
              <a:rPr lang="en-US" altLang="zh-CN" sz="1000" dirty="0">
                <a:solidFill>
                  <a:srgbClr val="FFFFFF"/>
                </a:solidFill>
              </a:rPr>
            </a:br>
            <a:r>
              <a:rPr lang="en-US" altLang="zh-CN" sz="1000" dirty="0">
                <a:solidFill>
                  <a:srgbClr val="FFFFFF"/>
                </a:solidFill>
              </a:rPr>
              <a:t>                    </a:t>
            </a:r>
          </a:p>
          <a:p>
            <a:r>
              <a:rPr lang="zh-CN" altLang="en-US" sz="2800" dirty="0">
                <a:solidFill>
                  <a:srgbClr val="FFFFFF"/>
                </a:solidFill>
              </a:rPr>
              <a:t>刘宗昌 </a:t>
            </a:r>
            <a:r>
              <a:rPr lang="en-US" altLang="zh-CN" sz="2800" dirty="0">
                <a:solidFill>
                  <a:srgbClr val="FFFFFF"/>
                </a:solidFill>
              </a:rPr>
              <a:t> </a:t>
            </a:r>
            <a:endParaRPr lang="zh-CN" altLang="en-US" sz="2800" dirty="0">
              <a:solidFill>
                <a:srgbClr val="FFFFFF"/>
              </a:solidFill>
            </a:endParaRPr>
          </a:p>
        </p:txBody>
      </p:sp>
    </p:spTree>
    <p:extLst>
      <p:ext uri="{BB962C8B-B14F-4D97-AF65-F5344CB8AC3E}">
        <p14:creationId xmlns:p14="http://schemas.microsoft.com/office/powerpoint/2010/main" val="260528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F5459-386D-4A0A-B29E-E75300B57D0C}"/>
              </a:ext>
            </a:extLst>
          </p:cNvPr>
          <p:cNvSpPr>
            <a:spLocks noGrp="1"/>
          </p:cNvSpPr>
          <p:nvPr>
            <p:ph type="title"/>
          </p:nvPr>
        </p:nvSpPr>
        <p:spPr/>
        <p:txBody>
          <a:bodyPr/>
          <a:lstStyle/>
          <a:p>
            <a:r>
              <a:rPr lang="en-US" altLang="zh-CN" dirty="0"/>
              <a:t>2. MVCC – read view</a:t>
            </a:r>
            <a:r>
              <a:rPr lang="zh-CN" altLang="en-US" dirty="0"/>
              <a:t>数据结构</a:t>
            </a:r>
          </a:p>
        </p:txBody>
      </p:sp>
      <p:pic>
        <p:nvPicPr>
          <p:cNvPr id="7" name="内容占位符 6">
            <a:extLst>
              <a:ext uri="{FF2B5EF4-FFF2-40B4-BE49-F238E27FC236}">
                <a16:creationId xmlns:a16="http://schemas.microsoft.com/office/drawing/2014/main" id="{2607EB46-8C02-4585-AF6A-01A0C35DA5E7}"/>
              </a:ext>
            </a:extLst>
          </p:cNvPr>
          <p:cNvPicPr>
            <a:picLocks noGrp="1" noChangeAspect="1"/>
          </p:cNvPicPr>
          <p:nvPr>
            <p:ph idx="1"/>
          </p:nvPr>
        </p:nvPicPr>
        <p:blipFill>
          <a:blip r:embed="rId2"/>
          <a:stretch>
            <a:fillRect/>
          </a:stretch>
        </p:blipFill>
        <p:spPr>
          <a:xfrm>
            <a:off x="1065902" y="1923153"/>
            <a:ext cx="10799055" cy="3994171"/>
          </a:xfrm>
          <a:prstGeom prst="rect">
            <a:avLst/>
          </a:prstGeom>
        </p:spPr>
      </p:pic>
    </p:spTree>
    <p:extLst>
      <p:ext uri="{BB962C8B-B14F-4D97-AF65-F5344CB8AC3E}">
        <p14:creationId xmlns:p14="http://schemas.microsoft.com/office/powerpoint/2010/main" val="252802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70047-DA83-4E9D-94BC-191DE96A370D}"/>
              </a:ext>
            </a:extLst>
          </p:cNvPr>
          <p:cNvSpPr>
            <a:spLocks noGrp="1"/>
          </p:cNvSpPr>
          <p:nvPr>
            <p:ph type="title"/>
          </p:nvPr>
        </p:nvSpPr>
        <p:spPr/>
        <p:txBody>
          <a:bodyPr/>
          <a:lstStyle/>
          <a:p>
            <a:r>
              <a:rPr lang="en-US" altLang="zh-CN" dirty="0"/>
              <a:t>2. MVCC – read view</a:t>
            </a:r>
            <a:r>
              <a:rPr lang="zh-CN" altLang="en-US" dirty="0"/>
              <a:t>是否可见</a:t>
            </a:r>
          </a:p>
        </p:txBody>
      </p:sp>
      <p:pic>
        <p:nvPicPr>
          <p:cNvPr id="7" name="内容占位符 6">
            <a:extLst>
              <a:ext uri="{FF2B5EF4-FFF2-40B4-BE49-F238E27FC236}">
                <a16:creationId xmlns:a16="http://schemas.microsoft.com/office/drawing/2014/main" id="{5EB23218-A780-4DEC-BF41-B188CFC8E082}"/>
              </a:ext>
            </a:extLst>
          </p:cNvPr>
          <p:cNvPicPr>
            <a:picLocks noGrp="1" noChangeAspect="1"/>
          </p:cNvPicPr>
          <p:nvPr>
            <p:ph idx="1"/>
          </p:nvPr>
        </p:nvPicPr>
        <p:blipFill>
          <a:blip r:embed="rId2"/>
          <a:stretch>
            <a:fillRect/>
          </a:stretch>
        </p:blipFill>
        <p:spPr>
          <a:xfrm>
            <a:off x="1576551" y="1805552"/>
            <a:ext cx="8509431" cy="4511164"/>
          </a:xfrm>
          <a:prstGeom prst="rect">
            <a:avLst/>
          </a:prstGeom>
        </p:spPr>
      </p:pic>
    </p:spTree>
    <p:extLst>
      <p:ext uri="{BB962C8B-B14F-4D97-AF65-F5344CB8AC3E}">
        <p14:creationId xmlns:p14="http://schemas.microsoft.com/office/powerpoint/2010/main" val="269575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AE9A1-647D-48B2-911F-D1C4AD4282A3}"/>
              </a:ext>
            </a:extLst>
          </p:cNvPr>
          <p:cNvSpPr>
            <a:spLocks noGrp="1"/>
          </p:cNvSpPr>
          <p:nvPr>
            <p:ph type="title"/>
          </p:nvPr>
        </p:nvSpPr>
        <p:spPr/>
        <p:txBody>
          <a:bodyPr/>
          <a:lstStyle/>
          <a:p>
            <a:r>
              <a:rPr lang="en-US" altLang="zh-CN" dirty="0"/>
              <a:t>2. MVCC—</a:t>
            </a:r>
            <a:r>
              <a:rPr lang="zh-CN" altLang="en-US" dirty="0"/>
              <a:t>实验</a:t>
            </a:r>
          </a:p>
        </p:txBody>
      </p:sp>
      <p:sp>
        <p:nvSpPr>
          <p:cNvPr id="3" name="内容占位符 2">
            <a:extLst>
              <a:ext uri="{FF2B5EF4-FFF2-40B4-BE49-F238E27FC236}">
                <a16:creationId xmlns:a16="http://schemas.microsoft.com/office/drawing/2014/main" id="{8C0E0196-1D6C-4C67-9DD7-4E0499725698}"/>
              </a:ext>
            </a:extLst>
          </p:cNvPr>
          <p:cNvSpPr>
            <a:spLocks noGrp="1"/>
          </p:cNvSpPr>
          <p:nvPr>
            <p:ph idx="1"/>
          </p:nvPr>
        </p:nvSpPr>
        <p:spPr/>
        <p:txBody>
          <a:bodyPr/>
          <a:lstStyle/>
          <a:p>
            <a:pPr marL="0" indent="0">
              <a:buNone/>
            </a:pPr>
            <a:r>
              <a:rPr lang="zh-CN" altLang="en-US" dirty="0"/>
              <a:t>事务</a:t>
            </a:r>
            <a:r>
              <a:rPr lang="en-US" altLang="zh-CN" dirty="0"/>
              <a:t>A </a:t>
            </a:r>
            <a:r>
              <a:rPr lang="zh-CN" altLang="en-US" dirty="0"/>
              <a:t>先执行</a:t>
            </a:r>
            <a:r>
              <a:rPr lang="en-US" altLang="zh-CN" dirty="0"/>
              <a:t>                                                                </a:t>
            </a:r>
            <a:r>
              <a:rPr lang="zh-CN" altLang="en-US" dirty="0"/>
              <a:t>事务</a:t>
            </a:r>
            <a:r>
              <a:rPr lang="en-US" altLang="zh-CN" dirty="0"/>
              <a:t>B</a:t>
            </a:r>
            <a:r>
              <a:rPr lang="zh-CN" altLang="en-US" dirty="0"/>
              <a:t>后执行 </a:t>
            </a:r>
          </a:p>
        </p:txBody>
      </p:sp>
      <p:pic>
        <p:nvPicPr>
          <p:cNvPr id="5" name="图片 4">
            <a:extLst>
              <a:ext uri="{FF2B5EF4-FFF2-40B4-BE49-F238E27FC236}">
                <a16:creationId xmlns:a16="http://schemas.microsoft.com/office/drawing/2014/main" id="{D4562603-38FF-4500-BF23-71C200E2E8A6}"/>
              </a:ext>
            </a:extLst>
          </p:cNvPr>
          <p:cNvPicPr>
            <a:picLocks noChangeAspect="1"/>
          </p:cNvPicPr>
          <p:nvPr/>
        </p:nvPicPr>
        <p:blipFill>
          <a:blip r:embed="rId3"/>
          <a:stretch>
            <a:fillRect/>
          </a:stretch>
        </p:blipFill>
        <p:spPr>
          <a:xfrm>
            <a:off x="838200" y="2779692"/>
            <a:ext cx="4843522" cy="3532208"/>
          </a:xfrm>
          <a:prstGeom prst="rect">
            <a:avLst/>
          </a:prstGeom>
        </p:spPr>
      </p:pic>
      <p:pic>
        <p:nvPicPr>
          <p:cNvPr id="6" name="图片 5">
            <a:extLst>
              <a:ext uri="{FF2B5EF4-FFF2-40B4-BE49-F238E27FC236}">
                <a16:creationId xmlns:a16="http://schemas.microsoft.com/office/drawing/2014/main" id="{13D220C8-BEDC-463D-94BC-1E3D9C2ED8A0}"/>
              </a:ext>
            </a:extLst>
          </p:cNvPr>
          <p:cNvPicPr>
            <a:picLocks noChangeAspect="1"/>
          </p:cNvPicPr>
          <p:nvPr/>
        </p:nvPicPr>
        <p:blipFill>
          <a:blip r:embed="rId4"/>
          <a:stretch>
            <a:fillRect/>
          </a:stretch>
        </p:blipFill>
        <p:spPr>
          <a:xfrm>
            <a:off x="6510280" y="2779693"/>
            <a:ext cx="4725279" cy="3536469"/>
          </a:xfrm>
          <a:prstGeom prst="rect">
            <a:avLst/>
          </a:prstGeom>
        </p:spPr>
      </p:pic>
    </p:spTree>
    <p:extLst>
      <p:ext uri="{BB962C8B-B14F-4D97-AF65-F5344CB8AC3E}">
        <p14:creationId xmlns:p14="http://schemas.microsoft.com/office/powerpoint/2010/main" val="315346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D64C-7F63-4905-8D9D-82A4E2263D4C}"/>
              </a:ext>
            </a:extLst>
          </p:cNvPr>
          <p:cNvSpPr>
            <a:spLocks noGrp="1"/>
          </p:cNvSpPr>
          <p:nvPr>
            <p:ph type="title"/>
          </p:nvPr>
        </p:nvSpPr>
        <p:spPr>
          <a:xfrm>
            <a:off x="870204" y="606564"/>
            <a:ext cx="10451592" cy="1325563"/>
          </a:xfrm>
          <a:prstGeom prst="ellipse">
            <a:avLst/>
          </a:prstGeom>
        </p:spPr>
        <p:txBody>
          <a:bodyPr vert="horz" lIns="91440" tIns="45720" rIns="91440" bIns="45720" rtlCol="0" anchor="ctr">
            <a:normAutofit/>
          </a:bodyPr>
          <a:lstStyle/>
          <a:p>
            <a:r>
              <a:rPr lang="en-US" altLang="zh-CN" kern="1200" dirty="0">
                <a:latin typeface="+mj-lt"/>
                <a:ea typeface="+mj-ea"/>
                <a:cs typeface="+mj-cs"/>
              </a:rPr>
              <a:t>3.</a:t>
            </a:r>
            <a:r>
              <a:rPr lang="zh-CN" altLang="en-US" kern="1200" dirty="0">
                <a:latin typeface="+mj-lt"/>
                <a:ea typeface="+mj-ea"/>
                <a:cs typeface="+mj-cs"/>
              </a:rPr>
              <a:t>锁</a:t>
            </a:r>
          </a:p>
        </p:txBody>
      </p:sp>
      <p:sp>
        <p:nvSpPr>
          <p:cNvPr id="21"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1">
            <a:extLst>
              <a:ext uri="{FF2B5EF4-FFF2-40B4-BE49-F238E27FC236}">
                <a16:creationId xmlns:a16="http://schemas.microsoft.com/office/drawing/2014/main" id="{33E0C21E-B78B-4B03-A0C7-BF60DFD8FBEB}"/>
              </a:ext>
            </a:extLst>
          </p:cNvPr>
          <p:cNvSpPr>
            <a:spLocks noGrp="1" noChangeArrowheads="1"/>
          </p:cNvSpPr>
          <p:nvPr>
            <p:ph idx="1"/>
          </p:nvPr>
        </p:nvSpPr>
        <p:spPr bwMode="auto">
          <a:xfrm>
            <a:off x="1000873" y="2239216"/>
            <a:ext cx="92151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a:solidFill>
                  <a:srgbClr val="333333"/>
                </a:solidFill>
                <a:latin typeface="Open Sans" panose="020B0606030504020204" pitchFamily="34" charset="0"/>
                <a:cs typeface="Open Sans" panose="020B0606030504020204" pitchFamily="34" charset="0"/>
              </a:rPr>
              <a:t>锁分类</a:t>
            </a:r>
            <a:endParaRPr kumimoji="0" lang="en-US"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InnoDB支持多粒度锁，允许行锁和表锁共存 。</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InnoDB实现了标准的行级锁，其中有两种锁，共享锁和独占锁 。</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意图锁是表级锁，指示事务稍后对表中的行需要哪种类型的锁(共享或独占)。</a:t>
            </a:r>
            <a:r>
              <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t>
            </a:r>
            <a:endParaRPr kumimoji="0" lang="zh-CN" altLang="zh-CN" sz="2000" b="1"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5B07B361-008A-4D2D-9E91-60BD6A904FC7}"/>
              </a:ext>
            </a:extLst>
          </p:cNvPr>
          <p:cNvPicPr>
            <a:picLocks noChangeAspect="1"/>
          </p:cNvPicPr>
          <p:nvPr/>
        </p:nvPicPr>
        <p:blipFill>
          <a:blip r:embed="rId3"/>
          <a:stretch>
            <a:fillRect/>
          </a:stretch>
        </p:blipFill>
        <p:spPr>
          <a:xfrm>
            <a:off x="1000873" y="3790479"/>
            <a:ext cx="9803297" cy="2380274"/>
          </a:xfrm>
          <a:prstGeom prst="rect">
            <a:avLst/>
          </a:prstGeom>
        </p:spPr>
      </p:pic>
    </p:spTree>
    <p:extLst>
      <p:ext uri="{BB962C8B-B14F-4D97-AF65-F5344CB8AC3E}">
        <p14:creationId xmlns:p14="http://schemas.microsoft.com/office/powerpoint/2010/main" val="398999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5D8CD-BFB6-43D7-9344-AE4BF24C6740}"/>
              </a:ext>
            </a:extLst>
          </p:cNvPr>
          <p:cNvSpPr>
            <a:spLocks noGrp="1"/>
          </p:cNvSpPr>
          <p:nvPr>
            <p:ph type="title"/>
          </p:nvPr>
        </p:nvSpPr>
        <p:spPr/>
        <p:txBody>
          <a:bodyPr/>
          <a:lstStyle/>
          <a:p>
            <a:r>
              <a:rPr lang="en-US" altLang="zh-CN" dirty="0"/>
              <a:t>3.</a:t>
            </a:r>
            <a:r>
              <a:rPr lang="zh-CN" altLang="en-US" dirty="0"/>
              <a:t>锁</a:t>
            </a:r>
            <a:r>
              <a:rPr lang="en-US" altLang="zh-CN" dirty="0"/>
              <a:t>—</a:t>
            </a:r>
            <a:r>
              <a:rPr lang="zh-CN" altLang="en-US" dirty="0"/>
              <a:t>表级锁兼容性矩阵</a:t>
            </a:r>
            <a:r>
              <a:rPr lang="en-US" altLang="zh-CN" dirty="0"/>
              <a:t> </a:t>
            </a:r>
            <a:endParaRPr lang="zh-CN" altLang="en-US" dirty="0"/>
          </a:p>
        </p:txBody>
      </p:sp>
      <p:pic>
        <p:nvPicPr>
          <p:cNvPr id="4" name="内容占位符 3">
            <a:extLst>
              <a:ext uri="{FF2B5EF4-FFF2-40B4-BE49-F238E27FC236}">
                <a16:creationId xmlns:a16="http://schemas.microsoft.com/office/drawing/2014/main" id="{46078328-96BE-4233-A1F4-9B85AE28359B}"/>
              </a:ext>
            </a:extLst>
          </p:cNvPr>
          <p:cNvPicPr>
            <a:picLocks noGrp="1" noChangeAspect="1"/>
          </p:cNvPicPr>
          <p:nvPr>
            <p:ph idx="1"/>
          </p:nvPr>
        </p:nvPicPr>
        <p:blipFill>
          <a:blip r:embed="rId3"/>
          <a:stretch>
            <a:fillRect/>
          </a:stretch>
        </p:blipFill>
        <p:spPr>
          <a:xfrm>
            <a:off x="854710" y="2724492"/>
            <a:ext cx="9824936" cy="2299453"/>
          </a:xfrm>
          <a:prstGeom prst="rect">
            <a:avLst/>
          </a:prstGeom>
        </p:spPr>
      </p:pic>
    </p:spTree>
    <p:extLst>
      <p:ext uri="{BB962C8B-B14F-4D97-AF65-F5344CB8AC3E}">
        <p14:creationId xmlns:p14="http://schemas.microsoft.com/office/powerpoint/2010/main" val="412365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BCE70-8232-4F47-BE5E-5477AC5D40A4}"/>
              </a:ext>
            </a:extLst>
          </p:cNvPr>
          <p:cNvSpPr>
            <a:spLocks noGrp="1"/>
          </p:cNvSpPr>
          <p:nvPr>
            <p:ph type="title"/>
          </p:nvPr>
        </p:nvSpPr>
        <p:spPr/>
        <p:txBody>
          <a:bodyPr/>
          <a:lstStyle/>
          <a:p>
            <a:r>
              <a:rPr lang="en-US" altLang="zh-CN" dirty="0"/>
              <a:t>3.</a:t>
            </a:r>
            <a:r>
              <a:rPr lang="zh-CN" altLang="en-US" dirty="0"/>
              <a:t>锁</a:t>
            </a:r>
            <a:r>
              <a:rPr lang="en-US" altLang="zh-CN" dirty="0"/>
              <a:t>--  </a:t>
            </a:r>
            <a:r>
              <a:rPr lang="zh-CN" altLang="en-US" dirty="0"/>
              <a:t>行锁分类</a:t>
            </a:r>
          </a:p>
        </p:txBody>
      </p:sp>
      <p:pic>
        <p:nvPicPr>
          <p:cNvPr id="4" name="内容占位符 3">
            <a:extLst>
              <a:ext uri="{FF2B5EF4-FFF2-40B4-BE49-F238E27FC236}">
                <a16:creationId xmlns:a16="http://schemas.microsoft.com/office/drawing/2014/main" id="{E1F63CAF-80AC-4AD9-BB72-C4E01CD657E9}"/>
              </a:ext>
            </a:extLst>
          </p:cNvPr>
          <p:cNvPicPr>
            <a:picLocks noGrp="1" noChangeAspect="1"/>
          </p:cNvPicPr>
          <p:nvPr>
            <p:ph idx="1"/>
          </p:nvPr>
        </p:nvPicPr>
        <p:blipFill>
          <a:blip r:embed="rId2"/>
          <a:stretch>
            <a:fillRect/>
          </a:stretch>
        </p:blipFill>
        <p:spPr>
          <a:xfrm>
            <a:off x="1040886" y="1981281"/>
            <a:ext cx="8902686" cy="4083187"/>
          </a:xfrm>
          <a:prstGeom prst="rect">
            <a:avLst/>
          </a:prstGeom>
        </p:spPr>
      </p:pic>
    </p:spTree>
    <p:extLst>
      <p:ext uri="{BB962C8B-B14F-4D97-AF65-F5344CB8AC3E}">
        <p14:creationId xmlns:p14="http://schemas.microsoft.com/office/powerpoint/2010/main" val="305972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DA0BF-5B8D-4F13-BB9F-2F579082FD29}"/>
              </a:ext>
            </a:extLst>
          </p:cNvPr>
          <p:cNvSpPr>
            <a:spLocks noGrp="1"/>
          </p:cNvSpPr>
          <p:nvPr>
            <p:ph type="title"/>
          </p:nvPr>
        </p:nvSpPr>
        <p:spPr/>
        <p:txBody>
          <a:bodyPr/>
          <a:lstStyle/>
          <a:p>
            <a:r>
              <a:rPr lang="en-US" altLang="zh-CN" dirty="0"/>
              <a:t>3.</a:t>
            </a:r>
            <a:r>
              <a:rPr lang="zh-CN" altLang="en-US" dirty="0"/>
              <a:t>锁</a:t>
            </a:r>
            <a:r>
              <a:rPr lang="en-US" altLang="zh-CN" dirty="0"/>
              <a:t>-- </a:t>
            </a:r>
            <a:r>
              <a:rPr lang="zh-CN" altLang="en-US" dirty="0"/>
              <a:t>行锁的兼容矩阵</a:t>
            </a:r>
          </a:p>
        </p:txBody>
      </p:sp>
      <p:sp>
        <p:nvSpPr>
          <p:cNvPr id="3" name="内容占位符 2">
            <a:extLst>
              <a:ext uri="{FF2B5EF4-FFF2-40B4-BE49-F238E27FC236}">
                <a16:creationId xmlns:a16="http://schemas.microsoft.com/office/drawing/2014/main" id="{235B11E0-8EB5-46E8-9AC5-29B4763F8E8F}"/>
              </a:ext>
            </a:extLst>
          </p:cNvPr>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Rectangle 2">
            <a:extLst>
              <a:ext uri="{FF2B5EF4-FFF2-40B4-BE49-F238E27FC236}">
                <a16:creationId xmlns:a16="http://schemas.microsoft.com/office/drawing/2014/main" id="{1664276B-B48D-45C8-A7A3-CC1AA0921498}"/>
              </a:ext>
            </a:extLst>
          </p:cNvPr>
          <p:cNvSpPr>
            <a:spLocks noChangeArrowheads="1"/>
          </p:cNvSpPr>
          <p:nvPr/>
        </p:nvSpPr>
        <p:spPr bwMode="auto">
          <a:xfrm>
            <a:off x="1487276" y="5019022"/>
            <a:ext cx="8482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表注：</a:t>
            </a: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横向是已经持有的锁，纵向是正在请求的锁。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2938E225-CC40-4A98-BA5E-4945EE5A171C}"/>
              </a:ext>
            </a:extLst>
          </p:cNvPr>
          <p:cNvPicPr>
            <a:picLocks noChangeAspect="1"/>
          </p:cNvPicPr>
          <p:nvPr/>
        </p:nvPicPr>
        <p:blipFill>
          <a:blip r:embed="rId3"/>
          <a:stretch>
            <a:fillRect/>
          </a:stretch>
        </p:blipFill>
        <p:spPr>
          <a:xfrm>
            <a:off x="838200" y="1990952"/>
            <a:ext cx="10173857" cy="2592065"/>
          </a:xfrm>
          <a:prstGeom prst="rect">
            <a:avLst/>
          </a:prstGeom>
        </p:spPr>
      </p:pic>
    </p:spTree>
    <p:extLst>
      <p:ext uri="{BB962C8B-B14F-4D97-AF65-F5344CB8AC3E}">
        <p14:creationId xmlns:p14="http://schemas.microsoft.com/office/powerpoint/2010/main" val="118395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B0A76-68BA-44EC-A134-90330E8A4EDC}"/>
              </a:ext>
            </a:extLst>
          </p:cNvPr>
          <p:cNvSpPr>
            <a:spLocks noGrp="1"/>
          </p:cNvSpPr>
          <p:nvPr>
            <p:ph type="title"/>
          </p:nvPr>
        </p:nvSpPr>
        <p:spPr/>
        <p:txBody>
          <a:bodyPr/>
          <a:lstStyle/>
          <a:p>
            <a:r>
              <a:rPr lang="en-US" altLang="zh-CN" dirty="0"/>
              <a:t>3.</a:t>
            </a:r>
            <a:r>
              <a:rPr lang="zh-CN" altLang="en-US" dirty="0"/>
              <a:t>锁</a:t>
            </a:r>
            <a:r>
              <a:rPr lang="en-US" altLang="zh-CN" dirty="0"/>
              <a:t>– </a:t>
            </a:r>
            <a:r>
              <a:rPr lang="zh-CN" altLang="en-US" dirty="0"/>
              <a:t>插入意向锁示例</a:t>
            </a:r>
          </a:p>
        </p:txBody>
      </p:sp>
      <p:pic>
        <p:nvPicPr>
          <p:cNvPr id="4" name="内容占位符 3">
            <a:extLst>
              <a:ext uri="{FF2B5EF4-FFF2-40B4-BE49-F238E27FC236}">
                <a16:creationId xmlns:a16="http://schemas.microsoft.com/office/drawing/2014/main" id="{7C1C80A1-19E9-4F30-B0C4-93DC198CFA03}"/>
              </a:ext>
            </a:extLst>
          </p:cNvPr>
          <p:cNvPicPr>
            <a:picLocks noGrp="1" noChangeAspect="1"/>
          </p:cNvPicPr>
          <p:nvPr>
            <p:ph idx="1"/>
          </p:nvPr>
        </p:nvPicPr>
        <p:blipFill>
          <a:blip r:embed="rId2"/>
          <a:stretch>
            <a:fillRect/>
          </a:stretch>
        </p:blipFill>
        <p:spPr>
          <a:xfrm>
            <a:off x="838200" y="1671408"/>
            <a:ext cx="9155017" cy="5025251"/>
          </a:xfrm>
          <a:prstGeom prst="rect">
            <a:avLst/>
          </a:prstGeom>
        </p:spPr>
      </p:pic>
    </p:spTree>
    <p:extLst>
      <p:ext uri="{BB962C8B-B14F-4D97-AF65-F5344CB8AC3E}">
        <p14:creationId xmlns:p14="http://schemas.microsoft.com/office/powerpoint/2010/main" val="236265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7A462-1E9C-41E5-9C50-5D05821E82E7}"/>
              </a:ext>
            </a:extLst>
          </p:cNvPr>
          <p:cNvSpPr>
            <a:spLocks noGrp="1"/>
          </p:cNvSpPr>
          <p:nvPr>
            <p:ph type="title"/>
          </p:nvPr>
        </p:nvSpPr>
        <p:spPr/>
        <p:txBody>
          <a:bodyPr/>
          <a:lstStyle/>
          <a:p>
            <a:r>
              <a:rPr lang="en-US" altLang="zh-CN" dirty="0"/>
              <a:t>3.</a:t>
            </a:r>
            <a:r>
              <a:rPr lang="zh-CN" altLang="en-US" dirty="0"/>
              <a:t>锁</a:t>
            </a:r>
            <a:r>
              <a:rPr lang="en-US" altLang="zh-CN" dirty="0"/>
              <a:t>--</a:t>
            </a:r>
            <a:r>
              <a:rPr lang="zh-CN" altLang="en-US" dirty="0"/>
              <a:t>插入意向锁示例</a:t>
            </a:r>
          </a:p>
        </p:txBody>
      </p:sp>
      <p:pic>
        <p:nvPicPr>
          <p:cNvPr id="4" name="内容占位符 3">
            <a:extLst>
              <a:ext uri="{FF2B5EF4-FFF2-40B4-BE49-F238E27FC236}">
                <a16:creationId xmlns:a16="http://schemas.microsoft.com/office/drawing/2014/main" id="{7F1305CD-C739-4A0C-948C-75C79DA8B7D2}"/>
              </a:ext>
            </a:extLst>
          </p:cNvPr>
          <p:cNvPicPr>
            <a:picLocks noGrp="1" noChangeAspect="1"/>
          </p:cNvPicPr>
          <p:nvPr>
            <p:ph idx="1"/>
          </p:nvPr>
        </p:nvPicPr>
        <p:blipFill>
          <a:blip r:embed="rId2"/>
          <a:stretch>
            <a:fillRect/>
          </a:stretch>
        </p:blipFill>
        <p:spPr>
          <a:xfrm>
            <a:off x="1051036" y="1834233"/>
            <a:ext cx="8852528" cy="4658642"/>
          </a:xfrm>
          <a:prstGeom prst="rect">
            <a:avLst/>
          </a:prstGeom>
        </p:spPr>
      </p:pic>
    </p:spTree>
    <p:extLst>
      <p:ext uri="{BB962C8B-B14F-4D97-AF65-F5344CB8AC3E}">
        <p14:creationId xmlns:p14="http://schemas.microsoft.com/office/powerpoint/2010/main" val="52833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5C421-46AC-46D4-8004-33D54D56BFAD}"/>
              </a:ext>
            </a:extLst>
          </p:cNvPr>
          <p:cNvSpPr>
            <a:spLocks noGrp="1"/>
          </p:cNvSpPr>
          <p:nvPr>
            <p:ph type="title"/>
          </p:nvPr>
        </p:nvSpPr>
        <p:spPr>
          <a:xfrm>
            <a:off x="838200" y="365125"/>
            <a:ext cx="10515600" cy="1325563"/>
          </a:xfrm>
        </p:spPr>
        <p:txBody>
          <a:bodyPr>
            <a:normAutofit/>
          </a:bodyPr>
          <a:lstStyle/>
          <a:p>
            <a:r>
              <a:rPr lang="zh-CN" altLang="en-US"/>
              <a:t>目录</a:t>
            </a:r>
          </a:p>
        </p:txBody>
      </p:sp>
      <p:graphicFrame>
        <p:nvGraphicFramePr>
          <p:cNvPr id="5" name="内容占位符 2">
            <a:extLst>
              <a:ext uri="{FF2B5EF4-FFF2-40B4-BE49-F238E27FC236}">
                <a16:creationId xmlns:a16="http://schemas.microsoft.com/office/drawing/2014/main" id="{DF67B0DD-39D3-46B1-ABC7-B2B47CBA64FE}"/>
              </a:ext>
            </a:extLst>
          </p:cNvPr>
          <p:cNvGraphicFramePr>
            <a:graphicFrameLocks noGrp="1"/>
          </p:cNvGraphicFramePr>
          <p:nvPr>
            <p:ph idx="1"/>
            <p:extLst>
              <p:ext uri="{D42A27DB-BD31-4B8C-83A1-F6EECF244321}">
                <p14:modId xmlns:p14="http://schemas.microsoft.com/office/powerpoint/2010/main" val="2269613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43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D64C-7F63-4905-8D9D-82A4E2263D4C}"/>
              </a:ext>
            </a:extLst>
          </p:cNvPr>
          <p:cNvSpPr>
            <a:spLocks noGrp="1"/>
          </p:cNvSpPr>
          <p:nvPr>
            <p:ph type="title"/>
          </p:nvPr>
        </p:nvSpPr>
        <p:spPr>
          <a:xfrm>
            <a:off x="870204" y="606564"/>
            <a:ext cx="10451592" cy="1325563"/>
          </a:xfrm>
          <a:prstGeom prst="ellipse">
            <a:avLst/>
          </a:prstGeom>
        </p:spPr>
        <p:txBody>
          <a:bodyPr vert="horz" lIns="91440" tIns="45720" rIns="91440" bIns="45720" rtlCol="0" anchor="ctr">
            <a:normAutofit/>
          </a:bodyPr>
          <a:lstStyle/>
          <a:p>
            <a:r>
              <a:rPr lang="en-US" altLang="zh-CN" kern="1200" dirty="0">
                <a:latin typeface="+mj-lt"/>
                <a:ea typeface="+mj-ea"/>
                <a:cs typeface="+mj-cs"/>
              </a:rPr>
              <a:t>1. </a:t>
            </a:r>
            <a:r>
              <a:rPr lang="zh-CN" altLang="en-US" kern="1200" dirty="0">
                <a:latin typeface="+mj-lt"/>
                <a:ea typeface="+mj-ea"/>
                <a:cs typeface="+mj-cs"/>
              </a:rPr>
              <a:t>事务隔离级别</a:t>
            </a:r>
          </a:p>
        </p:txBody>
      </p:sp>
      <p:sp>
        <p:nvSpPr>
          <p:cNvPr id="21"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内容占位符 6">
            <a:extLst>
              <a:ext uri="{FF2B5EF4-FFF2-40B4-BE49-F238E27FC236}">
                <a16:creationId xmlns:a16="http://schemas.microsoft.com/office/drawing/2014/main" id="{CE860ADE-6264-40DC-AAAF-D64CFD556DCA}"/>
              </a:ext>
            </a:extLst>
          </p:cNvPr>
          <p:cNvGraphicFramePr>
            <a:graphicFrameLocks noGrp="1"/>
          </p:cNvGraphicFramePr>
          <p:nvPr>
            <p:ph idx="1"/>
            <p:extLst>
              <p:ext uri="{D42A27DB-BD31-4B8C-83A1-F6EECF244321}">
                <p14:modId xmlns:p14="http://schemas.microsoft.com/office/powerpoint/2010/main" val="2295766573"/>
              </p:ext>
            </p:extLst>
          </p:nvPr>
        </p:nvGraphicFramePr>
        <p:xfrm>
          <a:off x="712922" y="2316846"/>
          <a:ext cx="10724827" cy="4344236"/>
        </p:xfrm>
        <a:graphic>
          <a:graphicData uri="http://schemas.openxmlformats.org/drawingml/2006/table">
            <a:tbl>
              <a:tblPr/>
              <a:tblGrid>
                <a:gridCol w="2142204">
                  <a:extLst>
                    <a:ext uri="{9D8B030D-6E8A-4147-A177-3AD203B41FA5}">
                      <a16:colId xmlns:a16="http://schemas.microsoft.com/office/drawing/2014/main" val="630432084"/>
                    </a:ext>
                  </a:extLst>
                </a:gridCol>
                <a:gridCol w="4682530">
                  <a:extLst>
                    <a:ext uri="{9D8B030D-6E8A-4147-A177-3AD203B41FA5}">
                      <a16:colId xmlns:a16="http://schemas.microsoft.com/office/drawing/2014/main" val="1322994468"/>
                    </a:ext>
                  </a:extLst>
                </a:gridCol>
                <a:gridCol w="561403">
                  <a:extLst>
                    <a:ext uri="{9D8B030D-6E8A-4147-A177-3AD203B41FA5}">
                      <a16:colId xmlns:a16="http://schemas.microsoft.com/office/drawing/2014/main" val="2531002836"/>
                    </a:ext>
                  </a:extLst>
                </a:gridCol>
                <a:gridCol w="1115950">
                  <a:extLst>
                    <a:ext uri="{9D8B030D-6E8A-4147-A177-3AD203B41FA5}">
                      <a16:colId xmlns:a16="http://schemas.microsoft.com/office/drawing/2014/main" val="234385658"/>
                    </a:ext>
                  </a:extLst>
                </a:gridCol>
                <a:gridCol w="2222740">
                  <a:extLst>
                    <a:ext uri="{9D8B030D-6E8A-4147-A177-3AD203B41FA5}">
                      <a16:colId xmlns:a16="http://schemas.microsoft.com/office/drawing/2014/main" val="3755883398"/>
                    </a:ext>
                  </a:extLst>
                </a:gridCol>
              </a:tblGrid>
              <a:tr h="424896">
                <a:tc>
                  <a:txBody>
                    <a:bodyPr/>
                    <a:lstStyle/>
                    <a:p>
                      <a:pPr algn="l"/>
                      <a:r>
                        <a:rPr lang="zh-CN" altLang="en-US" sz="1400" b="1">
                          <a:effectLst/>
                        </a:rPr>
                        <a:t>事务隔离级别</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endParaRPr lang="zh-CN" altLang="en-US" sz="1400" b="1">
                        <a:effectLst/>
                      </a:endParaRP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b="1">
                          <a:effectLst/>
                        </a:rPr>
                        <a:t>脏读</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b="1">
                          <a:effectLst/>
                        </a:rPr>
                        <a:t>不可重复读</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b="1">
                          <a:effectLst/>
                        </a:rPr>
                        <a:t>幻读</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44553228"/>
                  </a:ext>
                </a:extLst>
              </a:tr>
              <a:tr h="2010436">
                <a:tc>
                  <a:txBody>
                    <a:bodyPr/>
                    <a:lstStyle/>
                    <a:p>
                      <a:pPr algn="l"/>
                      <a:r>
                        <a:rPr lang="en-US" sz="1400">
                          <a:effectLst/>
                        </a:rPr>
                        <a:t>REPEATABLE READ</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400" dirty="0">
                          <a:effectLst/>
                        </a:rPr>
                        <a:t>InnoDB </a:t>
                      </a:r>
                      <a:r>
                        <a:rPr lang="zh-CN" altLang="en-US" sz="1400" dirty="0">
                          <a:effectLst/>
                        </a:rPr>
                        <a:t>默认隔离级别。 同一事务内的一致读操作读取由第一次读操作建立的快照 。对应普通查询， 这些</a:t>
                      </a:r>
                      <a:r>
                        <a:rPr lang="en-US" altLang="zh-CN" sz="1400" dirty="0">
                          <a:effectLst/>
                        </a:rPr>
                        <a:t>SELECT</a:t>
                      </a:r>
                      <a:r>
                        <a:rPr lang="zh-CN" altLang="en-US" sz="1400" dirty="0">
                          <a:effectLst/>
                        </a:rPr>
                        <a:t>语句彼此之间也是一致的 。 对于锁定读取</a:t>
                      </a:r>
                      <a:r>
                        <a:rPr lang="en-US" altLang="zh-CN" sz="1400" dirty="0">
                          <a:effectLst/>
                        </a:rPr>
                        <a:t>(</a:t>
                      </a:r>
                      <a:r>
                        <a:rPr lang="zh-CN" altLang="en-US" sz="1400" dirty="0">
                          <a:effectLst/>
                        </a:rPr>
                        <a:t>选择</a:t>
                      </a:r>
                      <a:r>
                        <a:rPr lang="en-US" altLang="zh-CN" sz="1400" dirty="0">
                          <a:effectLst/>
                        </a:rPr>
                        <a:t>with For UPDATE</a:t>
                      </a:r>
                      <a:r>
                        <a:rPr lang="zh-CN" altLang="en-US" sz="1400" dirty="0">
                          <a:effectLst/>
                        </a:rPr>
                        <a:t>或</a:t>
                      </a:r>
                      <a:r>
                        <a:rPr lang="en-US" altLang="zh-CN" sz="1400" dirty="0">
                          <a:effectLst/>
                        </a:rPr>
                        <a:t>LOCK IN SHARE</a:t>
                      </a:r>
                      <a:r>
                        <a:rPr lang="zh-CN" altLang="en-US" sz="1400" dirty="0">
                          <a:effectLst/>
                        </a:rPr>
                        <a:t>模式</a:t>
                      </a:r>
                      <a:r>
                        <a:rPr lang="en-US" altLang="zh-CN" sz="1400" dirty="0">
                          <a:effectLst/>
                        </a:rPr>
                        <a:t>)</a:t>
                      </a:r>
                      <a:r>
                        <a:rPr lang="zh-CN" altLang="en-US" sz="1400" dirty="0">
                          <a:effectLst/>
                        </a:rPr>
                        <a:t>、更新和删除语句，锁定取决于语句是使用具有惟一搜索条件的惟一索引，还是使用范围类型的搜索条件。</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40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400" dirty="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400" dirty="0">
                          <a:effectLst/>
                        </a:rPr>
                        <a:t>在加排锁读时</a:t>
                      </a:r>
                      <a:endParaRPr lang="en-US" altLang="zh-CN" sz="1400" dirty="0">
                        <a:effectLst/>
                      </a:endParaRPr>
                    </a:p>
                    <a:p>
                      <a:pPr algn="l"/>
                      <a:r>
                        <a:rPr lang="zh-CN" altLang="en-US" sz="1400" dirty="0">
                          <a:effectLst/>
                        </a:rPr>
                        <a:t>可以避免幻读</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89525929"/>
                  </a:ext>
                </a:extLst>
              </a:tr>
              <a:tr h="424896">
                <a:tc>
                  <a:txBody>
                    <a:bodyPr/>
                    <a:lstStyle/>
                    <a:p>
                      <a:pPr algn="l"/>
                      <a:r>
                        <a:rPr lang="en-US" sz="1400">
                          <a:effectLst/>
                        </a:rPr>
                        <a:t>READ COMMITTED</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400">
                          <a:effectLst/>
                        </a:rPr>
                        <a:t>即使在同一个事务中，每次一致的读，读取最新的快照</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a:effectLst/>
                        </a:rPr>
                        <a:t>Y</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dirty="0">
                          <a:effectLst/>
                        </a:rPr>
                        <a:t>Y</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57999443"/>
                  </a:ext>
                </a:extLst>
              </a:tr>
              <a:tr h="424896">
                <a:tc>
                  <a:txBody>
                    <a:bodyPr/>
                    <a:lstStyle/>
                    <a:p>
                      <a:pPr algn="l"/>
                      <a:r>
                        <a:rPr lang="en-US" sz="1400">
                          <a:effectLst/>
                        </a:rPr>
                        <a:t>READ UNCOMMITTED</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400">
                          <a:effectLst/>
                        </a:rPr>
                        <a:t>SELECT</a:t>
                      </a:r>
                      <a:r>
                        <a:rPr lang="zh-CN" altLang="en-US" sz="1400">
                          <a:effectLst/>
                        </a:rPr>
                        <a:t>语句以非锁定方式执行</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400">
                          <a:effectLst/>
                        </a:rPr>
                        <a:t>Y</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400">
                          <a:effectLst/>
                        </a:rPr>
                        <a:t>Y</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n-US" sz="1400" dirty="0">
                          <a:effectLst/>
                        </a:rPr>
                        <a:t>Y</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87973691"/>
                  </a:ext>
                </a:extLst>
              </a:tr>
              <a:tr h="1059112">
                <a:tc>
                  <a:txBody>
                    <a:bodyPr/>
                    <a:lstStyle/>
                    <a:p>
                      <a:pPr algn="l"/>
                      <a:r>
                        <a:rPr lang="en-US" sz="1400">
                          <a:effectLst/>
                        </a:rPr>
                        <a:t>SERIALIZABLE</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400" dirty="0">
                          <a:effectLst/>
                        </a:rPr>
                        <a:t>这个级别类似于可重复读，但如果禁用了 </a:t>
                      </a:r>
                      <a:r>
                        <a:rPr lang="en-US" sz="1400" dirty="0" err="1">
                          <a:solidFill>
                            <a:srgbClr val="4183C4"/>
                          </a:solidFill>
                          <a:effectLst/>
                          <a:hlinkClick r:id="rId3"/>
                        </a:rPr>
                        <a:t>autocommit</a:t>
                      </a:r>
                      <a:r>
                        <a:rPr lang="en-US" sz="1400" dirty="0">
                          <a:effectLst/>
                        </a:rPr>
                        <a:t> ，</a:t>
                      </a:r>
                      <a:r>
                        <a:rPr lang="en-US" sz="1400" dirty="0" err="1">
                          <a:effectLst/>
                        </a:rPr>
                        <a:t>innodb</a:t>
                      </a:r>
                      <a:r>
                        <a:rPr lang="zh-CN" altLang="en-US" sz="1400" dirty="0">
                          <a:effectLst/>
                        </a:rPr>
                        <a:t>隐式地将</a:t>
                      </a:r>
                      <a:r>
                        <a:rPr lang="en-US" sz="1400" dirty="0">
                          <a:effectLst/>
                        </a:rPr>
                        <a:t>select</a:t>
                      </a:r>
                      <a:r>
                        <a:rPr lang="zh-CN" altLang="en-US" sz="1400" dirty="0">
                          <a:effectLst/>
                        </a:rPr>
                        <a:t>语句转为  </a:t>
                      </a:r>
                      <a:r>
                        <a:rPr lang="en-US" sz="1400" dirty="0">
                          <a:solidFill>
                            <a:srgbClr val="4183C4"/>
                          </a:solidFill>
                          <a:effectLst/>
                          <a:hlinkClick r:id="rId4"/>
                        </a:rPr>
                        <a:t>SELECT ... LOCK IN SHARE MODE</a:t>
                      </a:r>
                      <a:endParaRPr lang="en-US" sz="1400" dirty="0">
                        <a:effectLst/>
                      </a:endParaRP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gn="l"/>
                      <a:r>
                        <a:rPr lang="en-US" sz="1400" dirty="0">
                          <a:effectLst/>
                        </a:rPr>
                        <a:t>N</a:t>
                      </a:r>
                    </a:p>
                  </a:txBody>
                  <a:tcPr marL="22716" marR="22716" marT="10485" marB="10485"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608961642"/>
                  </a:ext>
                </a:extLst>
              </a:tr>
            </a:tbl>
          </a:graphicData>
        </a:graphic>
      </p:graphicFrame>
    </p:spTree>
    <p:extLst>
      <p:ext uri="{BB962C8B-B14F-4D97-AF65-F5344CB8AC3E}">
        <p14:creationId xmlns:p14="http://schemas.microsoft.com/office/powerpoint/2010/main" val="149017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D5A82-11DC-464E-B3F2-0C73516F2FEA}"/>
              </a:ext>
            </a:extLst>
          </p:cNvPr>
          <p:cNvSpPr>
            <a:spLocks noGrp="1"/>
          </p:cNvSpPr>
          <p:nvPr>
            <p:ph type="title"/>
          </p:nvPr>
        </p:nvSpPr>
        <p:spPr/>
        <p:txBody>
          <a:bodyPr/>
          <a:lstStyle/>
          <a:p>
            <a:r>
              <a:rPr lang="en-US" altLang="zh-CN" dirty="0"/>
              <a:t>1.</a:t>
            </a:r>
            <a:r>
              <a:rPr lang="zh-CN" altLang="en-US" dirty="0"/>
              <a:t>事务隔离级别</a:t>
            </a:r>
            <a:r>
              <a:rPr lang="en-US" altLang="zh-CN" dirty="0"/>
              <a:t>—</a:t>
            </a:r>
            <a:r>
              <a:rPr lang="zh-CN" altLang="en-US" dirty="0"/>
              <a:t>实验</a:t>
            </a:r>
          </a:p>
        </p:txBody>
      </p:sp>
      <p:sp>
        <p:nvSpPr>
          <p:cNvPr id="3" name="内容占位符 2">
            <a:extLst>
              <a:ext uri="{FF2B5EF4-FFF2-40B4-BE49-F238E27FC236}">
                <a16:creationId xmlns:a16="http://schemas.microsoft.com/office/drawing/2014/main" id="{B8B50044-1516-4D84-AB74-E83D635B6BD5}"/>
              </a:ext>
            </a:extLst>
          </p:cNvPr>
          <p:cNvSpPr>
            <a:spLocks noGrp="1"/>
          </p:cNvSpPr>
          <p:nvPr>
            <p:ph idx="1"/>
          </p:nvPr>
        </p:nvSpPr>
        <p:spPr/>
        <p:txBody>
          <a:bodyPr/>
          <a:lstStyle/>
          <a:p>
            <a:pPr marL="0" indent="0">
              <a:buNone/>
            </a:pPr>
            <a:r>
              <a:rPr lang="zh-CN" altLang="en-US" dirty="0"/>
              <a:t>准备表数据</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0FE58D41-07C8-4F0C-A703-51B05706517B}"/>
              </a:ext>
            </a:extLst>
          </p:cNvPr>
          <p:cNvPicPr>
            <a:picLocks noChangeAspect="1"/>
          </p:cNvPicPr>
          <p:nvPr/>
        </p:nvPicPr>
        <p:blipFill>
          <a:blip r:embed="rId3"/>
          <a:stretch>
            <a:fillRect/>
          </a:stretch>
        </p:blipFill>
        <p:spPr>
          <a:xfrm>
            <a:off x="1135781" y="2390622"/>
            <a:ext cx="8557115" cy="2897080"/>
          </a:xfrm>
          <a:prstGeom prst="rect">
            <a:avLst/>
          </a:prstGeom>
        </p:spPr>
      </p:pic>
    </p:spTree>
    <p:extLst>
      <p:ext uri="{BB962C8B-B14F-4D97-AF65-F5344CB8AC3E}">
        <p14:creationId xmlns:p14="http://schemas.microsoft.com/office/powerpoint/2010/main" val="61784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90503-46A7-4C29-9B87-AC6A2364D514}"/>
              </a:ext>
            </a:extLst>
          </p:cNvPr>
          <p:cNvSpPr>
            <a:spLocks noGrp="1"/>
          </p:cNvSpPr>
          <p:nvPr>
            <p:ph type="title"/>
          </p:nvPr>
        </p:nvSpPr>
        <p:spPr>
          <a:xfrm>
            <a:off x="838200" y="365126"/>
            <a:ext cx="10336731" cy="1213418"/>
          </a:xfrm>
        </p:spPr>
        <p:txBody>
          <a:bodyPr/>
          <a:lstStyle/>
          <a:p>
            <a:r>
              <a:rPr lang="en-US" altLang="zh-CN" dirty="0"/>
              <a:t>1.</a:t>
            </a:r>
            <a:r>
              <a:rPr lang="zh-CN" altLang="en-US" dirty="0"/>
              <a:t>事务隔离级别</a:t>
            </a:r>
            <a:r>
              <a:rPr lang="en-US" altLang="zh-CN" dirty="0"/>
              <a:t>—</a:t>
            </a:r>
            <a:r>
              <a:rPr lang="zh-CN" altLang="en-US" dirty="0"/>
              <a:t>实验</a:t>
            </a:r>
            <a:r>
              <a:rPr lang="en-US" altLang="zh-CN" dirty="0"/>
              <a:t>1</a:t>
            </a:r>
            <a:endParaRPr lang="zh-CN" altLang="en-US" dirty="0"/>
          </a:p>
        </p:txBody>
      </p:sp>
      <p:pic>
        <p:nvPicPr>
          <p:cNvPr id="7" name="内容占位符 6">
            <a:extLst>
              <a:ext uri="{FF2B5EF4-FFF2-40B4-BE49-F238E27FC236}">
                <a16:creationId xmlns:a16="http://schemas.microsoft.com/office/drawing/2014/main" id="{894615B0-D200-46E0-A813-D29E14459CD0}"/>
              </a:ext>
            </a:extLst>
          </p:cNvPr>
          <p:cNvPicPr>
            <a:picLocks noGrp="1" noChangeAspect="1"/>
          </p:cNvPicPr>
          <p:nvPr>
            <p:ph idx="1"/>
          </p:nvPr>
        </p:nvPicPr>
        <p:blipFill>
          <a:blip r:embed="rId3"/>
          <a:stretch>
            <a:fillRect/>
          </a:stretch>
        </p:blipFill>
        <p:spPr>
          <a:xfrm>
            <a:off x="197532" y="2029622"/>
            <a:ext cx="5486298" cy="4531833"/>
          </a:xfrm>
          <a:prstGeom prst="rect">
            <a:avLst/>
          </a:prstGeom>
        </p:spPr>
      </p:pic>
      <p:pic>
        <p:nvPicPr>
          <p:cNvPr id="8" name="图片 7">
            <a:extLst>
              <a:ext uri="{FF2B5EF4-FFF2-40B4-BE49-F238E27FC236}">
                <a16:creationId xmlns:a16="http://schemas.microsoft.com/office/drawing/2014/main" id="{7F72710D-C761-4150-83D4-36A551A8C3F5}"/>
              </a:ext>
            </a:extLst>
          </p:cNvPr>
          <p:cNvPicPr>
            <a:picLocks noChangeAspect="1"/>
          </p:cNvPicPr>
          <p:nvPr/>
        </p:nvPicPr>
        <p:blipFill>
          <a:blip r:embed="rId4"/>
          <a:stretch>
            <a:fillRect/>
          </a:stretch>
        </p:blipFill>
        <p:spPr>
          <a:xfrm>
            <a:off x="6006565" y="2029621"/>
            <a:ext cx="5043237" cy="4531833"/>
          </a:xfrm>
          <a:prstGeom prst="rect">
            <a:avLst/>
          </a:prstGeom>
        </p:spPr>
      </p:pic>
    </p:spTree>
    <p:extLst>
      <p:ext uri="{BB962C8B-B14F-4D97-AF65-F5344CB8AC3E}">
        <p14:creationId xmlns:p14="http://schemas.microsoft.com/office/powerpoint/2010/main" val="277858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3F7BD-C100-48AC-98B9-72AC10A4E83D}"/>
              </a:ext>
            </a:extLst>
          </p:cNvPr>
          <p:cNvSpPr>
            <a:spLocks noGrp="1"/>
          </p:cNvSpPr>
          <p:nvPr>
            <p:ph type="title"/>
          </p:nvPr>
        </p:nvSpPr>
        <p:spPr/>
        <p:txBody>
          <a:bodyPr/>
          <a:lstStyle/>
          <a:p>
            <a:r>
              <a:rPr lang="en-US" altLang="zh-CN" dirty="0"/>
              <a:t>1.</a:t>
            </a:r>
            <a:r>
              <a:rPr lang="zh-CN" altLang="en-US" dirty="0"/>
              <a:t>事务隔离级别</a:t>
            </a:r>
            <a:r>
              <a:rPr lang="en-US" altLang="zh-CN" dirty="0"/>
              <a:t>--</a:t>
            </a:r>
            <a:r>
              <a:rPr lang="zh-CN" altLang="en-US" dirty="0"/>
              <a:t>实验</a:t>
            </a:r>
            <a:r>
              <a:rPr lang="en-US" altLang="zh-CN" dirty="0"/>
              <a:t>2</a:t>
            </a:r>
            <a:endParaRPr lang="zh-CN" altLang="en-US" dirty="0"/>
          </a:p>
        </p:txBody>
      </p:sp>
      <p:pic>
        <p:nvPicPr>
          <p:cNvPr id="4" name="内容占位符 3">
            <a:extLst>
              <a:ext uri="{FF2B5EF4-FFF2-40B4-BE49-F238E27FC236}">
                <a16:creationId xmlns:a16="http://schemas.microsoft.com/office/drawing/2014/main" id="{CC4E5285-860F-4376-AC63-65533DEB97A8}"/>
              </a:ext>
            </a:extLst>
          </p:cNvPr>
          <p:cNvPicPr>
            <a:picLocks noGrp="1" noChangeAspect="1"/>
          </p:cNvPicPr>
          <p:nvPr>
            <p:ph idx="1"/>
          </p:nvPr>
        </p:nvPicPr>
        <p:blipFill>
          <a:blip r:embed="rId2"/>
          <a:stretch>
            <a:fillRect/>
          </a:stretch>
        </p:blipFill>
        <p:spPr>
          <a:xfrm>
            <a:off x="551640" y="1805774"/>
            <a:ext cx="5437616" cy="3731426"/>
          </a:xfrm>
          <a:prstGeom prst="rect">
            <a:avLst/>
          </a:prstGeom>
        </p:spPr>
      </p:pic>
      <p:pic>
        <p:nvPicPr>
          <p:cNvPr id="6" name="图片 5">
            <a:extLst>
              <a:ext uri="{FF2B5EF4-FFF2-40B4-BE49-F238E27FC236}">
                <a16:creationId xmlns:a16="http://schemas.microsoft.com/office/drawing/2014/main" id="{4D55B152-06B0-404A-B72D-0082C93F74E1}"/>
              </a:ext>
            </a:extLst>
          </p:cNvPr>
          <p:cNvPicPr>
            <a:picLocks noChangeAspect="1"/>
          </p:cNvPicPr>
          <p:nvPr/>
        </p:nvPicPr>
        <p:blipFill>
          <a:blip r:embed="rId3"/>
          <a:stretch>
            <a:fillRect/>
          </a:stretch>
        </p:blipFill>
        <p:spPr>
          <a:xfrm>
            <a:off x="6202167" y="1885870"/>
            <a:ext cx="5151634" cy="3725736"/>
          </a:xfrm>
          <a:prstGeom prst="rect">
            <a:avLst/>
          </a:prstGeom>
        </p:spPr>
      </p:pic>
    </p:spTree>
    <p:extLst>
      <p:ext uri="{BB962C8B-B14F-4D97-AF65-F5344CB8AC3E}">
        <p14:creationId xmlns:p14="http://schemas.microsoft.com/office/powerpoint/2010/main" val="401992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A6C56-4F11-4AB7-AA47-CFC4B7C16BFA}"/>
              </a:ext>
            </a:extLst>
          </p:cNvPr>
          <p:cNvSpPr>
            <a:spLocks noGrp="1"/>
          </p:cNvSpPr>
          <p:nvPr>
            <p:ph type="title"/>
          </p:nvPr>
        </p:nvSpPr>
        <p:spPr/>
        <p:txBody>
          <a:bodyPr/>
          <a:lstStyle/>
          <a:p>
            <a:r>
              <a:rPr lang="en-US" altLang="zh-CN" dirty="0"/>
              <a:t>1.</a:t>
            </a:r>
            <a:r>
              <a:rPr lang="zh-CN" altLang="en-US" dirty="0"/>
              <a:t>事务隔离级别</a:t>
            </a:r>
            <a:r>
              <a:rPr lang="en-US" altLang="zh-CN" dirty="0"/>
              <a:t>--</a:t>
            </a:r>
            <a:r>
              <a:rPr lang="zh-CN" altLang="en-US" dirty="0"/>
              <a:t>实验</a:t>
            </a:r>
            <a:r>
              <a:rPr lang="en-US" altLang="zh-CN" dirty="0"/>
              <a:t>3</a:t>
            </a:r>
            <a:endParaRPr lang="zh-CN" altLang="en-US" dirty="0"/>
          </a:p>
        </p:txBody>
      </p:sp>
      <p:pic>
        <p:nvPicPr>
          <p:cNvPr id="7" name="内容占位符 6">
            <a:extLst>
              <a:ext uri="{FF2B5EF4-FFF2-40B4-BE49-F238E27FC236}">
                <a16:creationId xmlns:a16="http://schemas.microsoft.com/office/drawing/2014/main" id="{231F53CC-DD02-4864-9C7B-DFC2FDBBEC5D}"/>
              </a:ext>
            </a:extLst>
          </p:cNvPr>
          <p:cNvPicPr>
            <a:picLocks noGrp="1" noChangeAspect="1"/>
          </p:cNvPicPr>
          <p:nvPr>
            <p:ph idx="1"/>
          </p:nvPr>
        </p:nvPicPr>
        <p:blipFill>
          <a:blip r:embed="rId3"/>
          <a:stretch>
            <a:fillRect/>
          </a:stretch>
        </p:blipFill>
        <p:spPr>
          <a:xfrm>
            <a:off x="1271752" y="1594669"/>
            <a:ext cx="7206499" cy="4764090"/>
          </a:xfrm>
          <a:prstGeom prst="rect">
            <a:avLst/>
          </a:prstGeom>
        </p:spPr>
      </p:pic>
    </p:spTree>
    <p:extLst>
      <p:ext uri="{BB962C8B-B14F-4D97-AF65-F5344CB8AC3E}">
        <p14:creationId xmlns:p14="http://schemas.microsoft.com/office/powerpoint/2010/main" val="237288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FD64C-7F63-4905-8D9D-82A4E2263D4C}"/>
              </a:ext>
            </a:extLst>
          </p:cNvPr>
          <p:cNvSpPr>
            <a:spLocks noGrp="1"/>
          </p:cNvSpPr>
          <p:nvPr>
            <p:ph type="title"/>
          </p:nvPr>
        </p:nvSpPr>
        <p:spPr>
          <a:xfrm>
            <a:off x="870204" y="606564"/>
            <a:ext cx="10451592" cy="1325563"/>
          </a:xfrm>
          <a:prstGeom prst="ellipse">
            <a:avLst/>
          </a:prstGeom>
        </p:spPr>
        <p:txBody>
          <a:bodyPr vert="horz" lIns="91440" tIns="45720" rIns="91440" bIns="45720" rtlCol="0" anchor="ctr">
            <a:normAutofit/>
          </a:bodyPr>
          <a:lstStyle/>
          <a:p>
            <a:r>
              <a:rPr lang="en-US" altLang="zh-CN" dirty="0"/>
              <a:t>2.</a:t>
            </a:r>
            <a:r>
              <a:rPr lang="en-US" altLang="zh-CN" kern="1200" dirty="0">
                <a:latin typeface="+mj-lt"/>
                <a:ea typeface="+mj-ea"/>
                <a:cs typeface="+mj-cs"/>
              </a:rPr>
              <a:t>MVCC</a:t>
            </a:r>
            <a:endParaRPr lang="zh-CN" altLang="en-US" kern="1200" dirty="0">
              <a:latin typeface="+mj-lt"/>
              <a:ea typeface="+mj-ea"/>
              <a:cs typeface="+mj-cs"/>
            </a:endParaRPr>
          </a:p>
        </p:txBody>
      </p:sp>
      <p:sp>
        <p:nvSpPr>
          <p:cNvPr id="21" name="Rectangle 20">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内容占位符 5">
            <a:extLst>
              <a:ext uri="{FF2B5EF4-FFF2-40B4-BE49-F238E27FC236}">
                <a16:creationId xmlns:a16="http://schemas.microsoft.com/office/drawing/2014/main" id="{B697B97B-EE1F-4E46-BDDC-32D8E55B0943}"/>
              </a:ext>
            </a:extLst>
          </p:cNvPr>
          <p:cNvSpPr>
            <a:spLocks noGrp="1"/>
          </p:cNvSpPr>
          <p:nvPr>
            <p:ph idx="1"/>
          </p:nvPr>
        </p:nvSpPr>
        <p:spPr/>
        <p:txBody>
          <a:bodyPr/>
          <a:lstStyle/>
          <a:p>
            <a:endParaRPr lang="en-US" altLang="zh-CN" dirty="0"/>
          </a:p>
          <a:p>
            <a:pPr marL="0" indent="0">
              <a:buNone/>
            </a:pPr>
            <a:r>
              <a:rPr lang="zh-CN" altLang="en-US" dirty="0"/>
              <a:t>为</a:t>
            </a:r>
            <a:r>
              <a:rPr lang="en-US" altLang="zh-CN" dirty="0"/>
              <a:t>MVCC</a:t>
            </a:r>
            <a:r>
              <a:rPr lang="zh-CN" altLang="en-US" dirty="0"/>
              <a:t>增加的字段</a:t>
            </a:r>
          </a:p>
        </p:txBody>
      </p:sp>
      <p:pic>
        <p:nvPicPr>
          <p:cNvPr id="8" name="图片 7">
            <a:extLst>
              <a:ext uri="{FF2B5EF4-FFF2-40B4-BE49-F238E27FC236}">
                <a16:creationId xmlns:a16="http://schemas.microsoft.com/office/drawing/2014/main" id="{50B3E554-45D8-412B-9ABC-DD9241EAE28E}"/>
              </a:ext>
            </a:extLst>
          </p:cNvPr>
          <p:cNvPicPr>
            <a:picLocks noChangeAspect="1"/>
          </p:cNvPicPr>
          <p:nvPr/>
        </p:nvPicPr>
        <p:blipFill>
          <a:blip r:embed="rId3"/>
          <a:stretch>
            <a:fillRect/>
          </a:stretch>
        </p:blipFill>
        <p:spPr>
          <a:xfrm>
            <a:off x="801801" y="3112264"/>
            <a:ext cx="10505700" cy="3242501"/>
          </a:xfrm>
          <a:prstGeom prst="rect">
            <a:avLst/>
          </a:prstGeom>
        </p:spPr>
      </p:pic>
    </p:spTree>
    <p:extLst>
      <p:ext uri="{BB962C8B-B14F-4D97-AF65-F5344CB8AC3E}">
        <p14:creationId xmlns:p14="http://schemas.microsoft.com/office/powerpoint/2010/main" val="250058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0DD83-7B5C-4B5B-942E-2EB6077D2DE7}"/>
              </a:ext>
            </a:extLst>
          </p:cNvPr>
          <p:cNvSpPr>
            <a:spLocks noGrp="1"/>
          </p:cNvSpPr>
          <p:nvPr>
            <p:ph type="title"/>
          </p:nvPr>
        </p:nvSpPr>
        <p:spPr/>
        <p:txBody>
          <a:bodyPr/>
          <a:lstStyle/>
          <a:p>
            <a:r>
              <a:rPr lang="en-US" altLang="zh-CN" dirty="0"/>
              <a:t>2. MVCC – read view</a:t>
            </a:r>
            <a:endParaRPr lang="zh-CN" altLang="en-US" dirty="0"/>
          </a:p>
        </p:txBody>
      </p:sp>
      <p:sp>
        <p:nvSpPr>
          <p:cNvPr id="3" name="内容占位符 2">
            <a:extLst>
              <a:ext uri="{FF2B5EF4-FFF2-40B4-BE49-F238E27FC236}">
                <a16:creationId xmlns:a16="http://schemas.microsoft.com/office/drawing/2014/main" id="{23CBF5D4-ACB8-4868-843C-2FCE722D7043}"/>
              </a:ext>
            </a:extLst>
          </p:cNvPr>
          <p:cNvSpPr>
            <a:spLocks noGrp="1"/>
          </p:cNvSpPr>
          <p:nvPr>
            <p:ph idx="1"/>
          </p:nvPr>
        </p:nvSpPr>
        <p:spPr/>
        <p:txBody>
          <a:bodyPr/>
          <a:lstStyle/>
          <a:p>
            <a:pPr marL="0" indent="0">
              <a:buNone/>
            </a:pPr>
            <a:r>
              <a:rPr lang="en-US" altLang="zh-CN" dirty="0"/>
              <a:t>read view </a:t>
            </a:r>
          </a:p>
          <a:p>
            <a:pPr marL="0" indent="0">
              <a:buNone/>
            </a:pPr>
            <a:r>
              <a:rPr lang="en-US" altLang="zh-CN" dirty="0"/>
              <a:t>An internal snapshot used by the MVCC mechanism of </a:t>
            </a:r>
            <a:r>
              <a:rPr lang="en-US" altLang="zh-CN" dirty="0" err="1"/>
              <a:t>InnoDB</a:t>
            </a:r>
            <a:r>
              <a:rPr lang="en-US" altLang="zh-CN" dirty="0"/>
              <a:t>. Certain transactions, depending on their isolation level, see the data values as they were at the time the transaction (or in some cases, the statement) started. Isolation levels that use a read view are REPEATABLE READ, READ COMMITTED, and READ UNCOMMITTED.</a:t>
            </a:r>
            <a:endParaRPr lang="zh-CN" altLang="en-US" dirty="0"/>
          </a:p>
        </p:txBody>
      </p:sp>
    </p:spTree>
    <p:extLst>
      <p:ext uri="{BB962C8B-B14F-4D97-AF65-F5344CB8AC3E}">
        <p14:creationId xmlns:p14="http://schemas.microsoft.com/office/powerpoint/2010/main" val="1285571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887</Words>
  <Application>Microsoft Office PowerPoint</Application>
  <PresentationFormat>宽屏</PresentationFormat>
  <Paragraphs>92</Paragraphs>
  <Slides>18</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Calibri</vt:lpstr>
      <vt:lpstr>Open Sans</vt:lpstr>
      <vt:lpstr>Office 主题​​</vt:lpstr>
      <vt:lpstr>Mysql MVCC 和 加锁分析</vt:lpstr>
      <vt:lpstr>目录</vt:lpstr>
      <vt:lpstr>1. 事务隔离级别</vt:lpstr>
      <vt:lpstr>1.事务隔离级别—实验</vt:lpstr>
      <vt:lpstr>1.事务隔离级别—实验1</vt:lpstr>
      <vt:lpstr>1.事务隔离级别--实验2</vt:lpstr>
      <vt:lpstr>1.事务隔离级别--实验3</vt:lpstr>
      <vt:lpstr>2.MVCC</vt:lpstr>
      <vt:lpstr>2. MVCC – read view</vt:lpstr>
      <vt:lpstr>2. MVCC – read view数据结构</vt:lpstr>
      <vt:lpstr>2. MVCC – read view是否可见</vt:lpstr>
      <vt:lpstr>2. MVCC—实验</vt:lpstr>
      <vt:lpstr>3.锁</vt:lpstr>
      <vt:lpstr>3.锁—表级锁兼容性矩阵 </vt:lpstr>
      <vt:lpstr>3.锁--  行锁分类</vt:lpstr>
      <vt:lpstr>3.锁-- 行锁的兼容矩阵</vt:lpstr>
      <vt:lpstr>3.锁– 插入意向锁示例</vt:lpstr>
      <vt:lpstr>3.锁--插入意向锁示例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MVCC 和 加锁分析</dc:title>
  <dc:creator>liuzc</dc:creator>
  <cp:lastModifiedBy>liuzc</cp:lastModifiedBy>
  <cp:revision>27</cp:revision>
  <dcterms:created xsi:type="dcterms:W3CDTF">2019-07-02T12:30:22Z</dcterms:created>
  <dcterms:modified xsi:type="dcterms:W3CDTF">2019-07-02T14:22:40Z</dcterms:modified>
</cp:coreProperties>
</file>