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07" r:id="rId3"/>
    <p:sldId id="292" r:id="rId4"/>
    <p:sldId id="259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89" r:id="rId20"/>
    <p:sldId id="291" r:id="rId21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E8B9DCF-C204-468D-8ED6-184429A5656A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3AE8377-761B-4EAA-8D88-902AE5E253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4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FBAEE92-089C-4A70-AEAE-C3CD60400E3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385BC3-2478-4E8A-A90E-AA329C760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00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7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3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keyword-list#none" TargetMode="External"/><Relationship Id="rId13" Type="http://schemas.openxmlformats.org/officeDocument/2006/relationships/hyperlink" Target="https://www.programiz.com/python-programming/keyword-list#def" TargetMode="External"/><Relationship Id="rId18" Type="http://schemas.openxmlformats.org/officeDocument/2006/relationships/hyperlink" Target="https://www.programiz.com/python-programming/keyword-list#del" TargetMode="External"/><Relationship Id="rId26" Type="http://schemas.openxmlformats.org/officeDocument/2006/relationships/hyperlink" Target="https://www.programiz.com/python-programming/keyword-list#in" TargetMode="External"/><Relationship Id="rId3" Type="http://schemas.openxmlformats.org/officeDocument/2006/relationships/hyperlink" Target="https://www.programiz.com/python-programming/keyword-list#true_false" TargetMode="External"/><Relationship Id="rId21" Type="http://schemas.openxmlformats.org/officeDocument/2006/relationships/hyperlink" Target="https://www.programiz.com/python-programming/keyword-list#as" TargetMode="External"/><Relationship Id="rId7" Type="http://schemas.openxmlformats.org/officeDocument/2006/relationships/hyperlink" Target="https://www.programiz.com/python-programming/keyword-list#return" TargetMode="External"/><Relationship Id="rId12" Type="http://schemas.openxmlformats.org/officeDocument/2006/relationships/hyperlink" Target="https://www.programiz.com/python-programming/keyword-list#except_raise_try" TargetMode="External"/><Relationship Id="rId17" Type="http://schemas.openxmlformats.org/officeDocument/2006/relationships/hyperlink" Target="https://www.programiz.com/python-programming/keyword-list#and_or_not" TargetMode="External"/><Relationship Id="rId25" Type="http://schemas.openxmlformats.org/officeDocument/2006/relationships/hyperlink" Target="https://www.programiz.com/python-programming/keyword-list#pass" TargetMode="External"/><Relationship Id="rId2" Type="http://schemas.openxmlformats.org/officeDocument/2006/relationships/image" Target="../media/image2.jpeg"/><Relationship Id="rId16" Type="http://schemas.openxmlformats.org/officeDocument/2006/relationships/hyperlink" Target="https://www.programiz.com/python-programming/keyword-list#while" TargetMode="External"/><Relationship Id="rId20" Type="http://schemas.openxmlformats.org/officeDocument/2006/relationships/hyperlink" Target="https://www.programiz.com/python-programming/keyword-list#wi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keyword-list#is" TargetMode="External"/><Relationship Id="rId11" Type="http://schemas.openxmlformats.org/officeDocument/2006/relationships/hyperlink" Target="https://www.programiz.com/python-programming/keyword-list#lambda" TargetMode="External"/><Relationship Id="rId24" Type="http://schemas.openxmlformats.org/officeDocument/2006/relationships/hyperlink" Target="https://www.programiz.com/python-programming/keyword-list#assert" TargetMode="External"/><Relationship Id="rId5" Type="http://schemas.openxmlformats.org/officeDocument/2006/relationships/hyperlink" Target="https://www.programiz.com/python-programming/keyword-list#finally" TargetMode="External"/><Relationship Id="rId15" Type="http://schemas.openxmlformats.org/officeDocument/2006/relationships/hyperlink" Target="https://www.programiz.com/python-programming/keyword-list#nonlocal" TargetMode="External"/><Relationship Id="rId23" Type="http://schemas.openxmlformats.org/officeDocument/2006/relationships/hyperlink" Target="https://www.programiz.com/python-programming/keyword-list#yield" TargetMode="External"/><Relationship Id="rId10" Type="http://schemas.openxmlformats.org/officeDocument/2006/relationships/hyperlink" Target="https://www.programiz.com/python-programming/keyword-list#for" TargetMode="External"/><Relationship Id="rId19" Type="http://schemas.openxmlformats.org/officeDocument/2006/relationships/hyperlink" Target="https://www.programiz.com/python-programming/keyword-list#global" TargetMode="External"/><Relationship Id="rId4" Type="http://schemas.openxmlformats.org/officeDocument/2006/relationships/hyperlink" Target="https://www.programiz.com/python-programming/keyword-list#class" TargetMode="External"/><Relationship Id="rId9" Type="http://schemas.openxmlformats.org/officeDocument/2006/relationships/hyperlink" Target="https://www.programiz.com/python-programming/keyword-list#break_continue" TargetMode="External"/><Relationship Id="rId14" Type="http://schemas.openxmlformats.org/officeDocument/2006/relationships/hyperlink" Target="https://www.programiz.com/python-programming/keyword-list#from_import" TargetMode="External"/><Relationship Id="rId22" Type="http://schemas.openxmlformats.org/officeDocument/2006/relationships/hyperlink" Target="https://www.programiz.com/python-programming/keyword-list#if_else_eli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17032"/>
            <a:ext cx="9144000" cy="1656184"/>
          </a:xfrm>
        </p:spPr>
        <p:txBody>
          <a:bodyPr>
            <a:normAutofit/>
          </a:bodyPr>
          <a:lstStyle/>
          <a:p>
            <a:r>
              <a:rPr lang="en-GB" b="1" dirty="0" smtClean="0"/>
              <a:t>CPD </a:t>
            </a:r>
            <a:r>
              <a:rPr lang="en-GB" b="1" dirty="0" err="1" smtClean="0"/>
              <a:t>Damerel</a:t>
            </a:r>
            <a:r>
              <a:rPr lang="en-GB" b="1" dirty="0" smtClean="0"/>
              <a:t> -</a:t>
            </a:r>
            <a:r>
              <a:rPr lang="en-GB" b="1" dirty="0" smtClean="0"/>
              <a:t> Strings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71119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434" y="0"/>
            <a:ext cx="9172433" cy="914400"/>
          </a:xfrm>
        </p:spPr>
        <p:txBody>
          <a:bodyPr/>
          <a:lstStyle/>
          <a:p>
            <a:r>
              <a:rPr lang="en-GB" dirty="0" smtClean="0"/>
              <a:t>File handling – csv traps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532" y="914400"/>
            <a:ext cx="9181531" cy="5181600"/>
          </a:xfrm>
        </p:spPr>
        <p:txBody>
          <a:bodyPr/>
          <a:lstStyle/>
          <a:p>
            <a:r>
              <a:rPr lang="en-GB" dirty="0" smtClean="0"/>
              <a:t>Windows differently to </a:t>
            </a:r>
            <a:r>
              <a:rPr lang="en-GB" dirty="0" err="1" smtClean="0"/>
              <a:t>linux</a:t>
            </a:r>
            <a:r>
              <a:rPr lang="en-GB" dirty="0" smtClean="0"/>
              <a:t> often reads new line as ‘\r\n’ not ‘r’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Previous script outputs: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latin typeface="Consolas"/>
              </a:rPr>
              <a:t>[[</a:t>
            </a:r>
            <a:r>
              <a:rPr lang="en-GB" sz="2300" dirty="0" smtClean="0">
                <a:solidFill>
                  <a:srgbClr val="000000"/>
                </a:solidFill>
                <a:latin typeface="Consolas"/>
              </a:rPr>
              <a:t>'John', </a:t>
            </a:r>
            <a:r>
              <a:rPr lang="en-GB" sz="2300" dirty="0">
                <a:solidFill>
                  <a:srgbClr val="000000"/>
                </a:solidFill>
                <a:latin typeface="Consolas"/>
              </a:rPr>
              <a:t>'Black', 'jb@email.com', 'johny123'], [], ['Mark', 'White', 'mw@myschool.co.uk', 'mypass_0'], </a:t>
            </a:r>
            <a:r>
              <a:rPr lang="en-GB" sz="2300" dirty="0" smtClean="0">
                <a:solidFill>
                  <a:srgbClr val="000000"/>
                </a:solidFill>
                <a:latin typeface="Consolas"/>
              </a:rPr>
              <a:t>[]]</a:t>
            </a:r>
            <a:endParaRPr lang="en-GB" sz="23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Solution: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 open(</a:t>
            </a:r>
            <a:r>
              <a:rPr lang="en-GB" sz="2400" dirty="0" err="1">
                <a:solidFill>
                  <a:srgbClr val="000000"/>
                </a:solidFill>
                <a:latin typeface="Consolas"/>
              </a:rPr>
              <a:t>pathToFile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400" i="1" dirty="0">
                <a:solidFill>
                  <a:srgbClr val="00AA00"/>
                </a:solidFill>
                <a:latin typeface="Consolas"/>
              </a:rPr>
              <a:t>'w'</a:t>
            </a:r>
            <a:r>
              <a:rPr lang="en-GB" sz="2400" i="1" dirty="0">
                <a:solidFill>
                  <a:srgbClr val="000000"/>
                </a:solidFill>
                <a:latin typeface="Consolas"/>
              </a:rPr>
              <a:t>, newline=</a:t>
            </a:r>
            <a:r>
              <a:rPr lang="en-GB" sz="2400" i="1" dirty="0">
                <a:solidFill>
                  <a:srgbClr val="00AA00"/>
                </a:solidFill>
                <a:latin typeface="Consolas"/>
              </a:rPr>
              <a:t>''</a:t>
            </a:r>
            <a:r>
              <a:rPr lang="en-GB" sz="2400" i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2400" i="1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2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400" i="1" dirty="0" err="1">
                <a:solidFill>
                  <a:srgbClr val="000000"/>
                </a:solidFill>
                <a:latin typeface="Consolas"/>
              </a:rPr>
              <a:t>myfile</a:t>
            </a:r>
            <a:r>
              <a:rPr lang="en-GB" sz="2400" i="1" dirty="0">
                <a:solidFill>
                  <a:srgbClr val="000000"/>
                </a:solidFill>
                <a:latin typeface="Consolas"/>
              </a:rPr>
              <a:t>: 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8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2" y="0"/>
            <a:ext cx="9123528" cy="914400"/>
          </a:xfrm>
        </p:spPr>
        <p:txBody>
          <a:bodyPr/>
          <a:lstStyle/>
          <a:p>
            <a:r>
              <a:rPr lang="en-GB" dirty="0" smtClean="0"/>
              <a:t>Csv – input list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90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csv 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student1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'Garry Green, gary@myemail.gov, garry1green'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student2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'Terry Reed, tr123@school.mail.com, 123tr456'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student3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Jonh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'Black'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'jb@email.com'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'johny123'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student4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'Mark'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'White'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'myschool.co.uk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'mypass_0'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GB" dirty="0"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latin typeface="Consolas"/>
              </a:rPr>
              <a:t>students = [student1, student2, student3, student4]</a:t>
            </a: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pathToFile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'./studentsData.csv'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                               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open(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'./studentsData.csv'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'w'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newline=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i="1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myfile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writer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csv.writer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       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writer.writerow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(student)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                        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'finished writing file'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51491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</a:rPr>
              <a:t>WHAT    IS   WRITEN   TO   THE   FILE   ???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1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84"/>
            <a:ext cx="9144000" cy="966716"/>
          </a:xfrm>
        </p:spPr>
        <p:txBody>
          <a:bodyPr/>
          <a:lstStyle/>
          <a:p>
            <a:r>
              <a:rPr lang="en-GB" dirty="0" smtClean="0"/>
              <a:t>String is a LIST OF CHARACTERS!!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1"/>
            <a:ext cx="9144000" cy="609599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It is important to know that type Sting in Python is a list of characters 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5021" y="1295400"/>
            <a:ext cx="9144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500" i="1" u="sng" dirty="0">
                <a:solidFill>
                  <a:srgbClr val="00AA00"/>
                </a:solidFill>
                <a:latin typeface="Consolas"/>
              </a:rPr>
              <a:t>Tim, tim@email.gov'</a:t>
            </a:r>
          </a:p>
          <a:p>
            <a:endParaRPr lang="en-GB" sz="1500" dirty="0">
              <a:latin typeface="Consolas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(type(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isinstance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sz="1500" dirty="0">
                <a:solidFill>
                  <a:srgbClr val="C0C0C0"/>
                </a:solidFill>
                <a:latin typeface="Consolas"/>
              </a:rPr>
              <a:t># BUT </a:t>
            </a:r>
            <a:r>
              <a:rPr lang="en-GB" sz="1500" u="sng" dirty="0" err="1">
                <a:solidFill>
                  <a:srgbClr val="C0C0C0"/>
                </a:solidFill>
                <a:latin typeface="Consolas"/>
              </a:rPr>
              <a:t>str</a:t>
            </a:r>
            <a:r>
              <a:rPr lang="en-GB" sz="1500" u="sng" dirty="0">
                <a:solidFill>
                  <a:srgbClr val="C0C0C0"/>
                </a:solidFill>
                <a:latin typeface="Consolas"/>
              </a:rPr>
              <a:t> IS SPECIAL TYPE NOT SIMPLY list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isinstance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 list))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(list(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))</a:t>
            </a:r>
            <a:endParaRPr lang="en-GB" sz="1500" dirty="0">
              <a:latin typeface="Consolas"/>
            </a:endParaRPr>
          </a:p>
          <a:p>
            <a:r>
              <a:rPr lang="en-GB" sz="1500" i="1" dirty="0">
                <a:solidFill>
                  <a:srgbClr val="00AA00"/>
                </a:solidFill>
                <a:latin typeface="Consolas"/>
              </a:rPr>
              <a:t>''' WE CAN USE SOME OF THE SAME METHODS FOR STRING IN LIST '''</a:t>
            </a:r>
          </a:p>
          <a:p>
            <a:r>
              <a:rPr lang="en-GB" sz="1500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3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4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5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6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7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8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9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10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11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12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13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14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15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16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17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18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GB" sz="1500" dirty="0">
              <a:latin typeface="Consolas"/>
            </a:endParaRPr>
          </a:p>
          <a:p>
            <a:r>
              <a:rPr lang="en-GB" sz="1500" dirty="0">
                <a:solidFill>
                  <a:srgbClr val="C0C0C0"/>
                </a:solidFill>
                <a:latin typeface="Consolas"/>
              </a:rPr>
              <a:t># BASIC OPERATIONS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+[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19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 something</a:t>
            </a:r>
            <a:r>
              <a:rPr lang="en-GB" sz="1500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sz="15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GB" sz="1600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)</a:t>
            </a:r>
            <a:endParaRPr lang="en-GB" sz="1500" i="1" dirty="0">
              <a:solidFill>
                <a:srgbClr val="000000"/>
              </a:solidFill>
              <a:latin typeface="Consolas"/>
            </a:endParaRPr>
          </a:p>
          <a:p>
            <a:endParaRPr lang="en-GB" sz="1500" dirty="0">
              <a:latin typeface="Consolas"/>
            </a:endParaRPr>
          </a:p>
          <a:p>
            <a:r>
              <a:rPr lang="en-GB" sz="1500" dirty="0">
                <a:solidFill>
                  <a:srgbClr val="C0C0C0"/>
                </a:solidFill>
                <a:latin typeface="Consolas"/>
              </a:rPr>
              <a:t># BUT SOME OPERATIONS DIFFER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myList.remove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>
                <a:solidFill>
                  <a:srgbClr val="800000"/>
                </a:solidFill>
                <a:latin typeface="Consolas"/>
              </a:rPr>
              <a:t>16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myStudent.replace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'm'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500" i="1" dirty="0">
                <a:solidFill>
                  <a:srgbClr val="00AA00"/>
                </a:solidFill>
                <a:latin typeface="Consolas"/>
              </a:rPr>
              <a:t>''</a:t>
            </a:r>
            <a:r>
              <a:rPr lang="en-GB" sz="1500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endParaRPr lang="en-GB" sz="1500" dirty="0">
              <a:latin typeface="Consolas"/>
            </a:endParaRPr>
          </a:p>
          <a:p>
            <a:r>
              <a:rPr lang="en-GB" sz="1500" dirty="0">
                <a:solidFill>
                  <a:srgbClr val="C0C0C0"/>
                </a:solidFill>
                <a:latin typeface="Consolas"/>
              </a:rPr>
              <a:t># BUT THEY ARE STILL DIFFERENT: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</a:rPr>
              <a:t>myList+myStudent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500" dirty="0">
                <a:solidFill>
                  <a:srgbClr val="0000FF"/>
                </a:solidFill>
                <a:latin typeface="Consolas"/>
              </a:rPr>
              <a:t>except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Exception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 e: </a:t>
            </a:r>
            <a:r>
              <a:rPr lang="en-GB" sz="15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1500" dirty="0">
                <a:solidFill>
                  <a:srgbClr val="000000"/>
                </a:solidFill>
                <a:latin typeface="Consolas"/>
              </a:rPr>
              <a:t>(e) 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8088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GB" dirty="0" smtClean="0"/>
              <a:t>String vs List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38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C0C0"/>
                </a:solidFill>
                <a:latin typeface="Consolas"/>
              </a:rPr>
              <a:t># SLICING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[-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[-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9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14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9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14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CHECK IF VALUE EXISTS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myList.count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myStudent.count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myList.index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myStudent.index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BUT STRING CONTAINS MORE THAN A SIMPLE LIST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myStudent.split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 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myList.split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'5'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except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Exception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e: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(e)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8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532" y="0"/>
            <a:ext cx="9181531" cy="914400"/>
          </a:xfrm>
        </p:spPr>
        <p:txBody>
          <a:bodyPr/>
          <a:lstStyle/>
          <a:p>
            <a:r>
              <a:rPr lang="en-GB" dirty="0" smtClean="0"/>
              <a:t>Special String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382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C0C0"/>
                </a:solidFill>
                <a:latin typeface="Consolas"/>
              </a:rPr>
              <a:t># Some Sting methods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myStudent.upper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upper up first character in each word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myStudent.title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lower case for all letters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myStudent.casefold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take second word and upper up first letter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myStudent.split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 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)[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].capitalize())</a:t>
            </a:r>
          </a:p>
          <a:p>
            <a:endParaRPr lang="en-GB" dirty="0">
              <a:latin typeface="Consolas"/>
            </a:endParaRPr>
          </a:p>
          <a:p>
            <a:r>
              <a:rPr lang="en-GB" dirty="0" smtClean="0">
                <a:solidFill>
                  <a:srgbClr val="C0C0C0"/>
                </a:solidFill>
                <a:latin typeface="Consolas"/>
              </a:rPr>
              <a:t>#======================================================================</a:t>
            </a:r>
            <a:endParaRPr lang="en-GB" dirty="0">
              <a:solidFill>
                <a:srgbClr val="C0C0C0"/>
              </a:solidFill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Validate strings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'*'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'you are *****!'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'you are *****!'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.count(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'*'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'12345'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.isnumeric(),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'abs45'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.isnumeric())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u="sng" dirty="0" err="1">
                <a:solidFill>
                  <a:srgbClr val="00AA00"/>
                </a:solidFill>
                <a:latin typeface="Consolas"/>
              </a:rPr>
              <a:t>abcde</a:t>
            </a:r>
            <a:r>
              <a:rPr lang="en-GB" i="1" u="sng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u="sng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GB" i="1" u="sng" dirty="0" err="1">
                <a:solidFill>
                  <a:srgbClr val="000000"/>
                </a:solidFill>
                <a:latin typeface="Consolas"/>
              </a:rPr>
              <a:t>isalpha</a:t>
            </a:r>
            <a:r>
              <a:rPr lang="en-GB" i="1" u="sng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GB" i="1" u="sng" dirty="0">
                <a:solidFill>
                  <a:srgbClr val="00AA00"/>
                </a:solidFill>
                <a:latin typeface="Consolas"/>
              </a:rPr>
              <a:t>'abc45'</a:t>
            </a:r>
            <a:r>
              <a:rPr lang="en-GB" i="1" u="sng" dirty="0">
                <a:solidFill>
                  <a:srgbClr val="000000"/>
                </a:solidFill>
                <a:latin typeface="Consolas"/>
              </a:rPr>
              <a:t>.isalpha())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'abc45'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.isalnum())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check if any character in string is a digit 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(any(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char.isdigit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char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'abc45'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))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to list and vice versa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59340"/>
            <a:ext cx="906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C0C0"/>
                </a:solidFill>
                <a:latin typeface="Consolas"/>
              </a:rPr>
              <a:t># moving from list to string</a:t>
            </a: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myStudentAsList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myStudent.split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myStudentAsList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GB" dirty="0"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myStrudentFromList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 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.join(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myStudentAsList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myStrudentFromList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C0C0C0"/>
                </a:solidFill>
                <a:latin typeface="Consolas"/>
              </a:rPr>
              <a:t># BUT WATCH OUT WHAT YOU JOIN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 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.join(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myStudent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))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97"/>
            <a:ext cx="9144000" cy="972403"/>
          </a:xfrm>
        </p:spPr>
        <p:txBody>
          <a:bodyPr/>
          <a:lstStyle/>
          <a:p>
            <a:r>
              <a:rPr lang="en-GB" dirty="0" smtClean="0"/>
              <a:t>Correcting initial csv file reader-writer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Please work on your own to improve reader/writer to take an input as: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e</a:t>
            </a:r>
            <a:r>
              <a:rPr lang="en-GB" dirty="0" smtClean="0"/>
              <a:t>ither List</a:t>
            </a:r>
          </a:p>
          <a:p>
            <a:pPr marL="0" indent="0" algn="ctr">
              <a:buNone/>
            </a:pPr>
            <a:r>
              <a:rPr lang="en-GB" dirty="0"/>
              <a:t>o</a:t>
            </a:r>
            <a:r>
              <a:rPr lang="en-GB" dirty="0" smtClean="0"/>
              <a:t>r String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this exercise you should implement solution which allows to write to file a line given in as a list but also accept the string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if given email is 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if email is given correctly.</a:t>
            </a:r>
          </a:p>
          <a:p>
            <a:r>
              <a:rPr lang="en-GB" dirty="0" smtClean="0"/>
              <a:t>Correct email at minimum contains both </a:t>
            </a:r>
            <a:r>
              <a:rPr lang="en-GB" dirty="0" err="1" smtClean="0"/>
              <a:t>charcaters</a:t>
            </a:r>
            <a:r>
              <a:rPr lang="en-GB" dirty="0" smtClean="0"/>
              <a:t>:</a:t>
            </a:r>
          </a:p>
          <a:p>
            <a:r>
              <a:rPr lang="en-GB" dirty="0" smtClean="0"/>
              <a:t>At ‘@’</a:t>
            </a:r>
          </a:p>
          <a:p>
            <a:r>
              <a:rPr lang="en-GB" dirty="0" smtClean="0"/>
              <a:t>Dot ‘.’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– one of acceptable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student1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'Garry Green, gary@myemail.gov, garry1green'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student2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'Terry Reed, tr123@school.mail.com, 123tr456'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student3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err="1">
                <a:solidFill>
                  <a:srgbClr val="00AA00"/>
                </a:solidFill>
                <a:latin typeface="Consolas"/>
              </a:rPr>
              <a:t>Jonh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'Black'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'jb@email.com'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'johny123'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student4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'Mark'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'White'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'myschool.co.uk'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'mypass_0'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GB" dirty="0"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latin typeface="Consolas"/>
              </a:rPr>
              <a:t>students = [student1, student2, student3, student4]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type(student) ==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students[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students.index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(student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)] =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student.replace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","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.split()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'@'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student[</a:t>
            </a:r>
            <a:r>
              <a:rPr lang="en-GB" i="1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students[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students.index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(student)][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'incorrect email'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(student)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5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36"/>
            <a:ext cx="9144000" cy="1143000"/>
          </a:xfrm>
        </p:spPr>
        <p:txBody>
          <a:bodyPr/>
          <a:lstStyle/>
          <a:p>
            <a:r>
              <a:rPr lang="en-GB" dirty="0" smtClean="0"/>
              <a:t>Challenge !?!?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21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AA00"/>
                </a:solidFill>
                <a:latin typeface="Consolas"/>
              </a:rPr>
              <a:t>'''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AA00"/>
                </a:solidFill>
                <a:latin typeface="Consolas"/>
              </a:rPr>
              <a:t>Consider the code below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AA00"/>
                </a:solidFill>
                <a:latin typeface="Consolas"/>
              </a:rPr>
              <a:t>'''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x=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0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add_one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(x):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x=x+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x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add_one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"x="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,x)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2350" y="2590800"/>
            <a:ext cx="38816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'''</a:t>
            </a: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The script will print:</a:t>
            </a: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1.  </a:t>
            </a:r>
            <a:r>
              <a:rPr lang="en-GB" sz="3200" i="1" dirty="0" smtClean="0">
                <a:solidFill>
                  <a:srgbClr val="00AA00"/>
                </a:solidFill>
                <a:latin typeface="Consolas"/>
              </a:rPr>
              <a:t>x=0</a:t>
            </a:r>
            <a:endParaRPr lang="en-GB" sz="3200" i="1" dirty="0">
              <a:solidFill>
                <a:srgbClr val="00AA00"/>
              </a:solidFill>
              <a:latin typeface="Consolas"/>
            </a:endParaRP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2.  </a:t>
            </a:r>
            <a:r>
              <a:rPr lang="en-GB" sz="3200" i="1" dirty="0" smtClean="0">
                <a:solidFill>
                  <a:srgbClr val="00AA00"/>
                </a:solidFill>
                <a:latin typeface="Consolas"/>
              </a:rPr>
              <a:t>x=1</a:t>
            </a:r>
            <a:endParaRPr lang="en-GB" sz="3200" i="1" dirty="0">
              <a:solidFill>
                <a:srgbClr val="00AA00"/>
              </a:solidFill>
              <a:latin typeface="Consolas"/>
            </a:endParaRP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3.  </a:t>
            </a:r>
            <a:r>
              <a:rPr lang="en-GB" sz="3200" i="1" dirty="0" smtClean="0">
                <a:solidFill>
                  <a:srgbClr val="00AA00"/>
                </a:solidFill>
                <a:latin typeface="Consolas"/>
              </a:rPr>
              <a:t>x=2</a:t>
            </a:r>
            <a:endParaRPr lang="en-GB" sz="3200" i="1" dirty="0">
              <a:solidFill>
                <a:srgbClr val="00AA00"/>
              </a:solidFill>
              <a:latin typeface="Consolas"/>
            </a:endParaRP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'''</a:t>
            </a:r>
            <a:endParaRPr lang="en-GB" sz="3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" y="0"/>
            <a:ext cx="9113293" cy="990600"/>
          </a:xfrm>
        </p:spPr>
        <p:txBody>
          <a:bodyPr/>
          <a:lstStyle/>
          <a:p>
            <a:r>
              <a:rPr lang="en-GB" dirty="0" smtClean="0"/>
              <a:t>Workshop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038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learn, code it</a:t>
            </a:r>
          </a:p>
          <a:p>
            <a:r>
              <a:rPr lang="en-GB" dirty="0"/>
              <a:t>Try to experiment with your code</a:t>
            </a:r>
          </a:p>
          <a:p>
            <a:r>
              <a:rPr lang="en-GB" dirty="0"/>
              <a:t>If something does not work “google it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Try to help others</a:t>
            </a:r>
            <a:endParaRPr lang="en-GB" dirty="0"/>
          </a:p>
          <a:p>
            <a:r>
              <a:rPr lang="en-GB" dirty="0"/>
              <a:t>Ask questions</a:t>
            </a:r>
          </a:p>
          <a:p>
            <a:r>
              <a:rPr lang="en-GB" dirty="0"/>
              <a:t>Share your </a:t>
            </a:r>
            <a:r>
              <a:rPr lang="en-GB" dirty="0" smtClean="0"/>
              <a:t>experience</a:t>
            </a:r>
          </a:p>
          <a:p>
            <a:r>
              <a:rPr lang="en-GB" dirty="0" smtClean="0"/>
              <a:t>Have fun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66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36"/>
            <a:ext cx="9144000" cy="980364"/>
          </a:xfrm>
        </p:spPr>
        <p:txBody>
          <a:bodyPr/>
          <a:lstStyle/>
          <a:p>
            <a:r>
              <a:rPr lang="en-GB" dirty="0" smtClean="0"/>
              <a:t>Challenge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211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x=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; y=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2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; z=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3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FMA(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x,y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z=multiply(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x,y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x=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x+z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x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multiply(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x,y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x=x*y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x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z=FMA(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x,y,z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GB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2012" y="2362200"/>
            <a:ext cx="510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'''</a:t>
            </a: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What will be printed?</a:t>
            </a:r>
          </a:p>
          <a:p>
            <a:endParaRPr lang="en-GB" sz="3200" dirty="0">
              <a:latin typeface="Consolas"/>
            </a:endParaRP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1.     1 2 2</a:t>
            </a: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2.     2 1 2</a:t>
            </a: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3.     4 2 2</a:t>
            </a:r>
          </a:p>
          <a:p>
            <a:r>
              <a:rPr lang="en-GB" sz="3200" i="1" dirty="0">
                <a:solidFill>
                  <a:srgbClr val="00AA00"/>
                </a:solidFill>
                <a:latin typeface="Consolas"/>
              </a:rPr>
              <a:t>'''</a:t>
            </a:r>
            <a:endParaRPr lang="en-GB" sz="3200" dirty="0">
              <a:latin typeface="Consola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CPD </a:t>
            </a:r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Damerel</a:t>
            </a:r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 - Tomasz </a:t>
            </a:r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Szyrowski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2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46" y="0"/>
            <a:ext cx="9166746" cy="838200"/>
          </a:xfrm>
        </p:spPr>
        <p:txBody>
          <a:bodyPr/>
          <a:lstStyle/>
          <a:p>
            <a:r>
              <a:rPr lang="en-GB" dirty="0" smtClean="0"/>
              <a:t>Aim for the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5970"/>
            <a:ext cx="9144000" cy="4313830"/>
          </a:xfrm>
        </p:spPr>
        <p:txBody>
          <a:bodyPr/>
          <a:lstStyle/>
          <a:p>
            <a:r>
              <a:rPr lang="en-GB" dirty="0" smtClean="0"/>
              <a:t>File handling in its very basic</a:t>
            </a:r>
          </a:p>
          <a:p>
            <a:r>
              <a:rPr lang="en-GB" dirty="0" smtClean="0"/>
              <a:t>File handling with csv</a:t>
            </a:r>
          </a:p>
          <a:p>
            <a:r>
              <a:rPr lang="en-GB" dirty="0" smtClean="0"/>
              <a:t>Understanding strings</a:t>
            </a:r>
          </a:p>
          <a:p>
            <a:r>
              <a:rPr lang="en-GB" dirty="0" smtClean="0"/>
              <a:t>Using string methods</a:t>
            </a:r>
          </a:p>
          <a:p>
            <a:r>
              <a:rPr lang="en-GB" dirty="0" smtClean="0"/>
              <a:t>Building script to correctly write csv files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345478" cy="2514601"/>
          </a:xfrm>
        </p:spPr>
        <p:txBody>
          <a:bodyPr>
            <a:noAutofit/>
          </a:bodyPr>
          <a:lstStyle/>
          <a:p>
            <a:r>
              <a:rPr lang="en-GB" sz="2800" b="1" dirty="0"/>
              <a:t>Python offers an interactive environment to explore procedural, functional and object oriented approaches </a:t>
            </a:r>
            <a:br>
              <a:rPr lang="en-GB" sz="2800" b="1" dirty="0"/>
            </a:br>
            <a:r>
              <a:rPr lang="en-GB" sz="2800" b="1" dirty="0"/>
              <a:t>to problem solving.</a:t>
            </a:r>
            <a:endParaRPr lang="en-GB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Python Key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78" y="-4550"/>
            <a:ext cx="4789424" cy="25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92421"/>
              </p:ext>
            </p:extLst>
          </p:nvPr>
        </p:nvGraphicFramePr>
        <p:xfrm>
          <a:off x="22746" y="2594757"/>
          <a:ext cx="9112155" cy="3979862"/>
        </p:xfrm>
        <a:graphic>
          <a:graphicData uri="http://schemas.openxmlformats.org/drawingml/2006/table">
            <a:tbl>
              <a:tblPr/>
              <a:tblGrid>
                <a:gridCol w="1822431"/>
                <a:gridCol w="1822431"/>
                <a:gridCol w="1822431"/>
                <a:gridCol w="1822431"/>
                <a:gridCol w="1822431"/>
              </a:tblGrid>
              <a:tr h="409722">
                <a:tc gridSpan="5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Keywords in Python programming language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0020"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3"/>
                        </a:rPr>
                        <a:t>False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4"/>
                        </a:rPr>
                        <a:t>class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5"/>
                        </a:rPr>
                        <a:t>finally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6"/>
                        </a:rPr>
                        <a:t>is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7"/>
                        </a:rPr>
                        <a:t>return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020"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8"/>
                        </a:rPr>
                        <a:t>None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9"/>
                        </a:rPr>
                        <a:t>continue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0"/>
                        </a:rPr>
                        <a:t>for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1"/>
                        </a:rPr>
                        <a:t>lambda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2"/>
                        </a:rPr>
                        <a:t>try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020"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3"/>
                        </a:rPr>
                        <a:t>True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3"/>
                        </a:rPr>
                        <a:t>def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4"/>
                        </a:rPr>
                        <a:t>from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5"/>
                        </a:rPr>
                        <a:t>nonlocal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16"/>
                        </a:rPr>
                        <a:t>while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020"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7"/>
                        </a:rPr>
                        <a:t>and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8"/>
                        </a:rPr>
                        <a:t>del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9"/>
                        </a:rPr>
                        <a:t>global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7"/>
                        </a:rPr>
                        <a:t>not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20"/>
                        </a:rPr>
                        <a:t>with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020"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21"/>
                        </a:rPr>
                        <a:t>as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22"/>
                        </a:rPr>
                        <a:t>elif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22"/>
                        </a:rPr>
                        <a:t>if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7"/>
                        </a:rPr>
                        <a:t>or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23"/>
                        </a:rPr>
                        <a:t>yield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020"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24"/>
                        </a:rPr>
                        <a:t>assert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22"/>
                        </a:rPr>
                        <a:t>else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4"/>
                        </a:rPr>
                        <a:t>import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25"/>
                        </a:rPr>
                        <a:t>pass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 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020"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9"/>
                        </a:rPr>
                        <a:t>break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12"/>
                        </a:rPr>
                        <a:t>except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 dirty="0">
                          <a:solidFill>
                            <a:srgbClr val="2B6DAD"/>
                          </a:solidFill>
                          <a:effectLst/>
                          <a:hlinkClick r:id="rId26"/>
                        </a:rPr>
                        <a:t>in</a:t>
                      </a:r>
                      <a:endParaRPr lang="en-GB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u="none" strike="noStrike">
                          <a:solidFill>
                            <a:srgbClr val="2B6DAD"/>
                          </a:solidFill>
                          <a:effectLst/>
                          <a:hlinkClick r:id="rId12"/>
                        </a:rPr>
                        <a:t>raise</a:t>
                      </a:r>
                      <a:endParaRPr lang="en-GB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09800" y="6581001"/>
            <a:ext cx="5181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  <a:cs typeface="Arial" pitchFamily="34" charset="0"/>
              </a:rPr>
              <a:t>The above 33 keywords may get altered in different versions of Python.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GB" dirty="0" smtClean="0"/>
              <a:t>Basic file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0" y="914400"/>
            <a:ext cx="9106469" cy="5410200"/>
          </a:xfrm>
        </p:spPr>
        <p:txBody>
          <a:bodyPr/>
          <a:lstStyle/>
          <a:p>
            <a:r>
              <a:rPr lang="en-GB" dirty="0" smtClean="0"/>
              <a:t>File handling does not require additional modules</a:t>
            </a:r>
          </a:p>
          <a:p>
            <a:r>
              <a:rPr lang="en-GB" dirty="0" smtClean="0"/>
              <a:t>Opened file is and object with some methods associated with it </a:t>
            </a:r>
          </a:p>
          <a:p>
            <a:pPr marL="0" indent="0" algn="ctr">
              <a:buNone/>
            </a:pPr>
            <a:r>
              <a:rPr lang="en-GB" b="1" dirty="0" smtClean="0"/>
              <a:t>open(), write(), read(), append(), close()</a:t>
            </a:r>
          </a:p>
          <a:p>
            <a:r>
              <a:rPr lang="en-GB" dirty="0" smtClean="0"/>
              <a:t>File can be manipulated only if it was opened. </a:t>
            </a:r>
            <a:br>
              <a:rPr lang="en-GB" dirty="0" smtClean="0"/>
            </a:br>
            <a:r>
              <a:rPr lang="en-GB" dirty="0" smtClean="0"/>
              <a:t>After opening the file should be closed to free up resources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060"/>
            <a:ext cx="9144000" cy="931460"/>
          </a:xfrm>
        </p:spPr>
        <p:txBody>
          <a:bodyPr/>
          <a:lstStyle/>
          <a:p>
            <a:r>
              <a:rPr lang="en-GB" dirty="0" smtClean="0"/>
              <a:t>Basic file handling – ex1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060" y="9906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student1 = 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'Garry Green, gary@myemail.gov, garry1green'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/>
              </a:rPr>
              <a:t>student2 = 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'Terry Reed, tr123@school.mail.com, 123tr456'</a:t>
            </a:r>
          </a:p>
          <a:p>
            <a:endParaRPr lang="en-GB" sz="2000" dirty="0">
              <a:latin typeface="Consolas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/>
              </a:rPr>
              <a:t>fileHandle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= open(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'./studentData.txt'</a:t>
            </a:r>
            <a:r>
              <a:rPr lang="en-GB" sz="20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"w"</a:t>
            </a:r>
            <a:r>
              <a:rPr lang="en-GB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2000" dirty="0" err="1">
                <a:solidFill>
                  <a:srgbClr val="000000"/>
                </a:solidFill>
                <a:latin typeface="Consolas"/>
              </a:rPr>
              <a:t>fileHandle.write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(student1)</a:t>
            </a:r>
          </a:p>
          <a:p>
            <a:r>
              <a:rPr lang="en-GB" sz="2000" dirty="0" err="1">
                <a:solidFill>
                  <a:srgbClr val="000000"/>
                </a:solidFill>
                <a:latin typeface="Consolas"/>
              </a:rPr>
              <a:t>fileHandle.write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(student2)</a:t>
            </a:r>
          </a:p>
          <a:p>
            <a:r>
              <a:rPr lang="en-GB" sz="2000" dirty="0" err="1">
                <a:solidFill>
                  <a:srgbClr val="000000"/>
                </a:solidFill>
                <a:latin typeface="Consolas"/>
              </a:rPr>
              <a:t>fileHandle.close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endParaRPr lang="en-GB" sz="2000" dirty="0">
              <a:latin typeface="Consolas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'the file was </a:t>
            </a:r>
            <a:r>
              <a:rPr lang="en-GB" sz="2000" i="1" dirty="0" smtClean="0">
                <a:solidFill>
                  <a:srgbClr val="00AA00"/>
                </a:solidFill>
                <a:latin typeface="Consolas"/>
              </a:rPr>
              <a:t>created, you 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can see it now on the system'</a:t>
            </a:r>
            <a:r>
              <a:rPr lang="en-GB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'Now I will read it back and print out'</a:t>
            </a:r>
            <a:r>
              <a:rPr lang="en-GB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GB" sz="2000" dirty="0">
              <a:latin typeface="Consolas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/>
              </a:rPr>
              <a:t>newFileHandle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= open(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'./studentData.txt'</a:t>
            </a:r>
            <a:r>
              <a:rPr lang="en-GB" sz="20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000" i="1" dirty="0">
                <a:solidFill>
                  <a:srgbClr val="00AA00"/>
                </a:solidFill>
                <a:latin typeface="Consolas"/>
              </a:rPr>
              <a:t>"r"</a:t>
            </a:r>
            <a:r>
              <a:rPr lang="en-GB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2000" dirty="0" err="1">
                <a:solidFill>
                  <a:srgbClr val="000000"/>
                </a:solidFill>
                <a:latin typeface="Consolas"/>
              </a:rPr>
              <a:t>fileContent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newFileHandle.read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endParaRPr lang="en-GB" sz="2000" dirty="0">
              <a:latin typeface="Consolas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/>
              </a:rPr>
              <a:t>fileContent</a:t>
            </a:r>
            <a:r>
              <a:rPr lang="en-GB" sz="2000" dirty="0">
                <a:solidFill>
                  <a:srgbClr val="000000"/>
                </a:solidFill>
                <a:latin typeface="Consolas"/>
              </a:rPr>
              <a:t>)</a:t>
            </a:r>
            <a:endParaRPr lang="en-GB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7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GB" dirty="0" smtClean="0"/>
              <a:t>Basic file handling – traps.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File can be opened in three basic modes: read, write, append. </a:t>
            </a:r>
          </a:p>
          <a:p>
            <a:pPr marL="0" indent="0" algn="ctr">
              <a:buNone/>
            </a:pPr>
            <a:r>
              <a:rPr lang="en-GB" sz="2300" dirty="0" smtClean="0">
                <a:solidFill>
                  <a:srgbClr val="000000"/>
                </a:solidFill>
                <a:latin typeface="Consolas"/>
              </a:rPr>
              <a:t>Open(</a:t>
            </a:r>
            <a:r>
              <a:rPr lang="en-GB" sz="2300" i="1" dirty="0" smtClean="0">
                <a:solidFill>
                  <a:srgbClr val="00AA00"/>
                </a:solidFill>
                <a:latin typeface="Consolas"/>
              </a:rPr>
              <a:t>‘file'</a:t>
            </a:r>
            <a:r>
              <a:rPr lang="en-GB" sz="23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300" i="1" dirty="0" smtClean="0">
                <a:solidFill>
                  <a:srgbClr val="00AA00"/>
                </a:solidFill>
                <a:latin typeface="Consolas"/>
              </a:rPr>
              <a:t>"w"</a:t>
            </a:r>
            <a:r>
              <a:rPr lang="en-GB" sz="2300" i="1" dirty="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en-GB" sz="2300" dirty="0" smtClean="0">
                <a:solidFill>
                  <a:srgbClr val="000000"/>
                </a:solidFill>
                <a:latin typeface="Consolas"/>
              </a:rPr>
              <a:t>open(</a:t>
            </a:r>
            <a:r>
              <a:rPr lang="en-GB" sz="2300" i="1" dirty="0" smtClean="0">
                <a:solidFill>
                  <a:srgbClr val="00AA00"/>
                </a:solidFill>
                <a:latin typeface="Consolas"/>
              </a:rPr>
              <a:t>‘file'</a:t>
            </a:r>
            <a:r>
              <a:rPr lang="en-GB" sz="23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300" i="1" dirty="0" smtClean="0">
                <a:solidFill>
                  <a:srgbClr val="00AA00"/>
                </a:solidFill>
                <a:latin typeface="Consolas"/>
              </a:rPr>
              <a:t>“r"</a:t>
            </a:r>
            <a:r>
              <a:rPr lang="en-GB" sz="2300" i="1" dirty="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en-GB" sz="2300" dirty="0" smtClean="0">
                <a:solidFill>
                  <a:srgbClr val="000000"/>
                </a:solidFill>
                <a:latin typeface="Consolas"/>
              </a:rPr>
              <a:t>open(</a:t>
            </a:r>
            <a:r>
              <a:rPr lang="en-GB" sz="2300" i="1" dirty="0" smtClean="0">
                <a:solidFill>
                  <a:srgbClr val="00AA00"/>
                </a:solidFill>
                <a:latin typeface="Consolas"/>
              </a:rPr>
              <a:t>‘file'</a:t>
            </a:r>
            <a:r>
              <a:rPr lang="en-GB" sz="23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2300" i="1" dirty="0" smtClean="0">
                <a:solidFill>
                  <a:srgbClr val="00AA00"/>
                </a:solidFill>
                <a:latin typeface="Consolas"/>
              </a:rPr>
              <a:t>“a"</a:t>
            </a:r>
            <a:r>
              <a:rPr lang="en-GB" sz="2300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 algn="ctr">
              <a:buNone/>
            </a:pPr>
            <a:endParaRPr lang="en-GB" sz="2300" i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dirty="0" smtClean="0"/>
              <a:t>(There is more like read binary ‘</a:t>
            </a:r>
            <a:r>
              <a:rPr lang="en-GB" dirty="0" err="1" smtClean="0"/>
              <a:t>r+b</a:t>
            </a:r>
            <a:r>
              <a:rPr lang="en-GB" dirty="0" smtClean="0"/>
              <a:t>’ or specifying encoding 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open(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"test.txt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encoding 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'utf-8'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 smtClean="0">
                <a:solidFill>
                  <a:srgbClr val="FF0000"/>
                </a:solidFill>
              </a:rPr>
              <a:t>Becareful</a:t>
            </a:r>
            <a:r>
              <a:rPr lang="en-GB" b="1" dirty="0" smtClean="0">
                <a:solidFill>
                  <a:srgbClr val="FF0000"/>
                </a:solidFill>
              </a:rPr>
              <a:t> not to override existing data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Exercise:</a:t>
            </a:r>
          </a:p>
          <a:p>
            <a:pPr marL="0" indent="0">
              <a:buNone/>
            </a:pPr>
            <a:r>
              <a:rPr lang="en-GB" dirty="0" smtClean="0"/>
              <a:t>Change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"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w"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 to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 “a"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GB" dirty="0"/>
              <a:t>Exercise: </a:t>
            </a:r>
          </a:p>
          <a:p>
            <a:pPr marL="0" indent="0">
              <a:buNone/>
            </a:pPr>
            <a:r>
              <a:rPr lang="en-GB" dirty="0"/>
              <a:t>Include new line character in sting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/>
              </a:rPr>
              <a:t>fileHandle.write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(student2+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'\n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GB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/>
              </a:rPr>
              <a:t>Ref: </a:t>
            </a:r>
            <a:r>
              <a:rPr lang="en-GB" sz="2100" i="1" dirty="0">
                <a:solidFill>
                  <a:srgbClr val="000000"/>
                </a:solidFill>
                <a:latin typeface="Consolas"/>
              </a:rPr>
              <a:t>https://</a:t>
            </a:r>
            <a:r>
              <a:rPr lang="en-GB" sz="2100" i="1" dirty="0" smtClean="0">
                <a:solidFill>
                  <a:srgbClr val="000000"/>
                </a:solidFill>
                <a:latin typeface="Consolas"/>
              </a:rPr>
              <a:t>www.programiz.com/python-programming/file-operation</a:t>
            </a:r>
            <a:endParaRPr lang="en-GB" sz="21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0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GB" dirty="0" smtClean="0"/>
              <a:t>File handling - 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786" y="990600"/>
            <a:ext cx="9158785" cy="2514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A CSV file (Comma Separated Values file) is a type of plain text file that uses specific structuring to arrange tabular data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Reading from a CSV file is done using the </a:t>
            </a:r>
            <a:r>
              <a:rPr lang="en-GB" dirty="0"/>
              <a:t>reader</a:t>
            </a:r>
            <a:r>
              <a:rPr lang="en-GB" dirty="0"/>
              <a:t> object. The CSV file is opened as a text file with Python’s built-in </a:t>
            </a:r>
            <a:r>
              <a:rPr lang="en-GB" dirty="0"/>
              <a:t>open()</a:t>
            </a:r>
            <a:r>
              <a:rPr lang="en-GB" dirty="0"/>
              <a:t> function, which returns a file object. This is then passed to the </a:t>
            </a:r>
            <a:r>
              <a:rPr lang="en-GB" dirty="0"/>
              <a:t>reader</a:t>
            </a:r>
            <a:r>
              <a:rPr lang="en-GB" dirty="0"/>
              <a:t>, which does the heavy lifting.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58140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File handling – with statement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" y="4648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GB" sz="2700" dirty="0"/>
              <a:t>In python the with keyword is used when working with unmanaged resources (like file streams).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2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05C6-9F12-41A2-A48E-DA4B599C680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csv 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student3 = [</a:t>
            </a:r>
            <a:r>
              <a:rPr lang="en-GB" i="1" dirty="0" smtClean="0">
                <a:solidFill>
                  <a:srgbClr val="00AA00"/>
                </a:solidFill>
                <a:latin typeface="Consolas"/>
              </a:rPr>
              <a:t>'John'</a:t>
            </a:r>
            <a:r>
              <a:rPr lang="en-GB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'Black'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'jb@email.com'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'johny123'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student4 = [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'Mark'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'White'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'mw@myschool.co.uk'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'mypass_0'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students = [student3, student4]</a:t>
            </a: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pathToFile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'./studentsData.csv'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                      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this line is safer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open(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pathToFile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'w'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i="1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myfile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   </a:t>
            </a:r>
            <a:r>
              <a:rPr lang="en-GB" i="1" dirty="0">
                <a:solidFill>
                  <a:srgbClr val="C0C0C0"/>
                </a:solidFill>
                <a:latin typeface="Consolas"/>
              </a:rPr>
              <a:t># it opens the file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writer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csv.writer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create object to write   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students: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writer.writerow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(student)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                      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and close after finish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'finished writing file'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GB" dirty="0">
              <a:latin typeface="Consolas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/>
              </a:rPr>
              <a:t>myStudents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[]               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create empty list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open(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pathToFile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i="1" dirty="0">
                <a:solidFill>
                  <a:srgbClr val="00AA00"/>
                </a:solidFill>
                <a:latin typeface="Consolas"/>
              </a:rPr>
              <a:t>'r'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i="1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fileToRead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reader =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csv.reader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fileToRead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create </a:t>
            </a:r>
            <a:r>
              <a:rPr lang="en-GB" u="sng" dirty="0" smtClean="0">
                <a:solidFill>
                  <a:srgbClr val="C0C0C0"/>
                </a:solidFill>
                <a:latin typeface="Consolas"/>
              </a:rPr>
              <a:t>object </a:t>
            </a:r>
            <a:r>
              <a:rPr lang="en-GB" u="sng" dirty="0">
                <a:solidFill>
                  <a:srgbClr val="C0C0C0"/>
                </a:solidFill>
                <a:latin typeface="Consolas"/>
              </a:rPr>
              <a:t>to read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row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reader:        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iterate over all rows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myStudents.append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(row)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add to list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GB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myStudents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)                       </a:t>
            </a:r>
            <a:r>
              <a:rPr lang="en-GB" dirty="0">
                <a:solidFill>
                  <a:srgbClr val="C0C0C0"/>
                </a:solidFill>
                <a:latin typeface="Consolas"/>
              </a:rPr>
              <a:t># check the output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October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CPD Damerel - Tomasz Szyrowski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022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1438</Words>
  <Application>Microsoft Office PowerPoint</Application>
  <PresentationFormat>On-screen Show (4:3)</PresentationFormat>
  <Paragraphs>340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CPD Damerel - Strings</vt:lpstr>
      <vt:lpstr>Workshop Rules</vt:lpstr>
      <vt:lpstr>Aim for the session</vt:lpstr>
      <vt:lpstr>Python offers an interactive environment to explore procedural, functional and object oriented approaches  to problem solving.</vt:lpstr>
      <vt:lpstr>Basic file handling</vt:lpstr>
      <vt:lpstr>Basic file handling – ex1</vt:lpstr>
      <vt:lpstr>Basic file handling – traps.</vt:lpstr>
      <vt:lpstr>File handling - csv</vt:lpstr>
      <vt:lpstr>PowerPoint Presentation</vt:lpstr>
      <vt:lpstr>File handling – csv traps</vt:lpstr>
      <vt:lpstr>Csv – input list</vt:lpstr>
      <vt:lpstr>String is a LIST OF CHARACTERS!!</vt:lpstr>
      <vt:lpstr>String vs List</vt:lpstr>
      <vt:lpstr>Special String methods</vt:lpstr>
      <vt:lpstr>String to list and vice versa</vt:lpstr>
      <vt:lpstr>Correcting initial csv file reader-writer</vt:lpstr>
      <vt:lpstr>Checking if given email is correct</vt:lpstr>
      <vt:lpstr>Solution – one of acceptable</vt:lpstr>
      <vt:lpstr>Challenge !?!?</vt:lpstr>
      <vt:lpstr>Challenge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Each Other</dc:title>
  <dc:creator>T</dc:creator>
  <cp:lastModifiedBy>T</cp:lastModifiedBy>
  <cp:revision>47</cp:revision>
  <cp:lastPrinted>2017-07-14T19:53:03Z</cp:lastPrinted>
  <dcterms:created xsi:type="dcterms:W3CDTF">2006-08-16T00:00:00Z</dcterms:created>
  <dcterms:modified xsi:type="dcterms:W3CDTF">2018-10-15T15:44:29Z</dcterms:modified>
</cp:coreProperties>
</file>