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320" autoAdjust="0"/>
  </p:normalViewPr>
  <p:slideViewPr>
    <p:cSldViewPr snapToGrid="0">
      <p:cViewPr varScale="1">
        <p:scale>
          <a:sx n="61" d="100"/>
          <a:sy n="61" d="100"/>
        </p:scale>
        <p:origin x="251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C1FF4C-1C66-4C96-98B2-D18CA6587646}" type="datetimeFigureOut">
              <a:rPr kumimoji="1" lang="ja-JP" altLang="en-US" smtClean="0"/>
              <a:t>2018/10/24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A3E334-55E7-4246-8E57-347ED7A45C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81038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EB7AA-89EC-46A1-BD25-F4EEA95F8DD3}" type="datetime1">
              <a:rPr kumimoji="1" lang="ja-JP" altLang="en-US" smtClean="0"/>
              <a:t>2018/10/24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68371-1727-4CDA-B0BD-6094E27E5B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3423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A3839-24FF-4665-9CBD-436E4F85B30A}" type="datetime1">
              <a:rPr kumimoji="1" lang="ja-JP" altLang="en-US" smtClean="0"/>
              <a:t>2018/10/24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68371-1727-4CDA-B0BD-6094E27E5B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0422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E0FC8-DEC6-4C3E-99C4-AB51EB6B9040}" type="datetime1">
              <a:rPr kumimoji="1" lang="ja-JP" altLang="en-US" smtClean="0"/>
              <a:t>2018/10/24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68371-1727-4CDA-B0BD-6094E27E5B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468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38332-914E-4CA1-85B3-2CFB6E6ACDB7}" type="datetime1">
              <a:rPr kumimoji="1" lang="ja-JP" altLang="en-US" smtClean="0"/>
              <a:t>2018/10/24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68371-1727-4CDA-B0BD-6094E27E5B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5679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010A1-660E-4429-BADA-407D31413FE6}" type="datetime1">
              <a:rPr kumimoji="1" lang="ja-JP" altLang="en-US" smtClean="0"/>
              <a:t>2018/10/24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68371-1727-4CDA-B0BD-6094E27E5B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9946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F2C0F-53E5-44D0-93FC-0C8E50049675}" type="datetime1">
              <a:rPr kumimoji="1" lang="ja-JP" altLang="en-US" smtClean="0"/>
              <a:t>2018/10/24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68371-1727-4CDA-B0BD-6094E27E5B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1980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3C92A-1667-4FD0-84B0-09FF69D29261}" type="datetime1">
              <a:rPr kumimoji="1" lang="ja-JP" altLang="en-US" smtClean="0"/>
              <a:t>2018/10/24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68371-1727-4CDA-B0BD-6094E27E5B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9758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975D5-6F0E-4F8A-81DA-3A31D5E6373A}" type="datetime1">
              <a:rPr kumimoji="1" lang="ja-JP" altLang="en-US" smtClean="0"/>
              <a:t>2018/10/24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68371-1727-4CDA-B0BD-6094E27E5B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6487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8788A-A7CC-442E-930A-A5CF7537A8A5}" type="datetime1">
              <a:rPr kumimoji="1" lang="ja-JP" altLang="en-US" smtClean="0"/>
              <a:t>2018/10/24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68371-1727-4CDA-B0BD-6094E27E5B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8334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09DE7-3910-403C-9FC5-1898A43DB0BB}" type="datetime1">
              <a:rPr kumimoji="1" lang="ja-JP" altLang="en-US" smtClean="0"/>
              <a:t>2018/10/24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68371-1727-4CDA-B0BD-6094E27E5B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9249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A2366-618F-47ED-AB0D-6F7F32E6173F}" type="datetime1">
              <a:rPr kumimoji="1" lang="ja-JP" altLang="en-US" smtClean="0"/>
              <a:t>2018/10/24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68371-1727-4CDA-B0BD-6094E27E5B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6844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7482B8-C538-425F-B462-4B7AC8801E91}" type="datetime1">
              <a:rPr kumimoji="1" lang="ja-JP" altLang="en-US" smtClean="0"/>
              <a:t>2018/10/24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868371-1727-4CDA-B0BD-6094E27E5B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7052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945" y="14796"/>
            <a:ext cx="6867162" cy="610084"/>
          </a:xfrm>
        </p:spPr>
        <p:txBody>
          <a:bodyPr/>
          <a:lstStyle/>
          <a:p>
            <a:r>
              <a:rPr lang="en-US" altLang="ja-JP" dirty="0" err="1" smtClean="0"/>
              <a:t>typ_s</a:t>
            </a:r>
            <a:r>
              <a:rPr lang="en-US" altLang="ja-JP" dirty="0" smtClean="0"/>
              <a:t>(x)  = </a:t>
            </a:r>
            <a:r>
              <a:rPr lang="en-US" altLang="ja-JP" dirty="0"/>
              <a:t>'</a:t>
            </a:r>
            <a:r>
              <a:rPr lang="en-US" altLang="ja-JP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ellipsoid</a:t>
            </a:r>
            <a:r>
              <a:rPr lang="en-US" altLang="ja-JP" dirty="0"/>
              <a:t>'</a:t>
            </a:r>
            <a:endParaRPr kumimoji="1" lang="ja-JP" altLang="en-US" dirty="0"/>
          </a:p>
        </p:txBody>
      </p:sp>
      <p:cxnSp>
        <p:nvCxnSpPr>
          <p:cNvPr id="5" name="直線コネクタ 4"/>
          <p:cNvCxnSpPr/>
          <p:nvPr/>
        </p:nvCxnSpPr>
        <p:spPr>
          <a:xfrm>
            <a:off x="7945" y="620462"/>
            <a:ext cx="68671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テキスト ボックス 5"/>
          <p:cNvSpPr txBox="1"/>
          <p:nvPr/>
        </p:nvSpPr>
        <p:spPr>
          <a:xfrm>
            <a:off x="319311" y="638828"/>
            <a:ext cx="62273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err="1" smtClean="0"/>
              <a:t>inf_s</a:t>
            </a:r>
            <a:r>
              <a:rPr kumimoji="1" lang="en-US" altLang="ja-JP" sz="2400" dirty="0" smtClean="0"/>
              <a:t>(x, 1</a:t>
            </a:r>
            <a:r>
              <a:rPr kumimoji="1" lang="en-US" altLang="ja-JP" sz="2400" dirty="0"/>
              <a:t>) : </a:t>
            </a:r>
            <a:r>
              <a:rPr kumimoji="1" lang="en-US" altLang="ja-JP" sz="2400" dirty="0" smtClean="0"/>
              <a:t>Diameter along x-axis.</a:t>
            </a:r>
            <a:endParaRPr kumimoji="1" lang="en-US" altLang="ja-JP" sz="2400" dirty="0"/>
          </a:p>
          <a:p>
            <a:r>
              <a:rPr kumimoji="1" lang="en-US" altLang="ja-JP" sz="2400" dirty="0" err="1" smtClean="0"/>
              <a:t>inf_s</a:t>
            </a:r>
            <a:r>
              <a:rPr kumimoji="1" lang="en-US" altLang="ja-JP" sz="2400" dirty="0" smtClean="0"/>
              <a:t>(</a:t>
            </a:r>
            <a:r>
              <a:rPr kumimoji="1" lang="en-US" altLang="ja-JP" sz="2400" dirty="0"/>
              <a:t>x</a:t>
            </a:r>
            <a:r>
              <a:rPr kumimoji="1" lang="en-US" altLang="ja-JP" sz="2400" dirty="0" smtClean="0"/>
              <a:t>, 2)</a:t>
            </a:r>
            <a:r>
              <a:rPr kumimoji="1" lang="en-US" altLang="ja-JP" sz="2400" dirty="0"/>
              <a:t> </a:t>
            </a:r>
            <a:r>
              <a:rPr kumimoji="1" lang="en-US" altLang="ja-JP" sz="2400" dirty="0" smtClean="0"/>
              <a:t>: </a:t>
            </a:r>
            <a:r>
              <a:rPr kumimoji="1" lang="en-US" altLang="ja-JP" sz="2400" dirty="0"/>
              <a:t>Diameter along</a:t>
            </a:r>
            <a:r>
              <a:rPr kumimoji="1" lang="en-US" altLang="ja-JP" sz="2400" dirty="0" smtClean="0"/>
              <a:t> y-axis.</a:t>
            </a:r>
          </a:p>
          <a:p>
            <a:r>
              <a:rPr kumimoji="1" lang="en-US" altLang="ja-JP" sz="2400" dirty="0" err="1" smtClean="0"/>
              <a:t>inf_s</a:t>
            </a:r>
            <a:r>
              <a:rPr kumimoji="1" lang="en-US" altLang="ja-JP" sz="2400" dirty="0" smtClean="0"/>
              <a:t>(x, 3)</a:t>
            </a:r>
            <a:r>
              <a:rPr kumimoji="1" lang="en-US" altLang="ja-JP" sz="2400" dirty="0"/>
              <a:t> </a:t>
            </a:r>
            <a:r>
              <a:rPr kumimoji="1" lang="en-US" altLang="ja-JP" sz="2400" dirty="0" smtClean="0"/>
              <a:t>: </a:t>
            </a:r>
            <a:r>
              <a:rPr kumimoji="1" lang="en-US" altLang="ja-JP" sz="2400" dirty="0"/>
              <a:t>Diameter along</a:t>
            </a:r>
            <a:r>
              <a:rPr kumimoji="1" lang="en-US" altLang="ja-JP" sz="2400" dirty="0" smtClean="0"/>
              <a:t> z-axis.</a:t>
            </a:r>
            <a:endParaRPr kumimoji="1" lang="ja-JP" altLang="en-US" sz="2400" dirty="0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96322"/>
            <a:ext cx="6858000" cy="3713356"/>
          </a:xfrm>
          <a:prstGeom prst="rect">
            <a:avLst/>
          </a:prstGeom>
        </p:spPr>
      </p:pic>
      <p:sp>
        <p:nvSpPr>
          <p:cNvPr id="8" name="スライド番号プレースホルダー 7"/>
          <p:cNvSpPr>
            <a:spLocks noGrp="1"/>
          </p:cNvSpPr>
          <p:nvPr>
            <p:ph type="sldNum" sz="quarter" idx="12"/>
          </p:nvPr>
        </p:nvSpPr>
        <p:spPr>
          <a:xfrm>
            <a:off x="5319451" y="9381813"/>
            <a:ext cx="1543050" cy="527403"/>
          </a:xfrm>
        </p:spPr>
        <p:txBody>
          <a:bodyPr/>
          <a:lstStyle/>
          <a:p>
            <a:fld id="{9A868371-1727-4CDA-B0BD-6094E27E5BDF}" type="slidenum">
              <a:rPr kumimoji="1" lang="ja-JP" altLang="en-US" sz="3200" smtClean="0">
                <a:solidFill>
                  <a:schemeClr val="tx1"/>
                </a:solidFill>
              </a:rPr>
              <a:t>1</a:t>
            </a:fld>
            <a:endParaRPr kumimoji="1" lang="ja-JP" altLang="en-US" sz="3200">
              <a:solidFill>
                <a:schemeClr val="tx1"/>
              </a:solidFill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27864" y="6914392"/>
            <a:ext cx="62273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ja-JP" sz="2400" dirty="0" smtClean="0"/>
              <a:t>The origin is located on the center of the shape.</a:t>
            </a:r>
            <a:endParaRPr kumimoji="1" lang="ja-JP" altLang="en-US" sz="2400" dirty="0"/>
          </a:p>
        </p:txBody>
      </p:sp>
      <p:cxnSp>
        <p:nvCxnSpPr>
          <p:cNvPr id="10" name="直線矢印コネクタ 9"/>
          <p:cNvCxnSpPr/>
          <p:nvPr/>
        </p:nvCxnSpPr>
        <p:spPr>
          <a:xfrm flipH="1">
            <a:off x="1691640" y="4617720"/>
            <a:ext cx="3429000" cy="594360"/>
          </a:xfrm>
          <a:prstGeom prst="straightConnector1">
            <a:avLst/>
          </a:prstGeom>
          <a:ln w="38100">
            <a:solidFill>
              <a:srgbClr val="00B050"/>
            </a:solidFill>
            <a:headEnd type="arrow" w="lg" len="lg"/>
            <a:tailEnd type="arrow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/>
          <p:cNvCxnSpPr/>
          <p:nvPr/>
        </p:nvCxnSpPr>
        <p:spPr>
          <a:xfrm flipH="1" flipV="1">
            <a:off x="1874520" y="4389120"/>
            <a:ext cx="2971800" cy="990600"/>
          </a:xfrm>
          <a:prstGeom prst="straightConnector1">
            <a:avLst/>
          </a:prstGeom>
          <a:ln w="38100">
            <a:solidFill>
              <a:srgbClr val="00B050"/>
            </a:solidFill>
            <a:headEnd type="arrow" w="lg" len="lg"/>
            <a:tailEnd type="arrow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/>
          <p:cNvCxnSpPr/>
          <p:nvPr/>
        </p:nvCxnSpPr>
        <p:spPr>
          <a:xfrm flipH="1" flipV="1">
            <a:off x="3413836" y="3822010"/>
            <a:ext cx="15089" cy="2292461"/>
          </a:xfrm>
          <a:prstGeom prst="straightConnector1">
            <a:avLst/>
          </a:prstGeom>
          <a:ln w="38100">
            <a:solidFill>
              <a:srgbClr val="00B050"/>
            </a:solidFill>
            <a:headEnd type="arrow" w="lg" len="lg"/>
            <a:tailEnd type="arrow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正方形/長方形 24"/>
          <p:cNvSpPr/>
          <p:nvPr/>
        </p:nvSpPr>
        <p:spPr>
          <a:xfrm>
            <a:off x="2638759" y="3234396"/>
            <a:ext cx="16108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2800" dirty="0" err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inf_s</a:t>
            </a:r>
            <a:r>
              <a:rPr kumimoji="1" lang="en-US" altLang="ja-JP" sz="28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(x, </a:t>
            </a:r>
            <a:r>
              <a:rPr kumimoji="1" lang="en-US" altLang="ja-JP" sz="2800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3)</a:t>
            </a:r>
            <a:endParaRPr lang="ja-JP" altLang="en-US" sz="2800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正方形/長方形 25"/>
          <p:cNvSpPr/>
          <p:nvPr/>
        </p:nvSpPr>
        <p:spPr>
          <a:xfrm>
            <a:off x="110595" y="4940020"/>
            <a:ext cx="16108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2800" dirty="0" err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inf_s</a:t>
            </a:r>
            <a:r>
              <a:rPr kumimoji="1" lang="en-US" altLang="ja-JP" sz="28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(x, </a:t>
            </a:r>
            <a:r>
              <a:rPr kumimoji="1" lang="en-US" altLang="ja-JP" sz="2800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1)</a:t>
            </a:r>
            <a:endParaRPr lang="ja-JP" altLang="en-US" sz="2800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" name="正方形/長方形 26"/>
          <p:cNvSpPr/>
          <p:nvPr/>
        </p:nvSpPr>
        <p:spPr>
          <a:xfrm>
            <a:off x="5035401" y="5292836"/>
            <a:ext cx="16108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2800" dirty="0" err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inf_s</a:t>
            </a:r>
            <a:r>
              <a:rPr kumimoji="1" lang="en-US" altLang="ja-JP" sz="28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(x, </a:t>
            </a:r>
            <a:r>
              <a:rPr kumimoji="1" lang="en-US" altLang="ja-JP" sz="2800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2)</a:t>
            </a:r>
            <a:endParaRPr lang="ja-JP" altLang="en-US" sz="2800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80220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945" y="14796"/>
            <a:ext cx="6867162" cy="610084"/>
          </a:xfrm>
        </p:spPr>
        <p:txBody>
          <a:bodyPr/>
          <a:lstStyle/>
          <a:p>
            <a:r>
              <a:rPr lang="en-US" altLang="ja-JP" dirty="0" err="1" smtClean="0"/>
              <a:t>typ_s</a:t>
            </a:r>
            <a:r>
              <a:rPr lang="en-US" altLang="ja-JP" dirty="0" smtClean="0"/>
              <a:t>(x)  = '</a:t>
            </a:r>
            <a:r>
              <a:rPr lang="en-US" altLang="ja-JP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half-ellipsoid</a:t>
            </a:r>
            <a:r>
              <a:rPr lang="en-US" altLang="ja-JP" dirty="0" smtClean="0"/>
              <a:t>'</a:t>
            </a:r>
            <a:endParaRPr kumimoji="1" lang="ja-JP" altLang="en-US" dirty="0"/>
          </a:p>
        </p:txBody>
      </p:sp>
      <p:cxnSp>
        <p:nvCxnSpPr>
          <p:cNvPr id="5" name="直線コネクタ 4"/>
          <p:cNvCxnSpPr/>
          <p:nvPr/>
        </p:nvCxnSpPr>
        <p:spPr>
          <a:xfrm>
            <a:off x="7945" y="620462"/>
            <a:ext cx="68671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テキスト ボックス 5"/>
          <p:cNvSpPr txBox="1"/>
          <p:nvPr/>
        </p:nvSpPr>
        <p:spPr>
          <a:xfrm>
            <a:off x="319311" y="638828"/>
            <a:ext cx="62273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err="1"/>
              <a:t>inf_s</a:t>
            </a:r>
            <a:r>
              <a:rPr kumimoji="1" lang="en-US" altLang="ja-JP" sz="2400" dirty="0"/>
              <a:t>(x, 1) : Diameter along x-axis.</a:t>
            </a:r>
          </a:p>
          <a:p>
            <a:r>
              <a:rPr kumimoji="1" lang="en-US" altLang="ja-JP" sz="2400" dirty="0" err="1"/>
              <a:t>inf_s</a:t>
            </a:r>
            <a:r>
              <a:rPr kumimoji="1" lang="en-US" altLang="ja-JP" sz="2400" dirty="0"/>
              <a:t>(x, 2) : Diameter along y-axis.</a:t>
            </a:r>
          </a:p>
          <a:p>
            <a:r>
              <a:rPr kumimoji="1" lang="en-US" altLang="ja-JP" sz="2400" dirty="0" err="1"/>
              <a:t>inf_s</a:t>
            </a:r>
            <a:r>
              <a:rPr kumimoji="1" lang="en-US" altLang="ja-JP" sz="2400" dirty="0"/>
              <a:t>(x, 3) : </a:t>
            </a:r>
            <a:r>
              <a:rPr kumimoji="1" lang="en-US" altLang="ja-JP" sz="2400" dirty="0" smtClean="0"/>
              <a:t>Height(=radius) </a:t>
            </a:r>
            <a:r>
              <a:rPr kumimoji="1" lang="en-US" altLang="ja-JP" sz="2400" dirty="0"/>
              <a:t>along z-axis.</a:t>
            </a:r>
            <a:endParaRPr kumimoji="1" lang="ja-JP" altLang="en-US" sz="2400" dirty="0"/>
          </a:p>
        </p:txBody>
      </p:sp>
      <p:sp>
        <p:nvSpPr>
          <p:cNvPr id="8" name="スライド番号プレースホルダー 7"/>
          <p:cNvSpPr>
            <a:spLocks noGrp="1"/>
          </p:cNvSpPr>
          <p:nvPr>
            <p:ph type="sldNum" sz="quarter" idx="12"/>
          </p:nvPr>
        </p:nvSpPr>
        <p:spPr>
          <a:xfrm>
            <a:off x="5319451" y="9381813"/>
            <a:ext cx="1543050" cy="527403"/>
          </a:xfrm>
        </p:spPr>
        <p:txBody>
          <a:bodyPr/>
          <a:lstStyle/>
          <a:p>
            <a:fld id="{9A868371-1727-4CDA-B0BD-6094E27E5BDF}" type="slidenum">
              <a:rPr kumimoji="1" lang="ja-JP" altLang="en-US" sz="3200" smtClean="0">
                <a:solidFill>
                  <a:schemeClr val="tx1"/>
                </a:solidFill>
              </a:rPr>
              <a:t>2</a:t>
            </a:fld>
            <a:endParaRPr kumimoji="1" lang="ja-JP" altLang="en-US" sz="3200">
              <a:solidFill>
                <a:schemeClr val="tx1"/>
              </a:solidFill>
            </a:endParaRP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96322"/>
            <a:ext cx="6858000" cy="3713356"/>
          </a:xfrm>
          <a:prstGeom prst="rect">
            <a:avLst/>
          </a:prstGeom>
        </p:spPr>
      </p:pic>
      <p:sp>
        <p:nvSpPr>
          <p:cNvPr id="9" name="テキスト ボックス 8"/>
          <p:cNvSpPr txBox="1"/>
          <p:nvPr/>
        </p:nvSpPr>
        <p:spPr>
          <a:xfrm>
            <a:off x="327864" y="6914392"/>
            <a:ext cx="622732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ja-JP" sz="2400" dirty="0"/>
              <a:t>The origin </a:t>
            </a:r>
            <a:r>
              <a:rPr kumimoji="1" lang="en-US" altLang="ja-JP" sz="2400" dirty="0" smtClean="0"/>
              <a:t>along </a:t>
            </a:r>
            <a:r>
              <a:rPr kumimoji="1" lang="en-US" altLang="ja-JP" sz="2400" dirty="0"/>
              <a:t>the z </a:t>
            </a:r>
            <a:r>
              <a:rPr kumimoji="1" lang="en-US" altLang="ja-JP" sz="2400" dirty="0" smtClean="0"/>
              <a:t>axis </a:t>
            </a:r>
            <a:r>
              <a:rPr kumimoji="1" lang="en-US" altLang="ja-JP" sz="2400" dirty="0"/>
              <a:t>located below the </a:t>
            </a:r>
            <a:r>
              <a:rPr kumimoji="1" lang="en-US" altLang="ja-JP" sz="2400" dirty="0" smtClean="0"/>
              <a:t>shape.</a:t>
            </a:r>
            <a:endParaRPr kumimoji="1" lang="en-US" altLang="ja-JP" sz="2400" dirty="0"/>
          </a:p>
          <a:p>
            <a:pPr algn="just"/>
            <a:r>
              <a:rPr kumimoji="1" lang="en-US" altLang="ja-JP" sz="2400" dirty="0"/>
              <a:t>(The origin on the </a:t>
            </a:r>
            <a:r>
              <a:rPr kumimoji="1" lang="en-US" altLang="ja-JP" sz="2400" dirty="0" err="1"/>
              <a:t>xy</a:t>
            </a:r>
            <a:r>
              <a:rPr kumimoji="1" lang="en-US" altLang="ja-JP" sz="2400" dirty="0"/>
              <a:t>-plane is located on the center of the ellipsoid) </a:t>
            </a:r>
            <a:endParaRPr kumimoji="1" lang="ja-JP" altLang="en-US" sz="2400" dirty="0"/>
          </a:p>
        </p:txBody>
      </p:sp>
      <p:cxnSp>
        <p:nvCxnSpPr>
          <p:cNvPr id="10" name="直線矢印コネクタ 9"/>
          <p:cNvCxnSpPr/>
          <p:nvPr/>
        </p:nvCxnSpPr>
        <p:spPr>
          <a:xfrm flipH="1" flipV="1">
            <a:off x="2394613" y="3887362"/>
            <a:ext cx="1931406" cy="1405184"/>
          </a:xfrm>
          <a:prstGeom prst="straightConnector1">
            <a:avLst/>
          </a:prstGeom>
          <a:ln w="38100">
            <a:solidFill>
              <a:srgbClr val="00B050"/>
            </a:solidFill>
            <a:headEnd type="arrow" w="lg" len="lg"/>
            <a:tailEnd type="arrow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/>
          <p:cNvCxnSpPr/>
          <p:nvPr/>
        </p:nvCxnSpPr>
        <p:spPr>
          <a:xfrm flipH="1">
            <a:off x="1173480" y="4267200"/>
            <a:ext cx="4312920" cy="762000"/>
          </a:xfrm>
          <a:prstGeom prst="straightConnector1">
            <a:avLst/>
          </a:prstGeom>
          <a:ln w="38100">
            <a:solidFill>
              <a:srgbClr val="00B050"/>
            </a:solidFill>
            <a:headEnd type="arrow" w="lg" len="lg"/>
            <a:tailEnd type="arrow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/>
          <p:cNvCxnSpPr/>
          <p:nvPr/>
        </p:nvCxnSpPr>
        <p:spPr>
          <a:xfrm rot="120000">
            <a:off x="3412090" y="3550920"/>
            <a:ext cx="45720" cy="1097280"/>
          </a:xfrm>
          <a:prstGeom prst="straightConnector1">
            <a:avLst/>
          </a:prstGeom>
          <a:ln w="38100">
            <a:solidFill>
              <a:srgbClr val="00B050"/>
            </a:solidFill>
            <a:headEnd type="arrow" w="lg" len="lg"/>
            <a:tailEnd type="arrow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正方形/長方形 18"/>
          <p:cNvSpPr/>
          <p:nvPr/>
        </p:nvSpPr>
        <p:spPr>
          <a:xfrm>
            <a:off x="2801597" y="2996402"/>
            <a:ext cx="16108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2800" dirty="0" err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inf_s</a:t>
            </a:r>
            <a:r>
              <a:rPr kumimoji="1" lang="en-US" altLang="ja-JP" sz="28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(x, </a:t>
            </a:r>
            <a:r>
              <a:rPr kumimoji="1" lang="en-US" altLang="ja-JP" sz="2800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3)</a:t>
            </a:r>
            <a:endParaRPr lang="ja-JP" altLang="en-US" sz="2800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正方形/長方形 19"/>
          <p:cNvSpPr/>
          <p:nvPr/>
        </p:nvSpPr>
        <p:spPr>
          <a:xfrm>
            <a:off x="185751" y="5190540"/>
            <a:ext cx="16108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2800" dirty="0" err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inf_s</a:t>
            </a:r>
            <a:r>
              <a:rPr kumimoji="1" lang="en-US" altLang="ja-JP" sz="28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(x, </a:t>
            </a:r>
            <a:r>
              <a:rPr kumimoji="1" lang="en-US" altLang="ja-JP" sz="2800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1)</a:t>
            </a:r>
            <a:endParaRPr lang="ja-JP" altLang="en-US" sz="2800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正方形/長方形 20"/>
          <p:cNvSpPr/>
          <p:nvPr/>
        </p:nvSpPr>
        <p:spPr>
          <a:xfrm>
            <a:off x="4358997" y="5292836"/>
            <a:ext cx="16108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2800" dirty="0" err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inf_s</a:t>
            </a:r>
            <a:r>
              <a:rPr kumimoji="1" lang="en-US" altLang="ja-JP" sz="28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(x, </a:t>
            </a:r>
            <a:r>
              <a:rPr kumimoji="1" lang="en-US" altLang="ja-JP" sz="2800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2)</a:t>
            </a:r>
            <a:endParaRPr lang="ja-JP" altLang="en-US" sz="2800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90636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945" y="14796"/>
            <a:ext cx="6867162" cy="610084"/>
          </a:xfrm>
        </p:spPr>
        <p:txBody>
          <a:bodyPr>
            <a:normAutofit/>
          </a:bodyPr>
          <a:lstStyle/>
          <a:p>
            <a:r>
              <a:rPr lang="en-US" altLang="ja-JP" dirty="0" err="1" smtClean="0"/>
              <a:t>typ_s</a:t>
            </a:r>
            <a:r>
              <a:rPr lang="en-US" altLang="ja-JP" dirty="0" smtClean="0"/>
              <a:t>(x)  = '</a:t>
            </a:r>
            <a:r>
              <a:rPr lang="en-US" altLang="ja-JP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elliptic-cylinder</a:t>
            </a:r>
            <a:r>
              <a:rPr lang="en-US" altLang="ja-JP" dirty="0" smtClean="0"/>
              <a:t>'</a:t>
            </a:r>
            <a:endParaRPr kumimoji="1" lang="ja-JP" altLang="en-US" dirty="0"/>
          </a:p>
        </p:txBody>
      </p:sp>
      <p:cxnSp>
        <p:nvCxnSpPr>
          <p:cNvPr id="5" name="直線コネクタ 4"/>
          <p:cNvCxnSpPr/>
          <p:nvPr/>
        </p:nvCxnSpPr>
        <p:spPr>
          <a:xfrm>
            <a:off x="7945" y="620462"/>
            <a:ext cx="68671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テキスト ボックス 5"/>
          <p:cNvSpPr txBox="1"/>
          <p:nvPr/>
        </p:nvSpPr>
        <p:spPr>
          <a:xfrm>
            <a:off x="319311" y="638828"/>
            <a:ext cx="62273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err="1"/>
              <a:t>inf_s</a:t>
            </a:r>
            <a:r>
              <a:rPr kumimoji="1" lang="en-US" altLang="ja-JP" sz="2400" dirty="0"/>
              <a:t>(x, 1) : Diameter along x-axis.</a:t>
            </a:r>
          </a:p>
          <a:p>
            <a:r>
              <a:rPr kumimoji="1" lang="en-US" altLang="ja-JP" sz="2400" dirty="0" err="1"/>
              <a:t>inf_s</a:t>
            </a:r>
            <a:r>
              <a:rPr kumimoji="1" lang="en-US" altLang="ja-JP" sz="2400" dirty="0"/>
              <a:t>(x, 2) : Diameter along y-axis.</a:t>
            </a:r>
          </a:p>
          <a:p>
            <a:r>
              <a:rPr kumimoji="1" lang="en-US" altLang="ja-JP" sz="2400" dirty="0" err="1"/>
              <a:t>inf_s</a:t>
            </a:r>
            <a:r>
              <a:rPr kumimoji="1" lang="en-US" altLang="ja-JP" sz="2400" dirty="0"/>
              <a:t>(x, 3) : Side length</a:t>
            </a:r>
            <a:r>
              <a:rPr kumimoji="1" lang="en-US" altLang="ja-JP" sz="2400" dirty="0" smtClean="0"/>
              <a:t> </a:t>
            </a:r>
            <a:r>
              <a:rPr kumimoji="1" lang="en-US" altLang="ja-JP" sz="2400" dirty="0"/>
              <a:t>along z-axis.</a:t>
            </a:r>
            <a:endParaRPr kumimoji="1" lang="ja-JP" altLang="en-US" sz="2400" dirty="0"/>
          </a:p>
        </p:txBody>
      </p:sp>
      <p:sp>
        <p:nvSpPr>
          <p:cNvPr id="8" name="スライド番号プレースホルダー 7"/>
          <p:cNvSpPr>
            <a:spLocks noGrp="1"/>
          </p:cNvSpPr>
          <p:nvPr>
            <p:ph type="sldNum" sz="quarter" idx="12"/>
          </p:nvPr>
        </p:nvSpPr>
        <p:spPr>
          <a:xfrm>
            <a:off x="5319451" y="9381813"/>
            <a:ext cx="1543050" cy="527403"/>
          </a:xfrm>
        </p:spPr>
        <p:txBody>
          <a:bodyPr/>
          <a:lstStyle/>
          <a:p>
            <a:fld id="{9A868371-1727-4CDA-B0BD-6094E27E5BDF}" type="slidenum">
              <a:rPr kumimoji="1" lang="ja-JP" altLang="en-US" sz="3200" smtClean="0">
                <a:solidFill>
                  <a:schemeClr val="tx1"/>
                </a:solidFill>
              </a:rPr>
              <a:t>3</a:t>
            </a:fld>
            <a:endParaRPr kumimoji="1" lang="ja-JP" altLang="en-US" sz="3200">
              <a:solidFill>
                <a:schemeClr val="tx1"/>
              </a:solidFill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96322"/>
            <a:ext cx="6858000" cy="3713356"/>
          </a:xfrm>
          <a:prstGeom prst="rect">
            <a:avLst/>
          </a:prstGeom>
        </p:spPr>
      </p:pic>
      <p:sp>
        <p:nvSpPr>
          <p:cNvPr id="9" name="テキスト ボックス 8"/>
          <p:cNvSpPr txBox="1"/>
          <p:nvPr/>
        </p:nvSpPr>
        <p:spPr>
          <a:xfrm>
            <a:off x="327864" y="6914392"/>
            <a:ext cx="62273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ja-JP" sz="2400" dirty="0" smtClean="0"/>
              <a:t>The origin is located on the center of the shape.</a:t>
            </a:r>
            <a:endParaRPr kumimoji="1" lang="ja-JP" altLang="en-US" sz="2400" dirty="0"/>
          </a:p>
        </p:txBody>
      </p:sp>
      <p:cxnSp>
        <p:nvCxnSpPr>
          <p:cNvPr id="10" name="直線矢印コネクタ 9"/>
          <p:cNvCxnSpPr/>
          <p:nvPr/>
        </p:nvCxnSpPr>
        <p:spPr>
          <a:xfrm flipV="1">
            <a:off x="2240280" y="3703320"/>
            <a:ext cx="2133600" cy="868681"/>
          </a:xfrm>
          <a:prstGeom prst="straightConnector1">
            <a:avLst/>
          </a:prstGeom>
          <a:ln w="38100">
            <a:solidFill>
              <a:srgbClr val="00B050"/>
            </a:solidFill>
            <a:headEnd type="arrow" w="lg" len="lg"/>
            <a:tailEnd type="arrow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/>
          <p:cNvCxnSpPr/>
          <p:nvPr/>
        </p:nvCxnSpPr>
        <p:spPr>
          <a:xfrm>
            <a:off x="2407920" y="3886200"/>
            <a:ext cx="1965960" cy="396240"/>
          </a:xfrm>
          <a:prstGeom prst="straightConnector1">
            <a:avLst/>
          </a:prstGeom>
          <a:ln w="38100">
            <a:solidFill>
              <a:srgbClr val="00B050"/>
            </a:solidFill>
            <a:headEnd type="arrow" w="lg" len="lg"/>
            <a:tailEnd type="arrow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/>
          <p:nvPr/>
        </p:nvCxnSpPr>
        <p:spPr>
          <a:xfrm flipH="1" flipV="1">
            <a:off x="4785360" y="3886200"/>
            <a:ext cx="121920" cy="1844041"/>
          </a:xfrm>
          <a:prstGeom prst="straightConnector1">
            <a:avLst/>
          </a:prstGeom>
          <a:ln w="38100">
            <a:solidFill>
              <a:srgbClr val="00B050"/>
            </a:solidFill>
            <a:headEnd type="arrow" w="lg" len="lg"/>
            <a:tailEnd type="arrow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正方形/長方形 22"/>
          <p:cNvSpPr/>
          <p:nvPr/>
        </p:nvSpPr>
        <p:spPr>
          <a:xfrm>
            <a:off x="4931017" y="4486996"/>
            <a:ext cx="16108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2800" dirty="0" err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inf_s</a:t>
            </a:r>
            <a:r>
              <a:rPr kumimoji="1" lang="en-US" altLang="ja-JP" sz="28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(x, </a:t>
            </a:r>
            <a:r>
              <a:rPr kumimoji="1" lang="en-US" altLang="ja-JP" sz="2800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3)</a:t>
            </a:r>
            <a:endParaRPr lang="ja-JP" altLang="en-US" sz="2800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正方形/長方形 23"/>
          <p:cNvSpPr/>
          <p:nvPr/>
        </p:nvSpPr>
        <p:spPr>
          <a:xfrm>
            <a:off x="686791" y="4526662"/>
            <a:ext cx="16108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2800" dirty="0" err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inf_s</a:t>
            </a:r>
            <a:r>
              <a:rPr kumimoji="1" lang="en-US" altLang="ja-JP" sz="28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(x, </a:t>
            </a:r>
            <a:r>
              <a:rPr kumimoji="1" lang="en-US" altLang="ja-JP" sz="2800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1)</a:t>
            </a:r>
            <a:endParaRPr lang="ja-JP" altLang="en-US" sz="2800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964451" y="3401410"/>
            <a:ext cx="16108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2800" dirty="0" err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inf_s</a:t>
            </a:r>
            <a:r>
              <a:rPr kumimoji="1" lang="en-US" altLang="ja-JP" sz="28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(x, </a:t>
            </a:r>
            <a:r>
              <a:rPr kumimoji="1" lang="en-US" altLang="ja-JP" sz="2800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2)</a:t>
            </a:r>
            <a:endParaRPr lang="ja-JP" altLang="en-US" sz="2800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81124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945" y="14796"/>
            <a:ext cx="6867162" cy="610084"/>
          </a:xfrm>
        </p:spPr>
        <p:txBody>
          <a:bodyPr>
            <a:normAutofit/>
          </a:bodyPr>
          <a:lstStyle/>
          <a:p>
            <a:r>
              <a:rPr lang="en-US" altLang="ja-JP" dirty="0" err="1" smtClean="0"/>
              <a:t>typ_s</a:t>
            </a:r>
            <a:r>
              <a:rPr lang="en-US" altLang="ja-JP" dirty="0" smtClean="0"/>
              <a:t>(x)  = '</a:t>
            </a:r>
            <a:r>
              <a:rPr lang="en-US" altLang="ja-JP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triangular-cylinder</a:t>
            </a:r>
            <a:r>
              <a:rPr lang="en-US" altLang="ja-JP" dirty="0" smtClean="0"/>
              <a:t>'</a:t>
            </a:r>
            <a:endParaRPr kumimoji="1" lang="ja-JP" altLang="en-US" dirty="0"/>
          </a:p>
        </p:txBody>
      </p:sp>
      <p:cxnSp>
        <p:nvCxnSpPr>
          <p:cNvPr id="5" name="直線コネクタ 4"/>
          <p:cNvCxnSpPr/>
          <p:nvPr/>
        </p:nvCxnSpPr>
        <p:spPr>
          <a:xfrm>
            <a:off x="7945" y="620462"/>
            <a:ext cx="68671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テキスト ボックス 5"/>
          <p:cNvSpPr txBox="1"/>
          <p:nvPr/>
        </p:nvSpPr>
        <p:spPr>
          <a:xfrm>
            <a:off x="319311" y="638828"/>
            <a:ext cx="62273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err="1"/>
              <a:t>inf_s</a:t>
            </a:r>
            <a:r>
              <a:rPr kumimoji="1" lang="en-US" altLang="ja-JP" sz="2400" dirty="0"/>
              <a:t>(x, 1) : </a:t>
            </a:r>
            <a:r>
              <a:rPr kumimoji="1" lang="en-US" altLang="ja-JP" sz="2400" dirty="0" smtClean="0"/>
              <a:t>Side </a:t>
            </a:r>
            <a:r>
              <a:rPr kumimoji="1" lang="en-US" altLang="ja-JP" sz="2400" dirty="0"/>
              <a:t>length along x-axis.</a:t>
            </a:r>
          </a:p>
          <a:p>
            <a:r>
              <a:rPr kumimoji="1" lang="en-US" altLang="ja-JP" sz="2400" dirty="0" err="1"/>
              <a:t>inf_s</a:t>
            </a:r>
            <a:r>
              <a:rPr kumimoji="1" lang="en-US" altLang="ja-JP" sz="2400" dirty="0"/>
              <a:t>(x, 2) : </a:t>
            </a:r>
            <a:r>
              <a:rPr kumimoji="1" lang="en-US" altLang="ja-JP" sz="2400" dirty="0" smtClean="0"/>
              <a:t>Height along </a:t>
            </a:r>
            <a:r>
              <a:rPr kumimoji="1" lang="en-US" altLang="ja-JP" sz="2400" dirty="0"/>
              <a:t>y-axis.</a:t>
            </a:r>
          </a:p>
          <a:p>
            <a:r>
              <a:rPr kumimoji="1" lang="en-US" altLang="ja-JP" sz="2400" dirty="0" err="1"/>
              <a:t>inf_s</a:t>
            </a:r>
            <a:r>
              <a:rPr kumimoji="1" lang="en-US" altLang="ja-JP" sz="2400" dirty="0"/>
              <a:t>(x, 3) : Side length </a:t>
            </a:r>
            <a:r>
              <a:rPr kumimoji="1" lang="en-US" altLang="ja-JP" sz="2400" dirty="0" smtClean="0"/>
              <a:t>along </a:t>
            </a:r>
            <a:r>
              <a:rPr kumimoji="1" lang="en-US" altLang="ja-JP" sz="2400" dirty="0"/>
              <a:t>z-axis.</a:t>
            </a:r>
            <a:endParaRPr kumimoji="1" lang="ja-JP" altLang="en-US" sz="2400" dirty="0"/>
          </a:p>
        </p:txBody>
      </p:sp>
      <p:sp>
        <p:nvSpPr>
          <p:cNvPr id="8" name="スライド番号プレースホルダー 7"/>
          <p:cNvSpPr>
            <a:spLocks noGrp="1"/>
          </p:cNvSpPr>
          <p:nvPr>
            <p:ph type="sldNum" sz="quarter" idx="12"/>
          </p:nvPr>
        </p:nvSpPr>
        <p:spPr>
          <a:xfrm>
            <a:off x="5319451" y="9381813"/>
            <a:ext cx="1543050" cy="527403"/>
          </a:xfrm>
        </p:spPr>
        <p:txBody>
          <a:bodyPr/>
          <a:lstStyle/>
          <a:p>
            <a:fld id="{9A868371-1727-4CDA-B0BD-6094E27E5BDF}" type="slidenum">
              <a:rPr kumimoji="1" lang="ja-JP" altLang="en-US" sz="3200" smtClean="0">
                <a:solidFill>
                  <a:schemeClr val="tx1"/>
                </a:solidFill>
              </a:rPr>
              <a:t>4</a:t>
            </a:fld>
            <a:endParaRPr kumimoji="1" lang="ja-JP" altLang="en-US" sz="3200">
              <a:solidFill>
                <a:schemeClr val="tx1"/>
              </a:solidFill>
            </a:endParaRP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96322"/>
            <a:ext cx="6858000" cy="3713356"/>
          </a:xfrm>
          <a:prstGeom prst="rect">
            <a:avLst/>
          </a:prstGeom>
        </p:spPr>
      </p:pic>
      <p:cxnSp>
        <p:nvCxnSpPr>
          <p:cNvPr id="9" name="直線矢印コネクタ 8"/>
          <p:cNvCxnSpPr/>
          <p:nvPr/>
        </p:nvCxnSpPr>
        <p:spPr>
          <a:xfrm rot="120000" flipH="1">
            <a:off x="2369489" y="3656504"/>
            <a:ext cx="438411" cy="1177447"/>
          </a:xfrm>
          <a:prstGeom prst="straightConnector1">
            <a:avLst/>
          </a:prstGeom>
          <a:ln w="38100">
            <a:solidFill>
              <a:srgbClr val="00B050"/>
            </a:solidFill>
            <a:headEnd type="arrow" w="lg" len="lg"/>
            <a:tailEnd type="arrow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/>
          <p:cNvCxnSpPr/>
          <p:nvPr/>
        </p:nvCxnSpPr>
        <p:spPr>
          <a:xfrm flipH="1" flipV="1">
            <a:off x="2748282" y="4201160"/>
            <a:ext cx="2016758" cy="147320"/>
          </a:xfrm>
          <a:prstGeom prst="straightConnector1">
            <a:avLst/>
          </a:prstGeom>
          <a:ln w="38100">
            <a:solidFill>
              <a:srgbClr val="00B050"/>
            </a:solidFill>
            <a:headEnd type="arrow" w="lg" len="lg"/>
            <a:tailEnd type="arrow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正方形/長方形 12"/>
          <p:cNvSpPr/>
          <p:nvPr/>
        </p:nvSpPr>
        <p:spPr>
          <a:xfrm>
            <a:off x="1002984" y="3865506"/>
            <a:ext cx="16108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2800" dirty="0" err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inf_s</a:t>
            </a:r>
            <a:r>
              <a:rPr kumimoji="1" lang="en-US" altLang="ja-JP" sz="28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(x, 1)</a:t>
            </a:r>
            <a:endParaRPr lang="ja-JP" altLang="en-US" sz="2800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3678665" y="3682240"/>
            <a:ext cx="16108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2800" dirty="0" err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inf_s</a:t>
            </a:r>
            <a:r>
              <a:rPr kumimoji="1" lang="en-US" altLang="ja-JP" sz="28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(x, </a:t>
            </a:r>
            <a:r>
              <a:rPr kumimoji="1" lang="en-US" altLang="ja-JP" sz="2800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2)</a:t>
            </a:r>
            <a:endParaRPr lang="ja-JP" altLang="en-US" sz="2800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327864" y="6914392"/>
            <a:ext cx="622732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ja-JP" sz="2400" dirty="0" smtClean="0"/>
              <a:t>The origin is located on the center of the shape.</a:t>
            </a:r>
          </a:p>
          <a:p>
            <a:pPr algn="just"/>
            <a:r>
              <a:rPr kumimoji="1" lang="en-US" altLang="ja-JP" sz="2400" dirty="0" smtClean="0"/>
              <a:t>(</a:t>
            </a:r>
            <a:r>
              <a:rPr kumimoji="1" lang="en-US" altLang="ja-JP" sz="2400" dirty="0"/>
              <a:t>The origin on the </a:t>
            </a:r>
            <a:r>
              <a:rPr kumimoji="1" lang="en-US" altLang="ja-JP" sz="2400" dirty="0" err="1"/>
              <a:t>xy</a:t>
            </a:r>
            <a:r>
              <a:rPr kumimoji="1" lang="en-US" altLang="ja-JP" sz="2400" dirty="0"/>
              <a:t>-plane is located on the center of the triangle) </a:t>
            </a:r>
            <a:endParaRPr kumimoji="1" lang="ja-JP" altLang="en-US" sz="2400" dirty="0"/>
          </a:p>
          <a:p>
            <a:pPr algn="just"/>
            <a:endParaRPr kumimoji="1" lang="ja-JP" altLang="en-US" sz="2400" dirty="0"/>
          </a:p>
        </p:txBody>
      </p:sp>
      <p:cxnSp>
        <p:nvCxnSpPr>
          <p:cNvPr id="19" name="直線矢印コネクタ 18"/>
          <p:cNvCxnSpPr/>
          <p:nvPr/>
        </p:nvCxnSpPr>
        <p:spPr>
          <a:xfrm rot="21480000" flipH="1">
            <a:off x="4813808" y="4358246"/>
            <a:ext cx="1" cy="1348195"/>
          </a:xfrm>
          <a:prstGeom prst="straightConnector1">
            <a:avLst/>
          </a:prstGeom>
          <a:ln w="38100">
            <a:solidFill>
              <a:srgbClr val="00B050"/>
            </a:solidFill>
            <a:headEnd type="arrow" w="lg" len="lg"/>
            <a:tailEnd type="arrow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正方形/長方形 21"/>
          <p:cNvSpPr/>
          <p:nvPr/>
        </p:nvSpPr>
        <p:spPr>
          <a:xfrm>
            <a:off x="4830809" y="4712464"/>
            <a:ext cx="16108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2800" dirty="0" err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inf_s</a:t>
            </a:r>
            <a:r>
              <a:rPr kumimoji="1" lang="en-US" altLang="ja-JP" sz="28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(x, </a:t>
            </a:r>
            <a:r>
              <a:rPr kumimoji="1" lang="en-US" altLang="ja-JP" sz="2800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3)</a:t>
            </a:r>
            <a:endParaRPr lang="ja-JP" altLang="en-US" sz="2800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68633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945" y="14796"/>
            <a:ext cx="6867162" cy="610084"/>
          </a:xfrm>
        </p:spPr>
        <p:txBody>
          <a:bodyPr>
            <a:normAutofit/>
          </a:bodyPr>
          <a:lstStyle/>
          <a:p>
            <a:r>
              <a:rPr lang="en-US" altLang="ja-JP" dirty="0" err="1" smtClean="0"/>
              <a:t>typ_s</a:t>
            </a:r>
            <a:r>
              <a:rPr lang="en-US" altLang="ja-JP" dirty="0" smtClean="0"/>
              <a:t>(x)  = '</a:t>
            </a:r>
            <a:r>
              <a:rPr lang="en-US" altLang="ja-JP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rectangular-cylinder</a:t>
            </a:r>
            <a:r>
              <a:rPr lang="en-US" altLang="ja-JP" dirty="0" smtClean="0"/>
              <a:t>'</a:t>
            </a:r>
            <a:endParaRPr kumimoji="1" lang="ja-JP" altLang="en-US" dirty="0"/>
          </a:p>
        </p:txBody>
      </p:sp>
      <p:cxnSp>
        <p:nvCxnSpPr>
          <p:cNvPr id="5" name="直線コネクタ 4"/>
          <p:cNvCxnSpPr/>
          <p:nvPr/>
        </p:nvCxnSpPr>
        <p:spPr>
          <a:xfrm>
            <a:off x="7945" y="620462"/>
            <a:ext cx="68671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テキスト ボックス 5"/>
          <p:cNvSpPr txBox="1"/>
          <p:nvPr/>
        </p:nvSpPr>
        <p:spPr>
          <a:xfrm>
            <a:off x="319311" y="638828"/>
            <a:ext cx="62273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err="1"/>
              <a:t>inf_s</a:t>
            </a:r>
            <a:r>
              <a:rPr kumimoji="1" lang="en-US" altLang="ja-JP" sz="2400" dirty="0"/>
              <a:t>(x, 1) : </a:t>
            </a:r>
            <a:r>
              <a:rPr kumimoji="1" lang="en-US" altLang="ja-JP" sz="2400" dirty="0" smtClean="0"/>
              <a:t>Side </a:t>
            </a:r>
            <a:r>
              <a:rPr kumimoji="1" lang="en-US" altLang="ja-JP" sz="2400" dirty="0"/>
              <a:t>length along x-axis.</a:t>
            </a:r>
          </a:p>
          <a:p>
            <a:r>
              <a:rPr kumimoji="1" lang="en-US" altLang="ja-JP" sz="2400" dirty="0" err="1"/>
              <a:t>inf_s</a:t>
            </a:r>
            <a:r>
              <a:rPr kumimoji="1" lang="en-US" altLang="ja-JP" sz="2400" dirty="0"/>
              <a:t>(x, 2) : Side length</a:t>
            </a:r>
            <a:r>
              <a:rPr kumimoji="1" lang="en-US" altLang="ja-JP" sz="2400" dirty="0" smtClean="0"/>
              <a:t> </a:t>
            </a:r>
            <a:r>
              <a:rPr kumimoji="1" lang="en-US" altLang="ja-JP" sz="2400" dirty="0"/>
              <a:t>along y-axis.</a:t>
            </a:r>
          </a:p>
          <a:p>
            <a:r>
              <a:rPr kumimoji="1" lang="en-US" altLang="ja-JP" sz="2400" dirty="0" err="1"/>
              <a:t>inf_s</a:t>
            </a:r>
            <a:r>
              <a:rPr kumimoji="1" lang="en-US" altLang="ja-JP" sz="2400" dirty="0"/>
              <a:t>(x, 3) : Side length</a:t>
            </a:r>
            <a:r>
              <a:rPr kumimoji="1" lang="en-US" altLang="ja-JP" sz="2400" dirty="0" smtClean="0"/>
              <a:t> </a:t>
            </a:r>
            <a:r>
              <a:rPr kumimoji="1" lang="en-US" altLang="ja-JP" sz="2400" dirty="0"/>
              <a:t>along z-axis.</a:t>
            </a:r>
            <a:endParaRPr kumimoji="1" lang="ja-JP" altLang="en-US" sz="2400" dirty="0"/>
          </a:p>
        </p:txBody>
      </p:sp>
      <p:sp>
        <p:nvSpPr>
          <p:cNvPr id="8" name="スライド番号プレースホルダー 7"/>
          <p:cNvSpPr>
            <a:spLocks noGrp="1"/>
          </p:cNvSpPr>
          <p:nvPr>
            <p:ph type="sldNum" sz="quarter" idx="12"/>
          </p:nvPr>
        </p:nvSpPr>
        <p:spPr>
          <a:xfrm>
            <a:off x="5319451" y="9381813"/>
            <a:ext cx="1543050" cy="527403"/>
          </a:xfrm>
        </p:spPr>
        <p:txBody>
          <a:bodyPr/>
          <a:lstStyle/>
          <a:p>
            <a:fld id="{9A868371-1727-4CDA-B0BD-6094E27E5BDF}" type="slidenum">
              <a:rPr kumimoji="1" lang="ja-JP" altLang="en-US" sz="3200" smtClean="0">
                <a:solidFill>
                  <a:schemeClr val="tx1"/>
                </a:solidFill>
              </a:rPr>
              <a:t>5</a:t>
            </a:fld>
            <a:endParaRPr kumimoji="1" lang="ja-JP" altLang="en-US" sz="3200">
              <a:solidFill>
                <a:schemeClr val="tx1"/>
              </a:solidFill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96322"/>
            <a:ext cx="6858000" cy="3713356"/>
          </a:xfrm>
          <a:prstGeom prst="rect">
            <a:avLst/>
          </a:prstGeom>
        </p:spPr>
      </p:pic>
      <p:sp>
        <p:nvSpPr>
          <p:cNvPr id="15" name="テキスト ボックス 14"/>
          <p:cNvSpPr txBox="1"/>
          <p:nvPr/>
        </p:nvSpPr>
        <p:spPr>
          <a:xfrm>
            <a:off x="327864" y="6914392"/>
            <a:ext cx="62273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ja-JP" sz="2400" dirty="0" smtClean="0"/>
              <a:t>The origin is located on the center of the shape.</a:t>
            </a:r>
            <a:endParaRPr kumimoji="1" lang="ja-JP" altLang="en-US" sz="2400" dirty="0"/>
          </a:p>
        </p:txBody>
      </p:sp>
      <p:cxnSp>
        <p:nvCxnSpPr>
          <p:cNvPr id="16" name="直線矢印コネクタ 15"/>
          <p:cNvCxnSpPr/>
          <p:nvPr/>
        </p:nvCxnSpPr>
        <p:spPr>
          <a:xfrm flipV="1">
            <a:off x="1341120" y="3566161"/>
            <a:ext cx="1920240" cy="761999"/>
          </a:xfrm>
          <a:prstGeom prst="straightConnector1">
            <a:avLst/>
          </a:prstGeom>
          <a:ln w="38100">
            <a:solidFill>
              <a:srgbClr val="00B050"/>
            </a:solidFill>
            <a:headEnd type="arrow" w="lg" len="lg"/>
            <a:tailEnd type="arrow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/>
          <p:nvPr/>
        </p:nvCxnSpPr>
        <p:spPr>
          <a:xfrm rot="21540000">
            <a:off x="1377696" y="4330752"/>
            <a:ext cx="0" cy="1698648"/>
          </a:xfrm>
          <a:prstGeom prst="straightConnector1">
            <a:avLst/>
          </a:prstGeom>
          <a:ln w="38100">
            <a:solidFill>
              <a:srgbClr val="00B050"/>
            </a:solidFill>
            <a:headEnd type="arrow" w="lg" len="lg"/>
            <a:tailEnd type="arrow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/>
          <p:cNvCxnSpPr/>
          <p:nvPr/>
        </p:nvCxnSpPr>
        <p:spPr>
          <a:xfrm>
            <a:off x="1392519" y="6012840"/>
            <a:ext cx="2214977" cy="312804"/>
          </a:xfrm>
          <a:prstGeom prst="straightConnector1">
            <a:avLst/>
          </a:prstGeom>
          <a:ln w="38100">
            <a:solidFill>
              <a:srgbClr val="00B050"/>
            </a:solidFill>
            <a:headEnd type="arrow" w="lg" len="lg"/>
            <a:tailEnd type="arrow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正方形/長方形 23"/>
          <p:cNvSpPr/>
          <p:nvPr/>
        </p:nvSpPr>
        <p:spPr>
          <a:xfrm>
            <a:off x="1511419" y="4937932"/>
            <a:ext cx="16108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2800" dirty="0" err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inf_s</a:t>
            </a:r>
            <a:r>
              <a:rPr kumimoji="1" lang="en-US" altLang="ja-JP" sz="28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(x, </a:t>
            </a:r>
            <a:r>
              <a:rPr kumimoji="1" lang="en-US" altLang="ja-JP" sz="2800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3)</a:t>
            </a:r>
            <a:endParaRPr lang="ja-JP" altLang="en-US" sz="2800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749421" y="3386796"/>
            <a:ext cx="16108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2800" dirty="0" err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inf_s</a:t>
            </a:r>
            <a:r>
              <a:rPr kumimoji="1" lang="en-US" altLang="ja-JP" sz="28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(x, </a:t>
            </a:r>
            <a:r>
              <a:rPr kumimoji="1" lang="en-US" altLang="ja-JP" sz="2800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1)</a:t>
            </a:r>
            <a:endParaRPr lang="ja-JP" altLang="en-US" sz="2800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正方形/長方形 25"/>
          <p:cNvSpPr/>
          <p:nvPr/>
        </p:nvSpPr>
        <p:spPr>
          <a:xfrm>
            <a:off x="3720171" y="6182182"/>
            <a:ext cx="16108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2800" dirty="0" err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inf_s</a:t>
            </a:r>
            <a:r>
              <a:rPr kumimoji="1" lang="en-US" altLang="ja-JP" sz="28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(x, </a:t>
            </a:r>
            <a:r>
              <a:rPr kumimoji="1" lang="en-US" altLang="ja-JP" sz="2800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2)</a:t>
            </a:r>
            <a:endParaRPr lang="ja-JP" altLang="en-US" sz="2800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7862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図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96322"/>
            <a:ext cx="6858000" cy="3713356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945" y="14796"/>
            <a:ext cx="6867162" cy="610084"/>
          </a:xfrm>
        </p:spPr>
        <p:txBody>
          <a:bodyPr>
            <a:normAutofit/>
          </a:bodyPr>
          <a:lstStyle/>
          <a:p>
            <a:r>
              <a:rPr lang="en-US" altLang="ja-JP" dirty="0" err="1" smtClean="0"/>
              <a:t>typ_s</a:t>
            </a:r>
            <a:r>
              <a:rPr lang="en-US" altLang="ja-JP" dirty="0" smtClean="0"/>
              <a:t>(x)  = '</a:t>
            </a:r>
            <a:r>
              <a:rPr lang="en-US" altLang="ja-JP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elliptic-cone</a:t>
            </a:r>
            <a:r>
              <a:rPr lang="en-US" altLang="ja-JP" dirty="0" smtClean="0"/>
              <a:t>'</a:t>
            </a:r>
            <a:endParaRPr kumimoji="1" lang="ja-JP" altLang="en-US" dirty="0"/>
          </a:p>
        </p:txBody>
      </p:sp>
      <p:cxnSp>
        <p:nvCxnSpPr>
          <p:cNvPr id="5" name="直線コネクタ 4"/>
          <p:cNvCxnSpPr/>
          <p:nvPr/>
        </p:nvCxnSpPr>
        <p:spPr>
          <a:xfrm>
            <a:off x="7945" y="620462"/>
            <a:ext cx="68671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テキスト ボックス 5"/>
          <p:cNvSpPr txBox="1"/>
          <p:nvPr/>
        </p:nvSpPr>
        <p:spPr>
          <a:xfrm>
            <a:off x="319311" y="638828"/>
            <a:ext cx="62273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err="1"/>
              <a:t>inf_s</a:t>
            </a:r>
            <a:r>
              <a:rPr kumimoji="1" lang="en-US" altLang="ja-JP" sz="2400" dirty="0"/>
              <a:t>(x, 1) : Diameter along x-axis.</a:t>
            </a:r>
          </a:p>
          <a:p>
            <a:r>
              <a:rPr kumimoji="1" lang="en-US" altLang="ja-JP" sz="2400" dirty="0" err="1"/>
              <a:t>inf_s</a:t>
            </a:r>
            <a:r>
              <a:rPr kumimoji="1" lang="en-US" altLang="ja-JP" sz="2400" dirty="0"/>
              <a:t>(x, 2) : Diameter along y-axis.</a:t>
            </a:r>
          </a:p>
          <a:p>
            <a:r>
              <a:rPr kumimoji="1" lang="en-US" altLang="ja-JP" sz="2400" dirty="0" err="1"/>
              <a:t>inf_s</a:t>
            </a:r>
            <a:r>
              <a:rPr kumimoji="1" lang="en-US" altLang="ja-JP" sz="2400" dirty="0"/>
              <a:t>(x, 3) : </a:t>
            </a:r>
            <a:r>
              <a:rPr kumimoji="1" lang="en-US" altLang="ja-JP" sz="2400" dirty="0" smtClean="0"/>
              <a:t>Height </a:t>
            </a:r>
            <a:r>
              <a:rPr kumimoji="1" lang="en-US" altLang="ja-JP" sz="2400" dirty="0"/>
              <a:t>along z-axis.</a:t>
            </a:r>
            <a:endParaRPr kumimoji="1" lang="ja-JP" altLang="en-US" sz="2400" dirty="0"/>
          </a:p>
        </p:txBody>
      </p:sp>
      <p:sp>
        <p:nvSpPr>
          <p:cNvPr id="8" name="スライド番号プレースホルダー 7"/>
          <p:cNvSpPr>
            <a:spLocks noGrp="1"/>
          </p:cNvSpPr>
          <p:nvPr>
            <p:ph type="sldNum" sz="quarter" idx="12"/>
          </p:nvPr>
        </p:nvSpPr>
        <p:spPr>
          <a:xfrm>
            <a:off x="5319451" y="9381813"/>
            <a:ext cx="1543050" cy="527403"/>
          </a:xfrm>
        </p:spPr>
        <p:txBody>
          <a:bodyPr/>
          <a:lstStyle/>
          <a:p>
            <a:fld id="{9A868371-1727-4CDA-B0BD-6094E27E5BDF}" type="slidenum">
              <a:rPr kumimoji="1" lang="ja-JP" altLang="en-US" sz="3200" smtClean="0">
                <a:solidFill>
                  <a:schemeClr val="tx1"/>
                </a:solidFill>
              </a:rPr>
              <a:t>6</a:t>
            </a:fld>
            <a:endParaRPr kumimoji="1" lang="ja-JP" altLang="en-US" sz="3200">
              <a:solidFill>
                <a:schemeClr val="tx1"/>
              </a:solidFill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327864" y="6914392"/>
            <a:ext cx="622732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ja-JP" sz="2400" dirty="0"/>
              <a:t>The origin along the z axis located below the shape.</a:t>
            </a:r>
          </a:p>
          <a:p>
            <a:pPr algn="just"/>
            <a:r>
              <a:rPr kumimoji="1" lang="en-US" altLang="ja-JP" sz="2400" dirty="0"/>
              <a:t>(The origin on the </a:t>
            </a:r>
            <a:r>
              <a:rPr kumimoji="1" lang="en-US" altLang="ja-JP" sz="2400" dirty="0" err="1"/>
              <a:t>xy</a:t>
            </a:r>
            <a:r>
              <a:rPr kumimoji="1" lang="en-US" altLang="ja-JP" sz="2400" dirty="0"/>
              <a:t>-plane is located on the center of the ellipsoid) </a:t>
            </a:r>
            <a:endParaRPr kumimoji="1" lang="ja-JP" altLang="en-US" sz="2400" dirty="0"/>
          </a:p>
        </p:txBody>
      </p:sp>
      <p:cxnSp>
        <p:nvCxnSpPr>
          <p:cNvPr id="10" name="直線矢印コネクタ 9"/>
          <p:cNvCxnSpPr/>
          <p:nvPr/>
        </p:nvCxnSpPr>
        <p:spPr>
          <a:xfrm>
            <a:off x="1621536" y="5192628"/>
            <a:ext cx="3541776" cy="621628"/>
          </a:xfrm>
          <a:prstGeom prst="straightConnector1">
            <a:avLst/>
          </a:prstGeom>
          <a:ln w="38100">
            <a:solidFill>
              <a:srgbClr val="00B050"/>
            </a:solidFill>
            <a:headEnd type="arrow" w="lg" len="lg"/>
            <a:tailEnd type="arrow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/>
          <p:cNvCxnSpPr/>
          <p:nvPr/>
        </p:nvCxnSpPr>
        <p:spPr>
          <a:xfrm flipV="1">
            <a:off x="2852928" y="5192628"/>
            <a:ext cx="950976" cy="699112"/>
          </a:xfrm>
          <a:prstGeom prst="straightConnector1">
            <a:avLst/>
          </a:prstGeom>
          <a:ln w="38100">
            <a:solidFill>
              <a:srgbClr val="00B050"/>
            </a:solidFill>
            <a:headEnd type="arrow" w="lg" len="lg"/>
            <a:tailEnd type="arrow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/>
          <p:cNvCxnSpPr/>
          <p:nvPr/>
        </p:nvCxnSpPr>
        <p:spPr>
          <a:xfrm flipV="1">
            <a:off x="3351057" y="3720721"/>
            <a:ext cx="173099" cy="1821463"/>
          </a:xfrm>
          <a:prstGeom prst="straightConnector1">
            <a:avLst/>
          </a:prstGeom>
          <a:ln w="38100">
            <a:solidFill>
              <a:srgbClr val="00B050"/>
            </a:solidFill>
            <a:headEnd type="arrow" w="lg" len="lg"/>
            <a:tailEnd type="arrow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正方形/長方形 19"/>
          <p:cNvSpPr/>
          <p:nvPr/>
        </p:nvSpPr>
        <p:spPr>
          <a:xfrm>
            <a:off x="3635411" y="3391722"/>
            <a:ext cx="16108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2800" dirty="0" err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inf_s</a:t>
            </a:r>
            <a:r>
              <a:rPr kumimoji="1" lang="en-US" altLang="ja-JP" sz="28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(x, </a:t>
            </a:r>
            <a:r>
              <a:rPr kumimoji="1" lang="en-US" altLang="ja-JP" sz="2800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3)</a:t>
            </a:r>
            <a:endParaRPr lang="ja-JP" altLang="en-US" sz="2800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正方形/長方形 20"/>
          <p:cNvSpPr/>
          <p:nvPr/>
        </p:nvSpPr>
        <p:spPr>
          <a:xfrm>
            <a:off x="118695" y="4593300"/>
            <a:ext cx="16108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2800" dirty="0" err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inf_s</a:t>
            </a:r>
            <a:r>
              <a:rPr kumimoji="1" lang="en-US" altLang="ja-JP" sz="28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(x, </a:t>
            </a:r>
            <a:r>
              <a:rPr kumimoji="1" lang="en-US" altLang="ja-JP" sz="2800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1)</a:t>
            </a:r>
            <a:endParaRPr lang="ja-JP" altLang="en-US" sz="2800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正方形/長方形 21"/>
          <p:cNvSpPr/>
          <p:nvPr/>
        </p:nvSpPr>
        <p:spPr>
          <a:xfrm>
            <a:off x="2193078" y="5878384"/>
            <a:ext cx="16108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2800" dirty="0" err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inf_s</a:t>
            </a:r>
            <a:r>
              <a:rPr kumimoji="1" lang="en-US" altLang="ja-JP" sz="28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(x, </a:t>
            </a:r>
            <a:r>
              <a:rPr kumimoji="1" lang="en-US" altLang="ja-JP" sz="2800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2)</a:t>
            </a:r>
            <a:endParaRPr lang="ja-JP" altLang="en-US" sz="2800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76896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945" y="14796"/>
            <a:ext cx="6867162" cy="610084"/>
          </a:xfrm>
        </p:spPr>
        <p:txBody>
          <a:bodyPr>
            <a:normAutofit/>
          </a:bodyPr>
          <a:lstStyle/>
          <a:p>
            <a:r>
              <a:rPr lang="en-US" altLang="ja-JP" dirty="0" err="1" smtClean="0"/>
              <a:t>typ_s</a:t>
            </a:r>
            <a:r>
              <a:rPr lang="en-US" altLang="ja-JP" dirty="0" smtClean="0"/>
              <a:t>(x)  = '</a:t>
            </a:r>
            <a:r>
              <a:rPr lang="en-US" altLang="ja-JP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triangular-cone</a:t>
            </a:r>
            <a:r>
              <a:rPr lang="en-US" altLang="ja-JP" dirty="0" smtClean="0"/>
              <a:t>'</a:t>
            </a:r>
            <a:endParaRPr kumimoji="1" lang="ja-JP" altLang="en-US" dirty="0"/>
          </a:p>
        </p:txBody>
      </p:sp>
      <p:cxnSp>
        <p:nvCxnSpPr>
          <p:cNvPr id="5" name="直線コネクタ 4"/>
          <p:cNvCxnSpPr/>
          <p:nvPr/>
        </p:nvCxnSpPr>
        <p:spPr>
          <a:xfrm>
            <a:off x="7945" y="620462"/>
            <a:ext cx="68671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テキスト ボックス 5"/>
          <p:cNvSpPr txBox="1"/>
          <p:nvPr/>
        </p:nvSpPr>
        <p:spPr>
          <a:xfrm>
            <a:off x="319311" y="638828"/>
            <a:ext cx="62273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err="1"/>
              <a:t>inf_s</a:t>
            </a:r>
            <a:r>
              <a:rPr kumimoji="1" lang="en-US" altLang="ja-JP" sz="2400" dirty="0"/>
              <a:t>(x, 1) : Side length along x-axis.</a:t>
            </a:r>
          </a:p>
          <a:p>
            <a:r>
              <a:rPr kumimoji="1" lang="en-US" altLang="ja-JP" sz="2400" dirty="0" err="1"/>
              <a:t>inf_s</a:t>
            </a:r>
            <a:r>
              <a:rPr kumimoji="1" lang="en-US" altLang="ja-JP" sz="2400" dirty="0"/>
              <a:t>(x, 2) : Height along y-axis.</a:t>
            </a:r>
          </a:p>
          <a:p>
            <a:r>
              <a:rPr kumimoji="1" lang="en-US" altLang="ja-JP" sz="2400" dirty="0" err="1"/>
              <a:t>inf_s</a:t>
            </a:r>
            <a:r>
              <a:rPr kumimoji="1" lang="en-US" altLang="ja-JP" sz="2400" dirty="0"/>
              <a:t>(x, 3) : Height along </a:t>
            </a:r>
            <a:r>
              <a:rPr kumimoji="1" lang="en-US" altLang="ja-JP" sz="2400" dirty="0" smtClean="0"/>
              <a:t>z-axis</a:t>
            </a:r>
            <a:r>
              <a:rPr kumimoji="1" lang="en-US" altLang="ja-JP" sz="2400" dirty="0"/>
              <a:t>.</a:t>
            </a:r>
          </a:p>
        </p:txBody>
      </p:sp>
      <p:sp>
        <p:nvSpPr>
          <p:cNvPr id="8" name="スライド番号プレースホルダー 7"/>
          <p:cNvSpPr>
            <a:spLocks noGrp="1"/>
          </p:cNvSpPr>
          <p:nvPr>
            <p:ph type="sldNum" sz="quarter" idx="12"/>
          </p:nvPr>
        </p:nvSpPr>
        <p:spPr>
          <a:xfrm>
            <a:off x="5319451" y="9381813"/>
            <a:ext cx="1543050" cy="527403"/>
          </a:xfrm>
        </p:spPr>
        <p:txBody>
          <a:bodyPr/>
          <a:lstStyle/>
          <a:p>
            <a:fld id="{9A868371-1727-4CDA-B0BD-6094E27E5BDF}" type="slidenum">
              <a:rPr kumimoji="1" lang="ja-JP" altLang="en-US" sz="3200" smtClean="0">
                <a:solidFill>
                  <a:schemeClr val="tx1"/>
                </a:solidFill>
              </a:rPr>
              <a:t>7</a:t>
            </a:fld>
            <a:endParaRPr kumimoji="1" lang="ja-JP" altLang="en-US" sz="3200">
              <a:solidFill>
                <a:schemeClr val="tx1"/>
              </a:solidFill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327864" y="6914392"/>
            <a:ext cx="622732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ja-JP" sz="2400" dirty="0"/>
              <a:t>The origin along the z axis located below the shape.</a:t>
            </a:r>
          </a:p>
          <a:p>
            <a:pPr algn="just"/>
            <a:r>
              <a:rPr kumimoji="1" lang="en-US" altLang="ja-JP" sz="2400" dirty="0"/>
              <a:t>(The origin on the </a:t>
            </a:r>
            <a:r>
              <a:rPr kumimoji="1" lang="en-US" altLang="ja-JP" sz="2400" dirty="0" err="1"/>
              <a:t>xy</a:t>
            </a:r>
            <a:r>
              <a:rPr kumimoji="1" lang="en-US" altLang="ja-JP" sz="2400" dirty="0"/>
              <a:t>-plane is located on the center of the triangle) </a:t>
            </a:r>
            <a:endParaRPr kumimoji="1" lang="ja-JP" altLang="en-US" sz="2400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96322"/>
            <a:ext cx="6858000" cy="3713356"/>
          </a:xfrm>
          <a:prstGeom prst="rect">
            <a:avLst/>
          </a:prstGeom>
        </p:spPr>
      </p:pic>
      <p:cxnSp>
        <p:nvCxnSpPr>
          <p:cNvPr id="9" name="直線矢印コネクタ 8"/>
          <p:cNvCxnSpPr/>
          <p:nvPr/>
        </p:nvCxnSpPr>
        <p:spPr>
          <a:xfrm>
            <a:off x="1590805" y="5561557"/>
            <a:ext cx="1553228" cy="676405"/>
          </a:xfrm>
          <a:prstGeom prst="straightConnector1">
            <a:avLst/>
          </a:prstGeom>
          <a:ln w="38100">
            <a:solidFill>
              <a:srgbClr val="00B050"/>
            </a:solidFill>
            <a:headEnd type="arrow" w="lg" len="lg"/>
            <a:tailEnd type="arrow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/>
          <p:cNvCxnSpPr/>
          <p:nvPr/>
        </p:nvCxnSpPr>
        <p:spPr>
          <a:xfrm flipV="1">
            <a:off x="2480153" y="5711869"/>
            <a:ext cx="2329842" cy="225468"/>
          </a:xfrm>
          <a:prstGeom prst="straightConnector1">
            <a:avLst/>
          </a:prstGeom>
          <a:ln w="38100">
            <a:solidFill>
              <a:srgbClr val="00B050"/>
            </a:solidFill>
            <a:headEnd type="arrow" w="lg" len="lg"/>
            <a:tailEnd type="arrow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/>
          <p:cNvCxnSpPr/>
          <p:nvPr/>
        </p:nvCxnSpPr>
        <p:spPr>
          <a:xfrm flipV="1">
            <a:off x="3269293" y="3908121"/>
            <a:ext cx="0" cy="1929008"/>
          </a:xfrm>
          <a:prstGeom prst="straightConnector1">
            <a:avLst/>
          </a:prstGeom>
          <a:ln w="38100">
            <a:solidFill>
              <a:srgbClr val="00B050"/>
            </a:solidFill>
            <a:headEnd type="arrow" w="lg" len="lg"/>
            <a:tailEnd type="arrow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正方形/長方形 19"/>
          <p:cNvSpPr/>
          <p:nvPr/>
        </p:nvSpPr>
        <p:spPr>
          <a:xfrm>
            <a:off x="3390319" y="3747962"/>
            <a:ext cx="16108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2800" dirty="0" err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inf_s</a:t>
            </a:r>
            <a:r>
              <a:rPr kumimoji="1" lang="en-US" altLang="ja-JP" sz="28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(x, </a:t>
            </a:r>
            <a:r>
              <a:rPr kumimoji="1" lang="en-US" altLang="ja-JP" sz="2800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3)</a:t>
            </a:r>
            <a:endParaRPr lang="ja-JP" altLang="en-US" sz="2800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正方形/長方形 20"/>
          <p:cNvSpPr/>
          <p:nvPr/>
        </p:nvSpPr>
        <p:spPr>
          <a:xfrm>
            <a:off x="4697199" y="5743772"/>
            <a:ext cx="16108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2800" dirty="0" err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inf_s</a:t>
            </a:r>
            <a:r>
              <a:rPr kumimoji="1" lang="en-US" altLang="ja-JP" sz="28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(x, </a:t>
            </a:r>
            <a:r>
              <a:rPr kumimoji="1" lang="en-US" altLang="ja-JP" sz="2800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2)</a:t>
            </a:r>
            <a:endParaRPr lang="ja-JP" altLang="en-US" sz="2800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正方形/長方形 21"/>
          <p:cNvSpPr/>
          <p:nvPr/>
        </p:nvSpPr>
        <p:spPr>
          <a:xfrm>
            <a:off x="235855" y="4852338"/>
            <a:ext cx="16108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2800" dirty="0" err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inf_s</a:t>
            </a:r>
            <a:r>
              <a:rPr kumimoji="1" lang="en-US" altLang="ja-JP" sz="28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(x, </a:t>
            </a:r>
            <a:r>
              <a:rPr kumimoji="1" lang="en-US" altLang="ja-JP" sz="2800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1)</a:t>
            </a:r>
            <a:endParaRPr lang="ja-JP" altLang="en-US" sz="2800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64725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945" y="14796"/>
            <a:ext cx="6867162" cy="610084"/>
          </a:xfrm>
        </p:spPr>
        <p:txBody>
          <a:bodyPr>
            <a:normAutofit/>
          </a:bodyPr>
          <a:lstStyle/>
          <a:p>
            <a:r>
              <a:rPr lang="en-US" altLang="ja-JP" dirty="0" err="1" smtClean="0"/>
              <a:t>typ_s</a:t>
            </a:r>
            <a:r>
              <a:rPr lang="en-US" altLang="ja-JP" dirty="0" smtClean="0"/>
              <a:t>(x)  = '</a:t>
            </a:r>
            <a:r>
              <a:rPr lang="en-US" altLang="ja-JP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rectangular-cone</a:t>
            </a:r>
            <a:r>
              <a:rPr lang="en-US" altLang="ja-JP" dirty="0" smtClean="0"/>
              <a:t>'</a:t>
            </a:r>
            <a:endParaRPr kumimoji="1" lang="ja-JP" altLang="en-US" dirty="0"/>
          </a:p>
        </p:txBody>
      </p:sp>
      <p:cxnSp>
        <p:nvCxnSpPr>
          <p:cNvPr id="5" name="直線コネクタ 4"/>
          <p:cNvCxnSpPr/>
          <p:nvPr/>
        </p:nvCxnSpPr>
        <p:spPr>
          <a:xfrm>
            <a:off x="7945" y="620462"/>
            <a:ext cx="68671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テキスト ボックス 5"/>
          <p:cNvSpPr txBox="1"/>
          <p:nvPr/>
        </p:nvSpPr>
        <p:spPr>
          <a:xfrm>
            <a:off x="319311" y="638828"/>
            <a:ext cx="62273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err="1"/>
              <a:t>inf_s</a:t>
            </a:r>
            <a:r>
              <a:rPr kumimoji="1" lang="en-US" altLang="ja-JP" sz="2400" dirty="0"/>
              <a:t>(x, 1) : Side length along x-axis.</a:t>
            </a:r>
          </a:p>
          <a:p>
            <a:r>
              <a:rPr kumimoji="1" lang="en-US" altLang="ja-JP" sz="2400" dirty="0" err="1"/>
              <a:t>inf_s</a:t>
            </a:r>
            <a:r>
              <a:rPr kumimoji="1" lang="en-US" altLang="ja-JP" sz="2400" dirty="0"/>
              <a:t>(x, 2) : Side length along y-axis.</a:t>
            </a:r>
          </a:p>
          <a:p>
            <a:r>
              <a:rPr kumimoji="1" lang="en-US" altLang="ja-JP" sz="2400" dirty="0" err="1" smtClean="0"/>
              <a:t>inf_s</a:t>
            </a:r>
            <a:r>
              <a:rPr kumimoji="1" lang="en-US" altLang="ja-JP" sz="2400" dirty="0" smtClean="0"/>
              <a:t>(x</a:t>
            </a:r>
            <a:r>
              <a:rPr kumimoji="1" lang="en-US" altLang="ja-JP" sz="2400" dirty="0"/>
              <a:t>, 3) : Height along </a:t>
            </a:r>
            <a:r>
              <a:rPr kumimoji="1" lang="en-US" altLang="ja-JP" sz="2400" dirty="0" smtClean="0"/>
              <a:t>z-axis</a:t>
            </a:r>
            <a:r>
              <a:rPr kumimoji="1" lang="en-US" altLang="ja-JP" sz="2400" dirty="0"/>
              <a:t>.</a:t>
            </a:r>
          </a:p>
        </p:txBody>
      </p:sp>
      <p:sp>
        <p:nvSpPr>
          <p:cNvPr id="8" name="スライド番号プレースホルダー 7"/>
          <p:cNvSpPr>
            <a:spLocks noGrp="1"/>
          </p:cNvSpPr>
          <p:nvPr>
            <p:ph type="sldNum" sz="quarter" idx="12"/>
          </p:nvPr>
        </p:nvSpPr>
        <p:spPr>
          <a:xfrm>
            <a:off x="5319451" y="9381813"/>
            <a:ext cx="1543050" cy="527403"/>
          </a:xfrm>
        </p:spPr>
        <p:txBody>
          <a:bodyPr/>
          <a:lstStyle/>
          <a:p>
            <a:fld id="{9A868371-1727-4CDA-B0BD-6094E27E5BDF}" type="slidenum">
              <a:rPr kumimoji="1" lang="ja-JP" altLang="en-US" sz="3200" smtClean="0">
                <a:solidFill>
                  <a:schemeClr val="tx1"/>
                </a:solidFill>
              </a:rPr>
              <a:t>8</a:t>
            </a:fld>
            <a:endParaRPr kumimoji="1" lang="ja-JP" altLang="en-US" sz="3200">
              <a:solidFill>
                <a:schemeClr val="tx1"/>
              </a:solidFill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327864" y="6914392"/>
            <a:ext cx="622732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ja-JP" sz="2400" dirty="0"/>
              <a:t>The origin along the z axis located below the shape.</a:t>
            </a:r>
          </a:p>
          <a:p>
            <a:pPr algn="just"/>
            <a:r>
              <a:rPr kumimoji="1" lang="en-US" altLang="ja-JP" sz="2400" dirty="0"/>
              <a:t>(The origin on the </a:t>
            </a:r>
            <a:r>
              <a:rPr kumimoji="1" lang="en-US" altLang="ja-JP" sz="2400" dirty="0" err="1"/>
              <a:t>xy</a:t>
            </a:r>
            <a:r>
              <a:rPr kumimoji="1" lang="en-US" altLang="ja-JP" sz="2400" dirty="0"/>
              <a:t>-plane is located on the center of the rectangle) </a:t>
            </a:r>
            <a:endParaRPr kumimoji="1" lang="ja-JP" altLang="en-US" sz="2400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96322"/>
            <a:ext cx="6858000" cy="3713356"/>
          </a:xfrm>
          <a:prstGeom prst="rect">
            <a:avLst/>
          </a:prstGeom>
        </p:spPr>
      </p:pic>
      <p:cxnSp>
        <p:nvCxnSpPr>
          <p:cNvPr id="13" name="直線矢印コネクタ 12"/>
          <p:cNvCxnSpPr/>
          <p:nvPr/>
        </p:nvCxnSpPr>
        <p:spPr>
          <a:xfrm flipH="1" flipV="1">
            <a:off x="1177447" y="5366390"/>
            <a:ext cx="2251553" cy="1016018"/>
          </a:xfrm>
          <a:prstGeom prst="straightConnector1">
            <a:avLst/>
          </a:prstGeom>
          <a:ln w="38100">
            <a:solidFill>
              <a:srgbClr val="00B050"/>
            </a:solidFill>
            <a:headEnd type="arrow" w="lg" len="lg"/>
            <a:tailEnd type="arrow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/>
          <p:cNvCxnSpPr/>
          <p:nvPr/>
        </p:nvCxnSpPr>
        <p:spPr>
          <a:xfrm flipH="1">
            <a:off x="3407079" y="5945688"/>
            <a:ext cx="2229632" cy="375781"/>
          </a:xfrm>
          <a:prstGeom prst="straightConnector1">
            <a:avLst/>
          </a:prstGeom>
          <a:ln w="38100">
            <a:solidFill>
              <a:srgbClr val="00B050"/>
            </a:solidFill>
            <a:headEnd type="arrow" w="lg" len="lg"/>
            <a:tailEnd type="arrow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/>
          <p:nvPr/>
        </p:nvCxnSpPr>
        <p:spPr>
          <a:xfrm flipH="1">
            <a:off x="3407079" y="3784210"/>
            <a:ext cx="68892" cy="1849371"/>
          </a:xfrm>
          <a:prstGeom prst="straightConnector1">
            <a:avLst/>
          </a:prstGeom>
          <a:ln w="38100">
            <a:solidFill>
              <a:srgbClr val="00B050"/>
            </a:solidFill>
            <a:headEnd type="arrow" w="lg" len="lg"/>
            <a:tailEnd type="arrow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正方形/長方形 20"/>
          <p:cNvSpPr/>
          <p:nvPr/>
        </p:nvSpPr>
        <p:spPr>
          <a:xfrm>
            <a:off x="3715995" y="3672806"/>
            <a:ext cx="16108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2800" dirty="0" err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inf_s</a:t>
            </a:r>
            <a:r>
              <a:rPr kumimoji="1" lang="en-US" altLang="ja-JP" sz="28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(x, </a:t>
            </a:r>
            <a:r>
              <a:rPr kumimoji="1" lang="en-US" altLang="ja-JP" sz="2800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3)</a:t>
            </a:r>
            <a:endParaRPr lang="ja-JP" altLang="en-US" sz="2800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正方形/長方形 21"/>
          <p:cNvSpPr/>
          <p:nvPr/>
        </p:nvSpPr>
        <p:spPr>
          <a:xfrm>
            <a:off x="185751" y="4526662"/>
            <a:ext cx="16108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2800" dirty="0" err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inf_s</a:t>
            </a:r>
            <a:r>
              <a:rPr kumimoji="1" lang="en-US" altLang="ja-JP" sz="28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(x, </a:t>
            </a:r>
            <a:r>
              <a:rPr kumimoji="1" lang="en-US" altLang="ja-JP" sz="2800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1)</a:t>
            </a:r>
            <a:endParaRPr lang="ja-JP" altLang="en-US" sz="2800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正方形/長方形 22"/>
          <p:cNvSpPr/>
          <p:nvPr/>
        </p:nvSpPr>
        <p:spPr>
          <a:xfrm>
            <a:off x="4183633" y="6207234"/>
            <a:ext cx="16108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2800" dirty="0" err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inf_s</a:t>
            </a:r>
            <a:r>
              <a:rPr kumimoji="1" lang="en-US" altLang="ja-JP" sz="28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(x, </a:t>
            </a:r>
            <a:r>
              <a:rPr kumimoji="1" lang="en-US" altLang="ja-JP" sz="2800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2)</a:t>
            </a:r>
            <a:endParaRPr lang="ja-JP" altLang="en-US" sz="2800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00670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87</TotalTime>
  <Words>535</Words>
  <Application>Microsoft Office PowerPoint</Application>
  <PresentationFormat>A4 210 x 297 mm</PresentationFormat>
  <Paragraphs>77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4" baseType="lpstr">
      <vt:lpstr>游ゴシック</vt:lpstr>
      <vt:lpstr>游ゴシック Light</vt:lpstr>
      <vt:lpstr>Arial</vt:lpstr>
      <vt:lpstr>Calibri</vt:lpstr>
      <vt:lpstr>Calibri Light</vt:lpstr>
      <vt:lpstr>Office テーマ</vt:lpstr>
      <vt:lpstr>typ_s(x)  = 'ellipsoid'</vt:lpstr>
      <vt:lpstr>typ_s(x)  = 'half-ellipsoid'</vt:lpstr>
      <vt:lpstr>typ_s(x)  = 'elliptic-cylinder'</vt:lpstr>
      <vt:lpstr>typ_s(x)  = 'triangular-cylinder'</vt:lpstr>
      <vt:lpstr>typ_s(x)  = 'rectangular-cylinder'</vt:lpstr>
      <vt:lpstr>typ_s(x)  = 'elliptic-cone'</vt:lpstr>
      <vt:lpstr>typ_s(x)  = 'triangular-cone'</vt:lpstr>
      <vt:lpstr>typ_s(x)  = 'rectangular-cone'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typ_s(x)  = 'ellipsoid'</dc:title>
  <dc:creator>TT2</dc:creator>
  <cp:lastModifiedBy>TT2</cp:lastModifiedBy>
  <cp:revision>27</cp:revision>
  <dcterms:created xsi:type="dcterms:W3CDTF">2018-10-24T00:45:55Z</dcterms:created>
  <dcterms:modified xsi:type="dcterms:W3CDTF">2018-10-24T02:20:31Z</dcterms:modified>
</cp:coreProperties>
</file>