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SOLUCIONES TECNOLÓGICAS PARA CHILLÁN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Inteligencia Artificial y IoT para la Región de Ñuble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9436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TechSolutions Chillán</a:t>
            </a:r>
            <a:br/>
            <a:r>
              <a:t>info@techsolutions-chillan.cl</a:t>
            </a:r>
            <a:br/>
            <a:r>
              <a:t>+56 9 XXXX XXXX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OPORTUNIDADES DEL MERCADO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4846320"/>
            <a:ext cx="7680960" cy="1737360"/>
          </a:xfrm>
          <a:prstGeom prst="roundRect">
            <a:avLst/>
          </a:prstGeom>
          <a:solidFill>
            <a:srgbClr val="43A0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2E7D32"/>
                </a:solidFill>
              </a:defRPr>
            </a:pPr>
            <a:r>
              <a:t>📊 DATOS CLAVE DE CHILLÁN Y REGIÓN DE ÑUBLE:</a:t>
            </a:r>
          </a:p>
          <a:p>
            <a:pPr lvl="1">
              <a:defRPr sz="1600"/>
            </a:pPr>
            <a:r>
              <a:t>• 9,007 empresas registradas en la región</a:t>
            </a:r>
          </a:p>
          <a:p>
            <a:pPr lvl="1">
              <a:defRPr sz="1600"/>
            </a:pPr>
            <a:r>
              <a:t>• 18.5% del empleo en sector agrícola</a:t>
            </a:r>
          </a:p>
          <a:p>
            <a:pPr lvl="1">
              <a:defRPr sz="1600"/>
            </a:pPr>
            <a:r>
              <a:t>• Capital de la agroindustria chilena</a:t>
            </a:r>
          </a:p>
          <a:p>
            <a:pPr lvl="1">
              <a:defRPr sz="1600"/>
            </a:pPr>
            <a:r>
              <a:t>• Mercado IA agrícola: $4.7B proyectado para 2028</a:t>
            </a:r>
          </a:p>
          <a:p>
            <a:pPr lvl="1">
              <a:defRPr sz="1600"/>
            </a:pPr>
            <a:r>
              <a:t>• Crecimiento del 140% en inversión AgTech (2023-2029)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🎯 OPORTUNIDAD: Chillán está posicionada como el hub tecnológico agroindustrial ideal para implementar soluciones de IA avanzadas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NUESTRAS SOLUCIONES TECNOLÓGICAS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2E7D32"/>
                </a:solidFill>
              </a:defRPr>
            </a:pPr>
            <a:r>
              <a:t>🤖 SISTEMAS RAG PARA AGROINDUSTRIA</a:t>
            </a:r>
          </a:p>
          <a:p>
            <a:pPr lvl="1">
              <a:defRPr sz="1400"/>
            </a:pPr>
            <a:r>
              <a:t>Gestión inteligente del conocimiento agrícola con IA generativa</a:t>
            </a:r>
          </a:p>
          <a:p/>
          <a:p>
            <a:pPr>
              <a:defRPr sz="1600" b="1">
                <a:solidFill>
                  <a:srgbClr val="2E7D32"/>
                </a:solidFill>
              </a:defRPr>
            </a:pPr>
            <a:r>
              <a:t>🌤️ MONITOREO ATMOSFÉRICO IoT</a:t>
            </a:r>
          </a:p>
          <a:p>
            <a:pPr lvl="1">
              <a:defRPr sz="1400"/>
            </a:pPr>
            <a:r>
              <a:t>Redes de sensores para calidad del aire y variables ambientales</a:t>
            </a:r>
          </a:p>
          <a:p/>
          <a:p>
            <a:pPr>
              <a:defRPr sz="1600" b="1">
                <a:solidFill>
                  <a:srgbClr val="2E7D32"/>
                </a:solidFill>
              </a:defRPr>
            </a:pPr>
            <a:r>
              <a:t>🎓 IA EN EDUCACIÓN TÉCNICA</a:t>
            </a:r>
          </a:p>
          <a:p>
            <a:pPr lvl="1">
              <a:defRPr sz="1400"/>
            </a:pPr>
            <a:r>
              <a:t>Plataformas personalizadas para UBB e INACAP</a:t>
            </a:r>
          </a:p>
          <a:p/>
          <a:p>
            <a:pPr>
              <a:defRPr sz="1600" b="1">
                <a:solidFill>
                  <a:srgbClr val="2E7D32"/>
                </a:solidFill>
              </a:defRPr>
            </a:pPr>
            <a:r>
              <a:t>⚙️ OPTIMIZACIÓN DE PROCESOS</a:t>
            </a:r>
          </a:p>
          <a:p>
            <a:pPr lvl="1">
              <a:defRPr sz="1400"/>
            </a:pPr>
            <a:r>
              <a:t>Automatización inteligente para manufactura e industria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SECTORES Y CLIENTES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2E7D32"/>
                </a:solidFill>
              </a:defRPr>
            </a:pPr>
            <a:r>
              <a:t>🚜 AGROINDUSTRIA</a:t>
            </a:r>
          </a:p>
          <a:p>
            <a:pPr lvl="1">
              <a:defRPr sz="1400"/>
            </a:pPr>
            <a:r>
              <a:t>• Vitafoods SpA</a:t>
            </a:r>
          </a:p>
          <a:p>
            <a:pPr lvl="1">
              <a:defRPr sz="1400"/>
            </a:pPr>
            <a:r>
              <a:t>• Ideal (Grupo Bimbo)</a:t>
            </a:r>
          </a:p>
          <a:p>
            <a:pPr lvl="1">
              <a:defRPr sz="1400"/>
            </a:pPr>
            <a:r>
              <a:t>• Cumfrut</a:t>
            </a:r>
          </a:p>
          <a:p>
            <a:pPr lvl="1">
              <a:defRPr sz="1400"/>
            </a:pPr>
            <a:r>
              <a:t>• Colún</a:t>
            </a:r>
          </a:p>
          <a:p/>
          <a:p>
            <a:pPr>
              <a:defRPr sz="1600" b="1">
                <a:solidFill>
                  <a:srgbClr val="2E7D32"/>
                </a:solidFill>
              </a:defRPr>
            </a:pPr>
            <a:r>
              <a:t>🏫 EDUCACIÓN</a:t>
            </a:r>
          </a:p>
          <a:p>
            <a:pPr lvl="1">
              <a:defRPr sz="1400"/>
            </a:pPr>
            <a:r>
              <a:t>• Universidad del Bío-Bío</a:t>
            </a:r>
          </a:p>
          <a:p>
            <a:pPr lvl="1">
              <a:defRPr sz="1400"/>
            </a:pPr>
            <a:r>
              <a:t>• INACAP Chillán</a:t>
            </a:r>
          </a:p>
          <a:p>
            <a:pPr lvl="1">
              <a:defRPr sz="1400"/>
            </a:pPr>
            <a:r>
              <a:t>• Centros de Investigación</a:t>
            </a:r>
          </a:p>
          <a:p/>
          <a:p>
            <a:pPr>
              <a:defRPr sz="1600" b="1">
                <a:solidFill>
                  <a:srgbClr val="2E7D32"/>
                </a:solidFill>
              </a:defRPr>
            </a:pPr>
            <a:r>
              <a:t>🏭 MANUFACTURA</a:t>
            </a:r>
          </a:p>
          <a:p>
            <a:pPr lvl="1">
              <a:defRPr sz="1400"/>
            </a:pPr>
            <a:r>
              <a:t>• Parque Industrial Chillán</a:t>
            </a:r>
          </a:p>
          <a:p>
            <a:pPr lvl="1">
              <a:defRPr sz="1400"/>
            </a:pPr>
            <a:r>
              <a:t>• Empresas Logísticas</a:t>
            </a:r>
          </a:p>
          <a:p>
            <a:pPr lvl="1">
              <a:defRPr sz="1400"/>
            </a:pPr>
            <a:r>
              <a:t>• Sector Maderero</a:t>
            </a:r>
          </a:p>
          <a:p/>
          <a:p>
            <a:pPr>
              <a:defRPr sz="1600" b="1">
                <a:solidFill>
                  <a:srgbClr val="2E7D32"/>
                </a:solidFill>
              </a:defRPr>
            </a:pPr>
            <a:r>
              <a:t>🌿 AMBIENTAL</a:t>
            </a:r>
          </a:p>
          <a:p>
            <a:pPr lvl="1">
              <a:defRPr sz="1400"/>
            </a:pPr>
            <a:r>
              <a:t>• SINCA</a:t>
            </a:r>
          </a:p>
          <a:p>
            <a:pPr lvl="1">
              <a:defRPr sz="1400"/>
            </a:pPr>
            <a:r>
              <a:t>• Empresas de Monitoreo</a:t>
            </a:r>
          </a:p>
          <a:p>
            <a:pPr lvl="1">
              <a:defRPr sz="1400"/>
            </a:pPr>
            <a:r>
              <a:t>• Gestión de Recursos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BENEFICIOS Y RETORNO DE INVERSIÓN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5303520"/>
            <a:ext cx="7680960" cy="1280160"/>
          </a:xfrm>
          <a:prstGeom prst="round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2E7D32"/>
                </a:solidFill>
              </a:defRPr>
            </a:pPr>
            <a:r>
              <a:t>💰 RETORNO DE INVERSIÓN COMPROBADO:</a:t>
            </a:r>
          </a:p>
          <a:p>
            <a:pPr lvl="1">
              <a:defRPr sz="1600"/>
            </a:pPr>
            <a:r>
              <a:t>• Reducción de costos operativos: 20-40%</a:t>
            </a:r>
          </a:p>
          <a:p>
            <a:pPr lvl="1">
              <a:defRPr sz="1600"/>
            </a:pPr>
            <a:r>
              <a:t>• Aumento de productividad: 15-35%</a:t>
            </a:r>
          </a:p>
          <a:p>
            <a:pPr lvl="1">
              <a:defRPr sz="1600"/>
            </a:pPr>
            <a:r>
              <a:t>• Mejora en calidad de productos: 25%</a:t>
            </a:r>
          </a:p>
          <a:p>
            <a:pPr lvl="1">
              <a:defRPr sz="1600"/>
            </a:pPr>
            <a:r>
              <a:t>• ROI promedio: 12-18 meses</a:t>
            </a:r>
          </a:p>
          <a:p>
            <a:pPr lvl="1">
              <a:defRPr sz="1600"/>
            </a:pPr>
            <a:r>
              <a:t>• Reducción tiempo de consultas: 40%</a:t>
            </a:r>
          </a:p>
          <a:p/>
          <a:p>
            <a:pPr>
              <a:defRPr sz="1800" b="1">
                <a:solidFill>
                  <a:srgbClr val="2E7D32"/>
                </a:solidFill>
              </a:defRPr>
            </a:pPr>
            <a:r>
              <a:t>🚀 PRÓXIMOS PASOS:</a:t>
            </a:r>
          </a:p>
          <a:p>
            <a:pPr lvl="1">
              <a:defRPr sz="1600"/>
            </a:pPr>
            <a:r>
              <a:t>1. Evaluación gratuita de necesidades tecnológicas</a:t>
            </a:r>
          </a:p>
          <a:p>
            <a:pPr lvl="1">
              <a:defRPr sz="1600"/>
            </a:pPr>
            <a:r>
              <a:t>2. Propuesta personalizada con casos de uso específicos</a:t>
            </a:r>
          </a:p>
          <a:p>
            <a:pPr lvl="1">
              <a:defRPr sz="1600"/>
            </a:pPr>
            <a:r>
              <a:t>3. Implementación piloto con métricas definidas</a:t>
            </a:r>
          </a:p>
          <a:p>
            <a:pPr lvl="1">
              <a:defRPr sz="1600"/>
            </a:pPr>
            <a:r>
              <a:t>4. Escalamiento y optimización continua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📞 ¡Contactanos hoy para transformar tu empresa con IA!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