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Montserrat"/>
      <p:regular r:id="rId72"/>
      <p:bold r:id="rId73"/>
      <p:italic r:id="rId74"/>
      <p:boldItalic r:id="rId75"/>
    </p:embeddedFont>
    <p:embeddedFont>
      <p:font typeface="Lato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bold.fntdata"/><Relationship Id="rId72" Type="http://schemas.openxmlformats.org/officeDocument/2006/relationships/font" Target="fonts/Montserrat-regular.fntdata"/><Relationship Id="rId31" Type="http://schemas.openxmlformats.org/officeDocument/2006/relationships/slide" Target="slides/slide26.xml"/><Relationship Id="rId75" Type="http://schemas.openxmlformats.org/officeDocument/2006/relationships/font" Target="fonts/Montserrat-boldItalic.fntdata"/><Relationship Id="rId30" Type="http://schemas.openxmlformats.org/officeDocument/2006/relationships/slide" Target="slides/slide25.xml"/><Relationship Id="rId74" Type="http://schemas.openxmlformats.org/officeDocument/2006/relationships/font" Target="fonts/Montserrat-italic.fntdata"/><Relationship Id="rId33" Type="http://schemas.openxmlformats.org/officeDocument/2006/relationships/slide" Target="slides/slide28.xml"/><Relationship Id="rId77" Type="http://schemas.openxmlformats.org/officeDocument/2006/relationships/font" Target="fonts/Lato-bold.fntdata"/><Relationship Id="rId32" Type="http://schemas.openxmlformats.org/officeDocument/2006/relationships/slide" Target="slides/slide27.xml"/><Relationship Id="rId76" Type="http://schemas.openxmlformats.org/officeDocument/2006/relationships/font" Target="fonts/Lato-regular.fntdata"/><Relationship Id="rId35" Type="http://schemas.openxmlformats.org/officeDocument/2006/relationships/slide" Target="slides/slide30.xml"/><Relationship Id="rId79" Type="http://schemas.openxmlformats.org/officeDocument/2006/relationships/font" Target="fonts/Lato-boldItalic.fntdata"/><Relationship Id="rId34" Type="http://schemas.openxmlformats.org/officeDocument/2006/relationships/slide" Target="slides/slide29.xml"/><Relationship Id="rId78" Type="http://schemas.openxmlformats.org/officeDocument/2006/relationships/font" Target="fonts/Lato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fda9012d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fda9012d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fda9012d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fda9012d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fda9012d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fda9012d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fda9012d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fda9012d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fda9012d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fda9012d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fda9012d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fda9012d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fda9012d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fda9012d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fda9012d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fda9012d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fda9012d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fda9012d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fda9012d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fda9012d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da9012d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da9012d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fda9012d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fda9012d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fda9012d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fda9012d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fda9012d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fda9012d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fda9012d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fda9012d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fda9012d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fda9012d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fda9012d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fda9012d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fda9012d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fda9012d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fda9012d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fda9012d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fda9012d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fda9012d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4796219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4796219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da9012d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da9012d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fda9012d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fda9012d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4796219a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4796219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4796219a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4796219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fda9012d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fda9012d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fda9012d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fda9012d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fda9012d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fda9012d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fda9012d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fda9012d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fda9012d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fda9012d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fda9012d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fda9012d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fda9012d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fda9012d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da9012d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da9012d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fda9012d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fda9012d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fda9012d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fda9012d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fda9012d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fda9012d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fda9012d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fda9012d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fda9012d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fda9012d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fda9012d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fda9012d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fda9012d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fda9012d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4796219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4796219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4796219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4796219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4796219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4796219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da9012d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da9012d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4796219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4796219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4796219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4796219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4796219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4796219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4796219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4796219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4796219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4796219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4796219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4796219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4796219a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4796219a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4796219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4796219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4796219a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4796219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4796219a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4796219a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da9012d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da9012d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4796219a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4796219a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4796219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4796219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4796219a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4796219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fda9012d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fda9012d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fda9012d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fda9012d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4796219a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4796219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fda9012d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fda9012d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da9012d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da9012d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da9012d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da9012d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da9012d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fda9012d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2 Interactive Notebook (“Notes”)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2"/>
              <a:t>Agile iterations (</a:t>
            </a:r>
            <a:r>
              <a:rPr lang="en" sz="1702"/>
              <a:t>Sometimes called a Sprint)</a:t>
            </a:r>
            <a:r>
              <a:rPr lang="en" sz="1702"/>
              <a:t> are usually between two and four weeks long, with a final completion date. The workflow of an Agile iteration will typically consist of five steps: </a:t>
            </a:r>
            <a:endParaRPr sz="1702"/>
          </a:p>
          <a:p>
            <a:pPr indent="-4065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3"/>
              <a:buChar char="●"/>
            </a:pPr>
            <a:r>
              <a:rPr lang="en" sz="2802"/>
              <a:t>Plan requirements: </a:t>
            </a:r>
            <a:endParaRPr sz="2802"/>
          </a:p>
          <a:p>
            <a:pPr indent="-3621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○"/>
            </a:pPr>
            <a:r>
              <a:rPr lang="en" sz="2102"/>
              <a:t>Develop product</a:t>
            </a:r>
            <a:endParaRPr sz="2102"/>
          </a:p>
          <a:p>
            <a:pPr indent="-3621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○"/>
            </a:pPr>
            <a:r>
              <a:rPr lang="en" sz="2102"/>
              <a:t>Test software</a:t>
            </a:r>
            <a:endParaRPr sz="2102"/>
          </a:p>
          <a:p>
            <a:pPr indent="-3621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○"/>
            </a:pPr>
            <a:r>
              <a:rPr lang="en" sz="2102"/>
              <a:t>Deliver iteration</a:t>
            </a:r>
            <a:endParaRPr sz="2102"/>
          </a:p>
          <a:p>
            <a:pPr indent="-3621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○"/>
            </a:pPr>
            <a:r>
              <a:rPr lang="en" sz="2102"/>
              <a:t>Incorporate feedback </a:t>
            </a:r>
            <a:endParaRPr sz="2102"/>
          </a:p>
          <a:p>
            <a:pPr indent="-3621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○"/>
            </a:pPr>
            <a:r>
              <a:rPr lang="en" sz="2102"/>
              <a:t>Iterate or Present (or Commit)</a:t>
            </a:r>
            <a:endParaRPr sz="210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- Sprint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2108" lvl="1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○"/>
            </a:pPr>
            <a:r>
              <a:rPr lang="en" sz="2102"/>
              <a:t>A sprint is designed to focus on ONLY ONE FEATURE</a:t>
            </a:r>
            <a:endParaRPr sz="2102"/>
          </a:p>
          <a:p>
            <a:pPr indent="-362108" lvl="1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○"/>
            </a:pPr>
            <a:r>
              <a:rPr lang="en" sz="2102"/>
              <a:t>There will be multiple Sprints to complete a project</a:t>
            </a:r>
            <a:endParaRPr sz="2102"/>
          </a:p>
          <a:p>
            <a:pPr indent="-362108" lvl="1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○"/>
            </a:pPr>
            <a:r>
              <a:rPr lang="en" sz="2102"/>
              <a:t>In your more simple projects, you have have </a:t>
            </a:r>
            <a:r>
              <a:rPr lang="en" sz="2102"/>
              <a:t>multiple</a:t>
            </a:r>
            <a:r>
              <a:rPr lang="en" sz="2102"/>
              <a:t> sprints in a class period</a:t>
            </a:r>
            <a:endParaRPr sz="2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2"/>
              <a:t>This helps you stay on task to complete individual pieces of the code and minimize errors.</a:t>
            </a:r>
            <a:endParaRPr sz="2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21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●"/>
            </a:pPr>
            <a:r>
              <a:rPr lang="en" sz="2102"/>
              <a:t>Move from one step to the next once the whole thing is finished</a:t>
            </a:r>
            <a:endParaRPr sz="2102"/>
          </a:p>
          <a:p>
            <a:pPr indent="-3621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○"/>
            </a:pPr>
            <a:r>
              <a:rPr lang="en" sz="2102"/>
              <a:t>Less focus on iterative testing while building</a:t>
            </a:r>
            <a:endParaRPr sz="2102"/>
          </a:p>
          <a:p>
            <a:pPr indent="-3621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●"/>
            </a:pPr>
            <a:r>
              <a:rPr lang="en" sz="2102"/>
              <a:t>More risk of failure</a:t>
            </a:r>
            <a:endParaRPr sz="2102"/>
          </a:p>
          <a:p>
            <a:pPr indent="-3621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3"/>
              <a:buChar char="●"/>
            </a:pPr>
            <a:r>
              <a:rPr lang="en" sz="2102"/>
              <a:t>Greater speed IF… IF… No errors</a:t>
            </a:r>
            <a:endParaRPr sz="2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vs agile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2"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7847" l="0" r="0" t="6205"/>
          <a:stretch/>
        </p:blipFill>
        <p:spPr>
          <a:xfrm>
            <a:off x="1376376" y="1040250"/>
            <a:ext cx="6720275" cy="37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Software Development Methods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2"/>
          </a:p>
        </p:txBody>
      </p:sp>
      <p:sp>
        <p:nvSpPr>
          <p:cNvPr id="215" name="Google Shape;215;p26"/>
          <p:cNvSpPr txBox="1"/>
          <p:nvPr/>
        </p:nvSpPr>
        <p:spPr>
          <a:xfrm>
            <a:off x="-134300" y="1624975"/>
            <a:ext cx="9978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SOOOOO Many !</a:t>
            </a:r>
            <a:endParaRPr sz="9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Review</a:t>
            </a:r>
            <a:endParaRPr/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Thinking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901" y="1008937"/>
            <a:ext cx="5416200" cy="40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vs Algorithms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is a program?</a:t>
            </a:r>
            <a:endParaRPr sz="3700"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type of file that stores code, or a test file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is an algorithm?</a:t>
            </a:r>
            <a:endParaRPr sz="3700"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step-by-step instruction to do something.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terative Design Process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language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language is a structured system of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Rules of a language are called syntax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Types of</a:t>
            </a:r>
            <a:r>
              <a:rPr lang="en" sz="4300"/>
              <a:t> language</a:t>
            </a:r>
            <a:endParaRPr sz="4300"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Natural Language</a:t>
            </a:r>
            <a:endParaRPr sz="31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People Speak these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Change easily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Yeet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Lit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“Gotchu Fam”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that matters is understanding</a:t>
            </a:r>
            <a:endParaRPr sz="1700"/>
          </a:p>
        </p:txBody>
      </p:sp>
      <p:sp>
        <p:nvSpPr>
          <p:cNvPr id="263" name="Google Shape;263;p3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Artificial </a:t>
            </a:r>
            <a:r>
              <a:rPr lang="en" sz="3100"/>
              <a:t>Language</a:t>
            </a:r>
            <a:endParaRPr sz="39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Also Called Formal Languages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Created for Specific Purposes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Programming Languages are an example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Have clearly defined rules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Programming Language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type of way you communicate to things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Vs Low 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High abstractions means more simpler, low abstraction is more complexed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Vs Low 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- Highest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Interpreted Language - Higher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Compiled Languages - High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Languages - 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Binary - Even lower 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6004750" y="2236825"/>
            <a:ext cx="18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Interpret at runtime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Abstraction is taking low-level details and simplifying them into a higher-level.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Taking the Details and ignoring them so you can focus on the "Big Picture"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Forest instead of trees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and Abstraction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PseudoCode?</a:t>
            </a:r>
            <a:endParaRPr/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PsuedoCode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iteration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Trying to study, or </a:t>
            </a:r>
            <a:r>
              <a:rPr lang="en"/>
              <a:t>improve</a:t>
            </a:r>
            <a:r>
              <a:rPr lang="en"/>
              <a:t> something, then making something new, and making something better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Abstraction in a program?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970975" y="393750"/>
            <a:ext cx="7365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Flowchart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330" y="0"/>
            <a:ext cx="54607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 and Getting help</a:t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Pseudo Code</a:t>
            </a:r>
            <a:r>
              <a:rPr lang="en" sz="1800"/>
              <a:t> - Must be written in notebook or typed as docstring on code - May also be flowchart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Talk </a:t>
            </a:r>
            <a:r>
              <a:rPr lang="en" sz="1800"/>
              <a:t>through code - to neighbor, plushy, or OUTLOUD to 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Google the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Ask Neighbor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Ask Me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Lower Language </a:t>
            </a:r>
            <a:r>
              <a:rPr lang="en" sz="2100"/>
              <a:t>(More Control - Low Abstraction)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FAST!!!! - Zoom zoom— much faster than python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C++ Added OOP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We use for Arduino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Embedded systems like IOT and Robotics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Compiled</a:t>
            </a:r>
            <a:endParaRPr sz="2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High Level Language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Slower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Interpreted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Data Science, Some Web, Fastest Growing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We use on PCs, Anvil, Repl.it and ESPs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that you might use</a:t>
            </a:r>
            <a:endParaRPr/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Java - AP CSA, lots of large companies, android apps - Compiled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Html, css, PHP - Web Sites</a:t>
            </a:r>
            <a:r>
              <a:rPr lang="en"/>
              <a:t> -Interpreted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Javascript - Modern Web Design</a:t>
            </a:r>
            <a:r>
              <a:rPr lang="en"/>
              <a:t> -Interpreted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SQL - Databases -Interpreted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Swift - only Mac</a:t>
            </a:r>
            <a:r>
              <a:rPr lang="en"/>
              <a:t> - Compiled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Programming</a:t>
            </a:r>
            <a:endParaRPr sz="5300"/>
          </a:p>
        </p:txBody>
      </p:sp>
      <p:sp>
        <p:nvSpPr>
          <p:cNvPr id="353" name="Google Shape;353;p4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90"/>
              <a:t>Programming Tools</a:t>
            </a:r>
            <a:endParaRPr sz="44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</a:t>
            </a:r>
            <a:endParaRPr/>
          </a:p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problem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CSPG.Y2.1.5  Decompose problems of level-appropriate complexity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CSPG.Y2.1.1 Leverage problem-solving strategies to solve problems of level-appropriate complexity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3 </a:t>
            </a:r>
            <a:r>
              <a:rPr lang="en"/>
              <a:t>strategies</a:t>
            </a:r>
            <a:r>
              <a:rPr lang="en"/>
              <a:t> we will use is the iterative design process, suto code, and flowcharts.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Completion/Suggestion</a:t>
            </a:r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Linter</a:t>
            </a:r>
            <a:endParaRPr/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program that works </a:t>
            </a:r>
            <a:r>
              <a:rPr lang="en"/>
              <a:t>inside</a:t>
            </a:r>
            <a:r>
              <a:rPr lang="en"/>
              <a:t> of a program used to label certain codes lines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Compiler/Interpreter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We use GitHub.com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Create an account now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Use School Email Address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Must have School Approriate Name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  <p:sp>
        <p:nvSpPr>
          <p:cNvPr id="400" name="Google Shape;400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</a:t>
            </a:r>
            <a:endParaRPr/>
          </a:p>
        </p:txBody>
      </p:sp>
      <p:sp>
        <p:nvSpPr>
          <p:cNvPr id="417" name="Google Shape;417;p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</a:t>
            </a:r>
            <a:endParaRPr/>
          </a:p>
        </p:txBody>
      </p:sp>
      <p:sp>
        <p:nvSpPr>
          <p:cNvPr id="423" name="Google Shape;423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best solution/PsuedoCode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CSPG.Y2.1.2  Analyze and utilize multiple representations of problem-solving logic used to solve problems of appropriate complexity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</a:t>
            </a:r>
            <a:endParaRPr/>
          </a:p>
        </p:txBody>
      </p:sp>
      <p:sp>
        <p:nvSpPr>
          <p:cNvPr id="429" name="Google Shape;429;p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on Button</a:t>
            </a:r>
            <a:endParaRPr/>
          </a:p>
        </p:txBody>
      </p:sp>
      <p:sp>
        <p:nvSpPr>
          <p:cNvPr id="435" name="Google Shape;435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446" name="Google Shape;446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452" name="Google Shape;452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458" name="Google Shape;458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</a:t>
            </a:r>
            <a:endParaRPr/>
          </a:p>
        </p:txBody>
      </p:sp>
      <p:sp>
        <p:nvSpPr>
          <p:cNvPr id="464" name="Google Shape;464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while</a:t>
            </a:r>
            <a:endParaRPr/>
          </a:p>
        </p:txBody>
      </p:sp>
      <p:sp>
        <p:nvSpPr>
          <p:cNvPr id="470" name="Google Shape;470;p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For</a:t>
            </a:r>
            <a:endParaRPr/>
          </a:p>
        </p:txBody>
      </p:sp>
      <p:sp>
        <p:nvSpPr>
          <p:cNvPr id="476" name="Google Shape;476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If</a:t>
            </a:r>
            <a:endParaRPr/>
          </a:p>
        </p:txBody>
      </p:sp>
      <p:sp>
        <p:nvSpPr>
          <p:cNvPr id="482" name="Google Shape;482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the Solution/Prototype/Initial Code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If elif else</a:t>
            </a:r>
            <a:endParaRPr/>
          </a:p>
        </p:txBody>
      </p:sp>
      <p:sp>
        <p:nvSpPr>
          <p:cNvPr id="488" name="Google Shape;488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Site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that need covered</a:t>
            </a:r>
            <a:endParaRPr/>
          </a:p>
        </p:txBody>
      </p:sp>
      <p:sp>
        <p:nvSpPr>
          <p:cNvPr id="504" name="Google Shape;504;p7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 Code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Numbers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Conventions WHY?</a:t>
            </a:r>
            <a:endParaRPr/>
          </a:p>
        </p:txBody>
      </p:sp>
      <p:sp>
        <p:nvSpPr>
          <p:cNvPr id="520" name="Google Shape;520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https://realpython.com/python-pep8/#why-we-need-pep-8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or Present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apply to Software Development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CSPG.Y2.10.5 Explain advantages and disadvantages of various software life cycle processes (e.g., Agile, spiral, waterfall)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