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7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algn="l" defTabSz="2401888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2401888" indent="-1944688" algn="l" defTabSz="2401888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4805363" indent="-3890963" algn="l" defTabSz="2401888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7208838" indent="-5837238" algn="l" defTabSz="2401888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9610725" indent="-7781925" algn="l" defTabSz="2401888" rtl="0" fontAlgn="base">
      <a:spcBef>
        <a:spcPct val="0"/>
      </a:spcBef>
      <a:spcAft>
        <a:spcPct val="0"/>
      </a:spcAft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95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3906" y="576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027032833579"/>
          <c:y val="5.9781047054499242E-2"/>
          <c:w val="0.749300109337799"/>
          <c:h val="0.74572916504644504"/>
        </c:manualLayout>
      </c:layout>
      <c:scatterChart>
        <c:scatterStyle val="smoothMarker"/>
        <c:ser>
          <c:idx val="0"/>
          <c:order val="0"/>
          <c:tx>
            <c:v>Negative control</c:v>
          </c:tx>
          <c:spPr>
            <a:ln w="57150" cmpd="sng"/>
          </c:spPr>
          <c:xVal>
            <c:numRef>
              <c:f>Sheet1!$A$1:$F$1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48</c:v>
                </c:pt>
                <c:pt idx="3">
                  <c:v>72</c:v>
                </c:pt>
                <c:pt idx="4">
                  <c:v>96</c:v>
                </c:pt>
                <c:pt idx="5">
                  <c:v>120</c:v>
                </c:pt>
              </c:numCache>
            </c:numRef>
          </c:xVal>
          <c:yVal>
            <c:numRef>
              <c:f>Sheet1!$A$10:$F$10</c:f>
              <c:numCache>
                <c:formatCode>General</c:formatCode>
                <c:ptCount val="6"/>
                <c:pt idx="0">
                  <c:v>0.41730000000000017</c:v>
                </c:pt>
                <c:pt idx="1">
                  <c:v>0.5879333333333332</c:v>
                </c:pt>
                <c:pt idx="2">
                  <c:v>0.86456666666666671</c:v>
                </c:pt>
                <c:pt idx="3">
                  <c:v>0.83146666666666669</c:v>
                </c:pt>
                <c:pt idx="4">
                  <c:v>1.2363999999999995</c:v>
                </c:pt>
              </c:numCache>
            </c:numRef>
          </c:yVal>
          <c:smooth val="1"/>
        </c:ser>
        <c:ser>
          <c:idx val="1"/>
          <c:order val="1"/>
          <c:tx>
            <c:v>siRNA knockdown</c:v>
          </c:tx>
          <c:spPr>
            <a:ln w="57150" cmpd="sng"/>
          </c:spPr>
          <c:xVal>
            <c:numRef>
              <c:f>Sheet1!$A$1:$F$1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48</c:v>
                </c:pt>
                <c:pt idx="3">
                  <c:v>72</c:v>
                </c:pt>
                <c:pt idx="4">
                  <c:v>96</c:v>
                </c:pt>
                <c:pt idx="5">
                  <c:v>120</c:v>
                </c:pt>
              </c:numCache>
            </c:numRef>
          </c:xVal>
          <c:yVal>
            <c:numRef>
              <c:f>Sheet1!$A$11:$F$11</c:f>
              <c:numCache>
                <c:formatCode>General</c:formatCode>
                <c:ptCount val="6"/>
                <c:pt idx="0">
                  <c:v>0.41810000000000008</c:v>
                </c:pt>
                <c:pt idx="1">
                  <c:v>0.52343333333333297</c:v>
                </c:pt>
                <c:pt idx="2">
                  <c:v>0.70330000000000004</c:v>
                </c:pt>
                <c:pt idx="3">
                  <c:v>0.6324000000000003</c:v>
                </c:pt>
                <c:pt idx="4">
                  <c:v>0.82683333333333331</c:v>
                </c:pt>
              </c:numCache>
            </c:numRef>
          </c:yVal>
          <c:smooth val="1"/>
        </c:ser>
        <c:axId val="38539648"/>
        <c:axId val="38541184"/>
      </c:scatterChart>
      <c:valAx>
        <c:axId val="38539648"/>
        <c:scaling>
          <c:orientation val="minMax"/>
          <c:max val="96"/>
        </c:scaling>
        <c:axPos val="b"/>
        <c:numFmt formatCode="General" sourceLinked="1"/>
        <c:tickLblPos val="nextTo"/>
        <c:txPr>
          <a:bodyPr/>
          <a:lstStyle/>
          <a:p>
            <a:pPr>
              <a:defRPr sz="3000" b="1" i="0"/>
            </a:pPr>
            <a:endParaRPr lang="en-US"/>
          </a:p>
        </c:txPr>
        <c:crossAx val="38541184"/>
        <c:crosses val="autoZero"/>
        <c:crossBetween val="midCat"/>
        <c:majorUnit val="24"/>
      </c:valAx>
      <c:valAx>
        <c:axId val="385411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3000" b="1" i="0"/>
            </a:pPr>
            <a:endParaRPr lang="en-US"/>
          </a:p>
        </c:txPr>
        <c:crossAx val="385396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0876462725460332"/>
          <c:y val="0.44217160946705819"/>
          <c:w val="0.28974223025292001"/>
          <c:h val="0.37037602503722833"/>
        </c:manualLayout>
      </c:layout>
      <c:txPr>
        <a:bodyPr/>
        <a:lstStyle/>
        <a:p>
          <a:pPr>
            <a:defRPr sz="3000" b="1" i="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2E766-DA7D-479C-856B-DA1F8F3458C9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8B5E-54CD-494D-A9CD-EDA66DDEB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20504-3E82-4C21-B18F-154BDB85D53C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23898-CA2D-4AFA-81FA-63E82E861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5"/>
            <a:ext cx="11521440" cy="2808732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5"/>
            <a:ext cx="33710880" cy="280873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42FF2-4C62-470A-87B7-1059B7CF956E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EA9C-7062-4719-982B-2EF141AC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E15C-4CC1-4FE7-B303-2FEBA25CF990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36A7-74C8-4A3B-92F0-282F322EA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ABF3D-39B0-452F-8AF5-4E7F644A8C08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F1844-4EAB-4D42-926E-CD5566256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31FD-CA40-49B5-BC7D-20F380607031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57208-FAD0-41B6-9175-0D38C48DC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98B8-7C7F-40AE-9F1B-A9D82FAA0C70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FB7DA-C1D5-4BE3-A92F-A206EA807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B28D6-6FF7-48EB-BF0B-D9FAF32C4295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E3A83-8BC8-4787-9309-80C07BE15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A1B3-097A-4790-B73B-3FB55F5259EA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585E-1E0A-41B2-9993-DD33DA43C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1F83F-92D9-4298-934E-0791F5D742C0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59AEB-DE1A-4EDD-882A-E53E5DBCA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F6248-5A78-48E9-95B1-44C8D68FB900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0AFE-5C44-4110-90FF-FD2102ADB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60638" y="1317625"/>
            <a:ext cx="46085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0709" tIns="240355" rIns="480709" bIns="2403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60638" y="7680325"/>
            <a:ext cx="4608512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638" y="30510163"/>
            <a:ext cx="11947525" cy="1752600"/>
          </a:xfrm>
          <a:prstGeom prst="rect">
            <a:avLst/>
          </a:prstGeom>
        </p:spPr>
        <p:txBody>
          <a:bodyPr vert="horz" wrap="square" lIns="480709" tIns="240355" rIns="480709" bIns="240355" numCol="1" anchor="ctr" anchorCtr="0" compatLnSpc="1">
            <a:prstTxWarp prst="textNoShape">
              <a:avLst/>
            </a:prstTxWarp>
          </a:bodyPr>
          <a:lstStyle>
            <a:lvl1pPr>
              <a:defRPr sz="6300">
                <a:solidFill>
                  <a:srgbClr val="898989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50E008B-A05C-4D15-919F-09AA1D8B6D24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838" y="30510163"/>
            <a:ext cx="16214725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 defTabSz="2403062" fontAlgn="auto">
              <a:spcBef>
                <a:spcPts val="0"/>
              </a:spcBef>
              <a:spcAft>
                <a:spcPts val="0"/>
              </a:spcAft>
              <a:defRPr sz="6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8238" y="30510163"/>
            <a:ext cx="11947525" cy="1752600"/>
          </a:xfrm>
          <a:prstGeom prst="rect">
            <a:avLst/>
          </a:prstGeom>
        </p:spPr>
        <p:txBody>
          <a:bodyPr vert="horz" wrap="square" lIns="480709" tIns="240355" rIns="480709" bIns="240355" numCol="1" anchor="ctr" anchorCtr="0" compatLnSpc="1">
            <a:prstTxWarp prst="textNoShape">
              <a:avLst/>
            </a:prstTxWarp>
          </a:bodyPr>
          <a:lstStyle>
            <a:lvl1pPr algn="r">
              <a:defRPr sz="6300">
                <a:solidFill>
                  <a:srgbClr val="898989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1CA9564-B282-4E88-A18C-3A9F64001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7" r:id="rId2"/>
    <p:sldLayoutId id="2147484066" r:id="rId3"/>
    <p:sldLayoutId id="2147484065" r:id="rId4"/>
    <p:sldLayoutId id="2147484064" r:id="rId5"/>
    <p:sldLayoutId id="2147484063" r:id="rId6"/>
    <p:sldLayoutId id="2147484062" r:id="rId7"/>
    <p:sldLayoutId id="2147484061" r:id="rId8"/>
    <p:sldLayoutId id="2147484060" r:id="rId9"/>
    <p:sldLayoutId id="2147484059" r:id="rId10"/>
    <p:sldLayoutId id="2147484058" r:id="rId11"/>
  </p:sldLayoutIdLst>
  <p:txStyles>
    <p:titleStyle>
      <a:lvl1pPr algn="ctr" defTabSz="2403475" rtl="0" eaLnBrk="0" fontAlgn="base" hangingPunct="0">
        <a:spcBef>
          <a:spcPct val="0"/>
        </a:spcBef>
        <a:spcAft>
          <a:spcPct val="0"/>
        </a:spcAft>
        <a:defRPr sz="23100" kern="1200">
          <a:solidFill>
            <a:schemeClr val="tx1"/>
          </a:solidFill>
          <a:latin typeface="+mj-lt"/>
          <a:ea typeface="ＭＳ Ｐゴシック" charset="-128"/>
          <a:cs typeface="ＭＳ Ｐゴシック"/>
        </a:defRPr>
      </a:lvl1pPr>
      <a:lvl2pPr algn="ctr" defTabSz="2403475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  <a:cs typeface="ＭＳ Ｐゴシック"/>
        </a:defRPr>
      </a:lvl2pPr>
      <a:lvl3pPr algn="ctr" defTabSz="2403475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  <a:cs typeface="ＭＳ Ｐゴシック"/>
        </a:defRPr>
      </a:lvl3pPr>
      <a:lvl4pPr algn="ctr" defTabSz="2403475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  <a:cs typeface="ＭＳ Ｐゴシック"/>
        </a:defRPr>
      </a:lvl4pPr>
      <a:lvl5pPr algn="ctr" defTabSz="2403475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  <a:cs typeface="ＭＳ Ｐゴシック"/>
        </a:defRPr>
      </a:lvl5pPr>
      <a:lvl6pPr marL="457200" algn="ctr" defTabSz="2403475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2403475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2403475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2403475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1801813" indent="-1801813" algn="l" defTabSz="2403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3905250" indent="-1501775" algn="l" defTabSz="2403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7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6008688" indent="-1201738" algn="l" defTabSz="2403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6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8412163" indent="-1201738" algn="l" defTabSz="2403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5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0815638" indent="-1201738" algn="l" defTabSz="2403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5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2.bin"/><Relationship Id="rId5" Type="http://schemas.openxmlformats.org/officeDocument/2006/relationships/chart" Target="../charts/chart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0" name="TextBox 15"/>
          <p:cNvSpPr txBox="1">
            <a:spLocks noChangeArrowheads="1"/>
          </p:cNvSpPr>
          <p:nvPr/>
        </p:nvSpPr>
        <p:spPr bwMode="auto">
          <a:xfrm>
            <a:off x="0" y="250825"/>
            <a:ext cx="512064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500" b="1">
                <a:cs typeface="Arial" charset="0"/>
              </a:rPr>
              <a:t>Characterizing the role of SFRS7, a Ser/Arg-rich splicing factor </a:t>
            </a:r>
          </a:p>
          <a:p>
            <a:pPr algn="ctr"/>
            <a:r>
              <a:rPr lang="en-US" sz="7500" b="1">
                <a:cs typeface="Arial" charset="0"/>
              </a:rPr>
              <a:t>in breast cancer metastasis</a:t>
            </a:r>
          </a:p>
        </p:txBody>
      </p:sp>
      <p:sp>
        <p:nvSpPr>
          <p:cNvPr id="13441" name="TextBox 16"/>
          <p:cNvSpPr txBox="1">
            <a:spLocks noChangeArrowheads="1"/>
          </p:cNvSpPr>
          <p:nvPr/>
        </p:nvSpPr>
        <p:spPr bwMode="auto">
          <a:xfrm>
            <a:off x="10229850" y="2613025"/>
            <a:ext cx="2910363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500">
                <a:latin typeface="Calibri" pitchFamily="34" charset="0"/>
              </a:rPr>
              <a:t>Sean Cai</a:t>
            </a:r>
            <a:r>
              <a:rPr lang="en-US" sz="5500" baseline="30000">
                <a:latin typeface="Calibri" pitchFamily="34" charset="0"/>
              </a:rPr>
              <a:t>2,3</a:t>
            </a:r>
            <a:r>
              <a:rPr lang="en-US" sz="5500">
                <a:latin typeface="Calibri" pitchFamily="34" charset="0"/>
              </a:rPr>
              <a:t>, Grace Cheung</a:t>
            </a:r>
            <a:r>
              <a:rPr lang="en-US" sz="5500" baseline="30000">
                <a:latin typeface="Calibri" pitchFamily="34" charset="0"/>
              </a:rPr>
              <a:t>3</a:t>
            </a:r>
            <a:r>
              <a:rPr lang="en-US" sz="5500">
                <a:latin typeface="Calibri" pitchFamily="34" charset="0"/>
              </a:rPr>
              <a:t>, Nisha Kanwar</a:t>
            </a:r>
            <a:r>
              <a:rPr lang="en-US" sz="5500" baseline="30000">
                <a:latin typeface="Calibri" pitchFamily="34" charset="0"/>
              </a:rPr>
              <a:t>2,3</a:t>
            </a:r>
            <a:r>
              <a:rPr lang="en-US" sz="5500">
                <a:latin typeface="Calibri" pitchFamily="34" charset="0"/>
              </a:rPr>
              <a:t>, Dong-Yu Wang</a:t>
            </a:r>
            <a:r>
              <a:rPr lang="en-US" sz="5500" baseline="30000">
                <a:latin typeface="Calibri" pitchFamily="34" charset="0"/>
              </a:rPr>
              <a:t>3</a:t>
            </a:r>
            <a:r>
              <a:rPr lang="en-US" sz="5500">
                <a:latin typeface="Calibri" pitchFamily="34" charset="0"/>
              </a:rPr>
              <a:t>, Susan J. Done</a:t>
            </a:r>
            <a:r>
              <a:rPr lang="en-US" sz="5500" baseline="30000">
                <a:latin typeface="Calibri" pitchFamily="34" charset="0"/>
              </a:rPr>
              <a:t>1,2,3,4</a:t>
            </a:r>
            <a:r>
              <a:rPr lang="en-US" sz="5500">
                <a:latin typeface="Calibri" pitchFamily="34" charset="0"/>
              </a:rPr>
              <a:t>  </a:t>
            </a:r>
          </a:p>
          <a:p>
            <a:r>
              <a:rPr lang="en-US" sz="3600">
                <a:latin typeface="Calibri" pitchFamily="34" charset="0"/>
              </a:rPr>
              <a:t>Departments of </a:t>
            </a:r>
            <a:r>
              <a:rPr lang="en-US" sz="3600" baseline="30000">
                <a:latin typeface="Calibri" pitchFamily="34" charset="0"/>
              </a:rPr>
              <a:t>1</a:t>
            </a:r>
            <a:r>
              <a:rPr lang="en-US" sz="3600">
                <a:latin typeface="Calibri" pitchFamily="34" charset="0"/>
              </a:rPr>
              <a:t>Medical Biophysics and </a:t>
            </a:r>
            <a:r>
              <a:rPr lang="en-US" sz="3600" baseline="30000">
                <a:latin typeface="Calibri" pitchFamily="34" charset="0"/>
              </a:rPr>
              <a:t>2</a:t>
            </a:r>
            <a:r>
              <a:rPr lang="en-US" sz="3600">
                <a:latin typeface="Calibri" pitchFamily="34" charset="0"/>
              </a:rPr>
              <a:t>Laboratory Medicine and Pathobiology, University of Toronto; </a:t>
            </a:r>
            <a:r>
              <a:rPr lang="en-US" sz="3600" baseline="30000">
                <a:latin typeface="Calibri" pitchFamily="34" charset="0"/>
              </a:rPr>
              <a:t>3</a:t>
            </a:r>
            <a:r>
              <a:rPr lang="en-US" sz="3600">
                <a:latin typeface="Calibri" pitchFamily="34" charset="0"/>
              </a:rPr>
              <a:t>The Campbell Family Institute for Breast Cancer Research, Princess Margaret Hospital; </a:t>
            </a:r>
            <a:r>
              <a:rPr lang="en-US" sz="3600" baseline="30000">
                <a:latin typeface="Calibri" pitchFamily="34" charset="0"/>
              </a:rPr>
              <a:t>4</a:t>
            </a:r>
            <a:r>
              <a:rPr lang="en-US" sz="3600">
                <a:latin typeface="Calibri" pitchFamily="34" charset="0"/>
              </a:rPr>
              <a:t>Department of Pathology, Toronto General Hospital, University Health Network, Toronto, ON, Canada</a:t>
            </a:r>
          </a:p>
          <a:p>
            <a:pPr algn="ctr"/>
            <a:endParaRPr lang="en-US" sz="4000">
              <a:latin typeface="Calibri" pitchFamily="34" charset="0"/>
            </a:endParaRPr>
          </a:p>
        </p:txBody>
      </p:sp>
      <p:pic>
        <p:nvPicPr>
          <p:cNvPr id="13442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3488" y="1509713"/>
            <a:ext cx="11872912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43" name="Picture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9125" y="250825"/>
            <a:ext cx="304482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0" y="5240338"/>
            <a:ext cx="51206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1173163" y="5599113"/>
            <a:ext cx="10371137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24030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BACKGROUND</a:t>
            </a:r>
          </a:p>
        </p:txBody>
      </p:sp>
      <p:sp>
        <p:nvSpPr>
          <p:cNvPr id="13446" name="TextBox 25"/>
          <p:cNvSpPr txBox="1">
            <a:spLocks noChangeArrowheads="1"/>
          </p:cNvSpPr>
          <p:nvPr/>
        </p:nvSpPr>
        <p:spPr bwMode="auto">
          <a:xfrm>
            <a:off x="1173163" y="7085013"/>
            <a:ext cx="10371137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Breast cancer is a highly heterogeneous condition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Metastatic breast cancer is associated with poor prognosis and can lead to death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Our lab identified 4 genomic regions that are over-amplified in invasive breast cancer including 2p21-22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SFRS7 lies within this region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SFRS family members have been reported to aid carbohydrate-dependent cancer cell localization to lungs in mice</a:t>
            </a:r>
          </a:p>
        </p:txBody>
      </p:sp>
      <p:sp>
        <p:nvSpPr>
          <p:cNvPr id="13447" name="TextBox 27"/>
          <p:cNvSpPr txBox="1">
            <a:spLocks noChangeArrowheads="1"/>
          </p:cNvSpPr>
          <p:nvPr/>
        </p:nvSpPr>
        <p:spPr bwMode="auto">
          <a:xfrm>
            <a:off x="1173163" y="15157450"/>
            <a:ext cx="9475787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To determine role of SFRS7 in breast cancer proliferation/migration through </a:t>
            </a:r>
            <a:r>
              <a:rPr lang="en-US" sz="3000" i="1">
                <a:cs typeface="Arial" charset="0"/>
              </a:rPr>
              <a:t>in vitro </a:t>
            </a:r>
            <a:r>
              <a:rPr lang="en-US" sz="3000">
                <a:cs typeface="Arial" charset="0"/>
              </a:rPr>
              <a:t>assays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>
                <a:cs typeface="Arial" charset="0"/>
              </a:rPr>
              <a:t>Also to determine its levels in patient samples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173163" y="13549313"/>
            <a:ext cx="10371137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24030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PURPOSE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1173163" y="17724438"/>
            <a:ext cx="10371137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24030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METHODS</a:t>
            </a: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14952663" y="18910300"/>
            <a:ext cx="11372850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24030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RESULTS</a:t>
            </a:r>
          </a:p>
        </p:txBody>
      </p:sp>
      <p:sp>
        <p:nvSpPr>
          <p:cNvPr id="13451" name="TextBox 48"/>
          <p:cNvSpPr txBox="1">
            <a:spLocks noChangeArrowheads="1"/>
          </p:cNvSpPr>
          <p:nvPr/>
        </p:nvSpPr>
        <p:spPr bwMode="auto">
          <a:xfrm>
            <a:off x="13161963" y="29465588"/>
            <a:ext cx="15354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>
                <a:cs typeface="Arial" charset="0"/>
              </a:rPr>
              <a:t>Correlation between SFRS7 expression in patient samples and clinical factors</a:t>
            </a:r>
          </a:p>
        </p:txBody>
      </p:sp>
      <p:graphicFrame>
        <p:nvGraphicFramePr>
          <p:cNvPr id="51" name="Chart 50"/>
          <p:cNvGraphicFramePr/>
          <p:nvPr/>
        </p:nvGraphicFramePr>
        <p:xfrm>
          <a:off x="29184599" y="24822023"/>
          <a:ext cx="8310941" cy="48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453" name="TextBox 51"/>
          <p:cNvSpPr txBox="1">
            <a:spLocks noChangeArrowheads="1"/>
          </p:cNvSpPr>
          <p:nvPr/>
        </p:nvSpPr>
        <p:spPr bwMode="auto">
          <a:xfrm>
            <a:off x="30932438" y="29711650"/>
            <a:ext cx="52657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>
                <a:cs typeface="Arial" charset="0"/>
              </a:rPr>
              <a:t>Hours after transfection</a:t>
            </a:r>
          </a:p>
        </p:txBody>
      </p:sp>
      <p:sp>
        <p:nvSpPr>
          <p:cNvPr id="13454" name="TextBox 52"/>
          <p:cNvSpPr txBox="1">
            <a:spLocks noChangeArrowheads="1"/>
          </p:cNvSpPr>
          <p:nvPr/>
        </p:nvSpPr>
        <p:spPr bwMode="auto">
          <a:xfrm rot="-5400000">
            <a:off x="26923207" y="26581894"/>
            <a:ext cx="42116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>
                <a:cs typeface="Arial" charset="0"/>
              </a:rPr>
              <a:t>Absorbance  (490 nm)</a:t>
            </a:r>
          </a:p>
        </p:txBody>
      </p:sp>
      <p:pic>
        <p:nvPicPr>
          <p:cNvPr id="13456" name="Picture 6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01550" y="20670838"/>
            <a:ext cx="805815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57" name="Picture 6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246975" y="20670838"/>
            <a:ext cx="8269288" cy="651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58" name="Text Box 37"/>
          <p:cNvSpPr txBox="1">
            <a:spLocks noChangeArrowheads="1"/>
          </p:cNvSpPr>
          <p:nvPr/>
        </p:nvSpPr>
        <p:spPr bwMode="auto">
          <a:xfrm>
            <a:off x="1173163" y="19210338"/>
            <a:ext cx="10714037" cy="138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50000"/>
              </a:lnSpc>
              <a:buFont typeface="Wingdings" pitchFamily="2" charset="2"/>
              <a:buNone/>
            </a:pPr>
            <a:r>
              <a:rPr lang="en-US" sz="3000" b="1" u="sng"/>
              <a:t>Western blotting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Protein levels were assayed across 9 cell lines: MCF10A, CAMA1, SKBR, MDA-MB-468, MCF7, MDA-MB-231, Hs578T, MDA-MB-157 and BT549.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Cells were cultured in normal conditions and lysed using the CytoBusterTM  protein extraction reagent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Supernatants were collected by micro-centrifugation at 14,000rpm at 4ºC for 5 minutes 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Bio-Rad </a:t>
            </a:r>
            <a:r>
              <a:rPr lang="en-US" sz="3000" i="1"/>
              <a:t>Quantity One®</a:t>
            </a:r>
            <a:r>
              <a:rPr lang="en-US" sz="3000"/>
              <a:t> program was used to determine concentration of proteins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Western blotting was completed according to standard protocols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endParaRPr lang="en-US" sz="3000"/>
          </a:p>
          <a:p>
            <a:pPr defTabSz="914400">
              <a:lnSpc>
                <a:spcPct val="150000"/>
              </a:lnSpc>
            </a:pPr>
            <a:r>
              <a:rPr lang="en-US" sz="3000" b="1" u="sng"/>
              <a:t>SFRS7 siRNA and Antibodies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Stealth Select RNAi™  siRNA from Invitrogen was used to reduce the expression of SFRS7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Anti-SFRS7 antibody was purchased from Proteintech Group Inc.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endParaRPr lang="en-US" sz="3000"/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endParaRPr lang="en-US" sz="3000"/>
          </a:p>
        </p:txBody>
      </p:sp>
      <p:sp>
        <p:nvSpPr>
          <p:cNvPr id="13459" name="Text Box 38"/>
          <p:cNvSpPr txBox="1">
            <a:spLocks noChangeArrowheads="1"/>
          </p:cNvSpPr>
          <p:nvPr/>
        </p:nvSpPr>
        <p:spPr bwMode="auto">
          <a:xfrm>
            <a:off x="14952663" y="5599113"/>
            <a:ext cx="11372850" cy="131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50000"/>
              </a:lnSpc>
              <a:buFont typeface="Wingdings" pitchFamily="2" charset="2"/>
              <a:buNone/>
            </a:pPr>
            <a:r>
              <a:rPr lang="en-US" sz="3000" b="1" u="sng"/>
              <a:t>Cell culture and transfection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MCF7 and CAMA1 cell line was maintained in DMEM supplemented with 10% FBS and antibiotics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MCF7 was transfected with Stealth Select RNAi™  siRNA according to the manufacturer's protocols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CAMA1 was transfected with gene plasmids purchased from Origene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Both transfections used Lipofectamine</a:t>
            </a:r>
            <a:r>
              <a:rPr lang="en-US" sz="3000">
                <a:cs typeface="Arial" charset="0"/>
              </a:rPr>
              <a:t>™</a:t>
            </a:r>
            <a:r>
              <a:rPr lang="en-US" sz="3000"/>
              <a:t> according to the manufacturer’s protocols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None/>
            </a:pPr>
            <a:r>
              <a:rPr lang="en-US" sz="3000" b="1" u="sng"/>
              <a:t>Migration assay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Transfected cells were plated in BD BioCoat Matrigel ™ Invasion Chambers (24-well) 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10% fetal bovine serum was used as the chemoattractant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Cells were fixed and stained using a Diff-Quik</a:t>
            </a:r>
            <a:r>
              <a:rPr lang="en-US" sz="3000">
                <a:cs typeface="Arial" charset="0"/>
              </a:rPr>
              <a:t>™</a:t>
            </a:r>
            <a:r>
              <a:rPr lang="en-US" sz="3000"/>
              <a:t> kit 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None/>
            </a:pPr>
            <a:r>
              <a:rPr lang="en-US" sz="3000" b="1" u="sng"/>
              <a:t>Proliferation assay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2000 transfected cells were plated in each well of a 96-well plate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Absorbance at 490nm was measured 3 hours after adding 20uL of Cell Titer 96</a:t>
            </a:r>
            <a:r>
              <a:rPr lang="en-US" sz="3000">
                <a:cs typeface="Arial" charset="0"/>
              </a:rPr>
              <a:t>®</a:t>
            </a:r>
            <a:r>
              <a:rPr lang="en-US" sz="3000"/>
              <a:t> Aqueous One Solution to each well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Measurements were obtained at 24 hour intervals over 4 days</a:t>
            </a:r>
          </a:p>
        </p:txBody>
      </p:sp>
      <p:graphicFrame>
        <p:nvGraphicFramePr>
          <p:cNvPr id="13409" name="Group 97"/>
          <p:cNvGraphicFramePr>
            <a:graphicFrameLocks noGrp="1"/>
          </p:cNvGraphicFramePr>
          <p:nvPr/>
        </p:nvGraphicFramePr>
        <p:xfrm>
          <a:off x="13273088" y="27493913"/>
          <a:ext cx="14371637" cy="1468437"/>
        </p:xfrm>
        <a:graphic>
          <a:graphicData uri="http://schemas.openxmlformats.org/drawingml/2006/table">
            <a:tbl>
              <a:tblPr/>
              <a:tblGrid>
                <a:gridCol w="2395537"/>
                <a:gridCol w="2395538"/>
                <a:gridCol w="2395537"/>
                <a:gridCol w="2393950"/>
                <a:gridCol w="2397125"/>
                <a:gridCol w="2393950"/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Triple (-)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&lt;0.0001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&lt;0.0001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0.01953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&lt;0.0001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03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&lt;0.0001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483" name="Picture 9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898975" y="5951538"/>
            <a:ext cx="70945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84" name="Text Box 103"/>
          <p:cNvSpPr txBox="1">
            <a:spLocks noChangeArrowheads="1"/>
          </p:cNvSpPr>
          <p:nvPr/>
        </p:nvSpPr>
        <p:spPr bwMode="auto">
          <a:xfrm rot="-5400000">
            <a:off x="29214763" y="7146925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MCF10</a:t>
            </a:r>
          </a:p>
        </p:txBody>
      </p:sp>
      <p:sp>
        <p:nvSpPr>
          <p:cNvPr id="13485" name="Text Box 104"/>
          <p:cNvSpPr txBox="1">
            <a:spLocks noChangeArrowheads="1"/>
          </p:cNvSpPr>
          <p:nvPr/>
        </p:nvSpPr>
        <p:spPr bwMode="auto">
          <a:xfrm rot="-5400000">
            <a:off x="30259338" y="7137400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MCF7</a:t>
            </a:r>
          </a:p>
        </p:txBody>
      </p:sp>
      <p:sp>
        <p:nvSpPr>
          <p:cNvPr id="13486" name="Text Box 105"/>
          <p:cNvSpPr txBox="1">
            <a:spLocks noChangeArrowheads="1"/>
          </p:cNvSpPr>
          <p:nvPr/>
        </p:nvSpPr>
        <p:spPr bwMode="auto">
          <a:xfrm rot="-5400000">
            <a:off x="30425232" y="7520781"/>
            <a:ext cx="2563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MDAMB468</a:t>
            </a:r>
          </a:p>
        </p:txBody>
      </p:sp>
      <p:sp>
        <p:nvSpPr>
          <p:cNvPr id="13487" name="Text Box 106"/>
          <p:cNvSpPr txBox="1">
            <a:spLocks noChangeArrowheads="1"/>
          </p:cNvSpPr>
          <p:nvPr/>
        </p:nvSpPr>
        <p:spPr bwMode="auto">
          <a:xfrm rot="-5400000">
            <a:off x="31619826" y="7137400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SKBR</a:t>
            </a:r>
          </a:p>
        </p:txBody>
      </p:sp>
      <p:sp>
        <p:nvSpPr>
          <p:cNvPr id="13488" name="Text Box 107"/>
          <p:cNvSpPr txBox="1">
            <a:spLocks noChangeArrowheads="1"/>
          </p:cNvSpPr>
          <p:nvPr/>
        </p:nvSpPr>
        <p:spPr bwMode="auto">
          <a:xfrm rot="-5400000">
            <a:off x="32548513" y="7146925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CAMA1</a:t>
            </a:r>
          </a:p>
        </p:txBody>
      </p:sp>
      <p:sp>
        <p:nvSpPr>
          <p:cNvPr id="13489" name="Text Box 108"/>
          <p:cNvSpPr txBox="1">
            <a:spLocks noChangeArrowheads="1"/>
          </p:cNvSpPr>
          <p:nvPr/>
        </p:nvSpPr>
        <p:spPr bwMode="auto">
          <a:xfrm rot="-5400000">
            <a:off x="32843788" y="7521575"/>
            <a:ext cx="256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MDAMB157</a:t>
            </a:r>
          </a:p>
        </p:txBody>
      </p:sp>
      <p:sp>
        <p:nvSpPr>
          <p:cNvPr id="13490" name="Text Box 109"/>
          <p:cNvSpPr txBox="1">
            <a:spLocks noChangeArrowheads="1"/>
          </p:cNvSpPr>
          <p:nvPr/>
        </p:nvSpPr>
        <p:spPr bwMode="auto">
          <a:xfrm rot="-5400000">
            <a:off x="33820100" y="7523163"/>
            <a:ext cx="2568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MDAMB231</a:t>
            </a:r>
          </a:p>
        </p:txBody>
      </p:sp>
      <p:sp>
        <p:nvSpPr>
          <p:cNvPr id="13491" name="Text Box 110"/>
          <p:cNvSpPr txBox="1">
            <a:spLocks noChangeArrowheads="1"/>
          </p:cNvSpPr>
          <p:nvPr/>
        </p:nvSpPr>
        <p:spPr bwMode="auto">
          <a:xfrm rot="-5400000">
            <a:off x="35025013" y="7146925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BT549</a:t>
            </a:r>
          </a:p>
        </p:txBody>
      </p:sp>
      <p:sp>
        <p:nvSpPr>
          <p:cNvPr id="13492" name="Text Box 111"/>
          <p:cNvSpPr txBox="1">
            <a:spLocks noChangeArrowheads="1"/>
          </p:cNvSpPr>
          <p:nvPr/>
        </p:nvSpPr>
        <p:spPr bwMode="auto">
          <a:xfrm rot="-5400000">
            <a:off x="35796538" y="7137400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Hs578T</a:t>
            </a:r>
          </a:p>
        </p:txBody>
      </p:sp>
      <p:graphicFrame>
        <p:nvGraphicFramePr>
          <p:cNvPr id="13424" name="Object 112"/>
          <p:cNvGraphicFramePr>
            <a:graphicFrameLocks noChangeAspect="1"/>
          </p:cNvGraphicFramePr>
          <p:nvPr/>
        </p:nvGraphicFramePr>
        <p:xfrm>
          <a:off x="28746450" y="8486775"/>
          <a:ext cx="8543925" cy="6715125"/>
        </p:xfrm>
        <a:graphic>
          <a:graphicData uri="http://schemas.openxmlformats.org/presentationml/2006/ole">
            <p:oleObj spid="_x0000_s13424" name="Chart" r:id="rId9" imgW="3352800" imgH="2629002" progId="Excel.Chart.8">
              <p:embed/>
            </p:oleObj>
          </a:graphicData>
        </a:graphic>
      </p:graphicFrame>
      <p:sp>
        <p:nvSpPr>
          <p:cNvPr id="13493" name="Text Box 113"/>
          <p:cNvSpPr txBox="1">
            <a:spLocks noChangeArrowheads="1"/>
          </p:cNvSpPr>
          <p:nvPr/>
        </p:nvSpPr>
        <p:spPr bwMode="auto">
          <a:xfrm>
            <a:off x="29349700" y="15157450"/>
            <a:ext cx="82994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3000" b="1"/>
              <a:t>Western blot assaying SFRS7 levels across 9 cell lines and their relative expression to beta-actin</a:t>
            </a:r>
          </a:p>
        </p:txBody>
      </p:sp>
      <p:pic>
        <p:nvPicPr>
          <p:cNvPr id="13494" name="Picture 1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500888" y="17154525"/>
            <a:ext cx="441007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95" name="Text Box 117"/>
          <p:cNvSpPr txBox="1">
            <a:spLocks noChangeArrowheads="1"/>
          </p:cNvSpPr>
          <p:nvPr/>
        </p:nvSpPr>
        <p:spPr bwMode="auto">
          <a:xfrm>
            <a:off x="29176663" y="17154525"/>
            <a:ext cx="306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3000"/>
              <a:t>MCF7 siRNA knockdown</a:t>
            </a:r>
          </a:p>
        </p:txBody>
      </p:sp>
      <p:sp>
        <p:nvSpPr>
          <p:cNvPr id="13496" name="Text Box 119"/>
          <p:cNvSpPr txBox="1">
            <a:spLocks noChangeArrowheads="1"/>
          </p:cNvSpPr>
          <p:nvPr/>
        </p:nvSpPr>
        <p:spPr bwMode="auto">
          <a:xfrm>
            <a:off x="34829750" y="18205450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48 Hours</a:t>
            </a:r>
          </a:p>
        </p:txBody>
      </p:sp>
      <p:sp>
        <p:nvSpPr>
          <p:cNvPr id="13497" name="Text Box 120"/>
          <p:cNvSpPr txBox="1">
            <a:spLocks noChangeArrowheads="1"/>
          </p:cNvSpPr>
          <p:nvPr/>
        </p:nvSpPr>
        <p:spPr bwMode="auto">
          <a:xfrm>
            <a:off x="32604075" y="18205450"/>
            <a:ext cx="1797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14400">
              <a:spcBef>
                <a:spcPct val="50000"/>
              </a:spcBef>
            </a:pPr>
            <a:r>
              <a:rPr lang="en-US" sz="3000"/>
              <a:t>24 Hours</a:t>
            </a:r>
          </a:p>
        </p:txBody>
      </p:sp>
      <p:graphicFrame>
        <p:nvGraphicFramePr>
          <p:cNvPr id="13433" name="Object 121"/>
          <p:cNvGraphicFramePr>
            <a:graphicFrameLocks noChangeAspect="1"/>
          </p:cNvGraphicFramePr>
          <p:nvPr/>
        </p:nvGraphicFramePr>
        <p:xfrm>
          <a:off x="29075063" y="18829338"/>
          <a:ext cx="7835900" cy="6143625"/>
        </p:xfrm>
        <a:graphic>
          <a:graphicData uri="http://schemas.openxmlformats.org/presentationml/2006/ole">
            <p:oleObj spid="_x0000_s13433" name="Chart" r:id="rId11" imgW="3352800" imgH="2629002" progId="Excel.Chart.8">
              <p:embed/>
            </p:oleObj>
          </a:graphicData>
        </a:graphic>
      </p:graphicFrame>
      <p:sp>
        <p:nvSpPr>
          <p:cNvPr id="13498" name="Text Box 123"/>
          <p:cNvSpPr txBox="1">
            <a:spLocks noChangeArrowheads="1"/>
          </p:cNvSpPr>
          <p:nvPr/>
        </p:nvSpPr>
        <p:spPr bwMode="auto">
          <a:xfrm>
            <a:off x="28957588" y="30564138"/>
            <a:ext cx="85455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3000" b="1"/>
              <a:t>siRNA knockdown of SFRS7 in MCF7 cell line and its effect on cell proliferation</a:t>
            </a:r>
          </a:p>
        </p:txBody>
      </p:sp>
      <p:sp>
        <p:nvSpPr>
          <p:cNvPr id="13499" name="Text Box 124"/>
          <p:cNvSpPr txBox="1">
            <a:spLocks noChangeArrowheads="1"/>
          </p:cNvSpPr>
          <p:nvPr/>
        </p:nvSpPr>
        <p:spPr bwMode="auto">
          <a:xfrm>
            <a:off x="38857238" y="15589250"/>
            <a:ext cx="113728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SFRS7 expression is strongly correlated with rates of survival, tumour size, estrogen receptor and triple negative breast cancer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siRNA knockdown of SFRS7 in MCF7 results in a significant decrease in cell proliferation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Over expression of SFRS7 in CAMA1 results in a dramatic increase in cell migration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/>
              <a:t>SFRS7 has potential to be a biomarker for breast cancer metastasis and a target gene for therapeutic treatment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endParaRPr lang="en-US" sz="3000"/>
          </a:p>
        </p:txBody>
      </p:sp>
      <p:graphicFrame>
        <p:nvGraphicFramePr>
          <p:cNvPr id="13439" name="Object 127"/>
          <p:cNvGraphicFramePr>
            <a:graphicFrameLocks noChangeAspect="1"/>
          </p:cNvGraphicFramePr>
          <p:nvPr/>
        </p:nvGraphicFramePr>
        <p:xfrm>
          <a:off x="39690675" y="5451475"/>
          <a:ext cx="9315450" cy="7304088"/>
        </p:xfrm>
        <a:graphic>
          <a:graphicData uri="http://schemas.openxmlformats.org/presentationml/2006/ole">
            <p:oleObj spid="_x0000_s13439" name="Chart" r:id="rId12" imgW="3352800" imgH="2629002" progId="Excel.Chart.8">
              <p:embed/>
            </p:oleObj>
          </a:graphicData>
        </a:graphic>
      </p:graphicFrame>
      <p:sp>
        <p:nvSpPr>
          <p:cNvPr id="13500" name="Text Box 128"/>
          <p:cNvSpPr txBox="1">
            <a:spLocks noChangeArrowheads="1"/>
          </p:cNvSpPr>
          <p:nvPr/>
        </p:nvSpPr>
        <p:spPr bwMode="auto">
          <a:xfrm>
            <a:off x="39690675" y="12542838"/>
            <a:ext cx="8545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3000" b="1"/>
              <a:t>Over-expression of SFRS7 in CAMA1 cell line and its effect on cell migration</a:t>
            </a:r>
          </a:p>
        </p:txBody>
      </p:sp>
      <p:sp>
        <p:nvSpPr>
          <p:cNvPr id="2" name="Rounded Rectangle 44"/>
          <p:cNvSpPr>
            <a:spLocks noChangeArrowheads="1"/>
          </p:cNvSpPr>
          <p:nvPr/>
        </p:nvSpPr>
        <p:spPr bwMode="auto">
          <a:xfrm>
            <a:off x="38857238" y="13849350"/>
            <a:ext cx="11372850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6000" b="1">
                <a:solidFill>
                  <a:srgbClr val="FFFFFF"/>
                </a:solidFill>
                <a:ea typeface="ＭＳ Ｐゴシック" charset="-128"/>
                <a:cs typeface="Arial" charset="0"/>
              </a:rPr>
              <a:t>CONCLUSION</a:t>
            </a:r>
          </a:p>
        </p:txBody>
      </p:sp>
      <p:sp>
        <p:nvSpPr>
          <p:cNvPr id="3" name="Rounded Rectangle 44"/>
          <p:cNvSpPr>
            <a:spLocks noChangeArrowheads="1"/>
          </p:cNvSpPr>
          <p:nvPr/>
        </p:nvSpPr>
        <p:spPr bwMode="auto">
          <a:xfrm>
            <a:off x="38982650" y="25069800"/>
            <a:ext cx="11372850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6000" b="1">
                <a:solidFill>
                  <a:srgbClr val="FFFFFF"/>
                </a:solidFill>
                <a:ea typeface="ＭＳ Ｐゴシック" charset="-128"/>
                <a:cs typeface="Arial" charset="0"/>
              </a:rPr>
              <a:t>REFERENCES</a:t>
            </a:r>
          </a:p>
        </p:txBody>
      </p:sp>
      <p:sp>
        <p:nvSpPr>
          <p:cNvPr id="13503" name="Text Box 131"/>
          <p:cNvSpPr txBox="1">
            <a:spLocks noChangeArrowheads="1"/>
          </p:cNvSpPr>
          <p:nvPr/>
        </p:nvSpPr>
        <p:spPr bwMode="auto">
          <a:xfrm>
            <a:off x="38857238" y="26555700"/>
            <a:ext cx="1137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914400">
              <a:buFont typeface="Wingdings" pitchFamily="2" charset="2"/>
              <a:buNone/>
            </a:pPr>
            <a:r>
              <a:rPr lang="en-US" sz="3000"/>
              <a:t>1. Wang, C et al. Genomic alterations in primary breast cancers compared with their sentinel and more distal lymph node metastases: an aCGH study.</a:t>
            </a:r>
            <a:r>
              <a:rPr lang="en-US" sz="3000" i="1"/>
              <a:t> Genes Chromosomes Cancer</a:t>
            </a:r>
            <a:r>
              <a:rPr lang="en-US" sz="3000"/>
              <a:t> </a:t>
            </a:r>
            <a:r>
              <a:rPr lang="en-US" sz="3000" b="1"/>
              <a:t>48</a:t>
            </a:r>
            <a:r>
              <a:rPr lang="en-US" sz="3000"/>
              <a:t>, 1091-10(2009).</a:t>
            </a:r>
          </a:p>
          <a:p>
            <a:pPr marL="457200" indent="-457200" defTabSz="914400">
              <a:buFont typeface="Wingdings" pitchFamily="2" charset="2"/>
              <a:buNone/>
            </a:pPr>
            <a:r>
              <a:rPr lang="en-US" sz="3000"/>
              <a:t>2. Hatakeyama, S et al. Identification of mRNA splicing factors as the endothelial receptor for carbohydrate-dependent lung colonization of cancer cells. </a:t>
            </a:r>
            <a:r>
              <a:rPr lang="en-US" sz="3000" i="1"/>
              <a:t>Proc Natl Acad Sci USA</a:t>
            </a:r>
            <a:r>
              <a:rPr lang="en-US" sz="3000"/>
              <a:t>, </a:t>
            </a:r>
            <a:r>
              <a:rPr lang="en-US" sz="3000" b="1"/>
              <a:t>106</a:t>
            </a:r>
            <a:r>
              <a:rPr lang="en-US" sz="3000"/>
              <a:t>, 1091-101(2009</a:t>
            </a:r>
          </a:p>
          <a:p>
            <a:pPr marL="457200" indent="-457200" defTabSz="914400">
              <a:buFont typeface="Wingdings" pitchFamily="2" charset="2"/>
              <a:buNone/>
            </a:pPr>
            <a:endParaRPr lang="en-US" sz="3000"/>
          </a:p>
        </p:txBody>
      </p:sp>
      <p:pic>
        <p:nvPicPr>
          <p:cNvPr id="13504" name="Picture 133" descr="cbc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 rot="10800000" flipH="1" flipV="1">
            <a:off x="44669075" y="30014863"/>
            <a:ext cx="6092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05" name="Text Box 134"/>
          <p:cNvSpPr txBox="1">
            <a:spLocks noChangeArrowheads="1"/>
          </p:cNvSpPr>
          <p:nvPr/>
        </p:nvSpPr>
        <p:spPr bwMode="auto">
          <a:xfrm>
            <a:off x="38857238" y="30762575"/>
            <a:ext cx="99742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4000"/>
              <a:t>This project is funded by </a:t>
            </a:r>
          </a:p>
          <a:p>
            <a:pPr defTabSz="914400">
              <a:spcBef>
                <a:spcPct val="50000"/>
              </a:spcBef>
            </a:pPr>
            <a:r>
              <a:rPr lang="en-US" sz="4000"/>
              <a:t>Canadian Breast Cancer Foundation</a:t>
            </a:r>
          </a:p>
        </p:txBody>
      </p:sp>
      <p:sp>
        <p:nvSpPr>
          <p:cNvPr id="4" name="Rounded Rectangle 44"/>
          <p:cNvSpPr>
            <a:spLocks noChangeArrowheads="1"/>
          </p:cNvSpPr>
          <p:nvPr/>
        </p:nvSpPr>
        <p:spPr bwMode="auto">
          <a:xfrm>
            <a:off x="38857238" y="21312188"/>
            <a:ext cx="11372850" cy="14859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6000" b="1">
                <a:solidFill>
                  <a:srgbClr val="FFFFFF"/>
                </a:solidFill>
                <a:ea typeface="ＭＳ Ｐゴシック" charset="-128"/>
                <a:cs typeface="Arial" charset="0"/>
              </a:rPr>
              <a:t>ACKNOWLEDGEMENTS</a:t>
            </a:r>
          </a:p>
        </p:txBody>
      </p:sp>
      <p:sp>
        <p:nvSpPr>
          <p:cNvPr id="13507" name="Text Box 136"/>
          <p:cNvSpPr txBox="1">
            <a:spLocks noChangeArrowheads="1"/>
          </p:cNvSpPr>
          <p:nvPr/>
        </p:nvSpPr>
        <p:spPr bwMode="auto">
          <a:xfrm>
            <a:off x="38857238" y="22920325"/>
            <a:ext cx="1137285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50000"/>
              </a:lnSpc>
              <a:spcBef>
                <a:spcPct val="50000"/>
              </a:spcBef>
            </a:pPr>
            <a:r>
              <a:rPr lang="en-US" sz="3000"/>
              <a:t>We thank Dr. Done for her tremendous support and supervision. We also thank Ranju Nair for her technical consults and insightful discussions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1083</TotalTime>
  <Words>597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ＭＳ Ｐゴシック</vt:lpstr>
      <vt:lpstr>Calibri</vt:lpstr>
      <vt:lpstr>Wingdings</vt:lpstr>
      <vt:lpstr>Office Theme</vt:lpstr>
      <vt:lpstr>Microsoft Office Excel Chart</vt:lpstr>
      <vt:lpstr>Chart</vt:lpstr>
      <vt:lpstr>Slide 1</vt:lpstr>
    </vt:vector>
  </TitlesOfParts>
  <Company>University of Toronto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Cai</dc:creator>
  <cp:keywords/>
  <cp:lastModifiedBy>rnair</cp:lastModifiedBy>
  <cp:revision>18</cp:revision>
  <dcterms:created xsi:type="dcterms:W3CDTF">2011-03-08T03:06:03Z</dcterms:created>
  <dcterms:modified xsi:type="dcterms:W3CDTF">2011-03-08T22:14:06Z</dcterms:modified>
</cp:coreProperties>
</file>