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2"/>
    <p:restoredTop sz="78118"/>
  </p:normalViewPr>
  <p:slideViewPr>
    <p:cSldViewPr snapToGrid="0">
      <p:cViewPr varScale="1">
        <p:scale>
          <a:sx n="127" d="100"/>
          <a:sy n="127"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8D11A-D463-8B45-814E-9E340747D2F5}" type="datetimeFigureOut">
              <a:rPr lang="en-US" smtClean="0"/>
              <a:t>6/16/23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73522-4CCD-A84F-A5EF-48042466AB44}" type="slidenum">
              <a:rPr lang="en-US" smtClean="0"/>
              <a:t>‹#›</a:t>
            </a:fld>
            <a:endParaRPr lang="en-US"/>
          </a:p>
        </p:txBody>
      </p:sp>
    </p:spTree>
    <p:extLst>
      <p:ext uri="{BB962C8B-B14F-4D97-AF65-F5344CB8AC3E}">
        <p14:creationId xmlns:p14="http://schemas.microsoft.com/office/powerpoint/2010/main" val="3507200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r>
              <a:rPr lang="en-US" dirty="0"/>
              <a:t>Pic credit to SNHU</a:t>
            </a:r>
          </a:p>
        </p:txBody>
      </p:sp>
      <p:sp>
        <p:nvSpPr>
          <p:cNvPr id="4" name="Slide Number Placeholder 3"/>
          <p:cNvSpPr>
            <a:spLocks noGrp="1"/>
          </p:cNvSpPr>
          <p:nvPr>
            <p:ph type="sldNum" sz="quarter" idx="5"/>
          </p:nvPr>
        </p:nvSpPr>
        <p:spPr/>
        <p:txBody>
          <a:bodyPr/>
          <a:lstStyle/>
          <a:p>
            <a:fld id="{7BD73522-4CCD-A84F-A5EF-48042466AB44}" type="slidenum">
              <a:rPr lang="en-US" smtClean="0"/>
              <a:t>2</a:t>
            </a:fld>
            <a:endParaRPr lang="en-US"/>
          </a:p>
        </p:txBody>
      </p:sp>
    </p:spTree>
    <p:extLst>
      <p:ext uri="{BB962C8B-B14F-4D97-AF65-F5344CB8AC3E}">
        <p14:creationId xmlns:p14="http://schemas.microsoft.com/office/powerpoint/2010/main" val="3095501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r>
              <a:rPr lang="en-US" dirty="0"/>
              <a:t>https://</a:t>
            </a:r>
            <a:r>
              <a:rPr lang="en-US" dirty="0" err="1"/>
              <a:t>mlsdev.com</a:t>
            </a:r>
            <a:r>
              <a:rPr lang="en-US" dirty="0"/>
              <a:t>/blog/agile-</a:t>
            </a:r>
            <a:r>
              <a:rPr lang="en-US" dirty="0" err="1"/>
              <a:t>sdlc</a:t>
            </a:r>
            <a:endParaRPr lang="en-US" dirty="0"/>
          </a:p>
        </p:txBody>
      </p:sp>
      <p:sp>
        <p:nvSpPr>
          <p:cNvPr id="4" name="Slide Number Placeholder 3"/>
          <p:cNvSpPr>
            <a:spLocks noGrp="1"/>
          </p:cNvSpPr>
          <p:nvPr>
            <p:ph type="sldNum" sz="quarter" idx="5"/>
          </p:nvPr>
        </p:nvSpPr>
        <p:spPr/>
        <p:txBody>
          <a:bodyPr/>
          <a:lstStyle/>
          <a:p>
            <a:fld id="{7BD73522-4CCD-A84F-A5EF-48042466AB44}" type="slidenum">
              <a:rPr lang="en-US" smtClean="0"/>
              <a:t>3</a:t>
            </a:fld>
            <a:endParaRPr lang="en-US"/>
          </a:p>
        </p:txBody>
      </p:sp>
    </p:spTree>
    <p:extLst>
      <p:ext uri="{BB962C8B-B14F-4D97-AF65-F5344CB8AC3E}">
        <p14:creationId xmlns:p14="http://schemas.microsoft.com/office/powerpoint/2010/main" val="104913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D73522-4CCD-A84F-A5EF-48042466AB44}" type="slidenum">
              <a:rPr lang="en-US" smtClean="0"/>
              <a:t>6</a:t>
            </a:fld>
            <a:endParaRPr lang="en-US"/>
          </a:p>
        </p:txBody>
      </p:sp>
    </p:spTree>
    <p:extLst>
      <p:ext uri="{BB962C8B-B14F-4D97-AF65-F5344CB8AC3E}">
        <p14:creationId xmlns:p14="http://schemas.microsoft.com/office/powerpoint/2010/main" val="2850522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D1D8-C0A9-DC40-6E99-9C3A33F084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87DBAD-D851-A544-4311-25BB26710C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46782A-2FDD-1D44-54E8-A66BD24FE6D5}"/>
              </a:ext>
            </a:extLst>
          </p:cNvPr>
          <p:cNvSpPr>
            <a:spLocks noGrp="1"/>
          </p:cNvSpPr>
          <p:nvPr>
            <p:ph type="dt" sz="half" idx="10"/>
          </p:nvPr>
        </p:nvSpPr>
        <p:spPr/>
        <p:txBody>
          <a:bodyPr/>
          <a:lstStyle/>
          <a:p>
            <a:fld id="{152938FA-0FDB-654F-9997-B06139945821}" type="datetimeFigureOut">
              <a:rPr lang="en-US" smtClean="0"/>
              <a:t>6/16/23</a:t>
            </a:fld>
            <a:endParaRPr lang="en-US"/>
          </a:p>
        </p:txBody>
      </p:sp>
      <p:sp>
        <p:nvSpPr>
          <p:cNvPr id="5" name="Footer Placeholder 4">
            <a:extLst>
              <a:ext uri="{FF2B5EF4-FFF2-40B4-BE49-F238E27FC236}">
                <a16:creationId xmlns:a16="http://schemas.microsoft.com/office/drawing/2014/main" id="{0163EE73-1406-FB76-2436-6825F4B02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D7C3E-2C9C-E990-D5E8-DFF82E282B17}"/>
              </a:ext>
            </a:extLst>
          </p:cNvPr>
          <p:cNvSpPr>
            <a:spLocks noGrp="1"/>
          </p:cNvSpPr>
          <p:nvPr>
            <p:ph type="sldNum" sz="quarter" idx="12"/>
          </p:nvPr>
        </p:nvSpPr>
        <p:spPr/>
        <p:txBody>
          <a:bodyPr/>
          <a:lstStyle/>
          <a:p>
            <a:fld id="{5CD9C3EF-711F-9C46-A62C-476EC031E956}" type="slidenum">
              <a:rPr lang="en-US" smtClean="0"/>
              <a:t>‹#›</a:t>
            </a:fld>
            <a:endParaRPr lang="en-US"/>
          </a:p>
        </p:txBody>
      </p:sp>
    </p:spTree>
    <p:extLst>
      <p:ext uri="{BB962C8B-B14F-4D97-AF65-F5344CB8AC3E}">
        <p14:creationId xmlns:p14="http://schemas.microsoft.com/office/powerpoint/2010/main" val="819932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5473-69D4-AFF5-D274-E23486FBA6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5AF87C-EFB2-D353-4A2D-E909823DE7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9D6A8-9793-3AC2-69FE-046D2A1C63D5}"/>
              </a:ext>
            </a:extLst>
          </p:cNvPr>
          <p:cNvSpPr>
            <a:spLocks noGrp="1"/>
          </p:cNvSpPr>
          <p:nvPr>
            <p:ph type="dt" sz="half" idx="10"/>
          </p:nvPr>
        </p:nvSpPr>
        <p:spPr/>
        <p:txBody>
          <a:bodyPr/>
          <a:lstStyle/>
          <a:p>
            <a:fld id="{152938FA-0FDB-654F-9997-B06139945821}" type="datetimeFigureOut">
              <a:rPr lang="en-US" smtClean="0"/>
              <a:t>6/16/23</a:t>
            </a:fld>
            <a:endParaRPr lang="en-US"/>
          </a:p>
        </p:txBody>
      </p:sp>
      <p:sp>
        <p:nvSpPr>
          <p:cNvPr id="5" name="Footer Placeholder 4">
            <a:extLst>
              <a:ext uri="{FF2B5EF4-FFF2-40B4-BE49-F238E27FC236}">
                <a16:creationId xmlns:a16="http://schemas.microsoft.com/office/drawing/2014/main" id="{31C9E8AA-9F0A-9114-3AE0-0A127070F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C1074-697E-411B-4CF3-6548E1390FE7}"/>
              </a:ext>
            </a:extLst>
          </p:cNvPr>
          <p:cNvSpPr>
            <a:spLocks noGrp="1"/>
          </p:cNvSpPr>
          <p:nvPr>
            <p:ph type="sldNum" sz="quarter" idx="12"/>
          </p:nvPr>
        </p:nvSpPr>
        <p:spPr/>
        <p:txBody>
          <a:bodyPr/>
          <a:lstStyle/>
          <a:p>
            <a:fld id="{5CD9C3EF-711F-9C46-A62C-476EC031E956}" type="slidenum">
              <a:rPr lang="en-US" smtClean="0"/>
              <a:t>‹#›</a:t>
            </a:fld>
            <a:endParaRPr lang="en-US"/>
          </a:p>
        </p:txBody>
      </p:sp>
    </p:spTree>
    <p:extLst>
      <p:ext uri="{BB962C8B-B14F-4D97-AF65-F5344CB8AC3E}">
        <p14:creationId xmlns:p14="http://schemas.microsoft.com/office/powerpoint/2010/main" val="152277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15A321-3280-2948-BF87-EC57AEC8AE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F64DCB-DE69-D27F-6A0C-EB67010061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0160D-4CAA-C3F6-BC2C-FB21866E810C}"/>
              </a:ext>
            </a:extLst>
          </p:cNvPr>
          <p:cNvSpPr>
            <a:spLocks noGrp="1"/>
          </p:cNvSpPr>
          <p:nvPr>
            <p:ph type="dt" sz="half" idx="10"/>
          </p:nvPr>
        </p:nvSpPr>
        <p:spPr/>
        <p:txBody>
          <a:bodyPr/>
          <a:lstStyle/>
          <a:p>
            <a:fld id="{152938FA-0FDB-654F-9997-B06139945821}" type="datetimeFigureOut">
              <a:rPr lang="en-US" smtClean="0"/>
              <a:t>6/16/23</a:t>
            </a:fld>
            <a:endParaRPr lang="en-US"/>
          </a:p>
        </p:txBody>
      </p:sp>
      <p:sp>
        <p:nvSpPr>
          <p:cNvPr id="5" name="Footer Placeholder 4">
            <a:extLst>
              <a:ext uri="{FF2B5EF4-FFF2-40B4-BE49-F238E27FC236}">
                <a16:creationId xmlns:a16="http://schemas.microsoft.com/office/drawing/2014/main" id="{1A6FF911-B307-8455-FBB8-D5382DC0F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E2461-4A9D-33B6-99A2-0289725A15F2}"/>
              </a:ext>
            </a:extLst>
          </p:cNvPr>
          <p:cNvSpPr>
            <a:spLocks noGrp="1"/>
          </p:cNvSpPr>
          <p:nvPr>
            <p:ph type="sldNum" sz="quarter" idx="12"/>
          </p:nvPr>
        </p:nvSpPr>
        <p:spPr/>
        <p:txBody>
          <a:bodyPr/>
          <a:lstStyle/>
          <a:p>
            <a:fld id="{5CD9C3EF-711F-9C46-A62C-476EC031E956}" type="slidenum">
              <a:rPr lang="en-US" smtClean="0"/>
              <a:t>‹#›</a:t>
            </a:fld>
            <a:endParaRPr lang="en-US"/>
          </a:p>
        </p:txBody>
      </p:sp>
    </p:spTree>
    <p:extLst>
      <p:ext uri="{BB962C8B-B14F-4D97-AF65-F5344CB8AC3E}">
        <p14:creationId xmlns:p14="http://schemas.microsoft.com/office/powerpoint/2010/main" val="4065680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4F22-AA81-4D12-795F-B35D283BDE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1ABD32-1581-4B69-B38F-3AC167C021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68FDB-0DCD-C88B-C1D4-2C22BE4150DA}"/>
              </a:ext>
            </a:extLst>
          </p:cNvPr>
          <p:cNvSpPr>
            <a:spLocks noGrp="1"/>
          </p:cNvSpPr>
          <p:nvPr>
            <p:ph type="dt" sz="half" idx="10"/>
          </p:nvPr>
        </p:nvSpPr>
        <p:spPr/>
        <p:txBody>
          <a:bodyPr/>
          <a:lstStyle/>
          <a:p>
            <a:fld id="{152938FA-0FDB-654F-9997-B06139945821}" type="datetimeFigureOut">
              <a:rPr lang="en-US" smtClean="0"/>
              <a:t>6/16/23</a:t>
            </a:fld>
            <a:endParaRPr lang="en-US"/>
          </a:p>
        </p:txBody>
      </p:sp>
      <p:sp>
        <p:nvSpPr>
          <p:cNvPr id="5" name="Footer Placeholder 4">
            <a:extLst>
              <a:ext uri="{FF2B5EF4-FFF2-40B4-BE49-F238E27FC236}">
                <a16:creationId xmlns:a16="http://schemas.microsoft.com/office/drawing/2014/main" id="{CC16B4C8-771E-1BEE-9C3D-9A2C56E9D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00CDF-7C66-880E-BF94-F240368A90D3}"/>
              </a:ext>
            </a:extLst>
          </p:cNvPr>
          <p:cNvSpPr>
            <a:spLocks noGrp="1"/>
          </p:cNvSpPr>
          <p:nvPr>
            <p:ph type="sldNum" sz="quarter" idx="12"/>
          </p:nvPr>
        </p:nvSpPr>
        <p:spPr/>
        <p:txBody>
          <a:bodyPr/>
          <a:lstStyle/>
          <a:p>
            <a:fld id="{5CD9C3EF-711F-9C46-A62C-476EC031E956}" type="slidenum">
              <a:rPr lang="en-US" smtClean="0"/>
              <a:t>‹#›</a:t>
            </a:fld>
            <a:endParaRPr lang="en-US"/>
          </a:p>
        </p:txBody>
      </p:sp>
    </p:spTree>
    <p:extLst>
      <p:ext uri="{BB962C8B-B14F-4D97-AF65-F5344CB8AC3E}">
        <p14:creationId xmlns:p14="http://schemas.microsoft.com/office/powerpoint/2010/main" val="114465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29BA-013F-983B-6251-A52BBEB75E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BD93C4-84AC-22B9-75CE-6EF185BC02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A8E8E2-9292-78FC-DA05-BB992087A46D}"/>
              </a:ext>
            </a:extLst>
          </p:cNvPr>
          <p:cNvSpPr>
            <a:spLocks noGrp="1"/>
          </p:cNvSpPr>
          <p:nvPr>
            <p:ph type="dt" sz="half" idx="10"/>
          </p:nvPr>
        </p:nvSpPr>
        <p:spPr/>
        <p:txBody>
          <a:bodyPr/>
          <a:lstStyle/>
          <a:p>
            <a:fld id="{152938FA-0FDB-654F-9997-B06139945821}" type="datetimeFigureOut">
              <a:rPr lang="en-US" smtClean="0"/>
              <a:t>6/16/23</a:t>
            </a:fld>
            <a:endParaRPr lang="en-US"/>
          </a:p>
        </p:txBody>
      </p:sp>
      <p:sp>
        <p:nvSpPr>
          <p:cNvPr id="5" name="Footer Placeholder 4">
            <a:extLst>
              <a:ext uri="{FF2B5EF4-FFF2-40B4-BE49-F238E27FC236}">
                <a16:creationId xmlns:a16="http://schemas.microsoft.com/office/drawing/2014/main" id="{FC135254-FC43-A7C7-EE26-B649BF102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07DE7-EFAE-F23C-C4B7-711DB913924D}"/>
              </a:ext>
            </a:extLst>
          </p:cNvPr>
          <p:cNvSpPr>
            <a:spLocks noGrp="1"/>
          </p:cNvSpPr>
          <p:nvPr>
            <p:ph type="sldNum" sz="quarter" idx="12"/>
          </p:nvPr>
        </p:nvSpPr>
        <p:spPr/>
        <p:txBody>
          <a:bodyPr/>
          <a:lstStyle/>
          <a:p>
            <a:fld id="{5CD9C3EF-711F-9C46-A62C-476EC031E956}" type="slidenum">
              <a:rPr lang="en-US" smtClean="0"/>
              <a:t>‹#›</a:t>
            </a:fld>
            <a:endParaRPr lang="en-US"/>
          </a:p>
        </p:txBody>
      </p:sp>
    </p:spTree>
    <p:extLst>
      <p:ext uri="{BB962C8B-B14F-4D97-AF65-F5344CB8AC3E}">
        <p14:creationId xmlns:p14="http://schemas.microsoft.com/office/powerpoint/2010/main" val="1868596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25C7C-A51F-A091-64E1-B3641AD54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60E3DD-3C12-D270-0097-3819050B41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A3BD5C-C017-7F91-8BCD-53005531BC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7000C6-9F99-12EB-EF0B-C4B06A057BB9}"/>
              </a:ext>
            </a:extLst>
          </p:cNvPr>
          <p:cNvSpPr>
            <a:spLocks noGrp="1"/>
          </p:cNvSpPr>
          <p:nvPr>
            <p:ph type="dt" sz="half" idx="10"/>
          </p:nvPr>
        </p:nvSpPr>
        <p:spPr/>
        <p:txBody>
          <a:bodyPr/>
          <a:lstStyle/>
          <a:p>
            <a:fld id="{152938FA-0FDB-654F-9997-B06139945821}" type="datetimeFigureOut">
              <a:rPr lang="en-US" smtClean="0"/>
              <a:t>6/16/23</a:t>
            </a:fld>
            <a:endParaRPr lang="en-US"/>
          </a:p>
        </p:txBody>
      </p:sp>
      <p:sp>
        <p:nvSpPr>
          <p:cNvPr id="6" name="Footer Placeholder 5">
            <a:extLst>
              <a:ext uri="{FF2B5EF4-FFF2-40B4-BE49-F238E27FC236}">
                <a16:creationId xmlns:a16="http://schemas.microsoft.com/office/drawing/2014/main" id="{7D2FCADA-4F69-24FD-0214-CF583D726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C9133-70F4-7CF9-72AE-2D911523AB43}"/>
              </a:ext>
            </a:extLst>
          </p:cNvPr>
          <p:cNvSpPr>
            <a:spLocks noGrp="1"/>
          </p:cNvSpPr>
          <p:nvPr>
            <p:ph type="sldNum" sz="quarter" idx="12"/>
          </p:nvPr>
        </p:nvSpPr>
        <p:spPr/>
        <p:txBody>
          <a:bodyPr/>
          <a:lstStyle/>
          <a:p>
            <a:fld id="{5CD9C3EF-711F-9C46-A62C-476EC031E956}" type="slidenum">
              <a:rPr lang="en-US" smtClean="0"/>
              <a:t>‹#›</a:t>
            </a:fld>
            <a:endParaRPr lang="en-US"/>
          </a:p>
        </p:txBody>
      </p:sp>
    </p:spTree>
    <p:extLst>
      <p:ext uri="{BB962C8B-B14F-4D97-AF65-F5344CB8AC3E}">
        <p14:creationId xmlns:p14="http://schemas.microsoft.com/office/powerpoint/2010/main" val="116012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427D-C1FE-1716-ECA9-439137C79D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0F865-BAF0-2692-41EC-EBE460B9CD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FF91C0-59F8-DB09-E512-3471F4ED0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E0D158-E95D-9F95-AE5C-D096B753AE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A88B16-A032-CD34-A3C4-8B9986C00A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89559D-740E-761C-5FBF-DC960A745259}"/>
              </a:ext>
            </a:extLst>
          </p:cNvPr>
          <p:cNvSpPr>
            <a:spLocks noGrp="1"/>
          </p:cNvSpPr>
          <p:nvPr>
            <p:ph type="dt" sz="half" idx="10"/>
          </p:nvPr>
        </p:nvSpPr>
        <p:spPr/>
        <p:txBody>
          <a:bodyPr/>
          <a:lstStyle/>
          <a:p>
            <a:fld id="{152938FA-0FDB-654F-9997-B06139945821}" type="datetimeFigureOut">
              <a:rPr lang="en-US" smtClean="0"/>
              <a:t>6/16/23</a:t>
            </a:fld>
            <a:endParaRPr lang="en-US"/>
          </a:p>
        </p:txBody>
      </p:sp>
      <p:sp>
        <p:nvSpPr>
          <p:cNvPr id="8" name="Footer Placeholder 7">
            <a:extLst>
              <a:ext uri="{FF2B5EF4-FFF2-40B4-BE49-F238E27FC236}">
                <a16:creationId xmlns:a16="http://schemas.microsoft.com/office/drawing/2014/main" id="{26F40A1D-9EB2-E75F-952A-ED64FF526F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A19B64-6BA7-6AA1-7BD6-0FAF61F987E2}"/>
              </a:ext>
            </a:extLst>
          </p:cNvPr>
          <p:cNvSpPr>
            <a:spLocks noGrp="1"/>
          </p:cNvSpPr>
          <p:nvPr>
            <p:ph type="sldNum" sz="quarter" idx="12"/>
          </p:nvPr>
        </p:nvSpPr>
        <p:spPr/>
        <p:txBody>
          <a:bodyPr/>
          <a:lstStyle/>
          <a:p>
            <a:fld id="{5CD9C3EF-711F-9C46-A62C-476EC031E956}" type="slidenum">
              <a:rPr lang="en-US" smtClean="0"/>
              <a:t>‹#›</a:t>
            </a:fld>
            <a:endParaRPr lang="en-US"/>
          </a:p>
        </p:txBody>
      </p:sp>
    </p:spTree>
    <p:extLst>
      <p:ext uri="{BB962C8B-B14F-4D97-AF65-F5344CB8AC3E}">
        <p14:creationId xmlns:p14="http://schemas.microsoft.com/office/powerpoint/2010/main" val="3427041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ECB3-5336-2BB3-10E3-925B3437A9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7C856A-42F5-580E-59C9-7B9040042DF6}"/>
              </a:ext>
            </a:extLst>
          </p:cNvPr>
          <p:cNvSpPr>
            <a:spLocks noGrp="1"/>
          </p:cNvSpPr>
          <p:nvPr>
            <p:ph type="dt" sz="half" idx="10"/>
          </p:nvPr>
        </p:nvSpPr>
        <p:spPr/>
        <p:txBody>
          <a:bodyPr/>
          <a:lstStyle/>
          <a:p>
            <a:fld id="{152938FA-0FDB-654F-9997-B06139945821}" type="datetimeFigureOut">
              <a:rPr lang="en-US" smtClean="0"/>
              <a:t>6/16/23</a:t>
            </a:fld>
            <a:endParaRPr lang="en-US"/>
          </a:p>
        </p:txBody>
      </p:sp>
      <p:sp>
        <p:nvSpPr>
          <p:cNvPr id="4" name="Footer Placeholder 3">
            <a:extLst>
              <a:ext uri="{FF2B5EF4-FFF2-40B4-BE49-F238E27FC236}">
                <a16:creationId xmlns:a16="http://schemas.microsoft.com/office/drawing/2014/main" id="{AA458DAB-44A8-6767-B53D-47138FB5E9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C388F7-FDA5-00FB-E713-1162E6593477}"/>
              </a:ext>
            </a:extLst>
          </p:cNvPr>
          <p:cNvSpPr>
            <a:spLocks noGrp="1"/>
          </p:cNvSpPr>
          <p:nvPr>
            <p:ph type="sldNum" sz="quarter" idx="12"/>
          </p:nvPr>
        </p:nvSpPr>
        <p:spPr/>
        <p:txBody>
          <a:bodyPr/>
          <a:lstStyle/>
          <a:p>
            <a:fld id="{5CD9C3EF-711F-9C46-A62C-476EC031E956}" type="slidenum">
              <a:rPr lang="en-US" smtClean="0"/>
              <a:t>‹#›</a:t>
            </a:fld>
            <a:endParaRPr lang="en-US"/>
          </a:p>
        </p:txBody>
      </p:sp>
    </p:spTree>
    <p:extLst>
      <p:ext uri="{BB962C8B-B14F-4D97-AF65-F5344CB8AC3E}">
        <p14:creationId xmlns:p14="http://schemas.microsoft.com/office/powerpoint/2010/main" val="2438559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F866A6-7C36-4F6C-BE4B-F75413BA15B0}"/>
              </a:ext>
            </a:extLst>
          </p:cNvPr>
          <p:cNvSpPr>
            <a:spLocks noGrp="1"/>
          </p:cNvSpPr>
          <p:nvPr>
            <p:ph type="dt" sz="half" idx="10"/>
          </p:nvPr>
        </p:nvSpPr>
        <p:spPr/>
        <p:txBody>
          <a:bodyPr/>
          <a:lstStyle/>
          <a:p>
            <a:fld id="{152938FA-0FDB-654F-9997-B06139945821}" type="datetimeFigureOut">
              <a:rPr lang="en-US" smtClean="0"/>
              <a:t>6/16/23</a:t>
            </a:fld>
            <a:endParaRPr lang="en-US"/>
          </a:p>
        </p:txBody>
      </p:sp>
      <p:sp>
        <p:nvSpPr>
          <p:cNvPr id="3" name="Footer Placeholder 2">
            <a:extLst>
              <a:ext uri="{FF2B5EF4-FFF2-40B4-BE49-F238E27FC236}">
                <a16:creationId xmlns:a16="http://schemas.microsoft.com/office/drawing/2014/main" id="{E7C01C02-F620-7373-F0E2-D28BF69C52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153C70-DE6F-6EA1-BC9E-E49FF5790F71}"/>
              </a:ext>
            </a:extLst>
          </p:cNvPr>
          <p:cNvSpPr>
            <a:spLocks noGrp="1"/>
          </p:cNvSpPr>
          <p:nvPr>
            <p:ph type="sldNum" sz="quarter" idx="12"/>
          </p:nvPr>
        </p:nvSpPr>
        <p:spPr/>
        <p:txBody>
          <a:bodyPr/>
          <a:lstStyle/>
          <a:p>
            <a:fld id="{5CD9C3EF-711F-9C46-A62C-476EC031E956}" type="slidenum">
              <a:rPr lang="en-US" smtClean="0"/>
              <a:t>‹#›</a:t>
            </a:fld>
            <a:endParaRPr lang="en-US"/>
          </a:p>
        </p:txBody>
      </p:sp>
    </p:spTree>
    <p:extLst>
      <p:ext uri="{BB962C8B-B14F-4D97-AF65-F5344CB8AC3E}">
        <p14:creationId xmlns:p14="http://schemas.microsoft.com/office/powerpoint/2010/main" val="1211798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46E1-D47F-3BA0-3307-4706094B5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5C443B-0199-532B-9C11-AC3DD26DA2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25856F-430F-FA44-47AC-3D62BB13D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0C91B-0232-37CA-60B0-1875E6F59E41}"/>
              </a:ext>
            </a:extLst>
          </p:cNvPr>
          <p:cNvSpPr>
            <a:spLocks noGrp="1"/>
          </p:cNvSpPr>
          <p:nvPr>
            <p:ph type="dt" sz="half" idx="10"/>
          </p:nvPr>
        </p:nvSpPr>
        <p:spPr/>
        <p:txBody>
          <a:bodyPr/>
          <a:lstStyle/>
          <a:p>
            <a:fld id="{152938FA-0FDB-654F-9997-B06139945821}" type="datetimeFigureOut">
              <a:rPr lang="en-US" smtClean="0"/>
              <a:t>6/16/23</a:t>
            </a:fld>
            <a:endParaRPr lang="en-US"/>
          </a:p>
        </p:txBody>
      </p:sp>
      <p:sp>
        <p:nvSpPr>
          <p:cNvPr id="6" name="Footer Placeholder 5">
            <a:extLst>
              <a:ext uri="{FF2B5EF4-FFF2-40B4-BE49-F238E27FC236}">
                <a16:creationId xmlns:a16="http://schemas.microsoft.com/office/drawing/2014/main" id="{81F6B3BC-0BDE-7A1F-18FD-AD1FAF1AF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E9662-F44C-9423-93CB-5F81036892F7}"/>
              </a:ext>
            </a:extLst>
          </p:cNvPr>
          <p:cNvSpPr>
            <a:spLocks noGrp="1"/>
          </p:cNvSpPr>
          <p:nvPr>
            <p:ph type="sldNum" sz="quarter" idx="12"/>
          </p:nvPr>
        </p:nvSpPr>
        <p:spPr/>
        <p:txBody>
          <a:bodyPr/>
          <a:lstStyle/>
          <a:p>
            <a:fld id="{5CD9C3EF-711F-9C46-A62C-476EC031E956}" type="slidenum">
              <a:rPr lang="en-US" smtClean="0"/>
              <a:t>‹#›</a:t>
            </a:fld>
            <a:endParaRPr lang="en-US"/>
          </a:p>
        </p:txBody>
      </p:sp>
    </p:spTree>
    <p:extLst>
      <p:ext uri="{BB962C8B-B14F-4D97-AF65-F5344CB8AC3E}">
        <p14:creationId xmlns:p14="http://schemas.microsoft.com/office/powerpoint/2010/main" val="1797877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465E-8972-5494-ADE6-A8E718255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EBCA07-7E7A-3798-06A7-C06C32A4AE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CDBC98-2F80-C493-C047-08531F2B9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BE895E-C923-B32E-3E83-067DD4F68411}"/>
              </a:ext>
            </a:extLst>
          </p:cNvPr>
          <p:cNvSpPr>
            <a:spLocks noGrp="1"/>
          </p:cNvSpPr>
          <p:nvPr>
            <p:ph type="dt" sz="half" idx="10"/>
          </p:nvPr>
        </p:nvSpPr>
        <p:spPr/>
        <p:txBody>
          <a:bodyPr/>
          <a:lstStyle/>
          <a:p>
            <a:fld id="{152938FA-0FDB-654F-9997-B06139945821}" type="datetimeFigureOut">
              <a:rPr lang="en-US" smtClean="0"/>
              <a:t>6/16/23</a:t>
            </a:fld>
            <a:endParaRPr lang="en-US"/>
          </a:p>
        </p:txBody>
      </p:sp>
      <p:sp>
        <p:nvSpPr>
          <p:cNvPr id="6" name="Footer Placeholder 5">
            <a:extLst>
              <a:ext uri="{FF2B5EF4-FFF2-40B4-BE49-F238E27FC236}">
                <a16:creationId xmlns:a16="http://schemas.microsoft.com/office/drawing/2014/main" id="{BCEAF2AD-DD0C-4EA8-2D32-1D08E2A6F5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90DB7D-B591-F072-84DD-BCEDDABE6B35}"/>
              </a:ext>
            </a:extLst>
          </p:cNvPr>
          <p:cNvSpPr>
            <a:spLocks noGrp="1"/>
          </p:cNvSpPr>
          <p:nvPr>
            <p:ph type="sldNum" sz="quarter" idx="12"/>
          </p:nvPr>
        </p:nvSpPr>
        <p:spPr/>
        <p:txBody>
          <a:bodyPr/>
          <a:lstStyle/>
          <a:p>
            <a:fld id="{5CD9C3EF-711F-9C46-A62C-476EC031E956}" type="slidenum">
              <a:rPr lang="en-US" smtClean="0"/>
              <a:t>‹#›</a:t>
            </a:fld>
            <a:endParaRPr lang="en-US"/>
          </a:p>
        </p:txBody>
      </p:sp>
    </p:spTree>
    <p:extLst>
      <p:ext uri="{BB962C8B-B14F-4D97-AF65-F5344CB8AC3E}">
        <p14:creationId xmlns:p14="http://schemas.microsoft.com/office/powerpoint/2010/main" val="221891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AFF7A-3E03-2574-83FD-869F2D36C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BBD3A5-348F-60AE-183C-17F7F8C2D0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5592C-AD75-B1AC-1E1E-5ABD6F0E80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938FA-0FDB-654F-9997-B06139945821}" type="datetimeFigureOut">
              <a:rPr lang="en-US" smtClean="0"/>
              <a:t>6/16/23</a:t>
            </a:fld>
            <a:endParaRPr lang="en-US"/>
          </a:p>
        </p:txBody>
      </p:sp>
      <p:sp>
        <p:nvSpPr>
          <p:cNvPr id="5" name="Footer Placeholder 4">
            <a:extLst>
              <a:ext uri="{FF2B5EF4-FFF2-40B4-BE49-F238E27FC236}">
                <a16:creationId xmlns:a16="http://schemas.microsoft.com/office/drawing/2014/main" id="{D136D88F-2B6E-B87C-C2E8-381C91B2BE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A90D6-BF5C-6EF3-0662-78D09028CC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9C3EF-711F-9C46-A62C-476EC031E956}" type="slidenum">
              <a:rPr lang="en-US" smtClean="0"/>
              <a:t>‹#›</a:t>
            </a:fld>
            <a:endParaRPr lang="en-US"/>
          </a:p>
        </p:txBody>
      </p:sp>
    </p:spTree>
    <p:extLst>
      <p:ext uri="{BB962C8B-B14F-4D97-AF65-F5344CB8AC3E}">
        <p14:creationId xmlns:p14="http://schemas.microsoft.com/office/powerpoint/2010/main" val="1094626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B65B-4343-B8E8-6547-4403109DD042}"/>
              </a:ext>
            </a:extLst>
          </p:cNvPr>
          <p:cNvSpPr>
            <a:spLocks noGrp="1"/>
          </p:cNvSpPr>
          <p:nvPr>
            <p:ph type="ctrTitle"/>
          </p:nvPr>
        </p:nvSpPr>
        <p:spPr>
          <a:xfrm>
            <a:off x="1507252" y="2326193"/>
            <a:ext cx="9177495" cy="1330842"/>
          </a:xfrm>
        </p:spPr>
        <p:txBody>
          <a:bodyPr/>
          <a:lstStyle/>
          <a:p>
            <a:r>
              <a:rPr lang="en-US" dirty="0"/>
              <a:t>The Scrum-Agile Approach</a:t>
            </a:r>
          </a:p>
        </p:txBody>
      </p:sp>
      <p:sp>
        <p:nvSpPr>
          <p:cNvPr id="3" name="TextBox 2">
            <a:extLst>
              <a:ext uri="{FF2B5EF4-FFF2-40B4-BE49-F238E27FC236}">
                <a16:creationId xmlns:a16="http://schemas.microsoft.com/office/drawing/2014/main" id="{7DEC8270-89D3-84B9-B2A9-56A157A25956}"/>
              </a:ext>
            </a:extLst>
          </p:cNvPr>
          <p:cNvSpPr txBox="1"/>
          <p:nvPr/>
        </p:nvSpPr>
        <p:spPr>
          <a:xfrm>
            <a:off x="5164269" y="3657035"/>
            <a:ext cx="1863459" cy="523220"/>
          </a:xfrm>
          <a:prstGeom prst="rect">
            <a:avLst/>
          </a:prstGeom>
          <a:noFill/>
        </p:spPr>
        <p:txBody>
          <a:bodyPr wrap="none" rtlCol="0">
            <a:spAutoFit/>
          </a:bodyPr>
          <a:lstStyle/>
          <a:p>
            <a:r>
              <a:rPr lang="en-US" sz="2800" dirty="0"/>
              <a:t>Tiffany Thai</a:t>
            </a:r>
          </a:p>
        </p:txBody>
      </p:sp>
    </p:spTree>
    <p:extLst>
      <p:ext uri="{BB962C8B-B14F-4D97-AF65-F5344CB8AC3E}">
        <p14:creationId xmlns:p14="http://schemas.microsoft.com/office/powerpoint/2010/main" val="170051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erson and person standing together&#10;&#10;Description automatically generated with low confidence">
            <a:extLst>
              <a:ext uri="{FF2B5EF4-FFF2-40B4-BE49-F238E27FC236}">
                <a16:creationId xmlns:a16="http://schemas.microsoft.com/office/drawing/2014/main" id="{8DF61235-7114-B304-37BA-0C49BA0461DF}"/>
              </a:ext>
            </a:extLst>
          </p:cNvPr>
          <p:cNvPicPr>
            <a:picLocks noChangeAspect="1"/>
          </p:cNvPicPr>
          <p:nvPr/>
        </p:nvPicPr>
        <p:blipFill rotWithShape="1">
          <a:blip r:embed="rId3"/>
          <a:srcRect b="34302"/>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3" name="Group 12">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4" name="Freeform: Shape 13">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 name="Content Placeholder 7">
            <a:extLst>
              <a:ext uri="{FF2B5EF4-FFF2-40B4-BE49-F238E27FC236}">
                <a16:creationId xmlns:a16="http://schemas.microsoft.com/office/drawing/2014/main" id="{1CC4D6AF-213C-139B-72B3-CB70DE65A019}"/>
              </a:ext>
            </a:extLst>
          </p:cNvPr>
          <p:cNvSpPr>
            <a:spLocks noGrp="1"/>
          </p:cNvSpPr>
          <p:nvPr>
            <p:ph idx="1"/>
          </p:nvPr>
        </p:nvSpPr>
        <p:spPr>
          <a:xfrm>
            <a:off x="3528602" y="4874288"/>
            <a:ext cx="2789820" cy="1752033"/>
          </a:xfrm>
        </p:spPr>
        <p:txBody>
          <a:bodyPr>
            <a:normAutofit/>
          </a:bodyPr>
          <a:lstStyle/>
          <a:p>
            <a:pPr marL="0" indent="0">
              <a:buNone/>
            </a:pPr>
            <a:r>
              <a:rPr lang="en-US" sz="1200" dirty="0">
                <a:solidFill>
                  <a:schemeClr val="bg1"/>
                </a:solidFill>
                <a:effectLst/>
              </a:rPr>
              <a:t>Scrum Master: The Scrum Master is responsible for facilitating the Scrum process, ensuring that the team adheres to agile principles and the Scrum framework. They remove any obstacles that hinder progress, promote collaboration, and support the team in achieving their goals.</a:t>
            </a:r>
          </a:p>
        </p:txBody>
      </p:sp>
      <p:sp>
        <p:nvSpPr>
          <p:cNvPr id="2" name="Title 1">
            <a:extLst>
              <a:ext uri="{FF2B5EF4-FFF2-40B4-BE49-F238E27FC236}">
                <a16:creationId xmlns:a16="http://schemas.microsoft.com/office/drawing/2014/main" id="{FFB3284E-2156-DB0A-B734-8CE7F796F059}"/>
              </a:ext>
            </a:extLst>
          </p:cNvPr>
          <p:cNvSpPr>
            <a:spLocks noGrp="1"/>
          </p:cNvSpPr>
          <p:nvPr>
            <p:ph type="title"/>
          </p:nvPr>
        </p:nvSpPr>
        <p:spPr>
          <a:xfrm>
            <a:off x="318653" y="4286160"/>
            <a:ext cx="6419898" cy="557498"/>
          </a:xfrm>
        </p:spPr>
        <p:txBody>
          <a:bodyPr anchor="t">
            <a:normAutofit fontScale="90000"/>
          </a:bodyPr>
          <a:lstStyle/>
          <a:p>
            <a:r>
              <a:rPr lang="en-US" sz="3700" dirty="0">
                <a:solidFill>
                  <a:schemeClr val="bg1"/>
                </a:solidFill>
              </a:rPr>
              <a:t>Various roles on an agile team</a:t>
            </a:r>
          </a:p>
        </p:txBody>
      </p:sp>
      <p:sp>
        <p:nvSpPr>
          <p:cNvPr id="5" name="TextBox 4">
            <a:extLst>
              <a:ext uri="{FF2B5EF4-FFF2-40B4-BE49-F238E27FC236}">
                <a16:creationId xmlns:a16="http://schemas.microsoft.com/office/drawing/2014/main" id="{78675ABF-EAF4-458B-590D-ACA6E18A5A9C}"/>
              </a:ext>
            </a:extLst>
          </p:cNvPr>
          <p:cNvSpPr txBox="1"/>
          <p:nvPr/>
        </p:nvSpPr>
        <p:spPr>
          <a:xfrm>
            <a:off x="285702" y="4843658"/>
            <a:ext cx="3278660" cy="1754326"/>
          </a:xfrm>
          <a:prstGeom prst="rect">
            <a:avLst/>
          </a:prstGeom>
          <a:noFill/>
        </p:spPr>
        <p:txBody>
          <a:bodyPr wrap="square" rtlCol="0">
            <a:spAutoFit/>
          </a:bodyPr>
          <a:lstStyle/>
          <a:p>
            <a:r>
              <a:rPr lang="en-US" sz="1200" dirty="0">
                <a:solidFill>
                  <a:schemeClr val="bg1"/>
                </a:solidFill>
                <a:effectLst/>
              </a:rPr>
              <a:t>Product Owner: The Product Owner represents the stakeholders and is responsible for defining and prioritizing the product backlog. They communicate with stakeholders, gather requirements, and make decisions on what features should be developed. The Product Owner ensures that the team delivers value to the customer and aligns the product vision with business goals.</a:t>
            </a:r>
          </a:p>
        </p:txBody>
      </p:sp>
      <p:sp>
        <p:nvSpPr>
          <p:cNvPr id="7" name="TextBox 6">
            <a:extLst>
              <a:ext uri="{FF2B5EF4-FFF2-40B4-BE49-F238E27FC236}">
                <a16:creationId xmlns:a16="http://schemas.microsoft.com/office/drawing/2014/main" id="{E3CB2AC5-0A41-6DC6-B540-A1C780593527}"/>
              </a:ext>
            </a:extLst>
          </p:cNvPr>
          <p:cNvSpPr txBox="1"/>
          <p:nvPr/>
        </p:nvSpPr>
        <p:spPr>
          <a:xfrm>
            <a:off x="6252518" y="4843658"/>
            <a:ext cx="2957383" cy="1754326"/>
          </a:xfrm>
          <a:prstGeom prst="rect">
            <a:avLst/>
          </a:prstGeom>
          <a:noFill/>
        </p:spPr>
        <p:txBody>
          <a:bodyPr wrap="square">
            <a:spAutoFit/>
          </a:bodyPr>
          <a:lstStyle/>
          <a:p>
            <a:r>
              <a:rPr lang="en-US" sz="1200" dirty="0">
                <a:solidFill>
                  <a:schemeClr val="bg1"/>
                </a:solidFill>
                <a:effectLst/>
              </a:rPr>
              <a:t>Developer: Developers are responsible for implementing the features and functionalities of the product. They collaborate with the team and follow agile development practices to design, code, and test software solutions. Developers actively participate in sprint planning, daily stand-ups, and other team activities to deliver high-quality increments of the product.</a:t>
            </a:r>
          </a:p>
        </p:txBody>
      </p:sp>
      <p:sp>
        <p:nvSpPr>
          <p:cNvPr id="10" name="TextBox 9">
            <a:extLst>
              <a:ext uri="{FF2B5EF4-FFF2-40B4-BE49-F238E27FC236}">
                <a16:creationId xmlns:a16="http://schemas.microsoft.com/office/drawing/2014/main" id="{C1B112FE-30A3-C431-358A-34EEC7192E1D}"/>
              </a:ext>
            </a:extLst>
          </p:cNvPr>
          <p:cNvSpPr txBox="1"/>
          <p:nvPr/>
        </p:nvSpPr>
        <p:spPr>
          <a:xfrm>
            <a:off x="9152238" y="4845950"/>
            <a:ext cx="2866767" cy="1752033"/>
          </a:xfrm>
          <a:prstGeom prst="rect">
            <a:avLst/>
          </a:prstGeom>
          <a:noFill/>
        </p:spPr>
        <p:txBody>
          <a:bodyPr wrap="square">
            <a:spAutoFit/>
          </a:bodyPr>
          <a:lstStyle/>
          <a:p>
            <a:r>
              <a:rPr lang="en-US" sz="1200" dirty="0">
                <a:solidFill>
                  <a:schemeClr val="bg1"/>
                </a:solidFill>
                <a:effectLst/>
              </a:rPr>
              <a:t>Tester: Testers play a crucial role in ensuring the quality and reliability of the product. They design and execute test cases, verify that the software meets acceptance criteria, and identify and report defects. Testers collaborate closely with developers to address issues and provide feedback, contributing to the overall improvement of the product's quality.</a:t>
            </a:r>
          </a:p>
        </p:txBody>
      </p:sp>
    </p:spTree>
    <p:extLst>
      <p:ext uri="{BB962C8B-B14F-4D97-AF65-F5344CB8AC3E}">
        <p14:creationId xmlns:p14="http://schemas.microsoft.com/office/powerpoint/2010/main" val="134598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369AD-0258-15A6-0A3A-ABF1A5281D5B}"/>
              </a:ext>
            </a:extLst>
          </p:cNvPr>
          <p:cNvSpPr>
            <a:spLocks noGrp="1"/>
          </p:cNvSpPr>
          <p:nvPr>
            <p:ph type="title"/>
          </p:nvPr>
        </p:nvSpPr>
        <p:spPr>
          <a:xfrm>
            <a:off x="249381" y="5494354"/>
            <a:ext cx="7578285" cy="570056"/>
          </a:xfrm>
        </p:spPr>
        <p:txBody>
          <a:bodyPr anchor="b">
            <a:normAutofit/>
          </a:bodyPr>
          <a:lstStyle/>
          <a:p>
            <a:r>
              <a:rPr lang="en-US" sz="2500" dirty="0"/>
              <a:t>Agile Software Development Life Cycle (SDLC)</a:t>
            </a:r>
          </a:p>
        </p:txBody>
      </p:sp>
      <p:pic>
        <p:nvPicPr>
          <p:cNvPr id="4" name="Content Placeholder 3" descr="A diagram of a software development process&#10;&#10;Description automatically generated with low confidence">
            <a:extLst>
              <a:ext uri="{FF2B5EF4-FFF2-40B4-BE49-F238E27FC236}">
                <a16:creationId xmlns:a16="http://schemas.microsoft.com/office/drawing/2014/main" id="{1A4BCFE8-2FE4-EE3C-5A78-AA34CD1C97D7}"/>
              </a:ext>
            </a:extLst>
          </p:cNvPr>
          <p:cNvPicPr>
            <a:picLocks noChangeAspect="1"/>
          </p:cNvPicPr>
          <p:nvPr/>
        </p:nvPicPr>
        <p:blipFill rotWithShape="1">
          <a:blip r:embed="rId3"/>
          <a:srcRect r="274" b="1"/>
          <a:stretch/>
        </p:blipFill>
        <p:spPr>
          <a:xfrm>
            <a:off x="0" y="261718"/>
            <a:ext cx="6536780" cy="5161833"/>
          </a:xfrm>
          <a:prstGeom prst="rect">
            <a:avLst/>
          </a:prstGeom>
        </p:spPr>
      </p:pic>
      <p:sp>
        <p:nvSpPr>
          <p:cNvPr id="9" name="Content Placeholder 8">
            <a:extLst>
              <a:ext uri="{FF2B5EF4-FFF2-40B4-BE49-F238E27FC236}">
                <a16:creationId xmlns:a16="http://schemas.microsoft.com/office/drawing/2014/main" id="{2D228509-93EF-CDC8-8562-8335913A5879}"/>
              </a:ext>
            </a:extLst>
          </p:cNvPr>
          <p:cNvSpPr>
            <a:spLocks noGrp="1"/>
          </p:cNvSpPr>
          <p:nvPr>
            <p:ph idx="1"/>
          </p:nvPr>
        </p:nvSpPr>
        <p:spPr>
          <a:xfrm>
            <a:off x="6390752" y="391886"/>
            <a:ext cx="5551867" cy="5863437"/>
          </a:xfrm>
        </p:spPr>
        <p:txBody>
          <a:bodyPr>
            <a:noAutofit/>
          </a:bodyPr>
          <a:lstStyle/>
          <a:p>
            <a:pPr algn="l">
              <a:buFont typeface="+mj-lt"/>
              <a:buAutoNum type="arabicPeriod"/>
            </a:pPr>
            <a:r>
              <a:rPr lang="en-US" sz="1250" b="0" i="0" dirty="0">
                <a:solidFill>
                  <a:srgbClr val="374151"/>
                </a:solidFill>
                <a:effectLst/>
                <a:latin typeface="Söhne"/>
              </a:rPr>
              <a:t>Requirements Gathering: In this phase, the product requirements are identified and captured. The emphasis is on understanding the needs of stakeholders and defining user stories or features that align with those needs. Agile practices prioritize collaboration and continuous feedback from stakeholders to ensure accurate and evolving requirements.</a:t>
            </a:r>
          </a:p>
          <a:p>
            <a:pPr algn="l">
              <a:buFont typeface="+mj-lt"/>
              <a:buAutoNum type="arabicPeriod"/>
            </a:pPr>
            <a:r>
              <a:rPr lang="en-US" sz="1250" b="0" i="0" dirty="0">
                <a:solidFill>
                  <a:srgbClr val="374151"/>
                </a:solidFill>
                <a:effectLst/>
                <a:latin typeface="Söhne"/>
              </a:rPr>
              <a:t>Design and Planning: Agile development promotes lightweight and iterative design. The design phase focuses on creating a high-level architecture and identifying the necessary components. The planning phase involves breaking down user stories into smaller tasks and prioritizing work for each iteration or sprint.</a:t>
            </a:r>
          </a:p>
          <a:p>
            <a:pPr algn="l">
              <a:buFont typeface="+mj-lt"/>
              <a:buAutoNum type="arabicPeriod"/>
            </a:pPr>
            <a:r>
              <a:rPr lang="en-US" sz="1250" b="0" i="0" dirty="0">
                <a:solidFill>
                  <a:srgbClr val="374151"/>
                </a:solidFill>
                <a:effectLst/>
                <a:latin typeface="Söhne"/>
              </a:rPr>
              <a:t>Development: The development phase involves implementing the features and functionalities based on the prioritized user stories. Agile teams typically work in short iterations called sprints, typically lasting two weeks, to deliver small increments of the product. Developers collaborate closely, write code, perform unit testing, and integrate their work frequently.</a:t>
            </a:r>
          </a:p>
          <a:p>
            <a:pPr algn="l">
              <a:buFont typeface="+mj-lt"/>
              <a:buAutoNum type="arabicPeriod"/>
            </a:pPr>
            <a:r>
              <a:rPr lang="en-US" sz="1250" b="0" i="0" dirty="0">
                <a:solidFill>
                  <a:srgbClr val="374151"/>
                </a:solidFill>
                <a:effectLst/>
                <a:latin typeface="Söhne"/>
              </a:rPr>
              <a:t>Testing: Testing is integrated throughout the development process in agile. Testers work closely with developers, ensuring that each user story is thoroughly tested to meet acceptance criteria and functional requirements. Test cases are designed, executed, and defects are identified and reported. Agile teams emphasize early and continuous testing to catch issues as early as possible.</a:t>
            </a:r>
          </a:p>
          <a:p>
            <a:pPr algn="l">
              <a:buFont typeface="+mj-lt"/>
              <a:buAutoNum type="arabicPeriod"/>
            </a:pPr>
            <a:r>
              <a:rPr lang="en-US" sz="1250" b="0" i="0" dirty="0">
                <a:solidFill>
                  <a:srgbClr val="374151"/>
                </a:solidFill>
                <a:effectLst/>
                <a:latin typeface="Söhne"/>
              </a:rPr>
              <a:t>Deployment and Delivery: Agile teams aim to deliver working software frequently and incrementally. At the end of each sprint or iteration, the completed user stories are packaged and made ready for deployment. </a:t>
            </a:r>
          </a:p>
          <a:p>
            <a:pPr algn="l">
              <a:buFont typeface="+mj-lt"/>
              <a:buAutoNum type="arabicPeriod"/>
            </a:pPr>
            <a:r>
              <a:rPr lang="en-US" sz="1250" b="0" i="0" dirty="0">
                <a:solidFill>
                  <a:srgbClr val="374151"/>
                </a:solidFill>
                <a:effectLst/>
                <a:latin typeface="Söhne"/>
              </a:rPr>
              <a:t>Review and Iteration: Agile methodologies embrace continuous feedback loops to drive improvements. After each sprint, a review is conducted where stakeholders provide feedback on the delivered features. Retrospectives are also held to reflect on the process, celebrate successes, and identify areas for improvement. This feedback informs the subsequent iterations, allowing the team to adapt and refine their approach.</a:t>
            </a:r>
          </a:p>
        </p:txBody>
      </p:sp>
      <p:sp>
        <p:nvSpPr>
          <p:cNvPr id="14" name="Rectangle 13">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777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2367-4BA4-102D-F74B-95E0DBCF3668}"/>
              </a:ext>
            </a:extLst>
          </p:cNvPr>
          <p:cNvSpPr>
            <a:spLocks noGrp="1"/>
          </p:cNvSpPr>
          <p:nvPr>
            <p:ph type="title"/>
          </p:nvPr>
        </p:nvSpPr>
        <p:spPr>
          <a:xfrm>
            <a:off x="838199" y="500061"/>
            <a:ext cx="10515600" cy="1325563"/>
          </a:xfrm>
        </p:spPr>
        <p:txBody>
          <a:bodyPr/>
          <a:lstStyle/>
          <a:p>
            <a:r>
              <a:rPr lang="en-US" dirty="0"/>
              <a:t>Which is better, Agile or Waterfall?</a:t>
            </a:r>
          </a:p>
        </p:txBody>
      </p:sp>
      <p:graphicFrame>
        <p:nvGraphicFramePr>
          <p:cNvPr id="4" name="Table 4">
            <a:extLst>
              <a:ext uri="{FF2B5EF4-FFF2-40B4-BE49-F238E27FC236}">
                <a16:creationId xmlns:a16="http://schemas.microsoft.com/office/drawing/2014/main" id="{459B6BAB-FA05-29E7-1D62-B29A86A3CD07}"/>
              </a:ext>
            </a:extLst>
          </p:cNvPr>
          <p:cNvGraphicFramePr>
            <a:graphicFrameLocks noGrp="1"/>
          </p:cNvGraphicFramePr>
          <p:nvPr>
            <p:ph idx="1"/>
            <p:extLst>
              <p:ext uri="{D42A27DB-BD31-4B8C-83A1-F6EECF244321}">
                <p14:modId xmlns:p14="http://schemas.microsoft.com/office/powerpoint/2010/main" val="1981925982"/>
              </p:ext>
            </p:extLst>
          </p:nvPr>
        </p:nvGraphicFramePr>
        <p:xfrm>
          <a:off x="838199" y="1825624"/>
          <a:ext cx="10515600" cy="40348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806882332"/>
                    </a:ext>
                  </a:extLst>
                </a:gridCol>
                <a:gridCol w="5257800">
                  <a:extLst>
                    <a:ext uri="{9D8B030D-6E8A-4147-A177-3AD203B41FA5}">
                      <a16:colId xmlns:a16="http://schemas.microsoft.com/office/drawing/2014/main" val="2158722514"/>
                    </a:ext>
                  </a:extLst>
                </a:gridCol>
              </a:tblGrid>
              <a:tr h="757824">
                <a:tc>
                  <a:txBody>
                    <a:bodyPr/>
                    <a:lstStyle/>
                    <a:p>
                      <a:pPr algn="ctr"/>
                      <a:r>
                        <a:rPr lang="en-US" dirty="0"/>
                        <a:t>Agile Model </a:t>
                      </a:r>
                    </a:p>
                  </a:txBody>
                  <a:tcPr/>
                </a:tc>
                <a:tc>
                  <a:txBody>
                    <a:bodyPr/>
                    <a:lstStyle/>
                    <a:p>
                      <a:pPr algn="ctr"/>
                      <a:r>
                        <a:rPr lang="en-US" dirty="0"/>
                        <a:t>Traditional Waterfall Model</a:t>
                      </a:r>
                    </a:p>
                  </a:txBody>
                  <a:tcPr/>
                </a:tc>
                <a:extLst>
                  <a:ext uri="{0D108BD9-81ED-4DB2-BD59-A6C34878D82A}">
                    <a16:rowId xmlns:a16="http://schemas.microsoft.com/office/drawing/2014/main" val="3449761373"/>
                  </a:ext>
                </a:extLst>
              </a:tr>
              <a:tr h="910285">
                <a:tc>
                  <a:txBody>
                    <a:bodyPr/>
                    <a:lstStyle/>
                    <a:p>
                      <a:r>
                        <a:rPr lang="en-US" dirty="0"/>
                        <a:t>Iterative and incremental – Development occurs in short cycles or iterations. </a:t>
                      </a:r>
                    </a:p>
                  </a:txBody>
                  <a:tcPr/>
                </a:tc>
                <a:tc>
                  <a:txBody>
                    <a:bodyPr/>
                    <a:lstStyle/>
                    <a:p>
                      <a:r>
                        <a:rPr lang="en-US" dirty="0"/>
                        <a:t>Sequential and linear – Each phase is completed before moving onto the next. </a:t>
                      </a:r>
                    </a:p>
                  </a:txBody>
                  <a:tcPr/>
                </a:tc>
                <a:extLst>
                  <a:ext uri="{0D108BD9-81ED-4DB2-BD59-A6C34878D82A}">
                    <a16:rowId xmlns:a16="http://schemas.microsoft.com/office/drawing/2014/main" val="2361867001"/>
                  </a:ext>
                </a:extLst>
              </a:tr>
              <a:tr h="1456456">
                <a:tc>
                  <a:txBody>
                    <a:bodyPr/>
                    <a:lstStyle/>
                    <a:p>
                      <a:r>
                        <a:rPr lang="en-US" dirty="0"/>
                        <a:t>Collaboration and flexibility – Collaboration among team and stakeholders throughout the process. Requirements are continually refined. </a:t>
                      </a:r>
                    </a:p>
                  </a:txBody>
                  <a:tcPr/>
                </a:tc>
                <a:tc>
                  <a:txBody>
                    <a:bodyPr/>
                    <a:lstStyle/>
                    <a:p>
                      <a:r>
                        <a:rPr lang="en-US" dirty="0"/>
                        <a:t>Fixed requirements – Requirements are known and fixed at the beginning of the project. Changes to requirements are typically challenging to accommodate. </a:t>
                      </a:r>
                    </a:p>
                  </a:txBody>
                  <a:tcPr/>
                </a:tc>
                <a:extLst>
                  <a:ext uri="{0D108BD9-81ED-4DB2-BD59-A6C34878D82A}">
                    <a16:rowId xmlns:a16="http://schemas.microsoft.com/office/drawing/2014/main" val="417346508"/>
                  </a:ext>
                </a:extLst>
              </a:tr>
              <a:tr h="910285">
                <a:tc>
                  <a:txBody>
                    <a:bodyPr/>
                    <a:lstStyle/>
                    <a:p>
                      <a:r>
                        <a:rPr lang="en-US" dirty="0"/>
                        <a:t>Adaptive planning – Allow for changes in requirements and priorities.</a:t>
                      </a:r>
                    </a:p>
                  </a:txBody>
                  <a:tcPr/>
                </a:tc>
                <a:tc>
                  <a:txBody>
                    <a:bodyPr/>
                    <a:lstStyle/>
                    <a:p>
                      <a:r>
                        <a:rPr lang="en-US" dirty="0"/>
                        <a:t>Predictive planning – Relies on upfront planning and documentation. </a:t>
                      </a:r>
                    </a:p>
                  </a:txBody>
                  <a:tcPr/>
                </a:tc>
                <a:extLst>
                  <a:ext uri="{0D108BD9-81ED-4DB2-BD59-A6C34878D82A}">
                    <a16:rowId xmlns:a16="http://schemas.microsoft.com/office/drawing/2014/main" val="2523393251"/>
                  </a:ext>
                </a:extLst>
              </a:tr>
            </a:tbl>
          </a:graphicData>
        </a:graphic>
      </p:graphicFrame>
    </p:spTree>
    <p:extLst>
      <p:ext uri="{BB962C8B-B14F-4D97-AF65-F5344CB8AC3E}">
        <p14:creationId xmlns:p14="http://schemas.microsoft.com/office/powerpoint/2010/main" val="325773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E626A-F44E-053A-FAC3-829EDF3C0B6F}"/>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How to choose?</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Content Placeholder 5">
            <a:extLst>
              <a:ext uri="{FF2B5EF4-FFF2-40B4-BE49-F238E27FC236}">
                <a16:creationId xmlns:a16="http://schemas.microsoft.com/office/drawing/2014/main" id="{C19E3DDB-1D76-0C94-A8A6-043EA57125B6}"/>
              </a:ext>
            </a:extLst>
          </p:cNvPr>
          <p:cNvSpPr>
            <a:spLocks noGrp="1"/>
          </p:cNvSpPr>
          <p:nvPr>
            <p:ph idx="1"/>
          </p:nvPr>
        </p:nvSpPr>
        <p:spPr>
          <a:xfrm>
            <a:off x="4447308" y="591344"/>
            <a:ext cx="6906491" cy="5585619"/>
          </a:xfrm>
        </p:spPr>
        <p:txBody>
          <a:bodyPr anchor="ctr">
            <a:normAutofit/>
          </a:bodyPr>
          <a:lstStyle/>
          <a:p>
            <a:r>
              <a:rPr lang="en-US" b="1" dirty="0">
                <a:solidFill>
                  <a:schemeClr val="accent2"/>
                </a:solidFill>
              </a:rPr>
              <a:t>Project characteristics </a:t>
            </a:r>
            <a:r>
              <a:rPr lang="en-US" dirty="0"/>
              <a:t>– Well-defined and stable requirements or evolving requirements and a high degree of uncertainty</a:t>
            </a:r>
          </a:p>
          <a:p>
            <a:r>
              <a:rPr lang="en-US" b="1" dirty="0">
                <a:solidFill>
                  <a:schemeClr val="accent2"/>
                </a:solidFill>
              </a:rPr>
              <a:t>Team dynamics </a:t>
            </a:r>
            <a:r>
              <a:rPr lang="en-US" dirty="0"/>
              <a:t>– Prefers structured and sequential approach or has strong collaboration, self-organization, and cross-functional skills. Agile can foster creativity, adaptability, and ownership. </a:t>
            </a:r>
          </a:p>
          <a:p>
            <a:r>
              <a:rPr lang="en-US" b="1" dirty="0">
                <a:solidFill>
                  <a:schemeClr val="accent2"/>
                </a:solidFill>
              </a:rPr>
              <a:t>Stakeholder involvement </a:t>
            </a:r>
            <a:r>
              <a:rPr lang="en-US" dirty="0"/>
              <a:t>– Prefers hand-off approach and review the final product at the end or desire for regular feedback and engagement. </a:t>
            </a:r>
          </a:p>
        </p:txBody>
      </p:sp>
    </p:spTree>
    <p:extLst>
      <p:ext uri="{BB962C8B-B14F-4D97-AF65-F5344CB8AC3E}">
        <p14:creationId xmlns:p14="http://schemas.microsoft.com/office/powerpoint/2010/main" val="254197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3383-8AA4-3C35-317B-9C3972879EF7}"/>
              </a:ext>
            </a:extLst>
          </p:cNvPr>
          <p:cNvSpPr>
            <a:spLocks noGrp="1"/>
          </p:cNvSpPr>
          <p:nvPr>
            <p:ph type="title"/>
          </p:nvPr>
        </p:nvSpPr>
        <p:spPr>
          <a:xfrm>
            <a:off x="838200" y="500062"/>
            <a:ext cx="10515600" cy="1325563"/>
          </a:xfrm>
        </p:spPr>
        <p:txBody>
          <a:bodyPr/>
          <a:lstStyle/>
          <a:p>
            <a:r>
              <a:rPr lang="en-US" dirty="0"/>
              <a:t>References</a:t>
            </a:r>
          </a:p>
        </p:txBody>
      </p:sp>
      <p:sp>
        <p:nvSpPr>
          <p:cNvPr id="3" name="Content Placeholder 2">
            <a:extLst>
              <a:ext uri="{FF2B5EF4-FFF2-40B4-BE49-F238E27FC236}">
                <a16:creationId xmlns:a16="http://schemas.microsoft.com/office/drawing/2014/main" id="{CCA6AA06-3CA2-3749-FF1C-87A8507E9FA6}"/>
              </a:ext>
            </a:extLst>
          </p:cNvPr>
          <p:cNvSpPr>
            <a:spLocks noGrp="1"/>
          </p:cNvSpPr>
          <p:nvPr>
            <p:ph idx="1"/>
          </p:nvPr>
        </p:nvSpPr>
        <p:spPr/>
        <p:txBody>
          <a:bodyPr>
            <a:normAutofit/>
          </a:bodyPr>
          <a:lstStyle/>
          <a:p>
            <a:r>
              <a:rPr lang="en-US" dirty="0" err="1">
                <a:effectLst/>
                <a:latin typeface="Times New Roman" panose="02020603050405020304" pitchFamily="18" charset="0"/>
                <a:cs typeface="Times New Roman" panose="02020603050405020304" pitchFamily="18" charset="0"/>
              </a:rPr>
              <a:t>Anurina</a:t>
            </a:r>
            <a:r>
              <a:rPr lang="en-US" dirty="0">
                <a:effectLst/>
                <a:latin typeface="Times New Roman" panose="02020603050405020304" pitchFamily="18" charset="0"/>
                <a:cs typeface="Times New Roman" panose="02020603050405020304" pitchFamily="18" charset="0"/>
              </a:rPr>
              <a:t>, O. (2021). </a:t>
            </a:r>
            <a:r>
              <a:rPr lang="en-US" i="1" dirty="0">
                <a:effectLst/>
                <a:latin typeface="Times New Roman" panose="02020603050405020304" pitchFamily="18" charset="0"/>
                <a:cs typeface="Times New Roman" panose="02020603050405020304" pitchFamily="18" charset="0"/>
              </a:rPr>
              <a:t>Agile SDLC: How Your Project Can Benefit From This Model.</a:t>
            </a:r>
            <a:r>
              <a:rPr lang="en-US" dirty="0">
                <a:effectLst/>
                <a:latin typeface="Times New Roman" panose="02020603050405020304" pitchFamily="18" charset="0"/>
                <a:cs typeface="Times New Roman" panose="02020603050405020304" pitchFamily="18" charset="0"/>
              </a:rPr>
              <a:t> </a:t>
            </a:r>
            <a:r>
              <a:rPr lang="en-US" i="1" dirty="0" err="1">
                <a:effectLst/>
                <a:latin typeface="Times New Roman" panose="02020603050405020304" pitchFamily="18" charset="0"/>
                <a:cs typeface="Times New Roman" panose="02020603050405020304" pitchFamily="18" charset="0"/>
              </a:rPr>
              <a:t>mlsdev.com</a:t>
            </a:r>
            <a:r>
              <a:rPr lang="en-US" dirty="0">
                <a:effectLst/>
                <a:latin typeface="Times New Roman" panose="02020603050405020304" pitchFamily="18" charset="0"/>
                <a:cs typeface="Times New Roman" panose="02020603050405020304" pitchFamily="18" charset="0"/>
              </a:rPr>
              <a:t>. https://</a:t>
            </a:r>
            <a:r>
              <a:rPr lang="en-US" dirty="0" err="1">
                <a:effectLst/>
                <a:latin typeface="Times New Roman" panose="02020603050405020304" pitchFamily="18" charset="0"/>
                <a:cs typeface="Times New Roman" panose="02020603050405020304" pitchFamily="18" charset="0"/>
              </a:rPr>
              <a:t>mlsdev.com</a:t>
            </a:r>
            <a:r>
              <a:rPr lang="en-US" dirty="0">
                <a:effectLst/>
                <a:latin typeface="Times New Roman" panose="02020603050405020304" pitchFamily="18" charset="0"/>
                <a:cs typeface="Times New Roman" panose="02020603050405020304" pitchFamily="18" charset="0"/>
              </a:rPr>
              <a:t>/blog/agile-</a:t>
            </a:r>
            <a:r>
              <a:rPr lang="en-US" dirty="0" err="1">
                <a:effectLst/>
                <a:latin typeface="Times New Roman" panose="02020603050405020304" pitchFamily="18" charset="0"/>
                <a:cs typeface="Times New Roman" panose="02020603050405020304" pitchFamily="18" charset="0"/>
              </a:rPr>
              <a:t>sdlc</a:t>
            </a:r>
            <a:endParaRPr lang="en-US"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Charles G. Cobb. (2015). </a:t>
            </a:r>
            <a:r>
              <a:rPr lang="en-US" b="0" i="1" dirty="0">
                <a:effectLst/>
                <a:latin typeface="Times New Roman" panose="02020603050405020304" pitchFamily="18" charset="0"/>
                <a:cs typeface="Times New Roman" panose="02020603050405020304" pitchFamily="18" charset="0"/>
              </a:rPr>
              <a:t>The Project Manager’s Guide to Mastering Agile : Principles and Practices for an Adaptive Approach</a:t>
            </a:r>
            <a:r>
              <a:rPr lang="en-US" b="0" i="0" dirty="0">
                <a:effectLst/>
                <a:latin typeface="Times New Roman" panose="02020603050405020304" pitchFamily="18" charset="0"/>
                <a:cs typeface="Times New Roman" panose="02020603050405020304" pitchFamily="18" charset="0"/>
              </a:rPr>
              <a:t>. Wiley.</a:t>
            </a:r>
          </a:p>
          <a:p>
            <a:r>
              <a:rPr lang="en-US" dirty="0" err="1">
                <a:effectLst/>
                <a:latin typeface="Times New Roman" panose="02020603050405020304" pitchFamily="18" charset="0"/>
              </a:rPr>
              <a:t>Radigan</a:t>
            </a:r>
            <a:r>
              <a:rPr lang="en-US" dirty="0">
                <a:effectLst/>
                <a:latin typeface="Times New Roman" panose="02020603050405020304" pitchFamily="18" charset="0"/>
              </a:rPr>
              <a:t>, B. D. (n.d.). </a:t>
            </a:r>
            <a:r>
              <a:rPr lang="en-US" i="1" dirty="0">
                <a:effectLst/>
                <a:latin typeface="Times New Roman" panose="02020603050405020304" pitchFamily="18" charset="0"/>
              </a:rPr>
              <a:t>Agile vs. waterfall project management | Atlassian</a:t>
            </a:r>
            <a:r>
              <a:rPr lang="en-US" dirty="0">
                <a:effectLst/>
                <a:latin typeface="Times New Roman" panose="02020603050405020304" pitchFamily="18" charset="0"/>
              </a:rPr>
              <a:t>. Atlassian. https://</a:t>
            </a:r>
            <a:r>
              <a:rPr lang="en-US" dirty="0" err="1">
                <a:effectLst/>
                <a:latin typeface="Times New Roman" panose="02020603050405020304" pitchFamily="18" charset="0"/>
              </a:rPr>
              <a:t>www.atlassian.com</a:t>
            </a:r>
            <a:r>
              <a:rPr lang="en-US" dirty="0">
                <a:effectLst/>
                <a:latin typeface="Times New Roman" panose="02020603050405020304" pitchFamily="18" charset="0"/>
              </a:rPr>
              <a:t>/agile/project-management/project-management-intro</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657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852</Words>
  <Application>Microsoft Macintosh PowerPoint</Application>
  <PresentationFormat>Widescreen</PresentationFormat>
  <Paragraphs>38</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Söhne</vt:lpstr>
      <vt:lpstr>Times New Roman</vt:lpstr>
      <vt:lpstr>Office Theme</vt:lpstr>
      <vt:lpstr>The Scrum-Agile Approach</vt:lpstr>
      <vt:lpstr>Various roles on an agile team</vt:lpstr>
      <vt:lpstr>Agile Software Development Life Cycle (SDLC)</vt:lpstr>
      <vt:lpstr>Which is better, Agile or Waterfall?</vt:lpstr>
      <vt:lpstr>How to choose?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Scrum-Agile Approach</dc:title>
  <dc:creator>Tieulam Thai (IT - IS Ecomm O)</dc:creator>
  <cp:lastModifiedBy>Tieulam Thai (IT - IS Ecomm O)</cp:lastModifiedBy>
  <cp:revision>2</cp:revision>
  <dcterms:created xsi:type="dcterms:W3CDTF">2023-06-16T21:17:42Z</dcterms:created>
  <dcterms:modified xsi:type="dcterms:W3CDTF">2023-06-16T22:16:21Z</dcterms:modified>
</cp:coreProperties>
</file>