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00"/>
    <a:srgbClr val="99FF99"/>
    <a:srgbClr val="99FF33"/>
    <a:srgbClr val="3399FF"/>
    <a:srgbClr val="0066FF"/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425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8A5EA9B-3F22-49FA-A5E0-CA4D84F74D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ADD00BD-3204-46DB-9A3A-63CF1AEEF0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96BB417-0315-4F0C-981E-7EEC8858750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26B05F23-5415-4713-AFFF-4076F4D013F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25B75ACA-07CE-45AE-89DE-3A164CEBAF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6D98ECC8-47B1-402E-A505-8941261134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09F8D7D4-1C59-4AE5-9073-2AE04DB5A6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B2625D-3B70-497C-932A-84C2081D1D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7400" y="6621463"/>
            <a:ext cx="7086600" cy="2508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15E7D5-510F-41B8-B93D-21DB2A508D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4288" y="0"/>
            <a:ext cx="9158288" cy="1412875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8824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6" name="Oval 4" descr="80%">
            <a:extLst>
              <a:ext uri="{FF2B5EF4-FFF2-40B4-BE49-F238E27FC236}">
                <a16:creationId xmlns:a16="http://schemas.microsoft.com/office/drawing/2014/main" id="{70B00009-38F6-4873-A0FC-B8C36BC0E0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0"/>
            <a:ext cx="1981200" cy="14478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" name="Oval 5" descr="75%">
            <a:extLst>
              <a:ext uri="{FF2B5EF4-FFF2-40B4-BE49-F238E27FC236}">
                <a16:creationId xmlns:a16="http://schemas.microsoft.com/office/drawing/2014/main" id="{185366EB-F96F-4762-BD6C-38C26E04DF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8313" y="188913"/>
            <a:ext cx="1295400" cy="10668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" name="Oval 6" descr="80%">
            <a:extLst>
              <a:ext uri="{FF2B5EF4-FFF2-40B4-BE49-F238E27FC236}">
                <a16:creationId xmlns:a16="http://schemas.microsoft.com/office/drawing/2014/main" id="{7ED61918-E5F1-4845-A013-CADDD45A30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8500" y="393700"/>
            <a:ext cx="7620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4732822-5B33-47F0-955F-5EF1CC19913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95513" y="0"/>
            <a:ext cx="6948487" cy="33337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FD72253-30BE-434E-9887-114E5F7451DC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0"/>
            <a:ext cx="1143000" cy="304800"/>
            <a:chOff x="4704" y="0"/>
            <a:chExt cx="720" cy="336"/>
          </a:xfrm>
        </p:grpSpPr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B6971555-228D-44D7-AA88-24DC28923DE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04" y="0"/>
              <a:ext cx="48" cy="3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1FBDF1F9-6733-421A-8276-EDE3B9C13B2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0" y="0"/>
              <a:ext cx="48" cy="33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14F16B47-BD4A-48B4-9ACE-4E4998B795B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76" y="0"/>
              <a:ext cx="48" cy="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079B5D63-3ACB-4585-8B78-E835DEF72E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2209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32167717-34A7-43E2-8777-14B5D7C5FA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384300"/>
            <a:ext cx="9144000" cy="2159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AA60314-90AD-4B09-9017-397E13ABE6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219200"/>
            <a:ext cx="91440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28C5F264-27F3-412A-829D-2F7417150F53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8" name="Group 21">
            <a:extLst>
              <a:ext uri="{FF2B5EF4-FFF2-40B4-BE49-F238E27FC236}">
                <a16:creationId xmlns:a16="http://schemas.microsoft.com/office/drawing/2014/main" id="{0FCC01C8-1211-4E7B-B1D7-191BFAD4F919}"/>
              </a:ext>
            </a:extLst>
          </p:cNvPr>
          <p:cNvGrpSpPr>
            <a:grpSpLocks/>
          </p:cNvGrpSpPr>
          <p:nvPr/>
        </p:nvGrpSpPr>
        <p:grpSpPr bwMode="auto">
          <a:xfrm>
            <a:off x="0" y="6616700"/>
            <a:ext cx="2700338" cy="255588"/>
            <a:chOff x="0" y="4168"/>
            <a:chExt cx="1701" cy="161"/>
          </a:xfrm>
        </p:grpSpPr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7FBC0BB1-34F2-4C92-A539-0DCC2A0B64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4171"/>
              <a:ext cx="1501" cy="1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4606097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" name="AutoShape 23">
              <a:extLst>
                <a:ext uri="{FF2B5EF4-FFF2-40B4-BE49-F238E27FC236}">
                  <a16:creationId xmlns:a16="http://schemas.microsoft.com/office/drawing/2014/main" id="{975706D4-C960-428D-8BB9-60572CE729B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30" y="4168"/>
              <a:ext cx="771" cy="157"/>
            </a:xfrm>
            <a:prstGeom prst="parallelogram">
              <a:avLst>
                <a:gd name="adj" fmla="val 122771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21" name="Rectangle 33">
            <a:extLst>
              <a:ext uri="{FF2B5EF4-FFF2-40B4-BE49-F238E27FC236}">
                <a16:creationId xmlns:a16="http://schemas.microsoft.com/office/drawing/2014/main" id="{035C8D84-9DF0-4C0E-BB23-01B4666FB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9113" y="2224088"/>
            <a:ext cx="1150937" cy="193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22" name="Group 34">
            <a:extLst>
              <a:ext uri="{FF2B5EF4-FFF2-40B4-BE49-F238E27FC236}">
                <a16:creationId xmlns:a16="http://schemas.microsoft.com/office/drawing/2014/main" id="{26D135D9-E1FF-4822-8454-DB3DC6BAAE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39750" y="333375"/>
            <a:ext cx="1150938" cy="679450"/>
            <a:chOff x="839" y="1298"/>
            <a:chExt cx="4264" cy="2223"/>
          </a:xfrm>
        </p:grpSpPr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EAE34FD7-A79C-40ED-8D2D-5C1F26FB0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" y="1298"/>
              <a:ext cx="4264" cy="953"/>
            </a:xfrm>
            <a:custGeom>
              <a:avLst/>
              <a:gdLst>
                <a:gd name="T0" fmla="*/ 0 w 4264"/>
                <a:gd name="T1" fmla="*/ 0 h 953"/>
                <a:gd name="T2" fmla="*/ 1134 w 4264"/>
                <a:gd name="T3" fmla="*/ 0 h 953"/>
                <a:gd name="T4" fmla="*/ 1451 w 4264"/>
                <a:gd name="T5" fmla="*/ 272 h 953"/>
                <a:gd name="T6" fmla="*/ 1451 w 4264"/>
                <a:gd name="T7" fmla="*/ 363 h 953"/>
                <a:gd name="T8" fmla="*/ 1678 w 4264"/>
                <a:gd name="T9" fmla="*/ 544 h 953"/>
                <a:gd name="T10" fmla="*/ 1678 w 4264"/>
                <a:gd name="T11" fmla="*/ 0 h 953"/>
                <a:gd name="T12" fmla="*/ 2812 w 4264"/>
                <a:gd name="T13" fmla="*/ 0 h 953"/>
                <a:gd name="T14" fmla="*/ 3130 w 4264"/>
                <a:gd name="T15" fmla="*/ 272 h 953"/>
                <a:gd name="T16" fmla="*/ 3130 w 4264"/>
                <a:gd name="T17" fmla="*/ 363 h 953"/>
                <a:gd name="T18" fmla="*/ 3356 w 4264"/>
                <a:gd name="T19" fmla="*/ 544 h 953"/>
                <a:gd name="T20" fmla="*/ 3356 w 4264"/>
                <a:gd name="T21" fmla="*/ 0 h 953"/>
                <a:gd name="T22" fmla="*/ 4264 w 4264"/>
                <a:gd name="T23" fmla="*/ 0 h 953"/>
                <a:gd name="T24" fmla="*/ 4264 w 4264"/>
                <a:gd name="T25" fmla="*/ 953 h 953"/>
                <a:gd name="T26" fmla="*/ 0 w 4264"/>
                <a:gd name="T27" fmla="*/ 953 h 953"/>
                <a:gd name="T28" fmla="*/ 0 w 4264"/>
                <a:gd name="T29" fmla="*/ 0 h 9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64" h="953">
                  <a:moveTo>
                    <a:pt x="0" y="0"/>
                  </a:moveTo>
                  <a:lnTo>
                    <a:pt x="1134" y="0"/>
                  </a:lnTo>
                  <a:lnTo>
                    <a:pt x="1451" y="272"/>
                  </a:lnTo>
                  <a:lnTo>
                    <a:pt x="1451" y="363"/>
                  </a:lnTo>
                  <a:lnTo>
                    <a:pt x="1678" y="544"/>
                  </a:lnTo>
                  <a:lnTo>
                    <a:pt x="1678" y="0"/>
                  </a:lnTo>
                  <a:lnTo>
                    <a:pt x="2812" y="0"/>
                  </a:lnTo>
                  <a:lnTo>
                    <a:pt x="3130" y="272"/>
                  </a:lnTo>
                  <a:lnTo>
                    <a:pt x="3130" y="363"/>
                  </a:lnTo>
                  <a:lnTo>
                    <a:pt x="3356" y="544"/>
                  </a:lnTo>
                  <a:lnTo>
                    <a:pt x="3356" y="0"/>
                  </a:lnTo>
                  <a:lnTo>
                    <a:pt x="4264" y="0"/>
                  </a:lnTo>
                  <a:lnTo>
                    <a:pt x="4264" y="953"/>
                  </a:lnTo>
                  <a:lnTo>
                    <a:pt x="0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  <a:effectLst>
              <a:outerShdw dist="45791" dir="2021404" algn="ctr" rotWithShape="0">
                <a:srgbClr val="777777"/>
              </a:outerShdw>
            </a:effec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11490CA7-A53E-4239-8BFF-6172365A7A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39" y="2568"/>
              <a:ext cx="4264" cy="953"/>
            </a:xfrm>
            <a:custGeom>
              <a:avLst/>
              <a:gdLst>
                <a:gd name="T0" fmla="*/ 0 w 4264"/>
                <a:gd name="T1" fmla="*/ 0 h 953"/>
                <a:gd name="T2" fmla="*/ 1134 w 4264"/>
                <a:gd name="T3" fmla="*/ 0 h 953"/>
                <a:gd name="T4" fmla="*/ 1451 w 4264"/>
                <a:gd name="T5" fmla="*/ 272 h 953"/>
                <a:gd name="T6" fmla="*/ 1451 w 4264"/>
                <a:gd name="T7" fmla="*/ 363 h 953"/>
                <a:gd name="T8" fmla="*/ 1678 w 4264"/>
                <a:gd name="T9" fmla="*/ 544 h 953"/>
                <a:gd name="T10" fmla="*/ 1678 w 4264"/>
                <a:gd name="T11" fmla="*/ 0 h 953"/>
                <a:gd name="T12" fmla="*/ 2812 w 4264"/>
                <a:gd name="T13" fmla="*/ 0 h 953"/>
                <a:gd name="T14" fmla="*/ 3130 w 4264"/>
                <a:gd name="T15" fmla="*/ 272 h 953"/>
                <a:gd name="T16" fmla="*/ 3130 w 4264"/>
                <a:gd name="T17" fmla="*/ 363 h 953"/>
                <a:gd name="T18" fmla="*/ 3356 w 4264"/>
                <a:gd name="T19" fmla="*/ 544 h 953"/>
                <a:gd name="T20" fmla="*/ 3356 w 4264"/>
                <a:gd name="T21" fmla="*/ 0 h 953"/>
                <a:gd name="T22" fmla="*/ 4264 w 4264"/>
                <a:gd name="T23" fmla="*/ 0 h 953"/>
                <a:gd name="T24" fmla="*/ 4264 w 4264"/>
                <a:gd name="T25" fmla="*/ 953 h 953"/>
                <a:gd name="T26" fmla="*/ 0 w 4264"/>
                <a:gd name="T27" fmla="*/ 953 h 953"/>
                <a:gd name="T28" fmla="*/ 0 w 4264"/>
                <a:gd name="T29" fmla="*/ 0 h 9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64" h="953">
                  <a:moveTo>
                    <a:pt x="0" y="0"/>
                  </a:moveTo>
                  <a:lnTo>
                    <a:pt x="1134" y="0"/>
                  </a:lnTo>
                  <a:lnTo>
                    <a:pt x="1451" y="272"/>
                  </a:lnTo>
                  <a:lnTo>
                    <a:pt x="1451" y="363"/>
                  </a:lnTo>
                  <a:lnTo>
                    <a:pt x="1678" y="544"/>
                  </a:lnTo>
                  <a:lnTo>
                    <a:pt x="1678" y="0"/>
                  </a:lnTo>
                  <a:lnTo>
                    <a:pt x="2812" y="0"/>
                  </a:lnTo>
                  <a:lnTo>
                    <a:pt x="3130" y="272"/>
                  </a:lnTo>
                  <a:lnTo>
                    <a:pt x="3130" y="363"/>
                  </a:lnTo>
                  <a:lnTo>
                    <a:pt x="3356" y="544"/>
                  </a:lnTo>
                  <a:lnTo>
                    <a:pt x="3356" y="0"/>
                  </a:lnTo>
                  <a:lnTo>
                    <a:pt x="4264" y="0"/>
                  </a:lnTo>
                  <a:lnTo>
                    <a:pt x="4264" y="953"/>
                  </a:lnTo>
                  <a:lnTo>
                    <a:pt x="0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dist="53882" dir="2700000" algn="ctr" rotWithShape="0">
                <a:srgbClr val="777777"/>
              </a:outerShdw>
            </a:effec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103" name="Rectangle 7">
            <a:extLst>
              <a:ext uri="{FF2B5EF4-FFF2-40B4-BE49-F238E27FC236}">
                <a16:creationId xmlns:a16="http://schemas.microsoft.com/office/drawing/2014/main" id="{4BE523CC-6C6E-4FEA-B88F-037A192CF5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2852738"/>
            <a:ext cx="8424862" cy="9366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lvl="0"/>
            <a:endParaRPr lang="ja-JP" altLang="ja-JP" noProof="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EBCC790A-C310-43E4-9041-0FDD347E0B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8" y="3933825"/>
            <a:ext cx="8064500" cy="57467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="0">
                <a:solidFill>
                  <a:schemeClr val="hlink"/>
                </a:solidFill>
              </a:defRPr>
            </a:lvl1pPr>
          </a:lstStyle>
          <a:p>
            <a:pPr lvl="0"/>
            <a:endParaRPr lang="ja-JP" altLang="ja-JP" noProof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1E2DB017-459D-4A32-B675-4B59F4AA0F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88125" y="6589713"/>
            <a:ext cx="2133600" cy="2682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ＭＳ Ｐゴシック" panose="020B0600070205080204" pitchFamily="50" charset="-128"/>
              </a:defRPr>
            </a:lvl1pPr>
          </a:lstStyle>
          <a:p>
            <a:pPr>
              <a:defRPr/>
            </a:pPr>
            <a:r>
              <a:rPr lang="ja-JP" altLang="ja-JP"/>
              <a:t>2012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6</a:t>
            </a:r>
            <a:r>
              <a:rPr lang="ja-JP" altLang="en-US"/>
              <a:t>日</a:t>
            </a:r>
            <a:endParaRPr lang="ja-JP" altLang="ja-JP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8CE6F758-BAE8-411F-A45C-64774180D9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63938" y="6589713"/>
            <a:ext cx="2133600" cy="268287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7243CE8E-5FC1-48DC-A378-751219DF041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179388" y="6589713"/>
            <a:ext cx="2232025" cy="2682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ja-JP" altLang="en-US"/>
              <a:t>ニューラル株式会社</a:t>
            </a:r>
          </a:p>
        </p:txBody>
      </p:sp>
    </p:spTree>
    <p:extLst>
      <p:ext uri="{BB962C8B-B14F-4D97-AF65-F5344CB8AC3E}">
        <p14:creationId xmlns:p14="http://schemas.microsoft.com/office/powerpoint/2010/main" val="303535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D66CA-1112-4F68-868C-BB131BE3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91E5A5-6925-4AAA-AB2B-F4076D656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600D910-963B-4C06-8423-E943CA97DA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81C13FED-282D-4F7E-8CFA-CD92F44CC3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20FB474-8DE9-48A0-AFE8-26C6FA28DB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BFC26-0AF3-40E2-9C9E-FA878B68B3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1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22836F-6A21-4292-86B4-DFB01FED5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0663" y="333375"/>
            <a:ext cx="1962150" cy="59769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E5A5DD-9619-4E5B-8E33-A1E839C9C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734050" cy="59769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88844925-61B0-493C-8638-34175DC69D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82DB44CF-AA40-44D0-A0CB-7CF3DD27E8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A174EEA-8F46-4127-A5F4-6E7AD34BB6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908D9-1A4D-4129-9C22-EB2F3C04D06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92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762EA-A95F-4331-A13E-59477255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8F5E4-7F12-4E3E-983D-43F027126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87BA0C6F-56FE-4BFB-9B11-5CE6DDD6C3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5492E396-0A9A-4E34-AC35-EF73B05584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DFB2F89-CE8B-4A4B-B167-975E8A3B81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BDBA8-1B3A-4101-9D69-5C5DFEF56D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253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0A5B6C-76F2-4A8F-BA2F-4AB9C6A0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05452-59E8-4E21-96FA-80A96374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82F6456-467E-458B-9929-A9E4DA87B5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32523A99-5F28-4835-91AA-3FEEB457F5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369A707-55A0-40D8-A13D-BD880F01DA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40936-6B87-4C74-8480-96CCA5C0A63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993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0FAF3-511A-41A2-917F-7E3BFC80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78ECD8-A065-44AB-A0A5-BD0129DF2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3848100" cy="48974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87C03D-D8FA-4229-9E95-83CA65CB7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4713" y="1412875"/>
            <a:ext cx="3848100" cy="48974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839A8431-3707-46CE-8D2A-A90669D0B7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40109EA0-600D-49D7-88B0-C651342A7E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0492B19-098D-4FA8-B96D-E76961E166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54CD9-84DD-486E-8634-E9F2D7F852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521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4D755-6CE6-461F-87B7-0875A8A0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BA031E-C3D8-4613-9FBF-226A4862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922455-A588-4824-ABB2-9A971349E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FEB4BF-B24B-4B4D-A0F3-A693E953A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E817C4-B7C0-4793-897D-15CC4D4DC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43801E2-67C1-47DD-9E4B-1D6ED44A5B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DED86F93-86AA-4D03-B048-1C980BA53C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7451622-CE4D-427D-BD2F-7297B7843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41BAF-1BC8-401E-A2F8-66AE25F086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854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4A165-0BF1-480E-A51F-1C7AB24D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2F862237-42DB-4CA8-9110-0A87DCA9A2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E03B1699-1035-47D2-982B-7FF903FCF9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88BDD3D-6C2C-4715-9847-A44532BF07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EE743-F917-48FA-9473-F09FCEFB9C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001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079B0338-7219-4D1B-9A9D-B26AF9577D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1910E25C-EDD2-4994-A182-EC49FB135A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F591A235-DBCA-4147-ADD2-607B7A350F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F7E5-BFBF-4F15-B59E-0D2480D898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101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9EB02-B219-44C0-A10A-3455DF04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E4A1C-1E2D-48C2-A279-6EF82154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84E4A1-7112-4225-8597-CA93959A1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3A1C7EA-9F8A-4EEC-B764-358F224D19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96F91CD3-1F9D-4D4B-9F3E-68D8636A04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D2F0E75-51BB-488B-BBEC-BA17350E5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17767-A418-4CDC-88F7-7B45A9468BD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57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EF479-1B63-4D32-98F2-AF33E447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372F6-2F34-40B8-94EA-206915CA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22A330-4D97-47F3-B1A0-90AFD375A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8F552A6-72C4-4B37-8DC9-61E4097470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21FF0F8-7A81-440D-B74F-443850FAE8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C8153F5-DEF8-494D-97EA-CE4B9CE1BF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EADB6-B00B-4218-B02F-0D69F3BE52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317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8FB80C2-E8CA-4E0B-B3AA-9D011FF21F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4288" y="0"/>
            <a:ext cx="9158288" cy="12684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8824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grpSp>
        <p:nvGrpSpPr>
          <p:cNvPr id="1027" name="Group 3">
            <a:extLst>
              <a:ext uri="{FF2B5EF4-FFF2-40B4-BE49-F238E27FC236}">
                <a16:creationId xmlns:a16="http://schemas.microsoft.com/office/drawing/2014/main" id="{CAE24889-A9B3-4522-9495-53673D6F8DC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60350"/>
            <a:ext cx="1981200" cy="927100"/>
            <a:chOff x="96" y="0"/>
            <a:chExt cx="1248" cy="912"/>
          </a:xfrm>
        </p:grpSpPr>
        <p:sp>
          <p:nvSpPr>
            <p:cNvPr id="1049" name="Oval 4" descr="80%">
              <a:extLst>
                <a:ext uri="{FF2B5EF4-FFF2-40B4-BE49-F238E27FC236}">
                  <a16:creationId xmlns:a16="http://schemas.microsoft.com/office/drawing/2014/main" id="{C2914A4D-5438-4B5F-BC24-5288811DD51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6" y="0"/>
              <a:ext cx="1248" cy="912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50" name="Oval 5" descr="75%">
              <a:extLst>
                <a:ext uri="{FF2B5EF4-FFF2-40B4-BE49-F238E27FC236}">
                  <a16:creationId xmlns:a16="http://schemas.microsoft.com/office/drawing/2014/main" id="{D6E7EF53-D730-4960-9B40-951FFE5FCCB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88" y="104"/>
              <a:ext cx="816" cy="672"/>
            </a:xfrm>
            <a:prstGeom prst="ellipse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51" name="Oval 6" descr="80%">
              <a:extLst>
                <a:ext uri="{FF2B5EF4-FFF2-40B4-BE49-F238E27FC236}">
                  <a16:creationId xmlns:a16="http://schemas.microsoft.com/office/drawing/2014/main" id="{E814D56D-2631-43CB-8CAE-9A872B18901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40" y="248"/>
              <a:ext cx="480" cy="384"/>
            </a:xfrm>
            <a:prstGeom prst="ellips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3079" name="Rectangle 7">
            <a:extLst>
              <a:ext uri="{FF2B5EF4-FFF2-40B4-BE49-F238E27FC236}">
                <a16:creationId xmlns:a16="http://schemas.microsoft.com/office/drawing/2014/main" id="{0F7467FE-63EB-4124-9F67-9CAFB7B256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33337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grpSp>
        <p:nvGrpSpPr>
          <p:cNvPr id="1029" name="Group 8">
            <a:extLst>
              <a:ext uri="{FF2B5EF4-FFF2-40B4-BE49-F238E27FC236}">
                <a16:creationId xmlns:a16="http://schemas.microsoft.com/office/drawing/2014/main" id="{A5FA6737-26E4-4825-9B73-F7C8AE979A04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0"/>
            <a:ext cx="1143000" cy="304800"/>
            <a:chOff x="4704" y="0"/>
            <a:chExt cx="720" cy="336"/>
          </a:xfrm>
        </p:grpSpPr>
        <p:sp>
          <p:nvSpPr>
            <p:cNvPr id="1046" name="Rectangle 9">
              <a:extLst>
                <a:ext uri="{FF2B5EF4-FFF2-40B4-BE49-F238E27FC236}">
                  <a16:creationId xmlns:a16="http://schemas.microsoft.com/office/drawing/2014/main" id="{443525C7-00D8-4D09-81DD-E892E5532A7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04" y="0"/>
              <a:ext cx="48" cy="3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47" name="Rectangle 10">
              <a:extLst>
                <a:ext uri="{FF2B5EF4-FFF2-40B4-BE49-F238E27FC236}">
                  <a16:creationId xmlns:a16="http://schemas.microsoft.com/office/drawing/2014/main" id="{EBFAF8FF-2037-421D-829D-15558A1A1AB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0" y="0"/>
              <a:ext cx="48" cy="33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48" name="Rectangle 11">
              <a:extLst>
                <a:ext uri="{FF2B5EF4-FFF2-40B4-BE49-F238E27FC236}">
                  <a16:creationId xmlns:a16="http://schemas.microsoft.com/office/drawing/2014/main" id="{6780D97B-A799-47DE-B845-018CF97CEBD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76" y="0"/>
              <a:ext cx="48" cy="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1030" name="Rectangle 13">
            <a:extLst>
              <a:ext uri="{FF2B5EF4-FFF2-40B4-BE49-F238E27FC236}">
                <a16:creationId xmlns:a16="http://schemas.microsoft.com/office/drawing/2014/main" id="{DD7E703C-074B-4D03-9642-F0C00B29E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684213" y="1412875"/>
            <a:ext cx="7848600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/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5CDADACC-07D6-4E65-8279-77AB3396DAF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1">
                <a:solidFill>
                  <a:srgbClr val="777777"/>
                </a:solidFill>
                <a:latin typeface="+mn-lt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B16AC36F-F9EF-4E87-91FE-F2E64CFB675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40425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50000"/>
              </a:spcBef>
              <a:defRPr kumimoji="0" sz="1400" b="1">
                <a:solidFill>
                  <a:srgbClr val="777777"/>
                </a:solidFill>
                <a:latin typeface="+mn-lt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88" name="Rectangle 16">
            <a:extLst>
              <a:ext uri="{FF2B5EF4-FFF2-40B4-BE49-F238E27FC236}">
                <a16:creationId xmlns:a16="http://schemas.microsoft.com/office/drawing/2014/main" id="{F427D26A-608D-4C89-B565-173B02A0C6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777777"/>
                </a:solidFill>
                <a:latin typeface="+mn-lt"/>
              </a:defRPr>
            </a:lvl1pPr>
          </a:lstStyle>
          <a:p>
            <a:pPr>
              <a:defRPr/>
            </a:pPr>
            <a:fld id="{BBECBEC6-761F-478F-AFCB-32420B41E9D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1034" name="Group 17">
            <a:extLst>
              <a:ext uri="{FF2B5EF4-FFF2-40B4-BE49-F238E27FC236}">
                <a16:creationId xmlns:a16="http://schemas.microsoft.com/office/drawing/2014/main" id="{0C7ABADF-86E4-4BEA-A821-1D5B4DC65310}"/>
              </a:ext>
            </a:extLst>
          </p:cNvPr>
          <p:cNvGrpSpPr>
            <a:grpSpLocks/>
          </p:cNvGrpSpPr>
          <p:nvPr/>
        </p:nvGrpSpPr>
        <p:grpSpPr bwMode="auto">
          <a:xfrm>
            <a:off x="0" y="892175"/>
            <a:ext cx="9144000" cy="400050"/>
            <a:chOff x="0" y="562"/>
            <a:chExt cx="5760" cy="252"/>
          </a:xfrm>
        </p:grpSpPr>
        <p:sp>
          <p:nvSpPr>
            <p:cNvPr id="3090" name="Rectangle 18">
              <a:extLst>
                <a:ext uri="{FF2B5EF4-FFF2-40B4-BE49-F238E27FC236}">
                  <a16:creationId xmlns:a16="http://schemas.microsoft.com/office/drawing/2014/main" id="{CBA3DE0F-29A5-4BDC-95C8-E9BDC86F6C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678"/>
              <a:ext cx="5760" cy="136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ja-JP" altLang="en-US"/>
            </a:p>
          </p:txBody>
        </p:sp>
        <p:grpSp>
          <p:nvGrpSpPr>
            <p:cNvPr id="1038" name="Group 19">
              <a:extLst>
                <a:ext uri="{FF2B5EF4-FFF2-40B4-BE49-F238E27FC236}">
                  <a16:creationId xmlns:a16="http://schemas.microsoft.com/office/drawing/2014/main" id="{EF375266-1B05-4A7C-A987-6E346D237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62"/>
              <a:ext cx="5760" cy="138"/>
              <a:chOff x="0" y="576"/>
              <a:chExt cx="5760" cy="138"/>
            </a:xfrm>
          </p:grpSpPr>
          <p:sp>
            <p:nvSpPr>
              <p:cNvPr id="1043" name="Rectangle 20">
                <a:extLst>
                  <a:ext uri="{FF2B5EF4-FFF2-40B4-BE49-F238E27FC236}">
                    <a16:creationId xmlns:a16="http://schemas.microsoft.com/office/drawing/2014/main" id="{1727A070-C897-4530-BD0B-F695A655CFA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 flipV="1">
                <a:off x="0" y="666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14606097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1044" name="Rectangle 21">
                <a:extLst>
                  <a:ext uri="{FF2B5EF4-FFF2-40B4-BE49-F238E27FC236}">
                    <a16:creationId xmlns:a16="http://schemas.microsoft.com/office/drawing/2014/main" id="{C6F718A3-2324-4103-A764-B3598C437DB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 flipV="1">
                <a:off x="4656" y="576"/>
                <a:ext cx="1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14606097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1045" name="Freeform 22">
                <a:extLst>
                  <a:ext uri="{FF2B5EF4-FFF2-40B4-BE49-F238E27FC236}">
                    <a16:creationId xmlns:a16="http://schemas.microsoft.com/office/drawing/2014/main" id="{91FD0D79-9AB2-4CC4-B11F-9E5CD2BBA8BD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 flipV="1">
                <a:off x="4560" y="576"/>
                <a:ext cx="96" cy="96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0 h 192"/>
                  <a:gd name="T4" fmla="*/ 0 w 192"/>
                  <a:gd name="T5" fmla="*/ 96 h 192"/>
                  <a:gd name="T6" fmla="*/ 96 w 19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92">
                    <a:moveTo>
                      <a:pt x="192" y="0"/>
                    </a:moveTo>
                    <a:lnTo>
                      <a:pt x="0" y="0"/>
                    </a:lnTo>
                    <a:lnTo>
                      <a:pt x="0" y="19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14606097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1039" name="Group 23">
              <a:extLst>
                <a:ext uri="{FF2B5EF4-FFF2-40B4-BE49-F238E27FC236}">
                  <a16:creationId xmlns:a16="http://schemas.microsoft.com/office/drawing/2014/main" id="{95DE3B53-323C-4AEA-AFEE-E7E444ABD97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571"/>
              <a:ext cx="5760" cy="138"/>
              <a:chOff x="0" y="576"/>
              <a:chExt cx="5760" cy="138"/>
            </a:xfrm>
          </p:grpSpPr>
          <p:sp>
            <p:nvSpPr>
              <p:cNvPr id="1040" name="Rectangle 24">
                <a:extLst>
                  <a:ext uri="{FF2B5EF4-FFF2-40B4-BE49-F238E27FC236}">
                    <a16:creationId xmlns:a16="http://schemas.microsoft.com/office/drawing/2014/main" id="{F1F0A014-546A-4641-8B9E-1F4EE5A589B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 flipV="1">
                <a:off x="0" y="666"/>
                <a:ext cx="5760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14606097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1041" name="Rectangle 25">
                <a:extLst>
                  <a:ext uri="{FF2B5EF4-FFF2-40B4-BE49-F238E27FC236}">
                    <a16:creationId xmlns:a16="http://schemas.microsoft.com/office/drawing/2014/main" id="{67D0B0D0-A859-4B05-82A2-BF76E1F6A54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 flipV="1">
                <a:off x="4656" y="576"/>
                <a:ext cx="1104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14606097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メイリオ" panose="020B0604030504040204" pitchFamily="50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1042" name="Freeform 26">
                <a:extLst>
                  <a:ext uri="{FF2B5EF4-FFF2-40B4-BE49-F238E27FC236}">
                    <a16:creationId xmlns:a16="http://schemas.microsoft.com/office/drawing/2014/main" id="{7C4C7BC6-4B44-4524-BAB2-A87762DC46C0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 flipV="1">
                <a:off x="4560" y="576"/>
                <a:ext cx="96" cy="96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0 h 192"/>
                  <a:gd name="T4" fmla="*/ 0 w 192"/>
                  <a:gd name="T5" fmla="*/ 96 h 192"/>
                  <a:gd name="T6" fmla="*/ 96 w 19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92">
                    <a:moveTo>
                      <a:pt x="192" y="0"/>
                    </a:moveTo>
                    <a:lnTo>
                      <a:pt x="0" y="0"/>
                    </a:lnTo>
                    <a:lnTo>
                      <a:pt x="0" y="19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14606097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1035" name="Rectangle 27">
            <a:extLst>
              <a:ext uri="{FF2B5EF4-FFF2-40B4-BE49-F238E27FC236}">
                <a16:creationId xmlns:a16="http://schemas.microsoft.com/office/drawing/2014/main" id="{F11D2195-0DD4-48E9-934F-7D7BAD9AB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333375"/>
            <a:ext cx="72009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/>
          </a:p>
        </p:txBody>
      </p:sp>
      <p:pic>
        <p:nvPicPr>
          <p:cNvPr id="1036" name="Picture 28" descr="無題">
            <a:extLst>
              <a:ext uri="{FF2B5EF4-FFF2-40B4-BE49-F238E27FC236}">
                <a16:creationId xmlns:a16="http://schemas.microsoft.com/office/drawing/2014/main" id="{34E497E7-694F-4041-8633-BE93AB283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50" y="23813"/>
            <a:ext cx="15113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>
            <a:extLst>
              <a:ext uri="{FF2B5EF4-FFF2-40B4-BE49-F238E27FC236}">
                <a16:creationId xmlns:a16="http://schemas.microsoft.com/office/drawing/2014/main" id="{92E698DD-C9CA-48AE-908C-003FC877EC7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9pPr>
          </a:lstStyle>
          <a:p>
            <a:r>
              <a:rPr lang="ja-JP" altLang="ja-JP">
                <a:solidFill>
                  <a:schemeClr val="bg1"/>
                </a:solidFill>
                <a:latin typeface="ＭＳ Ｐゴシック" panose="020B0600070205080204" pitchFamily="50" charset="-128"/>
              </a:rPr>
              <a:t>201</a:t>
            </a:r>
            <a:r>
              <a:rPr lang="en-US" altLang="ja-JP">
                <a:solidFill>
                  <a:schemeClr val="bg1"/>
                </a:solidFill>
                <a:latin typeface="ＭＳ Ｐゴシック" panose="020B0600070205080204" pitchFamily="50" charset="-128"/>
              </a:rPr>
              <a:t>8</a:t>
            </a:r>
            <a:r>
              <a:rPr lang="ja-JP" altLang="en-US">
                <a:solidFill>
                  <a:schemeClr val="bg1"/>
                </a:solidFill>
                <a:latin typeface="ＭＳ Ｐゴシック" panose="020B0600070205080204" pitchFamily="50" charset="-128"/>
              </a:rPr>
              <a:t>年</a:t>
            </a:r>
            <a:r>
              <a:rPr lang="en-US" altLang="ja-JP">
                <a:solidFill>
                  <a:schemeClr val="bg1"/>
                </a:solidFill>
                <a:latin typeface="ＭＳ Ｐゴシック" panose="020B0600070205080204" pitchFamily="50" charset="-128"/>
              </a:rPr>
              <a:t>9</a:t>
            </a:r>
            <a:r>
              <a:rPr lang="ja-JP" altLang="en-US">
                <a:solidFill>
                  <a:schemeClr val="bg1"/>
                </a:solidFill>
                <a:latin typeface="ＭＳ Ｐゴシック" panose="020B0600070205080204" pitchFamily="50" charset="-128"/>
              </a:rPr>
              <a:t>月</a:t>
            </a:r>
            <a:r>
              <a:rPr lang="en-US" altLang="ja-JP">
                <a:solidFill>
                  <a:schemeClr val="bg1"/>
                </a:solidFill>
                <a:latin typeface="ＭＳ Ｐゴシック" panose="020B0600070205080204" pitchFamily="50" charset="-128"/>
              </a:rPr>
              <a:t>28</a:t>
            </a:r>
            <a:r>
              <a:rPr lang="ja-JP" altLang="en-US">
                <a:solidFill>
                  <a:schemeClr val="bg1"/>
                </a:solidFill>
                <a:latin typeface="ＭＳ Ｐゴシック" panose="020B0600070205080204" pitchFamily="50" charset="-128"/>
              </a:rPr>
              <a:t>日</a:t>
            </a:r>
            <a:endParaRPr lang="ja-JP" altLang="ja-JP">
              <a:solidFill>
                <a:schemeClr val="bg1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4099" name="Rectangle 24">
            <a:extLst>
              <a:ext uri="{FF2B5EF4-FFF2-40B4-BE49-F238E27FC236}">
                <a16:creationId xmlns:a16="http://schemas.microsoft.com/office/drawing/2014/main" id="{DB03F37D-11FE-4130-804B-51AA463EE8A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9pPr>
          </a:lstStyle>
          <a:p>
            <a:r>
              <a:rPr kumimoji="0" lang="ja-JP" altLang="en-US">
                <a:solidFill>
                  <a:schemeClr val="bg1"/>
                </a:solidFill>
                <a:latin typeface="Verdana" panose="020B0604030504040204" pitchFamily="34" charset="0"/>
              </a:rPr>
              <a:t>ニューラル株式会社</a:t>
            </a: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3223C626-8118-4A37-8E2F-8308876C6A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Denso</a:t>
            </a:r>
            <a:r>
              <a:rPr lang="ja-JP" altLang="en-US"/>
              <a:t>評価画面アプリ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2192CD65-00A8-4578-88B3-93AF7A9C95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8" y="3933825"/>
            <a:ext cx="8064500" cy="1079500"/>
          </a:xfrm>
        </p:spPr>
        <p:txBody>
          <a:bodyPr/>
          <a:lstStyle/>
          <a:p>
            <a:pPr eaLnBrk="1" hangingPunct="1"/>
            <a:r>
              <a:rPr lang="ja-JP" altLang="en-US" sz="3200">
                <a:solidFill>
                  <a:srgbClr val="006600"/>
                </a:solidFill>
              </a:rPr>
              <a:t>操作アイコン定義</a:t>
            </a:r>
            <a:endParaRPr lang="en-US" altLang="ja-JP" sz="3200">
              <a:solidFill>
                <a:srgbClr val="006600"/>
              </a:solidFill>
            </a:endParaRPr>
          </a:p>
          <a:p>
            <a:pPr eaLnBrk="1" hangingPunct="1"/>
            <a:r>
              <a:rPr lang="ja-JP" altLang="en-US" sz="2000">
                <a:solidFill>
                  <a:srgbClr val="006600"/>
                </a:solidFill>
              </a:rPr>
              <a:t>～非活性</a:t>
            </a:r>
            <a:r>
              <a:rPr lang="en-US" altLang="ja-JP" sz="2000">
                <a:solidFill>
                  <a:srgbClr val="006600"/>
                </a:solidFill>
              </a:rPr>
              <a:t>/</a:t>
            </a:r>
            <a:r>
              <a:rPr lang="ja-JP" altLang="en-US" sz="2000">
                <a:solidFill>
                  <a:srgbClr val="006600"/>
                </a:solidFill>
              </a:rPr>
              <a:t>活性</a:t>
            </a:r>
            <a:r>
              <a:rPr lang="en-US" altLang="ja-JP" sz="2000">
                <a:solidFill>
                  <a:srgbClr val="006600"/>
                </a:solidFill>
              </a:rPr>
              <a:t>/</a:t>
            </a:r>
            <a:r>
              <a:rPr lang="ja-JP" altLang="en-US" sz="2000">
                <a:solidFill>
                  <a:srgbClr val="006600"/>
                </a:solidFill>
              </a:rPr>
              <a:t>押下イメージ画像の定義～</a:t>
            </a:r>
          </a:p>
        </p:txBody>
      </p:sp>
      <p:sp>
        <p:nvSpPr>
          <p:cNvPr id="4102" name="Text Box 10">
            <a:extLst>
              <a:ext uri="{FF2B5EF4-FFF2-40B4-BE49-F238E27FC236}">
                <a16:creationId xmlns:a16="http://schemas.microsoft.com/office/drawing/2014/main" id="{438D6081-49CD-41CE-A052-CE745D0D9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516563"/>
            <a:ext cx="3671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u="sng"/>
              <a:t>作成者：　山中　高行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61C10D6-397A-494E-BD86-F9C660B43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3200"/>
              <a:t>目次</a:t>
            </a: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4A0D8166-294D-4DC4-8D53-8B8CD30F0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非活性アイコンイメージ</a:t>
            </a:r>
            <a:endParaRPr lang="en-US" altLang="ja-JP"/>
          </a:p>
          <a:p>
            <a:pPr eaLnBrk="1" hangingPunct="1"/>
            <a:r>
              <a:rPr lang="ja-JP" altLang="en-US"/>
              <a:t>活性アイコンイメージ</a:t>
            </a:r>
          </a:p>
          <a:p>
            <a:pPr eaLnBrk="1" hangingPunct="1"/>
            <a:r>
              <a:rPr lang="ja-JP" altLang="en-US"/>
              <a:t>押下アイコンイメージ</a:t>
            </a:r>
            <a:endParaRPr lang="en-US" altLang="ja-JP"/>
          </a:p>
          <a:p>
            <a:pPr eaLnBrk="1" hangingPunct="1"/>
            <a:r>
              <a:rPr lang="ja-JP" altLang="en-US"/>
              <a:t>背景透明画像の作成手順</a:t>
            </a:r>
            <a:endParaRPr lang="en-US" altLang="ja-JP"/>
          </a:p>
          <a:p>
            <a:pPr eaLnBrk="1" hangingPunct="1"/>
            <a:endParaRPr lang="ja-JP" altLang="en-US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ADECB504-7F2B-48C3-A4CA-7F54D8AC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6453188"/>
            <a:ext cx="936625" cy="268287"/>
          </a:xfrm>
        </p:spPr>
        <p:txBody>
          <a:bodyPr/>
          <a:lstStyle/>
          <a:p>
            <a:pPr>
              <a:defRPr/>
            </a:pPr>
            <a:fld id="{9CD04349-F0A8-4C86-BEC9-57B581A4FF10}" type="slidenum">
              <a:rPr lang="en-US" altLang="ja-JP"/>
              <a:pPr>
                <a:defRPr/>
              </a:pPr>
              <a:t>2</a:t>
            </a:fld>
            <a:endParaRPr lang="en-US" altLang="ja-JP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5EBDC75-D5EB-4B8C-B77D-ECB1C6B45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3200"/>
              <a:t>非活性アイコンイメージ</a:t>
            </a:r>
          </a:p>
        </p:txBody>
      </p:sp>
      <p:sp>
        <p:nvSpPr>
          <p:cNvPr id="9" name="矢印: 上 8">
            <a:extLst>
              <a:ext uri="{FF2B5EF4-FFF2-40B4-BE49-F238E27FC236}">
                <a16:creationId xmlns:a16="http://schemas.microsoft.com/office/drawing/2014/main" id="{7121FFC5-45F5-420A-9B0F-80259DB69AF5}"/>
              </a:ext>
            </a:extLst>
          </p:cNvPr>
          <p:cNvSpPr/>
          <p:nvPr/>
        </p:nvSpPr>
        <p:spPr bwMode="auto">
          <a:xfrm>
            <a:off x="2663888" y="1304194"/>
            <a:ext cx="1800000" cy="1800000"/>
          </a:xfrm>
          <a:prstGeom prst="up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nvex"/>
            <a:bevelB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矢印: 左 9">
            <a:extLst>
              <a:ext uri="{FF2B5EF4-FFF2-40B4-BE49-F238E27FC236}">
                <a16:creationId xmlns:a16="http://schemas.microsoft.com/office/drawing/2014/main" id="{4A460C2B-502C-440E-83EF-7FEBC8E37F1A}"/>
              </a:ext>
            </a:extLst>
          </p:cNvPr>
          <p:cNvSpPr/>
          <p:nvPr/>
        </p:nvSpPr>
        <p:spPr bwMode="auto">
          <a:xfrm>
            <a:off x="683568" y="2564904"/>
            <a:ext cx="1800000" cy="1800000"/>
          </a:xfrm>
          <a:prstGeom prst="lef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nvex"/>
            <a:bevelB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0265F47B-1A4D-4B50-822B-52BFF065ADE5}"/>
              </a:ext>
            </a:extLst>
          </p:cNvPr>
          <p:cNvSpPr/>
          <p:nvPr/>
        </p:nvSpPr>
        <p:spPr bwMode="auto">
          <a:xfrm>
            <a:off x="2627784" y="3753807"/>
            <a:ext cx="1800000" cy="1800000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nvex"/>
            <a:bevelB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8D034DD-4A3A-45AE-9F88-8BE8CECC9098}"/>
              </a:ext>
            </a:extLst>
          </p:cNvPr>
          <p:cNvSpPr/>
          <p:nvPr/>
        </p:nvSpPr>
        <p:spPr bwMode="auto">
          <a:xfrm>
            <a:off x="4572000" y="2529000"/>
            <a:ext cx="1800000" cy="1800000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nvex"/>
            <a:bevelB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59" name="テキスト ボックス 12">
            <a:extLst>
              <a:ext uri="{FF2B5EF4-FFF2-40B4-BE49-F238E27FC236}">
                <a16:creationId xmlns:a16="http://schemas.microsoft.com/office/drawing/2014/main" id="{CD6B52C3-7412-46F7-BD19-3F9D991F9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805488"/>
            <a:ext cx="3816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9pPr>
          </a:lstStyle>
          <a:p>
            <a:pPr eaLnBrk="1" hangingPunct="1"/>
            <a:r>
              <a:rPr lang="en-US" altLang="ja-JP" sz="2800"/>
              <a:t>deactivated icon</a:t>
            </a:r>
            <a:endParaRPr lang="ja-JP" altLang="en-US" sz="2800"/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26F63CC9-9F26-454C-9695-934CE008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6453188"/>
            <a:ext cx="936625" cy="268287"/>
          </a:xfrm>
        </p:spPr>
        <p:txBody>
          <a:bodyPr/>
          <a:lstStyle/>
          <a:p>
            <a:pPr>
              <a:defRPr/>
            </a:pPr>
            <a:fld id="{955FA57B-CF5E-4A61-8599-60339E101B61}" type="slidenum">
              <a:rPr lang="en-US" altLang="ja-JP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19" name="矢印: 上 18">
            <a:extLst>
              <a:ext uri="{FF2B5EF4-FFF2-40B4-BE49-F238E27FC236}">
                <a16:creationId xmlns:a16="http://schemas.microsoft.com/office/drawing/2014/main" id="{1495F6D1-D1E0-45D5-911E-7858ECC6DFC5}"/>
              </a:ext>
            </a:extLst>
          </p:cNvPr>
          <p:cNvSpPr/>
          <p:nvPr/>
        </p:nvSpPr>
        <p:spPr bwMode="auto">
          <a:xfrm>
            <a:off x="6660432" y="1304194"/>
            <a:ext cx="1800000" cy="1800000"/>
          </a:xfrm>
          <a:prstGeom prst="up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nvex"/>
            <a:bevelB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EFEAEDC5-A0DC-4247-A16A-4680C865BA72}"/>
              </a:ext>
            </a:extLst>
          </p:cNvPr>
          <p:cNvSpPr/>
          <p:nvPr/>
        </p:nvSpPr>
        <p:spPr bwMode="auto">
          <a:xfrm>
            <a:off x="6624328" y="3753807"/>
            <a:ext cx="1800000" cy="1800000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nvex"/>
            <a:bevelB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28F27DA-3B19-4F7B-A396-116C284AF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3200"/>
              <a:t>活性アイコンイメージ</a:t>
            </a:r>
          </a:p>
        </p:txBody>
      </p:sp>
      <p:sp>
        <p:nvSpPr>
          <p:cNvPr id="9" name="矢印: 上 8">
            <a:extLst>
              <a:ext uri="{FF2B5EF4-FFF2-40B4-BE49-F238E27FC236}">
                <a16:creationId xmlns:a16="http://schemas.microsoft.com/office/drawing/2014/main" id="{7121FFC5-45F5-420A-9B0F-80259DB69AF5}"/>
              </a:ext>
            </a:extLst>
          </p:cNvPr>
          <p:cNvSpPr/>
          <p:nvPr/>
        </p:nvSpPr>
        <p:spPr bwMode="auto">
          <a:xfrm>
            <a:off x="2663888" y="1304194"/>
            <a:ext cx="1800000" cy="1800000"/>
          </a:xfrm>
          <a:prstGeom prst="upArrow">
            <a:avLst/>
          </a:prstGeom>
          <a:gradFill flip="none" rotWithShape="1">
            <a:gsLst>
              <a:gs pos="0">
                <a:srgbClr val="009900"/>
              </a:gs>
              <a:gs pos="50000">
                <a:srgbClr val="99FF99"/>
              </a:gs>
              <a:gs pos="100000">
                <a:srgbClr val="FFFFFF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>
            <a:bevelT prst="convex"/>
            <a:bevelB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矢印: 左 9">
            <a:extLst>
              <a:ext uri="{FF2B5EF4-FFF2-40B4-BE49-F238E27FC236}">
                <a16:creationId xmlns:a16="http://schemas.microsoft.com/office/drawing/2014/main" id="{4A460C2B-502C-440E-83EF-7FEBC8E37F1A}"/>
              </a:ext>
            </a:extLst>
          </p:cNvPr>
          <p:cNvSpPr/>
          <p:nvPr/>
        </p:nvSpPr>
        <p:spPr bwMode="auto">
          <a:xfrm>
            <a:off x="683568" y="2564904"/>
            <a:ext cx="1800000" cy="1800000"/>
          </a:xfrm>
          <a:prstGeom prst="leftArrow">
            <a:avLst/>
          </a:prstGeom>
          <a:gradFill flip="none" rotWithShape="1">
            <a:gsLst>
              <a:gs pos="0">
                <a:srgbClr val="009900"/>
              </a:gs>
              <a:gs pos="50000">
                <a:srgbClr val="99FF99"/>
              </a:gs>
              <a:gs pos="100000">
                <a:srgbClr val="FFFFFF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>
            <a:bevelT prst="convex"/>
            <a:bevelB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0265F47B-1A4D-4B50-822B-52BFF065ADE5}"/>
              </a:ext>
            </a:extLst>
          </p:cNvPr>
          <p:cNvSpPr/>
          <p:nvPr/>
        </p:nvSpPr>
        <p:spPr bwMode="auto">
          <a:xfrm>
            <a:off x="2627784" y="3753807"/>
            <a:ext cx="1800000" cy="1800000"/>
          </a:xfrm>
          <a:prstGeom prst="downArrow">
            <a:avLst/>
          </a:prstGeom>
          <a:gradFill flip="none" rotWithShape="1">
            <a:gsLst>
              <a:gs pos="0">
                <a:srgbClr val="009900"/>
              </a:gs>
              <a:gs pos="50000">
                <a:srgbClr val="99FF99"/>
              </a:gs>
              <a:gs pos="100000">
                <a:srgbClr val="FFFFFF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>
            <a:bevelT prst="convex"/>
            <a:bevelB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8D034DD-4A3A-45AE-9F88-8BE8CECC9098}"/>
              </a:ext>
            </a:extLst>
          </p:cNvPr>
          <p:cNvSpPr/>
          <p:nvPr/>
        </p:nvSpPr>
        <p:spPr bwMode="auto">
          <a:xfrm>
            <a:off x="4572000" y="2529000"/>
            <a:ext cx="1800000" cy="1800000"/>
          </a:xfrm>
          <a:prstGeom prst="rightArrow">
            <a:avLst/>
          </a:prstGeom>
          <a:gradFill flip="none" rotWithShape="1">
            <a:gsLst>
              <a:gs pos="0">
                <a:srgbClr val="009900"/>
              </a:gs>
              <a:gs pos="50000">
                <a:srgbClr val="99FF99"/>
              </a:gs>
              <a:gs pos="100000">
                <a:srgbClr val="FFFFFF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>
            <a:bevelT prst="convex"/>
            <a:bevelB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83" name="テキスト ボックス 12">
            <a:extLst>
              <a:ext uri="{FF2B5EF4-FFF2-40B4-BE49-F238E27FC236}">
                <a16:creationId xmlns:a16="http://schemas.microsoft.com/office/drawing/2014/main" id="{1FCA2A0D-3FB1-4A48-A89B-65EF693E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805488"/>
            <a:ext cx="3816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9pPr>
          </a:lstStyle>
          <a:p>
            <a:pPr eaLnBrk="1" hangingPunct="1"/>
            <a:r>
              <a:rPr lang="en-US" altLang="ja-JP" sz="2800"/>
              <a:t>activated</a:t>
            </a:r>
            <a:r>
              <a:rPr lang="ja-JP" altLang="en-US" sz="2800"/>
              <a:t> </a:t>
            </a:r>
            <a:r>
              <a:rPr lang="en-US" altLang="ja-JP" sz="2800"/>
              <a:t>arrow</a:t>
            </a:r>
            <a:endParaRPr lang="ja-JP" altLang="en-US" sz="280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61BF3372-F562-481A-9A49-F34B1086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6453188"/>
            <a:ext cx="936625" cy="268287"/>
          </a:xfrm>
        </p:spPr>
        <p:txBody>
          <a:bodyPr/>
          <a:lstStyle/>
          <a:p>
            <a:pPr>
              <a:defRPr/>
            </a:pPr>
            <a:fld id="{A78018EB-2ED7-494E-AEAB-766699334754}" type="slidenum">
              <a:rPr lang="en-US" altLang="ja-JP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15" name="矢印: 上 14">
            <a:extLst>
              <a:ext uri="{FF2B5EF4-FFF2-40B4-BE49-F238E27FC236}">
                <a16:creationId xmlns:a16="http://schemas.microsoft.com/office/drawing/2014/main" id="{E3065B7F-E169-49F7-B7DC-F51394BC4229}"/>
              </a:ext>
            </a:extLst>
          </p:cNvPr>
          <p:cNvSpPr/>
          <p:nvPr/>
        </p:nvSpPr>
        <p:spPr bwMode="auto">
          <a:xfrm>
            <a:off x="6655620" y="1304194"/>
            <a:ext cx="1800000" cy="1800000"/>
          </a:xfrm>
          <a:prstGeom prst="upArrow">
            <a:avLst/>
          </a:prstGeom>
          <a:gradFill flip="none" rotWithShape="1">
            <a:gsLst>
              <a:gs pos="0">
                <a:srgbClr val="009900"/>
              </a:gs>
              <a:gs pos="50000">
                <a:srgbClr val="99FF99"/>
              </a:gs>
              <a:gs pos="100000">
                <a:srgbClr val="FFFFFF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>
            <a:bevelT prst="convex"/>
            <a:bevelB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5BC0CC1F-CC72-4D78-9AC1-73E2BB20E3EA}"/>
              </a:ext>
            </a:extLst>
          </p:cNvPr>
          <p:cNvSpPr/>
          <p:nvPr/>
        </p:nvSpPr>
        <p:spPr bwMode="auto">
          <a:xfrm>
            <a:off x="6619516" y="3753807"/>
            <a:ext cx="1800000" cy="1800000"/>
          </a:xfrm>
          <a:prstGeom prst="downArrow">
            <a:avLst/>
          </a:prstGeom>
          <a:gradFill flip="none" rotWithShape="1">
            <a:gsLst>
              <a:gs pos="0">
                <a:srgbClr val="009900"/>
              </a:gs>
              <a:gs pos="50000">
                <a:srgbClr val="99FF99"/>
              </a:gs>
              <a:gs pos="100000">
                <a:srgbClr val="FFFFFF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>
            <a:bevelT prst="convex"/>
            <a:bevelB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A697F49-DD82-453A-860D-51D110FF3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3200"/>
              <a:t>押下アイコンイメージ</a:t>
            </a:r>
          </a:p>
        </p:txBody>
      </p:sp>
      <p:sp>
        <p:nvSpPr>
          <p:cNvPr id="9" name="矢印: 上 8">
            <a:extLst>
              <a:ext uri="{FF2B5EF4-FFF2-40B4-BE49-F238E27FC236}">
                <a16:creationId xmlns:a16="http://schemas.microsoft.com/office/drawing/2014/main" id="{7121FFC5-45F5-420A-9B0F-80259DB69AF5}"/>
              </a:ext>
            </a:extLst>
          </p:cNvPr>
          <p:cNvSpPr/>
          <p:nvPr/>
        </p:nvSpPr>
        <p:spPr bwMode="auto">
          <a:xfrm>
            <a:off x="2663888" y="1304194"/>
            <a:ext cx="1800000" cy="1800000"/>
          </a:xfrm>
          <a:prstGeom prst="upArrow">
            <a:avLst/>
          </a:prstGeom>
          <a:gradFill flip="none" rotWithShape="1">
            <a:gsLst>
              <a:gs pos="0">
                <a:srgbClr val="3366FF"/>
              </a:gs>
              <a:gs pos="50000">
                <a:srgbClr val="6699FF"/>
              </a:gs>
              <a:gs pos="100000">
                <a:srgbClr val="FFFFFF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矢印: 左 9">
            <a:extLst>
              <a:ext uri="{FF2B5EF4-FFF2-40B4-BE49-F238E27FC236}">
                <a16:creationId xmlns:a16="http://schemas.microsoft.com/office/drawing/2014/main" id="{4A460C2B-502C-440E-83EF-7FEBC8E37F1A}"/>
              </a:ext>
            </a:extLst>
          </p:cNvPr>
          <p:cNvSpPr/>
          <p:nvPr/>
        </p:nvSpPr>
        <p:spPr bwMode="auto">
          <a:xfrm>
            <a:off x="683568" y="2564904"/>
            <a:ext cx="1800000" cy="1800000"/>
          </a:xfrm>
          <a:prstGeom prst="leftArrow">
            <a:avLst/>
          </a:prstGeom>
          <a:gradFill flip="none" rotWithShape="1">
            <a:gsLst>
              <a:gs pos="0">
                <a:srgbClr val="3366FF"/>
              </a:gs>
              <a:gs pos="50000">
                <a:srgbClr val="6699FF"/>
              </a:gs>
              <a:gs pos="100000">
                <a:srgbClr val="FFFFFF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0265F47B-1A4D-4B50-822B-52BFF065ADE5}"/>
              </a:ext>
            </a:extLst>
          </p:cNvPr>
          <p:cNvSpPr/>
          <p:nvPr/>
        </p:nvSpPr>
        <p:spPr bwMode="auto">
          <a:xfrm>
            <a:off x="2627784" y="3753807"/>
            <a:ext cx="1800000" cy="1800000"/>
          </a:xfrm>
          <a:prstGeom prst="downArrow">
            <a:avLst/>
          </a:prstGeom>
          <a:gradFill flip="none" rotWithShape="1">
            <a:gsLst>
              <a:gs pos="0">
                <a:srgbClr val="3366FF"/>
              </a:gs>
              <a:gs pos="50000">
                <a:srgbClr val="6699FF"/>
              </a:gs>
              <a:gs pos="100000">
                <a:srgbClr val="FFFFFF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8D034DD-4A3A-45AE-9F88-8BE8CECC9098}"/>
              </a:ext>
            </a:extLst>
          </p:cNvPr>
          <p:cNvSpPr/>
          <p:nvPr/>
        </p:nvSpPr>
        <p:spPr bwMode="auto">
          <a:xfrm>
            <a:off x="4572000" y="2529000"/>
            <a:ext cx="1800000" cy="1800000"/>
          </a:xfrm>
          <a:prstGeom prst="rightArrow">
            <a:avLst/>
          </a:prstGeom>
          <a:gradFill flip="none" rotWithShape="1">
            <a:gsLst>
              <a:gs pos="0">
                <a:srgbClr val="3366FF"/>
              </a:gs>
              <a:gs pos="50000">
                <a:srgbClr val="6699FF"/>
              </a:gs>
              <a:gs pos="100000">
                <a:srgbClr val="FFFFFF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07" name="テキスト ボックス 12">
            <a:extLst>
              <a:ext uri="{FF2B5EF4-FFF2-40B4-BE49-F238E27FC236}">
                <a16:creationId xmlns:a16="http://schemas.microsoft.com/office/drawing/2014/main" id="{F2F4DB98-9C77-4F96-96CB-C7D0D662F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805488"/>
            <a:ext cx="3816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9pPr>
          </a:lstStyle>
          <a:p>
            <a:pPr eaLnBrk="1" hangingPunct="1"/>
            <a:r>
              <a:rPr lang="en-US" altLang="ja-JP" sz="2800"/>
              <a:t>pressed</a:t>
            </a:r>
            <a:r>
              <a:rPr lang="ja-JP" altLang="en-US" sz="2800"/>
              <a:t> </a:t>
            </a:r>
            <a:r>
              <a:rPr lang="en-US" altLang="ja-JP" sz="2800"/>
              <a:t>arrow</a:t>
            </a:r>
            <a:endParaRPr lang="ja-JP" altLang="en-US" sz="2800"/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CB60517F-F371-449B-ABB8-10E1BF65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6453188"/>
            <a:ext cx="936625" cy="268287"/>
          </a:xfrm>
        </p:spPr>
        <p:txBody>
          <a:bodyPr/>
          <a:lstStyle/>
          <a:p>
            <a:pPr>
              <a:defRPr/>
            </a:pPr>
            <a:fld id="{5FB1C62D-8FF6-43A4-B7DB-8A209F6CFD2D}" type="slidenum">
              <a:rPr lang="en-US" altLang="ja-JP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16" name="矢印: 上 15">
            <a:extLst>
              <a:ext uri="{FF2B5EF4-FFF2-40B4-BE49-F238E27FC236}">
                <a16:creationId xmlns:a16="http://schemas.microsoft.com/office/drawing/2014/main" id="{17563555-23E3-4322-8219-992964616058}"/>
              </a:ext>
            </a:extLst>
          </p:cNvPr>
          <p:cNvSpPr/>
          <p:nvPr/>
        </p:nvSpPr>
        <p:spPr bwMode="auto">
          <a:xfrm>
            <a:off x="6660432" y="1304194"/>
            <a:ext cx="1800000" cy="1800000"/>
          </a:xfrm>
          <a:prstGeom prst="upArrow">
            <a:avLst/>
          </a:prstGeom>
          <a:gradFill flip="none" rotWithShape="1">
            <a:gsLst>
              <a:gs pos="0">
                <a:srgbClr val="3366FF"/>
              </a:gs>
              <a:gs pos="50000">
                <a:srgbClr val="6699FF"/>
              </a:gs>
              <a:gs pos="100000">
                <a:srgbClr val="FFFFFF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45ECE679-A5A6-4BC2-82C0-98D9AA89CDAC}"/>
              </a:ext>
            </a:extLst>
          </p:cNvPr>
          <p:cNvSpPr/>
          <p:nvPr/>
        </p:nvSpPr>
        <p:spPr bwMode="auto">
          <a:xfrm>
            <a:off x="6624328" y="3753807"/>
            <a:ext cx="1800000" cy="1800000"/>
          </a:xfrm>
          <a:prstGeom prst="downArrow">
            <a:avLst/>
          </a:prstGeom>
          <a:gradFill flip="none" rotWithShape="1">
            <a:gsLst>
              <a:gs pos="0">
                <a:srgbClr val="3366FF"/>
              </a:gs>
              <a:gs pos="50000">
                <a:srgbClr val="6699FF"/>
              </a:gs>
              <a:gs pos="100000">
                <a:srgbClr val="FFFFFF"/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AB7BBCF-98BD-4545-A2FE-C5EB5628D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3200"/>
              <a:t>背景透過画像の作成手順</a:t>
            </a: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FCD59D3E-412C-433B-9019-766146D1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6453188"/>
            <a:ext cx="936625" cy="268287"/>
          </a:xfrm>
        </p:spPr>
        <p:txBody>
          <a:bodyPr/>
          <a:lstStyle/>
          <a:p>
            <a:pPr>
              <a:defRPr/>
            </a:pPr>
            <a:fld id="{B2767B97-28A8-4FF1-BC3F-EC17B896E282}" type="slidenum">
              <a:rPr lang="en-US" altLang="ja-JP"/>
              <a:pPr>
                <a:defRPr/>
              </a:pPr>
              <a:t>6</a:t>
            </a:fld>
            <a:endParaRPr lang="en-US" alt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BCF5A0D-FADE-424C-9F38-1D971AE71A3D}"/>
              </a:ext>
            </a:extLst>
          </p:cNvPr>
          <p:cNvGraphicFramePr>
            <a:graphicFrameLocks noGrp="1"/>
          </p:cNvGraphicFramePr>
          <p:nvPr/>
        </p:nvGraphicFramePr>
        <p:xfrm>
          <a:off x="419100" y="1397000"/>
          <a:ext cx="8185150" cy="50339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4029">
                  <a:extLst>
                    <a:ext uri="{9D8B030D-6E8A-4147-A177-3AD203B41FA5}">
                      <a16:colId xmlns:a16="http://schemas.microsoft.com/office/drawing/2014/main" val="290581380"/>
                    </a:ext>
                  </a:extLst>
                </a:gridCol>
                <a:gridCol w="3232390">
                  <a:extLst>
                    <a:ext uri="{9D8B030D-6E8A-4147-A177-3AD203B41FA5}">
                      <a16:colId xmlns:a16="http://schemas.microsoft.com/office/drawing/2014/main" val="951622976"/>
                    </a:ext>
                  </a:extLst>
                </a:gridCol>
                <a:gridCol w="4358732">
                  <a:extLst>
                    <a:ext uri="{9D8B030D-6E8A-4147-A177-3AD203B41FA5}">
                      <a16:colId xmlns:a16="http://schemas.microsoft.com/office/drawing/2014/main" val="1714679098"/>
                    </a:ext>
                  </a:extLst>
                </a:gridCol>
              </a:tblGrid>
              <a:tr h="370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No</a:t>
                      </a:r>
                      <a:endParaRPr kumimoji="1" lang="ja-JP" altLang="en-US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手順</a:t>
                      </a:r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図解</a:t>
                      </a:r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3638492324"/>
                  </a:ext>
                </a:extLst>
              </a:tr>
              <a:tr h="14629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/>
                        <a:t>画像をダブルクリックして、</a:t>
                      </a:r>
                      <a:endParaRPr lang="en-US" altLang="ja-JP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dirty="0"/>
                        <a:t>[</a:t>
                      </a:r>
                      <a:r>
                        <a:rPr lang="ja-JP" altLang="en-US" sz="1800" b="0" dirty="0"/>
                        <a:t>画像ツール</a:t>
                      </a:r>
                      <a:r>
                        <a:rPr lang="en-US" altLang="ja-JP" sz="1800" b="0" dirty="0"/>
                        <a:t>] </a:t>
                      </a:r>
                      <a:r>
                        <a:rPr lang="ja-JP" altLang="en-US" sz="1800" b="0" dirty="0"/>
                        <a:t>の</a:t>
                      </a:r>
                      <a:endParaRPr lang="en-US" altLang="ja-JP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dirty="0"/>
                        <a:t>[</a:t>
                      </a:r>
                      <a:r>
                        <a:rPr lang="ja-JP" altLang="en-US" sz="1800" b="0" dirty="0"/>
                        <a:t>書式</a:t>
                      </a:r>
                      <a:r>
                        <a:rPr lang="en-US" altLang="ja-JP" sz="1800" b="0" dirty="0"/>
                        <a:t>] </a:t>
                      </a:r>
                      <a:r>
                        <a:rPr lang="ja-JP" altLang="en-US" sz="1800" b="0" dirty="0"/>
                        <a:t>タブを表示させる。</a:t>
                      </a:r>
                      <a:endParaRPr lang="en-US" altLang="ja-JP" sz="1800" b="0" dirty="0"/>
                    </a:p>
                    <a:p>
                      <a:endParaRPr kumimoji="1" lang="en-US" altLang="ja-JP" sz="1800" dirty="0"/>
                    </a:p>
                    <a:p>
                      <a:endParaRPr kumimoji="1" lang="ja-JP" altLang="en-US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24779489"/>
                  </a:ext>
                </a:extLst>
              </a:tr>
              <a:tr h="17372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2</a:t>
                      </a:r>
                      <a:endParaRPr kumimoji="1" lang="ja-JP" altLang="en-US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/>
                        <a:t>リボンの左側の </a:t>
                      </a:r>
                      <a:r>
                        <a:rPr lang="en-US" altLang="ja-JP" sz="1800" b="0" dirty="0"/>
                        <a:t>[</a:t>
                      </a:r>
                      <a:r>
                        <a:rPr lang="ja-JP" altLang="en-US" sz="1800" b="0" dirty="0"/>
                        <a:t>色</a:t>
                      </a:r>
                      <a:r>
                        <a:rPr lang="en-US" altLang="ja-JP" sz="1800" b="0" dirty="0"/>
                        <a:t>]-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dirty="0"/>
                        <a:t>[</a:t>
                      </a:r>
                      <a:r>
                        <a:rPr lang="ja-JP" altLang="en-US" sz="1800" b="0" dirty="0"/>
                        <a:t>透過色を指定</a:t>
                      </a:r>
                      <a:r>
                        <a:rPr lang="en-US" altLang="ja-JP" sz="1800" b="0" dirty="0"/>
                        <a:t>] </a:t>
                      </a:r>
                      <a:r>
                        <a:rPr lang="ja-JP" altLang="en-US" sz="1800" b="0" dirty="0"/>
                        <a:t>ボタンを</a:t>
                      </a:r>
                      <a:endParaRPr lang="en-US" altLang="ja-JP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/>
                        <a:t>クリックする。</a:t>
                      </a:r>
                      <a:endParaRPr lang="en-US" altLang="ja-JP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b="0" dirty="0"/>
                    </a:p>
                    <a:p>
                      <a:endParaRPr kumimoji="1" lang="en-US" altLang="ja-JP" sz="1800" dirty="0"/>
                    </a:p>
                    <a:p>
                      <a:endParaRPr kumimoji="1" lang="ja-JP" altLang="en-US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1385531808"/>
                  </a:ext>
                </a:extLst>
              </a:tr>
              <a:tr h="14629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3</a:t>
                      </a:r>
                      <a:endParaRPr kumimoji="1" lang="ja-JP" altLang="en-US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/>
                        <a:t>明にしたい場所にマウス</a:t>
                      </a:r>
                      <a:endParaRPr lang="en-US" altLang="ja-JP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/>
                        <a:t>をおいてクリックすると、</a:t>
                      </a:r>
                      <a:endParaRPr lang="en-US" altLang="ja-JP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/>
                        <a:t>背景が透明になる。</a:t>
                      </a:r>
                      <a:endParaRPr kumimoji="1" lang="ja-JP" altLang="en-US" sz="1800" dirty="0"/>
                    </a:p>
                    <a:p>
                      <a:endParaRPr kumimoji="1" lang="en-US" altLang="ja-JP" sz="1800" dirty="0"/>
                    </a:p>
                    <a:p>
                      <a:endParaRPr kumimoji="1" lang="ja-JP" altLang="en-US" sz="1800" dirty="0"/>
                    </a:p>
                  </a:txBody>
                  <a:tcPr marL="91438" marR="91438" marT="45717" marB="45717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38" marR="91438" marT="45717" marB="45717"/>
                </a:tc>
                <a:extLst>
                  <a:ext uri="{0D108BD9-81ED-4DB2-BD59-A6C34878D82A}">
                    <a16:rowId xmlns:a16="http://schemas.microsoft.com/office/drawing/2014/main" val="2817413834"/>
                  </a:ext>
                </a:extLst>
              </a:tr>
            </a:tbl>
          </a:graphicData>
        </a:graphic>
      </p:graphicFrame>
      <p:pic>
        <p:nvPicPr>
          <p:cNvPr id="9242" name="図 4">
            <a:extLst>
              <a:ext uri="{FF2B5EF4-FFF2-40B4-BE49-F238E27FC236}">
                <a16:creationId xmlns:a16="http://schemas.microsoft.com/office/drawing/2014/main" id="{771FAE9C-A7EC-4B8A-8ABD-3C5A040D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5" y="1835150"/>
            <a:ext cx="1166813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3" name="図 5">
            <a:extLst>
              <a:ext uri="{FF2B5EF4-FFF2-40B4-BE49-F238E27FC236}">
                <a16:creationId xmlns:a16="http://schemas.microsoft.com/office/drawing/2014/main" id="{8119C83F-F2FF-4E8A-8FDC-AD2249850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284538"/>
            <a:ext cx="1584325" cy="159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4" name="図 6">
            <a:extLst>
              <a:ext uri="{FF2B5EF4-FFF2-40B4-BE49-F238E27FC236}">
                <a16:creationId xmlns:a16="http://schemas.microsoft.com/office/drawing/2014/main" id="{D33A719D-B657-44BF-AD78-404E0F57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38" y="5051425"/>
            <a:ext cx="1119187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ビジネス イメージのデザイン テンプレート">
  <a:themeElements>
    <a:clrScheme name="ビジネス イメージのデザイン テンプレート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B727"/>
      </a:accent1>
      <a:accent2>
        <a:srgbClr val="4F78BA"/>
      </a:accent2>
      <a:accent3>
        <a:srgbClr val="FFFFFF"/>
      </a:accent3>
      <a:accent4>
        <a:srgbClr val="000000"/>
      </a:accent4>
      <a:accent5>
        <a:srgbClr val="FFD8AC"/>
      </a:accent5>
      <a:accent6>
        <a:srgbClr val="476CA8"/>
      </a:accent6>
      <a:hlink>
        <a:srgbClr val="93CE4C"/>
      </a:hlink>
      <a:folHlink>
        <a:srgbClr val="FF9999"/>
      </a:folHlink>
    </a:clrScheme>
    <a:fontScheme name="ビジネス イメージのデザイン テンプレート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メイリオ" panose="020B060403050404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メイリオ" panose="020B0604030504040204" pitchFamily="50" charset="-128"/>
          </a:defRPr>
        </a:defPPr>
      </a:lstStyle>
    </a:lnDef>
  </a:objectDefaults>
  <a:extraClrSchemeLst>
    <a:extraClrScheme>
      <a:clrScheme name="ビジネス イメージのデザイン テンプレー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CEB1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3E3D5"/>
        </a:accent5>
        <a:accent6>
          <a:srgbClr val="2D5C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ビジネス イメージのデザイン テンプレート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B727"/>
        </a:accent1>
        <a:accent2>
          <a:srgbClr val="4F78BA"/>
        </a:accent2>
        <a:accent3>
          <a:srgbClr val="FFFFFF"/>
        </a:accent3>
        <a:accent4>
          <a:srgbClr val="000000"/>
        </a:accent4>
        <a:accent5>
          <a:srgbClr val="FFD8AC"/>
        </a:accent5>
        <a:accent6>
          <a:srgbClr val="476CA8"/>
        </a:accent6>
        <a:hlink>
          <a:srgbClr val="93CE4C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ビジネス イメージのデザイン テンプレー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3DDD7"/>
        </a:accent1>
        <a:accent2>
          <a:srgbClr val="4454CE"/>
        </a:accent2>
        <a:accent3>
          <a:srgbClr val="FFFFFF"/>
        </a:accent3>
        <a:accent4>
          <a:srgbClr val="000000"/>
        </a:accent4>
        <a:accent5>
          <a:srgbClr val="B7EBE8"/>
        </a:accent5>
        <a:accent6>
          <a:srgbClr val="3D4BBA"/>
        </a:accent6>
        <a:hlink>
          <a:srgbClr val="9999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イメージのデザイン テンプレート</Template>
  <TotalTime>2133</TotalTime>
  <Words>125</Words>
  <Application>Microsoft Office PowerPoint</Application>
  <PresentationFormat>画面に合わせる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Arial</vt:lpstr>
      <vt:lpstr>メイリオ</vt:lpstr>
      <vt:lpstr>Wingdings</vt:lpstr>
      <vt:lpstr>ＭＳ Ｐゴシック</vt:lpstr>
      <vt:lpstr>ＭＳ Ｐ明朝</vt:lpstr>
      <vt:lpstr>Verdana</vt:lpstr>
      <vt:lpstr>ビジネス イメージのデザイン テンプレート</vt:lpstr>
      <vt:lpstr>Denso評価画面アプリ</vt:lpstr>
      <vt:lpstr>目次</vt:lpstr>
      <vt:lpstr>非活性アイコンイメージ</vt:lpstr>
      <vt:lpstr>活性アイコンイメージ</vt:lpstr>
      <vt:lpstr>押下アイコンイメージ</vt:lpstr>
      <vt:lpstr>背景透過画像の作成手順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subject/>
  <dc:creator>tac</dc:creator>
  <cp:keywords/>
  <dc:description/>
  <cp:lastModifiedBy>山中 高行</cp:lastModifiedBy>
  <cp:revision>15</cp:revision>
  <dcterms:created xsi:type="dcterms:W3CDTF">2012-06-13T19:06:49Z</dcterms:created>
  <dcterms:modified xsi:type="dcterms:W3CDTF">2018-09-27T15:05:29Z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TC011182231041</vt:lpwstr>
  </property>
</Properties>
</file>