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B7B-FA58-3E51-33F0-BDDBCC1F1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CEFDB-F21A-0972-8C4F-4980538B8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70CC-714B-5DA3-07D0-AE3D98B6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D8F7-1BA1-339A-087B-61B24E15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0152-2C6F-4365-AFD6-6B1404B9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135-270D-1AC7-1CD0-4524BD1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6C665-5874-819B-21F7-0D51E684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715D-53C6-FB48-DD68-03D48382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01DF-CDBF-E066-AB75-60348B82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CF76-4477-5C9F-B707-B7E7DC07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DDBB8-146E-F90C-E134-C2B6C256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4EEC-A1FD-123D-1605-5B0DB38C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9BF2-919F-0D96-8051-7708EB81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1FCB-DDAE-215D-E8A7-804A407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2A51-FBB5-06B3-7BCC-6688CFC0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4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172A-CD6A-B603-4836-A043509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A800-FF7B-E320-D6F7-68BAAFF8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2C13-9B46-7143-96B5-AAA49D8C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0D8B-4775-CB09-C22F-DCA4B780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44BE-CE3B-0046-4B4A-97AC332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B1AD-CCDC-BEED-5D20-DA3C2C00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CAE3-13B6-AFD8-055B-82B3968B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327C-884F-D4BC-B6C2-89BCB063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6349-1C35-6368-5516-CAE8C4F3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F436-E5D6-7087-EE68-96AEC9AB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6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EAC0-8251-D8BE-726D-34ABC6E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B338-7CE1-F1B0-08F0-7C60C0E4A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6729-1C15-C76B-C934-8F4DE38F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84F4-FACE-2222-CA27-A0BE8B79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55EA7-2BAB-E529-8ED3-0A53DFFF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C158-CC4B-7BF3-E3CC-5F26C91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B414-365F-0963-8113-7204A11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C164-0101-628F-2087-222D1224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2521A-F4B0-93EC-8EC8-445B3AFC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B1A99-42A8-78BA-AB33-8E5546A7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DAEB4-B4C9-CE80-2F82-BF1228390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64ABC-735C-D1AB-D834-2AC01EF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F7737-1FC0-F7D0-07CF-4F767DDE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4A71B-E7D1-82F5-194C-FC2589E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7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7DFF-14BD-05E7-04F7-4532EF3B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F6AE2-9F56-6E4C-5A15-4004FBBD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BDB2E-1384-B055-3E5A-D017E51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ED64-6792-0BA8-058F-C798CD3F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1014F-1D8E-458F-247F-E24288A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66BD-1F54-5132-E407-6928CDC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597B-7FE1-308C-5092-3FCB6FFB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8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0CF5-A60C-19F4-1302-6C727532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DFC-3F12-863F-B52F-5AD792E6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ADD3-44C1-57E1-E951-BC2F6E8D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B006D-A970-ACED-61FB-4C1C6DC4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46388-2B5B-DAC4-6A5C-507964EF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0B13-D794-C67E-2562-3E20359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286E-B363-54C8-BD5C-7B5754C1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7BA4C-EEEE-6A78-412F-944ECB19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05B3-60DC-4C5D-82FE-53D7F32E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F6A6-C299-C17F-A470-8F7A9132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3CB2-DFF1-D3B9-4EEE-D7BB81F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F9453-DA2F-4361-B5B6-0F5709EF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9E07B-8CFC-083E-527F-A42F3CAD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98E7-302F-626F-F327-7C80BE3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878F-BF2B-21F4-471C-A090E3924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4D80-2CAF-4E17-8118-1B94AD2B1578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5047-1993-B332-F50F-6A78A5A5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6727-A22B-9563-82C5-1041D4C7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1AE2-8BCC-4737-9A59-3ACF10EA3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.autodesk.com/publications/same-stats-different-graph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" TargetMode="External"/><Relationship Id="rId7" Type="http://schemas.openxmlformats.org/officeDocument/2006/relationships/hyperlink" Target="https://google.com/" TargetMode="External"/><Relationship Id="rId2" Type="http://schemas.openxmlformats.org/officeDocument/2006/relationships/hyperlink" Target="https://stats.stackexchan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uswilke.com/dataviz/directory-of-visualizations.html" TargetMode="External"/><Relationship Id="rId5" Type="http://schemas.openxmlformats.org/officeDocument/2006/relationships/hyperlink" Target="https://www.reddit.com/r/rstats/" TargetMode="External"/><Relationship Id="rId4" Type="http://schemas.openxmlformats.org/officeDocument/2006/relationships/hyperlink" Target="https://rstudio.com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0FC5-4B63-1594-E42E-39617DDCA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Data and Information Visualization in R (and Python),</a:t>
            </a:r>
            <a:br>
              <a:rPr lang="fi-FI" dirty="0"/>
            </a:br>
            <a:r>
              <a:rPr lang="fi-FI" dirty="0"/>
              <a:t>5 cr, 2024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4F594-EB38-31D0-3AE8-525C201A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Lecture 1</a:t>
            </a:r>
          </a:p>
          <a:p>
            <a:r>
              <a:rPr lang="fi-FI" dirty="0"/>
              <a:t>Tuisku Tammi</a:t>
            </a:r>
          </a:p>
          <a:p>
            <a:r>
              <a:rPr lang="fi-FI" dirty="0"/>
              <a:t>tuisku.tammi@helsinki.fi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80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EC4E-B698-E39D-B6DC-237AD1BE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 not trust summary statistics alone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9CE6-87A2-94BC-73F1-BA3EBFBE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https://www.research.autodesk.com/publications/same-stats-different-graphs/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95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078-D430-17C8-B363-8B649DD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Course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D7-B899-E5A5-F464-8C49A2F8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7 + 7 sessions (Tue &amp; Fri, 12-14)</a:t>
            </a:r>
          </a:p>
          <a:p>
            <a:pPr lvl="1"/>
            <a:r>
              <a:rPr lang="fi-FI" dirty="0"/>
              <a:t>Tuesdays: ”lectures” on theory and demonstrations</a:t>
            </a:r>
          </a:p>
          <a:p>
            <a:pPr lvl="1"/>
            <a:r>
              <a:rPr lang="fi-FI" dirty="0"/>
              <a:t>Fridays: hands-on exercises &amp; guidance</a:t>
            </a:r>
          </a:p>
          <a:p>
            <a:r>
              <a:rPr lang="fi-FI" dirty="0"/>
              <a:t>Attendance to both sessions strongly recommended!</a:t>
            </a:r>
          </a:p>
          <a:p>
            <a:r>
              <a:rPr lang="fi-FI" dirty="0"/>
              <a:t>Weekly exercises returned </a:t>
            </a:r>
            <a:r>
              <a:rPr lang="fi-FI"/>
              <a:t>to Moodle by next Wed</a:t>
            </a:r>
            <a:endParaRPr lang="en-GB" dirty="0"/>
          </a:p>
          <a:p>
            <a:pPr lvl="1"/>
            <a:r>
              <a:rPr lang="en-GB" dirty="0"/>
              <a:t>To pass the course, you must get</a:t>
            </a:r>
            <a:r>
              <a:rPr lang="fi-FI" dirty="0"/>
              <a:t> &gt;= 50 % of maximum points from the exercises</a:t>
            </a:r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97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C7C1-09A0-A03B-7594-6282A547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Materials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A3E3-669D-0451-75F7-C7647C18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visualization - a practical introduction (Kieran Healy)</a:t>
            </a:r>
          </a:p>
          <a:p>
            <a:r>
              <a:rPr lang="en-GB" dirty="0"/>
              <a:t>Moodle materials</a:t>
            </a:r>
          </a:p>
          <a:p>
            <a:r>
              <a:rPr lang="en-GB" dirty="0"/>
              <a:t>Moodle link: </a:t>
            </a:r>
          </a:p>
        </p:txBody>
      </p:sp>
    </p:spTree>
    <p:extLst>
      <p:ext uri="{BB962C8B-B14F-4D97-AF65-F5344CB8AC3E}">
        <p14:creationId xmlns:p14="http://schemas.microsoft.com/office/powerpoint/2010/main" val="429429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EC86-DAC8-AFFE-FE16-91F5577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Home 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B59D-C734-D526-8FD7-8BF785B4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Describe a dataset you’re dealing with (or may have to in the future): </a:t>
            </a:r>
          </a:p>
          <a:p>
            <a:pPr lvl="1"/>
            <a:r>
              <a:rPr lang="en-GB" dirty="0"/>
              <a:t>Structure of the data: what do the rows and columns represent (e.g. participants, measurement occasions, measured variables)</a:t>
            </a:r>
          </a:p>
          <a:p>
            <a:pPr lvl="1"/>
            <a:r>
              <a:rPr lang="en-GB" dirty="0"/>
              <a:t>The types of variables (e.g. continuous or categorical)</a:t>
            </a:r>
          </a:p>
          <a:p>
            <a:pPr lvl="1"/>
            <a:r>
              <a:rPr lang="en-GB" dirty="0"/>
              <a:t>Explain shortly what the variables measure</a:t>
            </a:r>
          </a:p>
          <a:p>
            <a:pPr lvl="1"/>
            <a:r>
              <a:rPr lang="en-GB" dirty="0"/>
              <a:t>Briefly describe your previous experience in R/Python, other statistics software, or coding in general</a:t>
            </a:r>
          </a:p>
          <a:p>
            <a:pPr lvl="1"/>
            <a:r>
              <a:rPr lang="en-GB" dirty="0"/>
              <a:t>What are your expectations for this course? </a:t>
            </a:r>
          </a:p>
          <a:p>
            <a:r>
              <a:rPr lang="en-GB" dirty="0"/>
              <a:t>Submit the home assignment to Moodle before the second exercise session (26.1.)</a:t>
            </a:r>
          </a:p>
        </p:txBody>
      </p:sp>
    </p:spTree>
    <p:extLst>
      <p:ext uri="{BB962C8B-B14F-4D97-AF65-F5344CB8AC3E}">
        <p14:creationId xmlns:p14="http://schemas.microsoft.com/office/powerpoint/2010/main" val="7613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4915-4ED6-7FE5-9A2D-E831E47A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5C90-2190-E8C6-F6BC-48409182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Manipulate data structures and compute variables in R (=data wrangling), and to produce practical data visualizations using the ggplot2 library.</a:t>
            </a:r>
          </a:p>
          <a:p>
            <a:r>
              <a:rPr lang="en-GB" dirty="0"/>
              <a:t>Recognize good, bad, or “correct but ugly” visualizations, and define bad practices and common mistakes in data visualization</a:t>
            </a:r>
          </a:p>
          <a:p>
            <a:r>
              <a:rPr lang="en-GB" dirty="0"/>
              <a:t>(Modify and wrangle your own data to produce rich, accurate and concise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33487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2EAE-C73B-633B-70F8-921B69D5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 the internet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D52-8467-D491-4844-D43007A6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https://stats.stackexchange.com</a:t>
            </a:r>
            <a:endParaRPr lang="en-GB" dirty="0"/>
          </a:p>
          <a:p>
            <a:r>
              <a:rPr lang="en-GB" dirty="0">
                <a:hlinkClick r:id="rId3"/>
              </a:rPr>
              <a:t>https://www.r-graph-gallery.com</a:t>
            </a:r>
            <a:endParaRPr lang="en-GB" dirty="0"/>
          </a:p>
          <a:p>
            <a:r>
              <a:rPr lang="en-GB" dirty="0">
                <a:hlinkClick r:id="rId4"/>
              </a:rPr>
              <a:t>https://rstudio.com/resources/cheatsheets/</a:t>
            </a:r>
            <a:endParaRPr lang="en-GB" dirty="0"/>
          </a:p>
          <a:p>
            <a:r>
              <a:rPr lang="en-GB" dirty="0">
                <a:hlinkClick r:id="rId5"/>
              </a:rPr>
              <a:t>https://www.reddit.com/r/rstats/</a:t>
            </a:r>
            <a:endParaRPr lang="en-GB" dirty="0"/>
          </a:p>
          <a:p>
            <a:r>
              <a:rPr lang="en-GB" dirty="0">
                <a:hlinkClick r:id="rId6"/>
              </a:rPr>
              <a:t>https://clauswilke.com/dataviz/directory-of-visualizations.html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7"/>
              </a:rPr>
              <a:t>https://google.com</a:t>
            </a:r>
            <a:endParaRPr lang="en-GB" dirty="0"/>
          </a:p>
          <a:p>
            <a:r>
              <a:rPr lang="en-GB" dirty="0"/>
              <a:t>Trial and error: Learn by doing!</a:t>
            </a:r>
          </a:p>
          <a:p>
            <a:r>
              <a:rPr lang="en-GB" dirty="0"/>
              <a:t>Not used to R? Have to start somewhere, and making graphs is (almost) instantly rewarding! </a:t>
            </a:r>
          </a:p>
        </p:txBody>
      </p:sp>
    </p:spTree>
    <p:extLst>
      <p:ext uri="{BB962C8B-B14F-4D97-AF65-F5344CB8AC3E}">
        <p14:creationId xmlns:p14="http://schemas.microsoft.com/office/powerpoint/2010/main" val="18191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3D1-8478-CBC9-0EB5-745A0A35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Get R (and RStudio)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2E31-053C-01A5-A236-0B88BB9C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the most recent version of R (</a:t>
            </a:r>
            <a:r>
              <a:rPr lang="en-GB" dirty="0">
                <a:hlinkClick r:id="rId2"/>
              </a:rPr>
              <a:t>https://www.r-project.org</a:t>
            </a:r>
            <a:r>
              <a:rPr lang="en-GB" dirty="0"/>
              <a:t>)</a:t>
            </a:r>
          </a:p>
          <a:p>
            <a:r>
              <a:rPr lang="en-GB" dirty="0"/>
              <a:t>Get R Studio (</a:t>
            </a:r>
            <a:r>
              <a:rPr lang="en-GB" dirty="0">
                <a:hlinkClick r:id="rId3"/>
              </a:rPr>
              <a:t>https://posit.co/downloads/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2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5B6A-6493-8156-771A-A2463DDF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Why data visualization?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320B-6DE7-E1EC-C667-9B8C1C07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picture is worth more than a thousand words</a:t>
            </a:r>
          </a:p>
          <a:p>
            <a:r>
              <a:rPr lang="en-GB" dirty="0"/>
              <a:t>Convey information quickly, effortlessly, intuitively </a:t>
            </a:r>
          </a:p>
          <a:p>
            <a:r>
              <a:rPr lang="en-GB" dirty="0"/>
              <a:t>Data without visualization is just rows of numbers and letters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E849D-BEF5-859E-A525-D9A86602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316147"/>
            <a:ext cx="9372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B849-09FE-043F-40BC-5A7F39B2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Why data visualization?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A38-D625-40C2-3CDA-ACF717B2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Importantly: blindly modelling data without familiarizing and visualizing it first leads to </a:t>
            </a:r>
            <a:r>
              <a:rPr lang="en-GB" b="1" dirty="0"/>
              <a:t>poor statistical models 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1: Look at data</a:t>
            </a:r>
          </a:p>
          <a:p>
            <a:pPr marL="0" indent="0">
              <a:buNone/>
            </a:pPr>
            <a:r>
              <a:rPr lang="en-GB" dirty="0"/>
              <a:t>	2: Visualize</a:t>
            </a:r>
          </a:p>
          <a:p>
            <a:pPr marL="0" indent="0">
              <a:buNone/>
            </a:pPr>
            <a:r>
              <a:rPr lang="en-GB" dirty="0"/>
              <a:t>	3: Model</a:t>
            </a:r>
          </a:p>
        </p:txBody>
      </p:sp>
    </p:spTree>
    <p:extLst>
      <p:ext uri="{BB962C8B-B14F-4D97-AF65-F5344CB8AC3E}">
        <p14:creationId xmlns:p14="http://schemas.microsoft.com/office/powerpoint/2010/main" val="57607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468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and Information Visualization in R (and Python), 5 cr, 2024</vt:lpstr>
      <vt:lpstr>Course structure</vt:lpstr>
      <vt:lpstr>Materials</vt:lpstr>
      <vt:lpstr>Home assignment</vt:lpstr>
      <vt:lpstr>Goals</vt:lpstr>
      <vt:lpstr>Use the internet</vt:lpstr>
      <vt:lpstr>Get R (and RStudio)</vt:lpstr>
      <vt:lpstr>Why data visualization?</vt:lpstr>
      <vt:lpstr>Why data visualization?</vt:lpstr>
      <vt:lpstr>Do not trust summary statistics alone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Information Visualization in R (and Python), 5 cr, 2024</dc:title>
  <dc:creator>Tammi, Tuisku</dc:creator>
  <cp:lastModifiedBy>Tammi, Tuisku</cp:lastModifiedBy>
  <cp:revision>5</cp:revision>
  <dcterms:created xsi:type="dcterms:W3CDTF">2024-01-12T10:05:18Z</dcterms:created>
  <dcterms:modified xsi:type="dcterms:W3CDTF">2024-01-12T12:21:16Z</dcterms:modified>
</cp:coreProperties>
</file>