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8" r:id="rId2"/>
    <p:sldId id="259" r:id="rId3"/>
    <p:sldId id="260" r:id="rId4"/>
    <p:sldId id="417" r:id="rId5"/>
    <p:sldId id="261" r:id="rId6"/>
    <p:sldId id="287" r:id="rId7"/>
    <p:sldId id="420" r:id="rId8"/>
    <p:sldId id="262" r:id="rId9"/>
    <p:sldId id="263" r:id="rId10"/>
    <p:sldId id="289" r:id="rId11"/>
    <p:sldId id="421" r:id="rId12"/>
    <p:sldId id="422" r:id="rId13"/>
    <p:sldId id="291" r:id="rId14"/>
    <p:sldId id="411" r:id="rId15"/>
    <p:sldId id="264" r:id="rId16"/>
    <p:sldId id="416" r:id="rId17"/>
    <p:sldId id="285" r:id="rId18"/>
    <p:sldId id="288" r:id="rId19"/>
    <p:sldId id="424" r:id="rId20"/>
    <p:sldId id="405" r:id="rId21"/>
    <p:sldId id="415" r:id="rId22"/>
    <p:sldId id="414" r:id="rId23"/>
    <p:sldId id="265" r:id="rId24"/>
    <p:sldId id="266" r:id="rId25"/>
    <p:sldId id="267" r:id="rId26"/>
    <p:sldId id="268" r:id="rId27"/>
    <p:sldId id="269" r:id="rId28"/>
    <p:sldId id="270" r:id="rId29"/>
    <p:sldId id="271" r:id="rId30"/>
    <p:sldId id="272" r:id="rId31"/>
    <p:sldId id="419" r:id="rId32"/>
    <p:sldId id="274" r:id="rId33"/>
    <p:sldId id="275" r:id="rId34"/>
    <p:sldId id="276" r:id="rId35"/>
    <p:sldId id="277" r:id="rId36"/>
    <p:sldId id="418" r:id="rId37"/>
    <p:sldId id="278" r:id="rId38"/>
    <p:sldId id="279" r:id="rId39"/>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5" autoAdjust="0"/>
    <p:restoredTop sz="94676" autoAdjust="0"/>
  </p:normalViewPr>
  <p:slideViewPr>
    <p:cSldViewPr>
      <p:cViewPr varScale="1">
        <p:scale>
          <a:sx n="85" d="100"/>
          <a:sy n="85" d="100"/>
        </p:scale>
        <p:origin x="155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76B6E0-697C-4974-A22E-54345DB72500}" type="datetimeFigureOut">
              <a:rPr lang="fr-FR" smtClean="0"/>
              <a:t>25/10/2024</a:t>
            </a:fld>
            <a:endParaRPr lang="fr-FR"/>
          </a:p>
        </p:txBody>
      </p:sp>
      <p:sp>
        <p:nvSpPr>
          <p:cNvPr id="4" name="Espace réservé de l'image des diapositives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3D4CB2-08C7-40DF-A972-D9261513A0E6}" type="slidenum">
              <a:rPr lang="fr-FR" smtClean="0"/>
              <a:t>‹N°›</a:t>
            </a:fld>
            <a:endParaRPr lang="fr-FR"/>
          </a:p>
        </p:txBody>
      </p:sp>
    </p:spTree>
    <p:extLst>
      <p:ext uri="{BB962C8B-B14F-4D97-AF65-F5344CB8AC3E}">
        <p14:creationId xmlns:p14="http://schemas.microsoft.com/office/powerpoint/2010/main" val="1668413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33D4CB2-08C7-40DF-A972-D9261513A0E6}" type="slidenum">
              <a:rPr lang="fr-FR" smtClean="0"/>
              <a:t>20</a:t>
            </a:fld>
            <a:endParaRPr lang="fr-FR" dirty="0"/>
          </a:p>
        </p:txBody>
      </p:sp>
    </p:spTree>
    <p:extLst>
      <p:ext uri="{BB962C8B-B14F-4D97-AF65-F5344CB8AC3E}">
        <p14:creationId xmlns:p14="http://schemas.microsoft.com/office/powerpoint/2010/main" val="1850574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33D4CB2-08C7-40DF-A972-D9261513A0E6}" type="slidenum">
              <a:rPr lang="fr-FR" smtClean="0"/>
              <a:t>22</a:t>
            </a:fld>
            <a:endParaRPr lang="fr-FR" dirty="0"/>
          </a:p>
        </p:txBody>
      </p:sp>
    </p:spTree>
    <p:extLst>
      <p:ext uri="{BB962C8B-B14F-4D97-AF65-F5344CB8AC3E}">
        <p14:creationId xmlns:p14="http://schemas.microsoft.com/office/powerpoint/2010/main" val="5806481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9" name="Titr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fr-FR"/>
              <a:t>Cliquez pour modifier le style du titre</a:t>
            </a:r>
            <a:endParaRPr lang="en-US"/>
          </a:p>
        </p:txBody>
      </p:sp>
      <p:sp>
        <p:nvSpPr>
          <p:cNvPr id="17" name="Sous-titr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fr-FR"/>
              <a:t>Cliquez pour modifier le style des sous-titres du masque</a:t>
            </a:r>
            <a:endParaRPr lang="en-US"/>
          </a:p>
        </p:txBody>
      </p:sp>
      <p:sp>
        <p:nvSpPr>
          <p:cNvPr id="4" name="Espace réservé de la date 29"/>
          <p:cNvSpPr>
            <a:spLocks noGrp="1"/>
          </p:cNvSpPr>
          <p:nvPr>
            <p:ph type="dt" sz="half" idx="10"/>
          </p:nvPr>
        </p:nvSpPr>
        <p:spPr/>
        <p:txBody>
          <a:bodyPr/>
          <a:lstStyle>
            <a:lvl1pPr>
              <a:defRPr/>
            </a:lvl1pPr>
          </a:lstStyle>
          <a:p>
            <a:pPr>
              <a:defRPr/>
            </a:pPr>
            <a:fld id="{E58A2BD0-186F-45EF-BD41-D36F8ECA874E}" type="datetimeFigureOut">
              <a:rPr lang="fr-FR"/>
              <a:pPr>
                <a:defRPr/>
              </a:pPr>
              <a:t>25/10/2024</a:t>
            </a:fld>
            <a:endParaRPr lang="fr-FR" dirty="0"/>
          </a:p>
        </p:txBody>
      </p:sp>
      <p:sp>
        <p:nvSpPr>
          <p:cNvPr id="5" name="Espace réservé du pied de page 18"/>
          <p:cNvSpPr>
            <a:spLocks noGrp="1"/>
          </p:cNvSpPr>
          <p:nvPr>
            <p:ph type="ftr" sz="quarter" idx="11"/>
          </p:nvPr>
        </p:nvSpPr>
        <p:spPr/>
        <p:txBody>
          <a:bodyPr/>
          <a:lstStyle>
            <a:lvl1pPr>
              <a:defRPr/>
            </a:lvl1pPr>
          </a:lstStyle>
          <a:p>
            <a:pPr>
              <a:defRPr/>
            </a:pPr>
            <a:endParaRPr lang="fr-FR"/>
          </a:p>
        </p:txBody>
      </p:sp>
      <p:sp>
        <p:nvSpPr>
          <p:cNvPr id="6" name="Espace réservé du numéro de diapositive 26"/>
          <p:cNvSpPr>
            <a:spLocks noGrp="1"/>
          </p:cNvSpPr>
          <p:nvPr>
            <p:ph type="sldNum" sz="quarter" idx="12"/>
          </p:nvPr>
        </p:nvSpPr>
        <p:spPr/>
        <p:txBody>
          <a:bodyPr/>
          <a:lstStyle>
            <a:lvl1pPr>
              <a:defRPr/>
            </a:lvl1pPr>
          </a:lstStyle>
          <a:p>
            <a:pPr>
              <a:defRPr/>
            </a:pPr>
            <a:fld id="{D63268D4-3760-43B2-B467-CD60D2410572}" type="slidenum">
              <a:rPr lang="fr-FR"/>
              <a:pPr>
                <a:defRPr/>
              </a:pPr>
              <a:t>‹N°›</a:t>
            </a:fld>
            <a:endParaRPr lang="fr-FR"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9"/>
          <p:cNvSpPr>
            <a:spLocks noGrp="1"/>
          </p:cNvSpPr>
          <p:nvPr>
            <p:ph type="dt" sz="half" idx="10"/>
          </p:nvPr>
        </p:nvSpPr>
        <p:spPr/>
        <p:txBody>
          <a:bodyPr/>
          <a:lstStyle>
            <a:lvl1pPr>
              <a:defRPr/>
            </a:lvl1pPr>
          </a:lstStyle>
          <a:p>
            <a:pPr>
              <a:defRPr/>
            </a:pPr>
            <a:fld id="{AA984055-07B1-4872-B7EB-280D5E7A0884}" type="datetimeFigureOut">
              <a:rPr lang="fr-FR"/>
              <a:pPr>
                <a:defRPr/>
              </a:pPr>
              <a:t>25/10/2024</a:t>
            </a:fld>
            <a:endParaRPr lang="fr-FR" dirty="0"/>
          </a:p>
        </p:txBody>
      </p:sp>
      <p:sp>
        <p:nvSpPr>
          <p:cNvPr id="5" name="Espace réservé du pied de page 21"/>
          <p:cNvSpPr>
            <a:spLocks noGrp="1"/>
          </p:cNvSpPr>
          <p:nvPr>
            <p:ph type="ftr" sz="quarter" idx="11"/>
          </p:nvPr>
        </p:nvSpPr>
        <p:spPr/>
        <p:txBody>
          <a:bodyPr/>
          <a:lstStyle>
            <a:lvl1pPr>
              <a:defRPr/>
            </a:lvl1pPr>
          </a:lstStyle>
          <a:p>
            <a:pPr>
              <a:defRPr/>
            </a:pPr>
            <a:endParaRPr lang="fr-FR"/>
          </a:p>
        </p:txBody>
      </p:sp>
      <p:sp>
        <p:nvSpPr>
          <p:cNvPr id="6" name="Espace réservé du numéro de diapositive 17"/>
          <p:cNvSpPr>
            <a:spLocks noGrp="1"/>
          </p:cNvSpPr>
          <p:nvPr>
            <p:ph type="sldNum" sz="quarter" idx="12"/>
          </p:nvPr>
        </p:nvSpPr>
        <p:spPr/>
        <p:txBody>
          <a:bodyPr/>
          <a:lstStyle>
            <a:lvl1pPr>
              <a:defRPr/>
            </a:lvl1pPr>
          </a:lstStyle>
          <a:p>
            <a:pPr>
              <a:defRPr/>
            </a:pPr>
            <a:fld id="{3A47B675-A924-4487-85D2-B81E16CA3374}" type="slidenum">
              <a:rPr lang="fr-FR"/>
              <a:pPr>
                <a:defRPr/>
              </a:pPr>
              <a:t>‹N°›</a:t>
            </a:fld>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914401"/>
            <a:ext cx="2057400" cy="5211763"/>
          </a:xfrm>
        </p:spPr>
        <p:txBody>
          <a:bodyPr vert="eaVert"/>
          <a:lstStyle/>
          <a:p>
            <a:r>
              <a:rPr lang="fr-FR"/>
              <a:t>Cliquez pour modifier le style du titre</a:t>
            </a:r>
            <a:endParaRPr lang="en-US"/>
          </a:p>
        </p:txBody>
      </p:sp>
      <p:sp>
        <p:nvSpPr>
          <p:cNvPr id="3" name="Espace réservé du texte vertical 2"/>
          <p:cNvSpPr>
            <a:spLocks noGrp="1"/>
          </p:cNvSpPr>
          <p:nvPr>
            <p:ph type="body" orient="vert" idx="1"/>
          </p:nvPr>
        </p:nvSpPr>
        <p:spPr>
          <a:xfrm>
            <a:off x="457200" y="914401"/>
            <a:ext cx="6019800" cy="5211763"/>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9"/>
          <p:cNvSpPr>
            <a:spLocks noGrp="1"/>
          </p:cNvSpPr>
          <p:nvPr>
            <p:ph type="dt" sz="half" idx="10"/>
          </p:nvPr>
        </p:nvSpPr>
        <p:spPr/>
        <p:txBody>
          <a:bodyPr/>
          <a:lstStyle>
            <a:lvl1pPr>
              <a:defRPr/>
            </a:lvl1pPr>
          </a:lstStyle>
          <a:p>
            <a:pPr>
              <a:defRPr/>
            </a:pPr>
            <a:fld id="{968627DA-681A-4D2C-9CCE-5D8C0FD465A8}" type="datetimeFigureOut">
              <a:rPr lang="fr-FR"/>
              <a:pPr>
                <a:defRPr/>
              </a:pPr>
              <a:t>25/10/2024</a:t>
            </a:fld>
            <a:endParaRPr lang="fr-FR" dirty="0"/>
          </a:p>
        </p:txBody>
      </p:sp>
      <p:sp>
        <p:nvSpPr>
          <p:cNvPr id="5" name="Espace réservé du pied de page 21"/>
          <p:cNvSpPr>
            <a:spLocks noGrp="1"/>
          </p:cNvSpPr>
          <p:nvPr>
            <p:ph type="ftr" sz="quarter" idx="11"/>
          </p:nvPr>
        </p:nvSpPr>
        <p:spPr/>
        <p:txBody>
          <a:bodyPr/>
          <a:lstStyle>
            <a:lvl1pPr>
              <a:defRPr/>
            </a:lvl1pPr>
          </a:lstStyle>
          <a:p>
            <a:pPr>
              <a:defRPr/>
            </a:pPr>
            <a:endParaRPr lang="fr-FR"/>
          </a:p>
        </p:txBody>
      </p:sp>
      <p:sp>
        <p:nvSpPr>
          <p:cNvPr id="6" name="Espace réservé du numéro de diapositive 17"/>
          <p:cNvSpPr>
            <a:spLocks noGrp="1"/>
          </p:cNvSpPr>
          <p:nvPr>
            <p:ph type="sldNum" sz="quarter" idx="12"/>
          </p:nvPr>
        </p:nvSpPr>
        <p:spPr/>
        <p:txBody>
          <a:bodyPr/>
          <a:lstStyle>
            <a:lvl1pPr>
              <a:defRPr/>
            </a:lvl1pPr>
          </a:lstStyle>
          <a:p>
            <a:pPr>
              <a:defRPr/>
            </a:pPr>
            <a:fld id="{B7E606F9-5C64-40A7-AF1D-5DDC53DE89B5}" type="slidenum">
              <a:rPr lang="fr-FR"/>
              <a:pPr>
                <a:defRPr/>
              </a:pPr>
              <a:t>‹N°›</a:t>
            </a:fld>
            <a:endParaRPr lang="fr-F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en-US"/>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9"/>
          <p:cNvSpPr>
            <a:spLocks noGrp="1"/>
          </p:cNvSpPr>
          <p:nvPr>
            <p:ph type="dt" sz="half" idx="10"/>
          </p:nvPr>
        </p:nvSpPr>
        <p:spPr/>
        <p:txBody>
          <a:bodyPr/>
          <a:lstStyle>
            <a:lvl1pPr>
              <a:defRPr/>
            </a:lvl1pPr>
          </a:lstStyle>
          <a:p>
            <a:pPr>
              <a:defRPr/>
            </a:pPr>
            <a:fld id="{D295B182-F661-423F-B0AC-616E01406FCE}" type="datetimeFigureOut">
              <a:rPr lang="fr-FR"/>
              <a:pPr>
                <a:defRPr/>
              </a:pPr>
              <a:t>25/10/2024</a:t>
            </a:fld>
            <a:endParaRPr lang="fr-FR" dirty="0"/>
          </a:p>
        </p:txBody>
      </p:sp>
      <p:sp>
        <p:nvSpPr>
          <p:cNvPr id="5" name="Espace réservé du pied de page 21"/>
          <p:cNvSpPr>
            <a:spLocks noGrp="1"/>
          </p:cNvSpPr>
          <p:nvPr>
            <p:ph type="ftr" sz="quarter" idx="11"/>
          </p:nvPr>
        </p:nvSpPr>
        <p:spPr/>
        <p:txBody>
          <a:bodyPr/>
          <a:lstStyle>
            <a:lvl1pPr>
              <a:defRPr/>
            </a:lvl1pPr>
          </a:lstStyle>
          <a:p>
            <a:pPr>
              <a:defRPr/>
            </a:pPr>
            <a:endParaRPr lang="fr-FR"/>
          </a:p>
        </p:txBody>
      </p:sp>
      <p:sp>
        <p:nvSpPr>
          <p:cNvPr id="6" name="Espace réservé du numéro de diapositive 17"/>
          <p:cNvSpPr>
            <a:spLocks noGrp="1"/>
          </p:cNvSpPr>
          <p:nvPr>
            <p:ph type="sldNum" sz="quarter" idx="12"/>
          </p:nvPr>
        </p:nvSpPr>
        <p:spPr/>
        <p:txBody>
          <a:bodyPr/>
          <a:lstStyle>
            <a:lvl1pPr>
              <a:defRPr/>
            </a:lvl1pPr>
          </a:lstStyle>
          <a:p>
            <a:pPr>
              <a:defRPr/>
            </a:pPr>
            <a:fld id="{1225FDF8-5598-4B50-BEE9-8FA347E61A92}" type="slidenum">
              <a:rPr lang="fr-FR"/>
              <a:pPr>
                <a:defRPr/>
              </a:pPr>
              <a:t>‹N°›</a:t>
            </a:fld>
            <a:endParaRPr lang="fr-F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fr-FR"/>
              <a:t>Cliquez pour modifier le style du titre</a:t>
            </a:r>
            <a:endParaRPr lang="en-US"/>
          </a:p>
        </p:txBody>
      </p:sp>
      <p:sp>
        <p:nvSpPr>
          <p:cNvPr id="3" name="Espace réservé du texte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lvl1pPr>
              <a:defRPr/>
            </a:lvl1pPr>
          </a:lstStyle>
          <a:p>
            <a:pPr>
              <a:defRPr/>
            </a:pPr>
            <a:fld id="{F637C9C9-CB02-4A7C-82A3-CA88C3507388}" type="datetimeFigureOut">
              <a:rPr lang="fr-FR"/>
              <a:pPr>
                <a:defRPr/>
              </a:pPr>
              <a:t>25/10/2024</a:t>
            </a:fld>
            <a:endParaRPr lang="fr-FR" dirty="0"/>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B15B454D-F725-4593-9323-1C18029BCCE9}" type="slidenum">
              <a:rPr lang="fr-FR"/>
              <a:pPr>
                <a:defRPr/>
              </a:pPr>
              <a:t>‹N°›</a:t>
            </a:fld>
            <a:endParaRPr lang="fr-FR"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a:lstStyle/>
          <a:p>
            <a:r>
              <a:rPr lang="fr-FR"/>
              <a:t>Cliquez pour modifier le style du titre</a:t>
            </a:r>
            <a:endParaRPr lang="en-US"/>
          </a:p>
        </p:txBody>
      </p:sp>
      <p:sp>
        <p:nvSpPr>
          <p:cNvPr id="3" name="Espace réservé du contenu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9"/>
          <p:cNvSpPr>
            <a:spLocks noGrp="1"/>
          </p:cNvSpPr>
          <p:nvPr>
            <p:ph type="dt" sz="half" idx="10"/>
          </p:nvPr>
        </p:nvSpPr>
        <p:spPr/>
        <p:txBody>
          <a:bodyPr/>
          <a:lstStyle>
            <a:lvl1pPr>
              <a:defRPr/>
            </a:lvl1pPr>
          </a:lstStyle>
          <a:p>
            <a:pPr>
              <a:defRPr/>
            </a:pPr>
            <a:fld id="{71B10ECC-8C38-4A05-8048-C121388B1839}" type="datetimeFigureOut">
              <a:rPr lang="fr-FR"/>
              <a:pPr>
                <a:defRPr/>
              </a:pPr>
              <a:t>25/10/2024</a:t>
            </a:fld>
            <a:endParaRPr lang="fr-FR" dirty="0"/>
          </a:p>
        </p:txBody>
      </p:sp>
      <p:sp>
        <p:nvSpPr>
          <p:cNvPr id="6" name="Espace réservé du pied de page 21"/>
          <p:cNvSpPr>
            <a:spLocks noGrp="1"/>
          </p:cNvSpPr>
          <p:nvPr>
            <p:ph type="ftr" sz="quarter" idx="11"/>
          </p:nvPr>
        </p:nvSpPr>
        <p:spPr/>
        <p:txBody>
          <a:bodyPr/>
          <a:lstStyle>
            <a:lvl1pPr>
              <a:defRPr/>
            </a:lvl1pPr>
          </a:lstStyle>
          <a:p>
            <a:pPr>
              <a:defRPr/>
            </a:pPr>
            <a:endParaRPr lang="fr-FR"/>
          </a:p>
        </p:txBody>
      </p:sp>
      <p:sp>
        <p:nvSpPr>
          <p:cNvPr id="7" name="Espace réservé du numéro de diapositive 17"/>
          <p:cNvSpPr>
            <a:spLocks noGrp="1"/>
          </p:cNvSpPr>
          <p:nvPr>
            <p:ph type="sldNum" sz="quarter" idx="12"/>
          </p:nvPr>
        </p:nvSpPr>
        <p:spPr/>
        <p:txBody>
          <a:bodyPr/>
          <a:lstStyle>
            <a:lvl1pPr>
              <a:defRPr/>
            </a:lvl1pPr>
          </a:lstStyle>
          <a:p>
            <a:pPr>
              <a:defRPr/>
            </a:pPr>
            <a:fld id="{6A534A4A-DDB4-464B-8F4D-74FED6A7E98B}" type="slidenum">
              <a:rPr lang="fr-FR"/>
              <a:pPr>
                <a:defRPr/>
              </a:pPr>
              <a:t>‹N°›</a:t>
            </a:fld>
            <a:endParaRPr lang="fr-F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a:lstStyle>
            <a:lvl1pPr>
              <a:defRPr/>
            </a:lvl1pPr>
          </a:lstStyle>
          <a:p>
            <a:r>
              <a:rPr lang="fr-FR"/>
              <a:t>Cliquez pour modifier le style du titre</a:t>
            </a:r>
            <a:endParaRPr lang="en-US"/>
          </a:p>
        </p:txBody>
      </p:sp>
      <p:sp>
        <p:nvSpPr>
          <p:cNvPr id="3" name="Espace réservé du texte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fr-FR"/>
              <a:t>Cliquez pour modifier les styles du texte du masque</a:t>
            </a:r>
          </a:p>
        </p:txBody>
      </p:sp>
      <p:sp>
        <p:nvSpPr>
          <p:cNvPr id="4" name="Espace réservé du texte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fr-FR"/>
              <a:t>Cliquez pour modifier les styles du texte du masque</a:t>
            </a:r>
          </a:p>
        </p:txBody>
      </p:sp>
      <p:sp>
        <p:nvSpPr>
          <p:cNvPr id="5" name="Espace réservé du contenu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contenu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9"/>
          <p:cNvSpPr>
            <a:spLocks noGrp="1"/>
          </p:cNvSpPr>
          <p:nvPr>
            <p:ph type="dt" sz="half" idx="10"/>
          </p:nvPr>
        </p:nvSpPr>
        <p:spPr/>
        <p:txBody>
          <a:bodyPr/>
          <a:lstStyle>
            <a:lvl1pPr>
              <a:defRPr/>
            </a:lvl1pPr>
          </a:lstStyle>
          <a:p>
            <a:pPr>
              <a:defRPr/>
            </a:pPr>
            <a:fld id="{A761B6A7-53A3-42FD-B088-83CC42F1BF63}" type="datetimeFigureOut">
              <a:rPr lang="fr-FR"/>
              <a:pPr>
                <a:defRPr/>
              </a:pPr>
              <a:t>25/10/2024</a:t>
            </a:fld>
            <a:endParaRPr lang="fr-FR" dirty="0"/>
          </a:p>
        </p:txBody>
      </p:sp>
      <p:sp>
        <p:nvSpPr>
          <p:cNvPr id="8" name="Espace réservé du pied de page 21"/>
          <p:cNvSpPr>
            <a:spLocks noGrp="1"/>
          </p:cNvSpPr>
          <p:nvPr>
            <p:ph type="ftr" sz="quarter" idx="11"/>
          </p:nvPr>
        </p:nvSpPr>
        <p:spPr/>
        <p:txBody>
          <a:bodyPr/>
          <a:lstStyle>
            <a:lvl1pPr>
              <a:defRPr/>
            </a:lvl1pPr>
          </a:lstStyle>
          <a:p>
            <a:pPr>
              <a:defRPr/>
            </a:pPr>
            <a:endParaRPr lang="fr-FR"/>
          </a:p>
        </p:txBody>
      </p:sp>
      <p:sp>
        <p:nvSpPr>
          <p:cNvPr id="9" name="Espace réservé du numéro de diapositive 17"/>
          <p:cNvSpPr>
            <a:spLocks noGrp="1"/>
          </p:cNvSpPr>
          <p:nvPr>
            <p:ph type="sldNum" sz="quarter" idx="12"/>
          </p:nvPr>
        </p:nvSpPr>
        <p:spPr/>
        <p:txBody>
          <a:bodyPr/>
          <a:lstStyle>
            <a:lvl1pPr>
              <a:defRPr/>
            </a:lvl1pPr>
          </a:lstStyle>
          <a:p>
            <a:pPr>
              <a:defRPr/>
            </a:pPr>
            <a:fld id="{4B62B00C-9A1D-45CF-8A5B-1757FE89EA08}" type="slidenum">
              <a:rPr lang="fr-FR"/>
              <a:pPr>
                <a:defRPr/>
              </a:pPr>
              <a:t>‹N°›</a:t>
            </a:fld>
            <a:endParaRPr lang="fr-F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fr-FR"/>
              <a:t>Cliquez pour modifier le style du titre</a:t>
            </a:r>
            <a:endParaRPr lang="en-US"/>
          </a:p>
        </p:txBody>
      </p:sp>
      <p:sp>
        <p:nvSpPr>
          <p:cNvPr id="3" name="Espace réservé de la date 9"/>
          <p:cNvSpPr>
            <a:spLocks noGrp="1"/>
          </p:cNvSpPr>
          <p:nvPr>
            <p:ph type="dt" sz="half" idx="10"/>
          </p:nvPr>
        </p:nvSpPr>
        <p:spPr/>
        <p:txBody>
          <a:bodyPr/>
          <a:lstStyle>
            <a:lvl1pPr>
              <a:defRPr/>
            </a:lvl1pPr>
          </a:lstStyle>
          <a:p>
            <a:pPr>
              <a:defRPr/>
            </a:pPr>
            <a:fld id="{3DCE3370-2198-4DDD-965F-8D4B6C5228D0}" type="datetimeFigureOut">
              <a:rPr lang="fr-FR"/>
              <a:pPr>
                <a:defRPr/>
              </a:pPr>
              <a:t>25/10/2024</a:t>
            </a:fld>
            <a:endParaRPr lang="fr-FR" dirty="0"/>
          </a:p>
        </p:txBody>
      </p:sp>
      <p:sp>
        <p:nvSpPr>
          <p:cNvPr id="4" name="Espace réservé du pied de page 21"/>
          <p:cNvSpPr>
            <a:spLocks noGrp="1"/>
          </p:cNvSpPr>
          <p:nvPr>
            <p:ph type="ftr" sz="quarter" idx="11"/>
          </p:nvPr>
        </p:nvSpPr>
        <p:spPr/>
        <p:txBody>
          <a:bodyPr/>
          <a:lstStyle>
            <a:lvl1pPr>
              <a:defRPr/>
            </a:lvl1pPr>
          </a:lstStyle>
          <a:p>
            <a:pPr>
              <a:defRPr/>
            </a:pPr>
            <a:endParaRPr lang="fr-FR"/>
          </a:p>
        </p:txBody>
      </p:sp>
      <p:sp>
        <p:nvSpPr>
          <p:cNvPr id="5" name="Espace réservé du numéro de diapositive 17"/>
          <p:cNvSpPr>
            <a:spLocks noGrp="1"/>
          </p:cNvSpPr>
          <p:nvPr>
            <p:ph type="sldNum" sz="quarter" idx="12"/>
          </p:nvPr>
        </p:nvSpPr>
        <p:spPr/>
        <p:txBody>
          <a:bodyPr/>
          <a:lstStyle>
            <a:lvl1pPr>
              <a:defRPr/>
            </a:lvl1pPr>
          </a:lstStyle>
          <a:p>
            <a:pPr>
              <a:defRPr/>
            </a:pPr>
            <a:fld id="{F4DECCE8-999A-437C-A67A-EDFEB4B18C71}" type="slidenum">
              <a:rPr lang="fr-FR"/>
              <a:pPr>
                <a:defRPr/>
              </a:pPr>
              <a:t>‹N°›</a:t>
            </a:fld>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9"/>
          <p:cNvSpPr>
            <a:spLocks noGrp="1"/>
          </p:cNvSpPr>
          <p:nvPr>
            <p:ph type="dt" sz="half" idx="10"/>
          </p:nvPr>
        </p:nvSpPr>
        <p:spPr/>
        <p:txBody>
          <a:bodyPr/>
          <a:lstStyle>
            <a:lvl1pPr>
              <a:defRPr/>
            </a:lvl1pPr>
          </a:lstStyle>
          <a:p>
            <a:pPr>
              <a:defRPr/>
            </a:pPr>
            <a:fld id="{6D73EFD6-73E1-4803-A538-4903BBFD8CA2}" type="datetimeFigureOut">
              <a:rPr lang="fr-FR"/>
              <a:pPr>
                <a:defRPr/>
              </a:pPr>
              <a:t>25/10/2024</a:t>
            </a:fld>
            <a:endParaRPr lang="fr-FR" dirty="0"/>
          </a:p>
        </p:txBody>
      </p:sp>
      <p:sp>
        <p:nvSpPr>
          <p:cNvPr id="3" name="Espace réservé du pied de page 21"/>
          <p:cNvSpPr>
            <a:spLocks noGrp="1"/>
          </p:cNvSpPr>
          <p:nvPr>
            <p:ph type="ftr" sz="quarter" idx="11"/>
          </p:nvPr>
        </p:nvSpPr>
        <p:spPr/>
        <p:txBody>
          <a:bodyPr/>
          <a:lstStyle>
            <a:lvl1pPr>
              <a:defRPr/>
            </a:lvl1pPr>
          </a:lstStyle>
          <a:p>
            <a:pPr>
              <a:defRPr/>
            </a:pPr>
            <a:endParaRPr lang="fr-FR"/>
          </a:p>
        </p:txBody>
      </p:sp>
      <p:sp>
        <p:nvSpPr>
          <p:cNvPr id="4" name="Espace réservé du numéro de diapositive 17"/>
          <p:cNvSpPr>
            <a:spLocks noGrp="1"/>
          </p:cNvSpPr>
          <p:nvPr>
            <p:ph type="sldNum" sz="quarter" idx="12"/>
          </p:nvPr>
        </p:nvSpPr>
        <p:spPr/>
        <p:txBody>
          <a:bodyPr/>
          <a:lstStyle>
            <a:lvl1pPr>
              <a:defRPr/>
            </a:lvl1pPr>
          </a:lstStyle>
          <a:p>
            <a:pPr>
              <a:defRPr/>
            </a:pPr>
            <a:fld id="{A668CDBC-2C36-459B-800B-F926B0805D8D}" type="slidenum">
              <a:rPr lang="fr-FR"/>
              <a:pPr>
                <a:defRPr/>
              </a:pPr>
              <a:t>‹N°›</a:t>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fr-FR"/>
              <a:t>Cliquez pour modifier le style du titre</a:t>
            </a:r>
            <a:endParaRPr lang="en-US"/>
          </a:p>
        </p:txBody>
      </p:sp>
      <p:sp>
        <p:nvSpPr>
          <p:cNvPr id="3" name="Espace réservé du texte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fr-FR"/>
              <a:t>Cliquez pour modifier les styles du texte du masque</a:t>
            </a:r>
          </a:p>
        </p:txBody>
      </p:sp>
      <p:sp>
        <p:nvSpPr>
          <p:cNvPr id="4" name="Espace réservé du contenu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9"/>
          <p:cNvSpPr>
            <a:spLocks noGrp="1"/>
          </p:cNvSpPr>
          <p:nvPr>
            <p:ph type="dt" sz="half" idx="10"/>
          </p:nvPr>
        </p:nvSpPr>
        <p:spPr/>
        <p:txBody>
          <a:bodyPr/>
          <a:lstStyle>
            <a:lvl1pPr>
              <a:defRPr/>
            </a:lvl1pPr>
          </a:lstStyle>
          <a:p>
            <a:pPr>
              <a:defRPr/>
            </a:pPr>
            <a:fld id="{CB196563-394B-433D-91CE-A950EFC5AC66}" type="datetimeFigureOut">
              <a:rPr lang="fr-FR"/>
              <a:pPr>
                <a:defRPr/>
              </a:pPr>
              <a:t>25/10/2024</a:t>
            </a:fld>
            <a:endParaRPr lang="fr-FR" dirty="0"/>
          </a:p>
        </p:txBody>
      </p:sp>
      <p:sp>
        <p:nvSpPr>
          <p:cNvPr id="6" name="Espace réservé du pied de page 21"/>
          <p:cNvSpPr>
            <a:spLocks noGrp="1"/>
          </p:cNvSpPr>
          <p:nvPr>
            <p:ph type="ftr" sz="quarter" idx="11"/>
          </p:nvPr>
        </p:nvSpPr>
        <p:spPr/>
        <p:txBody>
          <a:bodyPr/>
          <a:lstStyle>
            <a:lvl1pPr>
              <a:defRPr/>
            </a:lvl1pPr>
          </a:lstStyle>
          <a:p>
            <a:pPr>
              <a:defRPr/>
            </a:pPr>
            <a:endParaRPr lang="fr-FR"/>
          </a:p>
        </p:txBody>
      </p:sp>
      <p:sp>
        <p:nvSpPr>
          <p:cNvPr id="7" name="Espace réservé du numéro de diapositive 17"/>
          <p:cNvSpPr>
            <a:spLocks noGrp="1"/>
          </p:cNvSpPr>
          <p:nvPr>
            <p:ph type="sldNum" sz="quarter" idx="12"/>
          </p:nvPr>
        </p:nvSpPr>
        <p:spPr/>
        <p:txBody>
          <a:bodyPr/>
          <a:lstStyle>
            <a:lvl1pPr>
              <a:defRPr/>
            </a:lvl1pPr>
          </a:lstStyle>
          <a:p>
            <a:pPr>
              <a:defRPr/>
            </a:pPr>
            <a:fld id="{AAEBD45D-9CB3-4F1A-A2AD-9EBF24CB3A7D}" type="slidenum">
              <a:rPr lang="fr-FR"/>
              <a:pPr>
                <a:defRPr/>
              </a:pPr>
              <a:t>‹N°›</a:t>
            </a:fld>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5" name="Rogner et arrondir un rectangle à un seul coin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Triangle rect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Forme libre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8" name="Forme libre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2" name="Titr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fr-FR"/>
              <a:t>Cliquez pour modifier le style du titre</a:t>
            </a:r>
            <a:endParaRPr lang="en-US"/>
          </a:p>
        </p:txBody>
      </p:sp>
      <p:sp>
        <p:nvSpPr>
          <p:cNvPr id="4" name="Espace réservé du texte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fr-FR"/>
              <a:t>Cliquez pour modifier les styles du texte du masque</a:t>
            </a:r>
          </a:p>
        </p:txBody>
      </p:sp>
      <p:sp>
        <p:nvSpPr>
          <p:cNvPr id="3" name="Espace réservé pour une image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fr-FR" noProof="0" dirty="0"/>
              <a:t>Cliquez sur l'icône pour ajouter une image</a:t>
            </a:r>
            <a:endParaRPr lang="en-US" noProof="0" dirty="0"/>
          </a:p>
        </p:txBody>
      </p:sp>
      <p:sp>
        <p:nvSpPr>
          <p:cNvPr id="9" name="Espace réservé de la date 4"/>
          <p:cNvSpPr>
            <a:spLocks noGrp="1"/>
          </p:cNvSpPr>
          <p:nvPr>
            <p:ph type="dt" sz="half" idx="10"/>
          </p:nvPr>
        </p:nvSpPr>
        <p:spPr/>
        <p:txBody>
          <a:bodyPr/>
          <a:lstStyle>
            <a:lvl1pPr>
              <a:defRPr/>
            </a:lvl1pPr>
          </a:lstStyle>
          <a:p>
            <a:pPr>
              <a:defRPr/>
            </a:pPr>
            <a:fld id="{D614A585-9254-4655-ACC5-0B3243613C85}" type="datetimeFigureOut">
              <a:rPr lang="fr-FR"/>
              <a:pPr>
                <a:defRPr/>
              </a:pPr>
              <a:t>25/10/2024</a:t>
            </a:fld>
            <a:endParaRPr lang="fr-FR" dirty="0"/>
          </a:p>
        </p:txBody>
      </p:sp>
      <p:sp>
        <p:nvSpPr>
          <p:cNvPr id="10" name="Espace réservé du pied de page 5"/>
          <p:cNvSpPr>
            <a:spLocks noGrp="1"/>
          </p:cNvSpPr>
          <p:nvPr>
            <p:ph type="ftr" sz="quarter" idx="11"/>
          </p:nvPr>
        </p:nvSpPr>
        <p:spPr/>
        <p:txBody>
          <a:bodyPr/>
          <a:lstStyle>
            <a:lvl1pPr>
              <a:defRPr/>
            </a:lvl1pPr>
          </a:lstStyle>
          <a:p>
            <a:pPr>
              <a:defRPr/>
            </a:pPr>
            <a:endParaRPr lang="fr-FR"/>
          </a:p>
        </p:txBody>
      </p:sp>
      <p:sp>
        <p:nvSpPr>
          <p:cNvPr id="11" name="Espace réservé du numéro de diapositive 6"/>
          <p:cNvSpPr>
            <a:spLocks noGrp="1"/>
          </p:cNvSpPr>
          <p:nvPr>
            <p:ph type="sldNum" sz="quarter" idx="12"/>
          </p:nvPr>
        </p:nvSpPr>
        <p:spPr>
          <a:xfrm>
            <a:off x="8077200" y="6356350"/>
            <a:ext cx="609600" cy="365125"/>
          </a:xfrm>
        </p:spPr>
        <p:txBody>
          <a:bodyPr/>
          <a:lstStyle>
            <a:lvl1pPr>
              <a:defRPr/>
            </a:lvl1pPr>
          </a:lstStyle>
          <a:p>
            <a:pPr>
              <a:defRPr/>
            </a:pPr>
            <a:fld id="{FB936E58-1DCC-4C26-A8E6-6FAA620D0C3C}" type="slidenum">
              <a:rPr lang="fr-FR"/>
              <a:pPr>
                <a:defRPr/>
              </a:pPr>
              <a:t>‹N°›</a:t>
            </a:fld>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7" name="Forme libre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8" name="Forme libre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1028" name="Espace réservé du titre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fr-FR"/>
              <a:t>Cliquez pour modifier le style du titre</a:t>
            </a:r>
            <a:endParaRPr lang="en-US"/>
          </a:p>
        </p:txBody>
      </p:sp>
      <p:sp>
        <p:nvSpPr>
          <p:cNvPr id="1029" name="Espace réservé du texte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0" name="Espace réservé de la date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fld id="{AAF44AC8-CA4C-44F3-89BB-5BAF2F322374}" type="datetimeFigureOut">
              <a:rPr lang="fr-FR"/>
              <a:pPr>
                <a:defRPr/>
              </a:pPr>
              <a:t>25/10/2024</a:t>
            </a:fld>
            <a:endParaRPr lang="fr-FR" dirty="0"/>
          </a:p>
        </p:txBody>
      </p:sp>
      <p:sp>
        <p:nvSpPr>
          <p:cNvPr id="22" name="Espace réservé du pied de page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endParaRPr lang="fr-FR"/>
          </a:p>
        </p:txBody>
      </p:sp>
      <p:sp>
        <p:nvSpPr>
          <p:cNvPr id="18" name="Espace réservé du numéro de diapositive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fld id="{B360064C-1EFD-42EA-A52B-DD289ECE8823}" type="slidenum">
              <a:rPr lang="fr-FR"/>
              <a:pPr>
                <a:defRPr/>
              </a:pPr>
              <a:t>‹N°›</a:t>
            </a:fld>
            <a:endParaRPr lang="fr-FR" dirty="0"/>
          </a:p>
        </p:txBody>
      </p:sp>
      <p:grpSp>
        <p:nvGrpSpPr>
          <p:cNvPr id="1033" name="Groupe 1"/>
          <p:cNvGrpSpPr>
            <a:grpSpLocks/>
          </p:cNvGrpSpPr>
          <p:nvPr/>
        </p:nvGrpSpPr>
        <p:grpSpPr bwMode="auto">
          <a:xfrm>
            <a:off x="-19050" y="203200"/>
            <a:ext cx="9180513" cy="647700"/>
            <a:chOff x="-19045" y="216550"/>
            <a:chExt cx="9180548" cy="649224"/>
          </a:xfrm>
        </p:grpSpPr>
        <p:sp>
          <p:nvSpPr>
            <p:cNvPr id="12" name="Forme libre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13" name="Forme libre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grpSp>
    </p:spTree>
  </p:cSld>
  <p:clrMap bg1="lt1" tx1="dk1" bg2="lt2" tx2="dk2" accent1="accent1" accent2="accent2" accent3="accent3" accent4="accent4" accent5="accent5" accent6="accent6" hlink="hlink" folHlink="folHlink"/>
  <p:sldLayoutIdLst>
    <p:sldLayoutId id="2147483697" r:id="rId1"/>
    <p:sldLayoutId id="2147483689" r:id="rId2"/>
    <p:sldLayoutId id="2147483698" r:id="rId3"/>
    <p:sldLayoutId id="2147483690" r:id="rId4"/>
    <p:sldLayoutId id="2147483691" r:id="rId5"/>
    <p:sldLayoutId id="2147483692" r:id="rId6"/>
    <p:sldLayoutId id="2147483693" r:id="rId7"/>
    <p:sldLayoutId id="2147483694" r:id="rId8"/>
    <p:sldLayoutId id="2147483699" r:id="rId9"/>
    <p:sldLayoutId id="2147483695" r:id="rId10"/>
    <p:sldLayoutId id="2147483696" r:id="rId11"/>
  </p:sldLayoutIdLst>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ChangeArrowheads="1"/>
          </p:cNvSpPr>
          <p:nvPr/>
        </p:nvSpPr>
        <p:spPr bwMode="auto">
          <a:xfrm>
            <a:off x="251520" y="1052736"/>
            <a:ext cx="8640960" cy="5539978"/>
          </a:xfrm>
          <a:prstGeom prst="rect">
            <a:avLst/>
          </a:prstGeom>
          <a:noFill/>
          <a:ln w="9525">
            <a:noFill/>
            <a:miter lim="800000"/>
            <a:headEnd/>
            <a:tailEnd/>
          </a:ln>
        </p:spPr>
        <p:txBody>
          <a:bodyPr wrap="square">
            <a:spAutoFit/>
          </a:bodyPr>
          <a:lstStyle/>
          <a:p>
            <a:r>
              <a:rPr lang="fr-FR" sz="1600" b="1" u="sng" dirty="0">
                <a:solidFill>
                  <a:schemeClr val="accent1"/>
                </a:solidFill>
                <a:latin typeface="Times New Roman" pitchFamily="18" charset="0"/>
                <a:cs typeface="Times New Roman" pitchFamily="18" charset="0"/>
              </a:rPr>
              <a:t>CHAPITRE 3 / Imposition des entreprises individuelles, sociétés de personnes et groupements d’entreprises (GIE, GEIE) en droit interne et conventionnel</a:t>
            </a:r>
            <a:br>
              <a:rPr lang="fr-FR" sz="1600" dirty="0">
                <a:solidFill>
                  <a:schemeClr val="accent1"/>
                </a:solidFill>
                <a:latin typeface="Times New Roman" pitchFamily="18" charset="0"/>
                <a:cs typeface="Times New Roman" pitchFamily="18" charset="0"/>
              </a:rPr>
            </a:br>
            <a:endParaRPr lang="fr-FR" sz="1600" b="1" u="sng" dirty="0">
              <a:latin typeface="Times New Roman" pitchFamily="18" charset="0"/>
              <a:cs typeface="Times New Roman" pitchFamily="18" charset="0"/>
            </a:endParaRPr>
          </a:p>
          <a:p>
            <a:endParaRPr lang="fr-FR" sz="1600" b="1" u="sng" dirty="0">
              <a:latin typeface="Times New Roman" pitchFamily="18" charset="0"/>
              <a:cs typeface="Times New Roman" pitchFamily="18" charset="0"/>
            </a:endParaRPr>
          </a:p>
          <a:p>
            <a:r>
              <a:rPr lang="fr-FR" sz="1600" b="1" u="sng" dirty="0">
                <a:latin typeface="Times New Roman" pitchFamily="18" charset="0"/>
                <a:cs typeface="Times New Roman" pitchFamily="18" charset="0"/>
              </a:rPr>
              <a:t>SECTION 1 / Imposition des entreprises individuelles en droit interne et conventionnel</a:t>
            </a:r>
            <a:endParaRPr lang="fr-FR" sz="1600" dirty="0">
              <a:latin typeface="Times New Roman" pitchFamily="18" charset="0"/>
              <a:cs typeface="Times New Roman" pitchFamily="18" charset="0"/>
            </a:endParaRPr>
          </a:p>
          <a:p>
            <a:endParaRPr lang="fr-FR" sz="1600" dirty="0">
              <a:latin typeface="Times New Roman" pitchFamily="18" charset="0"/>
              <a:cs typeface="Times New Roman" pitchFamily="18" charset="0"/>
            </a:endParaRPr>
          </a:p>
          <a:p>
            <a:r>
              <a:rPr lang="fr-FR" sz="1600" dirty="0">
                <a:latin typeface="Times New Roman" pitchFamily="18" charset="0"/>
                <a:cs typeface="Times New Roman" pitchFamily="18" charset="0"/>
              </a:rPr>
              <a:t>Une </a:t>
            </a:r>
            <a:r>
              <a:rPr lang="fr-FR" sz="1600" b="1" dirty="0">
                <a:latin typeface="Times New Roman" pitchFamily="18" charset="0"/>
                <a:cs typeface="Times New Roman" pitchFamily="18" charset="0"/>
              </a:rPr>
              <a:t>entreprise individuelle</a:t>
            </a:r>
            <a:r>
              <a:rPr lang="fr-FR" sz="1600" dirty="0">
                <a:latin typeface="Times New Roman" pitchFamily="18" charset="0"/>
                <a:cs typeface="Times New Roman" pitchFamily="18" charset="0"/>
              </a:rPr>
              <a:t> est différente d’une société. Elle est dirigée par une seule personne et elle n’a pas de personnalité morale faute de création de société conformément aux dispositions de l’article </a:t>
            </a:r>
            <a:r>
              <a:rPr lang="fr-FR" sz="1600" b="1" dirty="0">
                <a:latin typeface="Times New Roman" pitchFamily="18" charset="0"/>
                <a:cs typeface="Times New Roman" pitchFamily="18" charset="0"/>
              </a:rPr>
              <a:t>1832</a:t>
            </a:r>
            <a:r>
              <a:rPr lang="fr-FR" sz="1600" dirty="0">
                <a:latin typeface="Times New Roman" pitchFamily="18" charset="0"/>
                <a:cs typeface="Times New Roman" pitchFamily="18" charset="0"/>
              </a:rPr>
              <a:t> du Code civil, bien que l’entreprise doit être inscrite au répertoire des métiers pour les artisans, au registre du commerce et des sociétés pour les commerçants et industriels ou au </a:t>
            </a:r>
            <a:r>
              <a:rPr lang="fr-FR" sz="1600" b="1" dirty="0">
                <a:latin typeface="Times New Roman" pitchFamily="18" charset="0"/>
                <a:cs typeface="Times New Roman" pitchFamily="18" charset="0"/>
              </a:rPr>
              <a:t>URSSAF </a:t>
            </a:r>
            <a:r>
              <a:rPr lang="fr-FR" sz="1600" dirty="0">
                <a:latin typeface="Times New Roman" pitchFamily="18" charset="0"/>
                <a:cs typeface="Times New Roman" pitchFamily="18" charset="0"/>
              </a:rPr>
              <a:t>pour les professionnels libéraux. A savoir qu’une entreprise individuelle peut avoir des salariés. </a:t>
            </a:r>
          </a:p>
          <a:p>
            <a:endParaRPr lang="fr-FR" sz="1600" dirty="0">
              <a:latin typeface="Times New Roman" pitchFamily="18" charset="0"/>
              <a:cs typeface="Times New Roman" pitchFamily="18" charset="0"/>
            </a:endParaRPr>
          </a:p>
          <a:p>
            <a:endParaRPr lang="fr-FR" sz="1600" dirty="0">
              <a:latin typeface="Times New Roman" pitchFamily="18" charset="0"/>
              <a:cs typeface="Times New Roman" pitchFamily="18" charset="0"/>
            </a:endParaRPr>
          </a:p>
          <a:p>
            <a:endParaRPr lang="fr-FR" sz="1600" dirty="0">
              <a:latin typeface="Times New Roman" pitchFamily="18" charset="0"/>
              <a:cs typeface="Times New Roman" pitchFamily="18" charset="0"/>
            </a:endParaRPr>
          </a:p>
          <a:p>
            <a:r>
              <a:rPr lang="fr-FR" sz="1600" dirty="0">
                <a:latin typeface="Times New Roman" pitchFamily="18" charset="0"/>
                <a:cs typeface="Times New Roman" pitchFamily="18" charset="0"/>
              </a:rPr>
              <a:t>À la différence de la</a:t>
            </a:r>
            <a:r>
              <a:rPr lang="fr-FR" sz="1600" b="1" dirty="0">
                <a:latin typeface="Times New Roman" pitchFamily="18" charset="0"/>
                <a:cs typeface="Times New Roman" pitchFamily="18" charset="0"/>
              </a:rPr>
              <a:t> SARL</a:t>
            </a:r>
            <a:r>
              <a:rPr lang="fr-FR" sz="1600" dirty="0">
                <a:latin typeface="Times New Roman" pitchFamily="18" charset="0"/>
                <a:cs typeface="Times New Roman" pitchFamily="18" charset="0"/>
              </a:rPr>
              <a:t> ou de la </a:t>
            </a:r>
            <a:r>
              <a:rPr lang="fr-FR" sz="1600" b="1" dirty="0">
                <a:latin typeface="Times New Roman" pitchFamily="18" charset="0"/>
                <a:cs typeface="Times New Roman" pitchFamily="18" charset="0"/>
              </a:rPr>
              <a:t>SAS</a:t>
            </a:r>
            <a:r>
              <a:rPr lang="fr-FR" sz="1600" dirty="0">
                <a:latin typeface="Times New Roman" pitchFamily="18" charset="0"/>
                <a:cs typeface="Times New Roman" pitchFamily="18" charset="0"/>
              </a:rPr>
              <a:t>, l’entreprises individuelle n’est pas une société, mais plutôt une activité indépendante, qu’elle soit de type artisanal, commercial  ou libéral. Il n’y a pas de séparation entre le patrimoine de l’entreprise individuelle et celui de l’entrepreneur lui-même. Cependant, depuis la loi issue de la reforme du </a:t>
            </a:r>
            <a:r>
              <a:rPr lang="fr-FR" sz="1600" b="1" dirty="0">
                <a:latin typeface="Times New Roman" pitchFamily="18" charset="0"/>
                <a:cs typeface="Times New Roman" pitchFamily="18" charset="0"/>
              </a:rPr>
              <a:t>14 février 2022 </a:t>
            </a:r>
            <a:r>
              <a:rPr lang="fr-FR" sz="1600" dirty="0">
                <a:latin typeface="Times New Roman" pitchFamily="18" charset="0"/>
                <a:cs typeface="Times New Roman" pitchFamily="18" charset="0"/>
              </a:rPr>
              <a:t>entrée en vigueur le</a:t>
            </a:r>
            <a:r>
              <a:rPr lang="fr-FR" sz="1600" b="1" dirty="0">
                <a:latin typeface="Times New Roman" pitchFamily="18" charset="0"/>
                <a:cs typeface="Times New Roman" pitchFamily="18" charset="0"/>
              </a:rPr>
              <a:t> 15 mai 2022</a:t>
            </a:r>
            <a:r>
              <a:rPr lang="fr-FR" sz="1600" dirty="0">
                <a:latin typeface="Times New Roman" pitchFamily="18" charset="0"/>
                <a:cs typeface="Times New Roman" pitchFamily="18" charset="0"/>
              </a:rPr>
              <a:t>, seul le patrimoine professionnel de l’entrepreneur individuel peut être saisi par les créanciers professionnels. Quant à la société, elle est dotée de personnalité morale, donc, d’une existence juridique et de patrimoines distincts de ceux de ses créateurs. </a:t>
            </a:r>
          </a:p>
          <a:p>
            <a:endParaRPr lang="fr-FR"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287337" y="1289953"/>
            <a:ext cx="8569325" cy="4278094"/>
          </a:xfrm>
          <a:prstGeom prst="rect">
            <a:avLst/>
          </a:prstGeom>
          <a:solidFill>
            <a:srgbClr val="FFFFFF"/>
          </a:solidFill>
          <a:ln w="9525">
            <a:noFill/>
            <a:miter lim="800000"/>
            <a:headEnd/>
            <a:tailEnd/>
          </a:ln>
        </p:spPr>
        <p:txBody>
          <a:bodyPr anchor="ctr">
            <a:spAutoFit/>
          </a:bodyPr>
          <a:lstStyle/>
          <a:p>
            <a:r>
              <a:rPr lang="fr-FR" sz="1600" b="1" u="sng" dirty="0">
                <a:solidFill>
                  <a:schemeClr val="accent3"/>
                </a:solidFill>
                <a:latin typeface="Times New Roman" pitchFamily="18" charset="0"/>
                <a:cs typeface="Times New Roman" pitchFamily="18" charset="0"/>
              </a:rPr>
              <a:t>CAS  PRATIQUE  /  Le cas de monsieur BATISTA</a:t>
            </a:r>
          </a:p>
          <a:p>
            <a:endParaRPr lang="fr-FR" sz="1600" dirty="0">
              <a:latin typeface="Times New Roman" pitchFamily="18" charset="0"/>
              <a:cs typeface="Times New Roman" pitchFamily="18" charset="0"/>
            </a:endParaRPr>
          </a:p>
          <a:p>
            <a:endParaRPr lang="fr-FR" sz="1600" dirty="0">
              <a:latin typeface="Times New Roman" pitchFamily="18" charset="0"/>
              <a:cs typeface="Times New Roman" pitchFamily="18" charset="0"/>
            </a:endParaRPr>
          </a:p>
          <a:p>
            <a:pPr eaLnBrk="0" hangingPunct="0"/>
            <a:r>
              <a:rPr lang="fr-FR" sz="1600" dirty="0">
                <a:latin typeface="Times New Roman" pitchFamily="18" charset="0"/>
                <a:ea typeface="Calibri" pitchFamily="34" charset="0"/>
                <a:cs typeface="Times New Roman" pitchFamily="18" charset="0"/>
              </a:rPr>
              <a:t> </a:t>
            </a:r>
            <a:r>
              <a:rPr lang="fr-FR" sz="1600" b="1" dirty="0">
                <a:latin typeface="Times New Roman" pitchFamily="18" charset="0"/>
                <a:ea typeface="Calibri" pitchFamily="34" charset="0"/>
                <a:cs typeface="Times New Roman" pitchFamily="18" charset="0"/>
              </a:rPr>
              <a:t>Monsieur Batista</a:t>
            </a:r>
            <a:r>
              <a:rPr lang="fr-FR" sz="1600" dirty="0">
                <a:latin typeface="Times New Roman" pitchFamily="18" charset="0"/>
                <a:ea typeface="Calibri" pitchFamily="34" charset="0"/>
                <a:cs typeface="Times New Roman" pitchFamily="18" charset="0"/>
              </a:rPr>
              <a:t>, </a:t>
            </a:r>
            <a:r>
              <a:rPr lang="fr-FR" sz="1600" dirty="0">
                <a:latin typeface="Times New Roman" pitchFamily="18" charset="0"/>
                <a:cs typeface="Times New Roman" pitchFamily="18" charset="0"/>
              </a:rPr>
              <a:t>célibataire sans enfant</a:t>
            </a:r>
            <a:r>
              <a:rPr lang="fr-FR" sz="1600" dirty="0">
                <a:latin typeface="Constantia" pitchFamily="18" charset="0"/>
              </a:rPr>
              <a:t>, </a:t>
            </a:r>
            <a:r>
              <a:rPr lang="fr-FR" sz="1600" dirty="0">
                <a:latin typeface="Times New Roman" pitchFamily="18" charset="0"/>
                <a:cs typeface="Calibri" pitchFamily="34" charset="0"/>
              </a:rPr>
              <a:t>un entrepreneur individuel italien domicilié en Italie, a ouvert une exploitation à Lyon, destinée à vendre ses spaghettis de fabrication artisanale. En 2019, son exploitation lyonnaise a dégagé un bénéfice de </a:t>
            </a:r>
            <a:r>
              <a:rPr lang="fr-FR" sz="1600" b="1" dirty="0">
                <a:latin typeface="Times New Roman" pitchFamily="18" charset="0"/>
                <a:cs typeface="Calibri" pitchFamily="34" charset="0"/>
              </a:rPr>
              <a:t>20.000€</a:t>
            </a:r>
            <a:r>
              <a:rPr lang="fr-FR" sz="1600" dirty="0">
                <a:latin typeface="Times New Roman" pitchFamily="18" charset="0"/>
                <a:cs typeface="Calibri" pitchFamily="34" charset="0"/>
              </a:rPr>
              <a:t>. </a:t>
            </a:r>
          </a:p>
          <a:p>
            <a:pPr eaLnBrk="0" hangingPunct="0"/>
            <a:endParaRPr lang="fr-FR" sz="1600" dirty="0">
              <a:latin typeface="Times New Roman" pitchFamily="18" charset="0"/>
              <a:cs typeface="Calibri" pitchFamily="34" charset="0"/>
            </a:endParaRPr>
          </a:p>
          <a:p>
            <a:pPr eaLnBrk="0" hangingPunct="0"/>
            <a:r>
              <a:rPr lang="fr-FR" sz="1600" dirty="0">
                <a:latin typeface="Times New Roman" pitchFamily="18" charset="0"/>
                <a:cs typeface="Calibri" pitchFamily="34" charset="0"/>
              </a:rPr>
              <a:t>Quant à son exploitation italienne qui était en travaux au cours des 10 mois de l’année 2019, n’a dégagé que </a:t>
            </a:r>
            <a:r>
              <a:rPr lang="fr-FR" sz="1600" b="1" dirty="0">
                <a:latin typeface="Times New Roman" pitchFamily="18" charset="0"/>
                <a:cs typeface="Calibri" pitchFamily="34" charset="0"/>
              </a:rPr>
              <a:t>7 070€ </a:t>
            </a:r>
            <a:r>
              <a:rPr lang="fr-FR" sz="1600" dirty="0">
                <a:latin typeface="Times New Roman" pitchFamily="18" charset="0"/>
                <a:cs typeface="Calibri" pitchFamily="34" charset="0"/>
              </a:rPr>
              <a:t>de bénéfice sur lequel il a payé </a:t>
            </a:r>
            <a:r>
              <a:rPr lang="fr-FR" sz="1600" b="1" dirty="0">
                <a:latin typeface="Times New Roman" pitchFamily="18" charset="0"/>
                <a:cs typeface="Calibri" pitchFamily="34" charset="0"/>
              </a:rPr>
              <a:t>1000€ </a:t>
            </a:r>
            <a:r>
              <a:rPr lang="fr-FR" sz="1600" dirty="0">
                <a:latin typeface="Times New Roman" pitchFamily="18" charset="0"/>
                <a:cs typeface="Calibri" pitchFamily="34" charset="0"/>
              </a:rPr>
              <a:t>d’impôt au fisc italien, ce qui donne un bénéfice net d’impôt </a:t>
            </a:r>
            <a:r>
              <a:rPr lang="fr-FR" sz="1600" b="1" dirty="0">
                <a:latin typeface="Times New Roman" pitchFamily="18" charset="0"/>
                <a:cs typeface="Calibri" pitchFamily="34" charset="0"/>
              </a:rPr>
              <a:t>6070€</a:t>
            </a:r>
            <a:r>
              <a:rPr lang="fr-FR" sz="1600" dirty="0">
                <a:latin typeface="Times New Roman" pitchFamily="18" charset="0"/>
                <a:cs typeface="Calibri" pitchFamily="34" charset="0"/>
              </a:rPr>
              <a:t>. A souligner que l’Italie est liée à la France par une convention fiscale de non double imposition et que chacune des deux exploitations de </a:t>
            </a:r>
            <a:r>
              <a:rPr lang="fr-FR" sz="1600" b="1" dirty="0">
                <a:latin typeface="Times New Roman" pitchFamily="18" charset="0"/>
                <a:cs typeface="Calibri" pitchFamily="34" charset="0"/>
              </a:rPr>
              <a:t>Monsieur Batista </a:t>
            </a:r>
            <a:r>
              <a:rPr lang="fr-FR" sz="1600" dirty="0">
                <a:latin typeface="Times New Roman" pitchFamily="18" charset="0"/>
                <a:cs typeface="Calibri" pitchFamily="34" charset="0"/>
              </a:rPr>
              <a:t>est localement imposée.</a:t>
            </a:r>
            <a:r>
              <a:rPr lang="fr-FR" sz="1600" b="1" dirty="0">
                <a:latin typeface="Times New Roman" pitchFamily="18" charset="0"/>
                <a:cs typeface="Calibri" pitchFamily="34" charset="0"/>
              </a:rPr>
              <a:t> </a:t>
            </a:r>
          </a:p>
          <a:p>
            <a:pPr eaLnBrk="0" hangingPunct="0"/>
            <a:endParaRPr lang="fr-FR" sz="1600" b="1" dirty="0">
              <a:latin typeface="Times New Roman" pitchFamily="18" charset="0"/>
              <a:cs typeface="Calibri" pitchFamily="34" charset="0"/>
            </a:endParaRPr>
          </a:p>
          <a:p>
            <a:pPr eaLnBrk="0" hangingPunct="0"/>
            <a:endParaRPr lang="fr-FR" sz="1600" b="1" dirty="0">
              <a:latin typeface="Times New Roman" pitchFamily="18" charset="0"/>
              <a:cs typeface="Calibri" pitchFamily="34" charset="0"/>
            </a:endParaRPr>
          </a:p>
          <a:p>
            <a:pPr eaLnBrk="0" hangingPunct="0"/>
            <a:endParaRPr lang="fr-FR" sz="1600" b="1" dirty="0">
              <a:latin typeface="Times New Roman" pitchFamily="18" charset="0"/>
              <a:cs typeface="Calibri" pitchFamily="34" charset="0"/>
            </a:endParaRPr>
          </a:p>
          <a:p>
            <a:r>
              <a:rPr lang="fr-FR" sz="1600" b="1" dirty="0">
                <a:latin typeface="Times New Roman" pitchFamily="18" charset="0"/>
                <a:cs typeface="Times New Roman" pitchFamily="18" charset="0"/>
              </a:rPr>
              <a:t>Quel est l’impôt que monsieur Batista doit payer en France ? </a:t>
            </a:r>
          </a:p>
          <a:p>
            <a:pPr eaLnBrk="0" hangingPunct="0"/>
            <a:endParaRPr lang="fr-FR" sz="16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1E10DA8C-4557-569F-78FC-F36954ADEB51}"/>
              </a:ext>
            </a:extLst>
          </p:cNvPr>
          <p:cNvSpPr txBox="1"/>
          <p:nvPr/>
        </p:nvSpPr>
        <p:spPr>
          <a:xfrm>
            <a:off x="251520" y="1124744"/>
            <a:ext cx="8640960" cy="5047536"/>
          </a:xfrm>
          <a:prstGeom prst="rect">
            <a:avLst/>
          </a:prstGeom>
          <a:noFill/>
        </p:spPr>
        <p:txBody>
          <a:bodyPr wrap="square">
            <a:spAutoFit/>
          </a:bodyPr>
          <a:lstStyle/>
          <a:p>
            <a:r>
              <a:rPr lang="fr-FR" sz="1600" b="1" u="sng" dirty="0">
                <a:solidFill>
                  <a:schemeClr val="accent3"/>
                </a:solidFill>
                <a:latin typeface="Times New Roman" pitchFamily="18" charset="0"/>
                <a:ea typeface="Calibri" pitchFamily="34" charset="0"/>
                <a:cs typeface="Times New Roman" pitchFamily="18" charset="0"/>
              </a:rPr>
              <a:t>Corrigé / Le cas de monsieur BATISTA</a:t>
            </a:r>
          </a:p>
          <a:p>
            <a:endParaRPr lang="fr-FR" sz="1600" b="1" u="sng" dirty="0">
              <a:solidFill>
                <a:schemeClr val="accent3"/>
              </a:solidFill>
              <a:latin typeface="Times New Roman" pitchFamily="18" charset="0"/>
              <a:ea typeface="Calibri" pitchFamily="34" charset="0"/>
              <a:cs typeface="Times New Roman" pitchFamily="18" charset="0"/>
            </a:endParaRPr>
          </a:p>
          <a:p>
            <a:r>
              <a:rPr lang="fr-FR" sz="1600" dirty="0">
                <a:latin typeface="Times New Roman" pitchFamily="18" charset="0"/>
                <a:ea typeface="Calibri" pitchFamily="34" charset="0"/>
                <a:cs typeface="Times New Roman" pitchFamily="18" charset="0"/>
              </a:rPr>
              <a:t>Entrepreneur individuel fiscalement résident en Italie, </a:t>
            </a:r>
            <a:r>
              <a:rPr lang="fr-FR" sz="1600" b="1" dirty="0">
                <a:latin typeface="Times New Roman" pitchFamily="18" charset="0"/>
                <a:ea typeface="Calibri" pitchFamily="34" charset="0"/>
                <a:cs typeface="Times New Roman" pitchFamily="18" charset="0"/>
              </a:rPr>
              <a:t>monsieur BATISTA </a:t>
            </a:r>
            <a:r>
              <a:rPr lang="fr-FR" sz="1600" dirty="0">
                <a:latin typeface="Times New Roman" pitchFamily="18" charset="0"/>
                <a:ea typeface="Calibri" pitchFamily="34" charset="0"/>
                <a:cs typeface="Times New Roman" pitchFamily="18" charset="0"/>
              </a:rPr>
              <a:t>exploite deux entreprises individuelles l’une en Italie qui a fait un bénéfice </a:t>
            </a:r>
            <a:r>
              <a:rPr lang="fr-FR" sz="1600" b="1" dirty="0">
                <a:latin typeface="Times New Roman" pitchFamily="18" charset="0"/>
                <a:ea typeface="Calibri" pitchFamily="34" charset="0"/>
                <a:cs typeface="Times New Roman" pitchFamily="18" charset="0"/>
              </a:rPr>
              <a:t>7070€</a:t>
            </a:r>
            <a:r>
              <a:rPr lang="fr-FR" sz="1600" dirty="0">
                <a:latin typeface="Times New Roman" pitchFamily="18" charset="0"/>
                <a:ea typeface="Calibri" pitchFamily="34" charset="0"/>
                <a:cs typeface="Times New Roman" pitchFamily="18" charset="0"/>
              </a:rPr>
              <a:t>, localement imposé à </a:t>
            </a:r>
            <a:r>
              <a:rPr lang="fr-FR" sz="1600" b="1" dirty="0">
                <a:latin typeface="Times New Roman" pitchFamily="18" charset="0"/>
                <a:ea typeface="Calibri" pitchFamily="34" charset="0"/>
                <a:cs typeface="Times New Roman" pitchFamily="18" charset="0"/>
              </a:rPr>
              <a:t>1000€ </a:t>
            </a:r>
            <a:r>
              <a:rPr lang="fr-FR" sz="1600" dirty="0">
                <a:latin typeface="Times New Roman" pitchFamily="18" charset="0"/>
                <a:ea typeface="Calibri" pitchFamily="34" charset="0"/>
                <a:cs typeface="Times New Roman" pitchFamily="18" charset="0"/>
              </a:rPr>
              <a:t>et l’autre implantée à Lyon, qui a réalisé un bénéfice </a:t>
            </a:r>
            <a:r>
              <a:rPr lang="fr-FR" sz="1600" b="1" dirty="0">
                <a:latin typeface="Times New Roman" pitchFamily="18" charset="0"/>
                <a:cs typeface="Calibri" pitchFamily="34" charset="0"/>
              </a:rPr>
              <a:t>20.000€. </a:t>
            </a:r>
            <a:r>
              <a:rPr lang="fr-FR" sz="1600" dirty="0">
                <a:latin typeface="Times New Roman" pitchFamily="18" charset="0"/>
                <a:cs typeface="Calibri" pitchFamily="34" charset="0"/>
              </a:rPr>
              <a:t>Il</a:t>
            </a:r>
            <a:r>
              <a:rPr lang="fr-FR" sz="1600" b="1" dirty="0">
                <a:latin typeface="Times New Roman" pitchFamily="18" charset="0"/>
                <a:cs typeface="Calibri" pitchFamily="34" charset="0"/>
              </a:rPr>
              <a:t> </a:t>
            </a:r>
            <a:r>
              <a:rPr lang="fr-FR" sz="1600" dirty="0">
                <a:latin typeface="Times New Roman" pitchFamily="18" charset="0"/>
                <a:cs typeface="Calibri" pitchFamily="34" charset="0"/>
              </a:rPr>
              <a:t>est question ici de déterminer l’impôt que </a:t>
            </a:r>
            <a:r>
              <a:rPr lang="fr-FR" sz="1600" b="1" dirty="0">
                <a:latin typeface="Times New Roman" pitchFamily="18" charset="0"/>
                <a:ea typeface="Calibri" pitchFamily="34" charset="0"/>
                <a:cs typeface="Times New Roman" pitchFamily="18" charset="0"/>
              </a:rPr>
              <a:t>monsieur BATISTA </a:t>
            </a:r>
            <a:r>
              <a:rPr lang="fr-FR" sz="1600" dirty="0">
                <a:latin typeface="Times New Roman" pitchFamily="18" charset="0"/>
                <a:ea typeface="Calibri" pitchFamily="34" charset="0"/>
                <a:cs typeface="Times New Roman" pitchFamily="18" charset="0"/>
              </a:rPr>
              <a:t>doit payer en France tout en sachant que la France est liée à l’Italie par une convention fiscale de non double imposition.  </a:t>
            </a:r>
            <a:r>
              <a:rPr lang="fr-FR" sz="1600" dirty="0">
                <a:latin typeface="Times New Roman" pitchFamily="18" charset="0"/>
                <a:cs typeface="Calibri" pitchFamily="34" charset="0"/>
              </a:rPr>
              <a:t>  </a:t>
            </a:r>
          </a:p>
          <a:p>
            <a:endParaRPr lang="fr-FR" sz="1600" dirty="0">
              <a:latin typeface="Times New Roman" pitchFamily="18" charset="0"/>
              <a:cs typeface="Calibri" pitchFamily="34" charset="0"/>
            </a:endParaRPr>
          </a:p>
          <a:p>
            <a:endParaRPr lang="fr-FR" sz="1600" dirty="0">
              <a:latin typeface="Times New Roman" pitchFamily="18" charset="0"/>
              <a:ea typeface="Calibri" pitchFamily="34" charset="0"/>
              <a:cs typeface="Calibri" pitchFamily="34" charset="0"/>
            </a:endParaRPr>
          </a:p>
          <a:p>
            <a:r>
              <a:rPr lang="fr-FR" sz="1600" dirty="0">
                <a:latin typeface="Times New Roman" pitchFamily="18" charset="0"/>
                <a:ea typeface="Calibri" pitchFamily="34" charset="0"/>
                <a:cs typeface="Calibri" pitchFamily="34" charset="0"/>
              </a:rPr>
              <a:t>La question posée par ce cas d’espèce est de savoir comment un entrepreneur individuel fiscalement résident dans un pays lié à la France par une convention fiscale de non double imposition peut être imposé sur ses revenus de source française et étrangère. </a:t>
            </a:r>
          </a:p>
          <a:p>
            <a:endParaRPr lang="fr-FR" sz="1600" dirty="0">
              <a:latin typeface="Times New Roman" pitchFamily="18" charset="0"/>
              <a:ea typeface="Calibri" pitchFamily="34" charset="0"/>
              <a:cs typeface="Calibri" pitchFamily="34" charset="0"/>
            </a:endParaRPr>
          </a:p>
          <a:p>
            <a:endParaRPr lang="fr-FR" sz="1600" dirty="0">
              <a:latin typeface="Times New Roman" pitchFamily="18" charset="0"/>
              <a:ea typeface="Calibri" pitchFamily="34" charset="0"/>
              <a:cs typeface="Calibri" pitchFamily="34" charset="0"/>
            </a:endParaRPr>
          </a:p>
          <a:p>
            <a:r>
              <a:rPr lang="fr-FR" sz="1600" dirty="0">
                <a:latin typeface="Times New Roman" pitchFamily="18" charset="0"/>
                <a:ea typeface="Calibri" pitchFamily="34" charset="0"/>
                <a:cs typeface="Calibri" pitchFamily="34" charset="0"/>
              </a:rPr>
              <a:t>Ce sont les </a:t>
            </a:r>
            <a:r>
              <a:rPr lang="fr-FR" sz="1600" b="1" dirty="0">
                <a:latin typeface="Times New Roman" pitchFamily="18" charset="0"/>
                <a:ea typeface="Calibri" pitchFamily="34" charset="0"/>
                <a:cs typeface="Calibri" pitchFamily="34" charset="0"/>
              </a:rPr>
              <a:t>articles 4 A et 197 du CGI </a:t>
            </a:r>
            <a:r>
              <a:rPr lang="fr-FR" sz="1600" dirty="0">
                <a:latin typeface="Times New Roman" pitchFamily="18" charset="0"/>
                <a:ea typeface="Calibri" pitchFamily="34" charset="0"/>
                <a:cs typeface="Calibri" pitchFamily="34" charset="0"/>
              </a:rPr>
              <a:t>qui régissent cette question. Selon </a:t>
            </a:r>
            <a:r>
              <a:rPr lang="fr-FR" sz="1600" b="1" dirty="0">
                <a:latin typeface="Times New Roman" pitchFamily="18" charset="0"/>
                <a:ea typeface="Calibri" pitchFamily="34" charset="0"/>
                <a:cs typeface="Calibri" pitchFamily="34" charset="0"/>
              </a:rPr>
              <a:t>l’article 4A du CGI </a:t>
            </a:r>
            <a:r>
              <a:rPr lang="fr-FR" sz="1600" dirty="0">
                <a:latin typeface="Times New Roman" pitchFamily="18" charset="0"/>
                <a:ea typeface="Calibri" pitchFamily="34" charset="0"/>
                <a:cs typeface="Calibri" pitchFamily="34" charset="0"/>
              </a:rPr>
              <a:t>« </a:t>
            </a:r>
            <a:r>
              <a:rPr kumimoji="0" lang="fr-FR"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fr-FR" sz="160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Les personnes qui ont en France leur domicile fiscal sont passibles de l'impôt sur le revenu en raison de l'ensemble de leurs revenus . Celles dont le domicile fiscal est situé hors de France sont passibles de cet impôt en raison de leurs seuls revenus de source française </a:t>
            </a:r>
            <a:r>
              <a:rPr kumimoji="0" lang="fr-FR"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Ce qui fait qu’un non résident fiscale ne peut être imposé en France que sur ses revenus de source française</a:t>
            </a:r>
            <a:r>
              <a:rPr lang="fr-FR" sz="1600" dirty="0">
                <a:latin typeface="Times New Roman" pitchFamily="18" charset="0"/>
                <a:ea typeface="Calibri" pitchFamily="34" charset="0"/>
                <a:cs typeface="Times New Roman" pitchFamily="18" charset="0"/>
              </a:rPr>
              <a:t>.  </a:t>
            </a:r>
            <a:endParaRPr kumimoji="0" lang="fr-FR" sz="1600" i="0" u="none"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p>
            <a:r>
              <a:rPr lang="fr-FR" dirty="0">
                <a:latin typeface="Times New Roman" pitchFamily="18" charset="0"/>
                <a:ea typeface="Calibri" pitchFamily="34" charset="0"/>
                <a:cs typeface="Calibri" pitchFamily="34" charset="0"/>
              </a:rPr>
              <a:t> </a:t>
            </a:r>
          </a:p>
        </p:txBody>
      </p:sp>
    </p:spTree>
    <p:extLst>
      <p:ext uri="{BB962C8B-B14F-4D97-AF65-F5344CB8AC3E}">
        <p14:creationId xmlns:p14="http://schemas.microsoft.com/office/powerpoint/2010/main" val="3605572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531EEBEE-1257-D07B-FB52-941073F5678D}"/>
              </a:ext>
            </a:extLst>
          </p:cNvPr>
          <p:cNvSpPr txBox="1"/>
          <p:nvPr/>
        </p:nvSpPr>
        <p:spPr>
          <a:xfrm>
            <a:off x="323528" y="1124744"/>
            <a:ext cx="8496944" cy="5509200"/>
          </a:xfrm>
          <a:prstGeom prst="rect">
            <a:avLst/>
          </a:prstGeom>
          <a:noFill/>
        </p:spPr>
        <p:txBody>
          <a:bodyPr wrap="square" rtlCol="0">
            <a:spAutoFit/>
          </a:bodyPr>
          <a:lstStyle/>
          <a:p>
            <a:r>
              <a:rPr lang="fr-FR" sz="1600" dirty="0">
                <a:latin typeface="Times New Roman" pitchFamily="18" charset="0"/>
                <a:ea typeface="Calibri" pitchFamily="34" charset="0"/>
                <a:cs typeface="Times New Roman" pitchFamily="18" charset="0"/>
              </a:rPr>
              <a:t>S’agissant de</a:t>
            </a:r>
            <a:r>
              <a:rPr lang="fr-FR" sz="1600" b="1" dirty="0">
                <a:latin typeface="Times New Roman" pitchFamily="18" charset="0"/>
                <a:ea typeface="Calibri" pitchFamily="34" charset="0"/>
                <a:cs typeface="Times New Roman" pitchFamily="18" charset="0"/>
              </a:rPr>
              <a:t> l’article 197A.a.</a:t>
            </a:r>
            <a:r>
              <a:rPr lang="fr-FR" sz="1600" dirty="0">
                <a:latin typeface="Times New Roman" pitchFamily="18" charset="0"/>
                <a:ea typeface="Calibri" pitchFamily="34" charset="0"/>
                <a:cs typeface="Times New Roman" pitchFamily="18" charset="0"/>
              </a:rPr>
              <a:t> </a:t>
            </a:r>
            <a:r>
              <a:rPr lang="fr-FR" sz="1600" b="1" dirty="0">
                <a:latin typeface="Times New Roman" pitchFamily="18" charset="0"/>
                <a:ea typeface="Calibri" pitchFamily="34" charset="0"/>
                <a:cs typeface="Times New Roman" pitchFamily="18" charset="0"/>
              </a:rPr>
              <a:t>du Code général des impôts</a:t>
            </a:r>
            <a:r>
              <a:rPr lang="fr-FR" sz="1600" dirty="0">
                <a:latin typeface="Times New Roman" pitchFamily="18" charset="0"/>
                <a:ea typeface="Calibri" pitchFamily="34" charset="0"/>
                <a:cs typeface="Times New Roman" pitchFamily="18" charset="0"/>
              </a:rPr>
              <a:t>, il dispose que « </a:t>
            </a:r>
            <a:r>
              <a:rPr lang="fr-FR" sz="1600" dirty="0">
                <a:solidFill>
                  <a:srgbClr val="000000"/>
                </a:solidFill>
                <a:latin typeface="Times New Roman" pitchFamily="18" charset="0"/>
                <a:ea typeface="Calibri" pitchFamily="34" charset="0"/>
                <a:cs typeface="Times New Roman" pitchFamily="18" charset="0"/>
              </a:rPr>
              <a:t>les personnes qui, n’ayant pas leur domicile fiscal en France, perçoivent des revenus de source française ; leur impôt ne peut être inférieur à un montant calculé en appliquant un taux de </a:t>
            </a:r>
            <a:r>
              <a:rPr lang="fr-FR" sz="1600" b="1" dirty="0">
                <a:solidFill>
                  <a:srgbClr val="000000"/>
                </a:solidFill>
                <a:latin typeface="Times New Roman" pitchFamily="18" charset="0"/>
                <a:ea typeface="Calibri" pitchFamily="34" charset="0"/>
                <a:cs typeface="Times New Roman" pitchFamily="18" charset="0"/>
              </a:rPr>
              <a:t>20 %</a:t>
            </a:r>
            <a:r>
              <a:rPr lang="fr-FR" sz="1600" dirty="0">
                <a:solidFill>
                  <a:srgbClr val="000000"/>
                </a:solidFill>
                <a:latin typeface="Times New Roman" pitchFamily="18" charset="0"/>
                <a:ea typeface="Calibri" pitchFamily="34" charset="0"/>
                <a:cs typeface="Times New Roman" pitchFamily="18" charset="0"/>
              </a:rPr>
              <a:t> à la fraction du revenu net imposable inférieure ou égale à la limite supérieure de la deuxième tranche du barème de l’impôt sur le revenu (soit </a:t>
            </a:r>
            <a:r>
              <a:rPr lang="fr-FR" sz="1600" b="1" dirty="0">
                <a:latin typeface="Times New Roman" pitchFamily="18" charset="0"/>
                <a:ea typeface="Calibri" pitchFamily="34" charset="0"/>
                <a:cs typeface="Times New Roman" pitchFamily="18" charset="0"/>
              </a:rPr>
              <a:t>26.070</a:t>
            </a:r>
            <a:r>
              <a:rPr lang="fr-FR" sz="1600" dirty="0">
                <a:latin typeface="Times New Roman" pitchFamily="18" charset="0"/>
                <a:ea typeface="Calibri" pitchFamily="34" charset="0"/>
                <a:cs typeface="Times New Roman" pitchFamily="18" charset="0"/>
              </a:rPr>
              <a:t>€ en 2020)</a:t>
            </a:r>
            <a:r>
              <a:rPr lang="fr-FR" sz="1600" dirty="0">
                <a:solidFill>
                  <a:srgbClr val="000000"/>
                </a:solidFill>
                <a:latin typeface="Times New Roman" pitchFamily="18" charset="0"/>
                <a:ea typeface="Calibri" pitchFamily="34" charset="0"/>
                <a:cs typeface="Times New Roman" pitchFamily="18" charset="0"/>
              </a:rPr>
              <a:t> et un taux de </a:t>
            </a:r>
            <a:r>
              <a:rPr lang="fr-FR" sz="1600" b="1" dirty="0">
                <a:solidFill>
                  <a:srgbClr val="000000"/>
                </a:solidFill>
                <a:latin typeface="Times New Roman" pitchFamily="18" charset="0"/>
                <a:ea typeface="Calibri" pitchFamily="34" charset="0"/>
                <a:cs typeface="Times New Roman" pitchFamily="18" charset="0"/>
              </a:rPr>
              <a:t>30 %</a:t>
            </a:r>
            <a:r>
              <a:rPr lang="fr-FR" sz="1600" dirty="0">
                <a:solidFill>
                  <a:srgbClr val="000000"/>
                </a:solidFill>
                <a:latin typeface="Times New Roman" pitchFamily="18" charset="0"/>
                <a:ea typeface="Calibri" pitchFamily="34" charset="0"/>
                <a:cs typeface="Times New Roman" pitchFamily="18" charset="0"/>
              </a:rPr>
              <a:t> à la fraction supérieure à cette limite. Ces taux de </a:t>
            </a:r>
            <a:r>
              <a:rPr lang="fr-FR" sz="1600" b="1" dirty="0">
                <a:solidFill>
                  <a:srgbClr val="000000"/>
                </a:solidFill>
                <a:latin typeface="Times New Roman" pitchFamily="18" charset="0"/>
                <a:ea typeface="Calibri" pitchFamily="34" charset="0"/>
                <a:cs typeface="Times New Roman" pitchFamily="18" charset="0"/>
              </a:rPr>
              <a:t>20 %</a:t>
            </a:r>
            <a:r>
              <a:rPr lang="fr-FR" sz="1600" dirty="0">
                <a:solidFill>
                  <a:srgbClr val="000000"/>
                </a:solidFill>
                <a:latin typeface="Times New Roman" pitchFamily="18" charset="0"/>
                <a:ea typeface="Calibri" pitchFamily="34" charset="0"/>
                <a:cs typeface="Times New Roman" pitchFamily="18" charset="0"/>
              </a:rPr>
              <a:t> et </a:t>
            </a:r>
            <a:r>
              <a:rPr lang="fr-FR" sz="1600" b="1" dirty="0">
                <a:solidFill>
                  <a:srgbClr val="000000"/>
                </a:solidFill>
                <a:latin typeface="Times New Roman" pitchFamily="18" charset="0"/>
                <a:ea typeface="Calibri" pitchFamily="34" charset="0"/>
                <a:cs typeface="Times New Roman" pitchFamily="18" charset="0"/>
              </a:rPr>
              <a:t>30 %</a:t>
            </a:r>
            <a:r>
              <a:rPr lang="fr-FR" sz="1600" dirty="0">
                <a:solidFill>
                  <a:srgbClr val="000000"/>
                </a:solidFill>
                <a:latin typeface="Times New Roman" pitchFamily="18" charset="0"/>
                <a:ea typeface="Calibri" pitchFamily="34" charset="0"/>
                <a:cs typeface="Times New Roman" pitchFamily="18" charset="0"/>
              </a:rPr>
              <a:t> sont ramenés respectivement à </a:t>
            </a:r>
            <a:r>
              <a:rPr lang="fr-FR" sz="1600" b="1" dirty="0">
                <a:solidFill>
                  <a:srgbClr val="000000"/>
                </a:solidFill>
                <a:latin typeface="Times New Roman" pitchFamily="18" charset="0"/>
                <a:ea typeface="Calibri" pitchFamily="34" charset="0"/>
                <a:cs typeface="Times New Roman" pitchFamily="18" charset="0"/>
              </a:rPr>
              <a:t>14,4 %</a:t>
            </a:r>
            <a:r>
              <a:rPr lang="fr-FR" sz="1600" dirty="0">
                <a:solidFill>
                  <a:srgbClr val="000000"/>
                </a:solidFill>
                <a:latin typeface="Times New Roman" pitchFamily="18" charset="0"/>
                <a:ea typeface="Calibri" pitchFamily="34" charset="0"/>
                <a:cs typeface="Times New Roman" pitchFamily="18" charset="0"/>
              </a:rPr>
              <a:t> et </a:t>
            </a:r>
            <a:r>
              <a:rPr lang="fr-FR" sz="1600" b="1" dirty="0">
                <a:solidFill>
                  <a:srgbClr val="000000"/>
                </a:solidFill>
                <a:latin typeface="Times New Roman" pitchFamily="18" charset="0"/>
                <a:ea typeface="Calibri" pitchFamily="34" charset="0"/>
                <a:cs typeface="Times New Roman" pitchFamily="18" charset="0"/>
              </a:rPr>
              <a:t>20 %</a:t>
            </a:r>
            <a:r>
              <a:rPr lang="fr-FR" sz="1600" dirty="0">
                <a:solidFill>
                  <a:srgbClr val="000000"/>
                </a:solidFill>
                <a:latin typeface="Times New Roman" pitchFamily="18" charset="0"/>
                <a:ea typeface="Calibri" pitchFamily="34" charset="0"/>
                <a:cs typeface="Times New Roman" pitchFamily="18" charset="0"/>
              </a:rPr>
              <a:t> pour les revenus ayant leurs sources dans les départements d’outre-mer ».</a:t>
            </a:r>
          </a:p>
          <a:p>
            <a:endParaRPr lang="fr-FR" sz="1600" dirty="0">
              <a:solidFill>
                <a:srgbClr val="000000"/>
              </a:solidFill>
              <a:latin typeface="Times New Roman" pitchFamily="18" charset="0"/>
              <a:ea typeface="Calibri" pitchFamily="34" charset="0"/>
              <a:cs typeface="Times New Roman" pitchFamily="18" charset="0"/>
            </a:endParaRPr>
          </a:p>
          <a:p>
            <a:endParaRPr lang="fr-FR" sz="1600" dirty="0">
              <a:solidFill>
                <a:srgbClr val="000000"/>
              </a:solidFill>
              <a:latin typeface="Times New Roman" pitchFamily="18" charset="0"/>
              <a:cs typeface="Times New Roman" pitchFamily="18" charset="0"/>
            </a:endParaRPr>
          </a:p>
          <a:p>
            <a:endParaRPr lang="fr-FR" sz="1600" dirty="0">
              <a:solidFill>
                <a:srgbClr val="000000"/>
              </a:solidFill>
              <a:latin typeface="Times New Roman" pitchFamily="18" charset="0"/>
              <a:cs typeface="Times New Roman" pitchFamily="18" charset="0"/>
            </a:endParaRPr>
          </a:p>
          <a:p>
            <a:r>
              <a:rPr lang="fr-FR" sz="1600" dirty="0">
                <a:latin typeface="Times New Roman" pitchFamily="18" charset="0"/>
                <a:ea typeface="Calibri" pitchFamily="34" charset="0"/>
                <a:cs typeface="Times New Roman" pitchFamily="18" charset="0"/>
              </a:rPr>
              <a:t>Cependant le même article permet au contribuable fiscalement domicilié hors de France d’opter pour les règles fiscales applicables aux résidents français. Cette option ne soumet pas le bénéfice tiré à l’étranger à une double imposition. Son addition au bénéfice de source française permet simplement la détermination du taux effectif d’imposition du contribuable étranger en France, compte tenu de la progressivité du barème de l’impôt sur le revenu.</a:t>
            </a:r>
            <a:r>
              <a:rPr lang="fr-FR" sz="1600" b="1" dirty="0">
                <a:latin typeface="Times New Roman" pitchFamily="18" charset="0"/>
                <a:ea typeface="Calibri" pitchFamily="34" charset="0"/>
                <a:cs typeface="Times New Roman" pitchFamily="18" charset="0"/>
              </a:rPr>
              <a:t> </a:t>
            </a:r>
            <a:r>
              <a:rPr lang="fr-FR" sz="1600" dirty="0">
                <a:latin typeface="Times New Roman" pitchFamily="18" charset="0"/>
                <a:ea typeface="Calibri" pitchFamily="34" charset="0"/>
                <a:cs typeface="Times New Roman" pitchFamily="18" charset="0"/>
              </a:rPr>
              <a:t>Ce taux sera ensuite appliqué au seul revenu imposable de source française, par conséquent, le bénéfice tiré à l’étranger sera retranché du bénéfice global et ne sera pas soumis à l’impôt français. </a:t>
            </a:r>
          </a:p>
          <a:p>
            <a:endParaRPr lang="fr-FR" sz="1600" dirty="0">
              <a:latin typeface="Times New Roman" pitchFamily="18" charset="0"/>
              <a:ea typeface="Calibri" pitchFamily="34" charset="0"/>
              <a:cs typeface="Times New Roman" pitchFamily="18" charset="0"/>
            </a:endParaRPr>
          </a:p>
          <a:p>
            <a:endParaRPr lang="fr-FR" sz="1600" dirty="0">
              <a:latin typeface="Times New Roman" pitchFamily="18" charset="0"/>
              <a:ea typeface="Calibri" pitchFamily="34" charset="0"/>
              <a:cs typeface="Times New Roman" pitchFamily="18" charset="0"/>
            </a:endParaRPr>
          </a:p>
          <a:p>
            <a:r>
              <a:rPr lang="fr-FR" sz="1600" dirty="0">
                <a:latin typeface="Times New Roman" pitchFamily="18" charset="0"/>
                <a:ea typeface="Calibri" pitchFamily="34" charset="0"/>
                <a:cs typeface="Times New Roman" pitchFamily="18" charset="0"/>
              </a:rPr>
              <a:t>Dans le cas de </a:t>
            </a:r>
            <a:r>
              <a:rPr lang="fr-FR" sz="1600" b="1" dirty="0">
                <a:latin typeface="Times New Roman" pitchFamily="18" charset="0"/>
                <a:ea typeface="Calibri" pitchFamily="34" charset="0"/>
                <a:cs typeface="Times New Roman" pitchFamily="18" charset="0"/>
              </a:rPr>
              <a:t>monsieur BATISTA </a:t>
            </a:r>
            <a:r>
              <a:rPr lang="fr-FR" sz="1600" dirty="0">
                <a:latin typeface="Times New Roman" pitchFamily="18" charset="0"/>
                <a:ea typeface="Calibri" pitchFamily="34" charset="0"/>
                <a:cs typeface="Times New Roman" pitchFamily="18" charset="0"/>
              </a:rPr>
              <a:t>qui est un non-résident de France, il convient de calculer son impôt sans option, et ensuite, avec option pour les non-résidents, lui permettant de choisir le taux qui lui est le plus favorable. De son choix, dépendra l’impôt qu’il va payer en France.</a:t>
            </a:r>
          </a:p>
        </p:txBody>
      </p:sp>
    </p:spTree>
    <p:extLst>
      <p:ext uri="{BB962C8B-B14F-4D97-AF65-F5344CB8AC3E}">
        <p14:creationId xmlns:p14="http://schemas.microsoft.com/office/powerpoint/2010/main" val="1603556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ChangeArrowheads="1"/>
          </p:cNvSpPr>
          <p:nvPr/>
        </p:nvSpPr>
        <p:spPr bwMode="auto">
          <a:xfrm>
            <a:off x="224624" y="836712"/>
            <a:ext cx="8856984" cy="3046988"/>
          </a:xfrm>
          <a:prstGeom prst="rect">
            <a:avLst/>
          </a:prstGeom>
          <a:noFill/>
          <a:ln w="9525">
            <a:noFill/>
            <a:miter lim="800000"/>
            <a:headEnd/>
            <a:tailEnd/>
          </a:ln>
        </p:spPr>
        <p:txBody>
          <a:bodyPr wrap="square" anchor="ctr">
            <a:spAutoFit/>
          </a:bodyPr>
          <a:lstStyle/>
          <a:p>
            <a:r>
              <a:rPr lang="fr-FR" sz="1600" b="1" u="sng" dirty="0">
                <a:latin typeface="Times New Roman" pitchFamily="18" charset="0"/>
                <a:ea typeface="Calibri" pitchFamily="34" charset="0"/>
                <a:cs typeface="Times New Roman" pitchFamily="18" charset="0"/>
              </a:rPr>
              <a:t>1- Calcul  du taux d’imposition sans option </a:t>
            </a:r>
          </a:p>
          <a:p>
            <a:pPr eaLnBrk="0" hangingPunct="0"/>
            <a:r>
              <a:rPr lang="fr-FR" sz="1600" dirty="0">
                <a:latin typeface="Times New Roman" pitchFamily="18" charset="0"/>
                <a:ea typeface="Calibri" pitchFamily="34" charset="0"/>
                <a:cs typeface="Times New Roman" pitchFamily="18" charset="0"/>
              </a:rPr>
              <a:t>Le bénéfice de source française (</a:t>
            </a:r>
            <a:r>
              <a:rPr lang="fr-FR" sz="1600" b="1" dirty="0">
                <a:latin typeface="Times New Roman" pitchFamily="18" charset="0"/>
                <a:ea typeface="Calibri" pitchFamily="34" charset="0"/>
                <a:cs typeface="Times New Roman" pitchFamily="18" charset="0"/>
              </a:rPr>
              <a:t>20.000€) </a:t>
            </a:r>
            <a:r>
              <a:rPr lang="fr-FR" sz="1600" dirty="0">
                <a:latin typeface="Times New Roman" pitchFamily="18" charset="0"/>
                <a:ea typeface="Calibri" pitchFamily="34" charset="0"/>
                <a:cs typeface="Times New Roman" pitchFamily="18" charset="0"/>
              </a:rPr>
              <a:t>correspond à la deuxième tranche du barème  progressif  du taux de l’impôt sur revenu (tableau ci-dessous) et à un taux d’imposition de </a:t>
            </a:r>
            <a:r>
              <a:rPr lang="fr-FR" sz="1600" b="1" dirty="0">
                <a:latin typeface="Times New Roman" pitchFamily="18" charset="0"/>
                <a:ea typeface="Calibri" pitchFamily="34" charset="0"/>
                <a:cs typeface="Times New Roman" pitchFamily="18" charset="0"/>
              </a:rPr>
              <a:t>11%</a:t>
            </a:r>
            <a:r>
              <a:rPr lang="fr-FR" sz="1600" dirty="0">
                <a:latin typeface="Times New Roman" pitchFamily="18" charset="0"/>
                <a:ea typeface="Calibri" pitchFamily="34" charset="0"/>
                <a:cs typeface="Times New Roman" pitchFamily="18" charset="0"/>
              </a:rPr>
              <a:t>. Cependant, sans option, et conformément à l’</a:t>
            </a:r>
            <a:r>
              <a:rPr lang="fr-FR" sz="1600" b="1" dirty="0">
                <a:latin typeface="Times New Roman" pitchFamily="18" charset="0"/>
                <a:ea typeface="Calibri" pitchFamily="34" charset="0"/>
                <a:cs typeface="Times New Roman" pitchFamily="18" charset="0"/>
              </a:rPr>
              <a:t>article 197A.a.</a:t>
            </a:r>
            <a:r>
              <a:rPr lang="fr-FR" sz="1600" dirty="0">
                <a:latin typeface="Times New Roman" pitchFamily="18" charset="0"/>
                <a:ea typeface="Calibri" pitchFamily="34" charset="0"/>
                <a:cs typeface="Times New Roman" pitchFamily="18" charset="0"/>
              </a:rPr>
              <a:t> </a:t>
            </a:r>
            <a:r>
              <a:rPr lang="fr-FR" sz="1600" b="1" dirty="0">
                <a:latin typeface="Times New Roman" pitchFamily="18" charset="0"/>
                <a:ea typeface="Calibri" pitchFamily="34" charset="0"/>
                <a:cs typeface="Times New Roman" pitchFamily="18" charset="0"/>
              </a:rPr>
              <a:t>du CGI,  monsieur BATISTA </a:t>
            </a:r>
            <a:r>
              <a:rPr lang="fr-FR" sz="1600" dirty="0">
                <a:latin typeface="Times New Roman" pitchFamily="18" charset="0"/>
                <a:ea typeface="Calibri" pitchFamily="34" charset="0"/>
                <a:cs typeface="Times New Roman" pitchFamily="18" charset="0"/>
              </a:rPr>
              <a:t>ne peut  payer moins de</a:t>
            </a:r>
            <a:r>
              <a:rPr lang="fr-FR" sz="1600" b="1" dirty="0">
                <a:latin typeface="Times New Roman" pitchFamily="18" charset="0"/>
                <a:ea typeface="Calibri" pitchFamily="34" charset="0"/>
                <a:cs typeface="Times New Roman" pitchFamily="18" charset="0"/>
              </a:rPr>
              <a:t> 20% </a:t>
            </a:r>
            <a:r>
              <a:rPr lang="fr-FR" sz="1600" dirty="0">
                <a:latin typeface="Times New Roman" pitchFamily="18" charset="0"/>
                <a:ea typeface="Calibri" pitchFamily="34" charset="0"/>
                <a:cs typeface="Times New Roman" pitchFamily="18" charset="0"/>
              </a:rPr>
              <a:t>de son bénéfice de</a:t>
            </a:r>
            <a:r>
              <a:rPr lang="fr-FR" sz="1600" b="1" dirty="0">
                <a:latin typeface="Times New Roman" pitchFamily="18" charset="0"/>
                <a:ea typeface="Calibri" pitchFamily="34" charset="0"/>
                <a:cs typeface="Times New Roman" pitchFamily="18" charset="0"/>
              </a:rPr>
              <a:t> </a:t>
            </a:r>
            <a:r>
              <a:rPr lang="fr-FR" sz="1600" dirty="0">
                <a:latin typeface="Times New Roman" pitchFamily="18" charset="0"/>
                <a:ea typeface="Calibri" pitchFamily="34" charset="0"/>
                <a:cs typeface="Times New Roman" pitchFamily="18" charset="0"/>
              </a:rPr>
              <a:t>source française</a:t>
            </a:r>
            <a:r>
              <a:rPr lang="fr-FR" sz="1600" b="1" dirty="0">
                <a:latin typeface="Times New Roman" pitchFamily="18" charset="0"/>
                <a:ea typeface="Calibri" pitchFamily="34" charset="0"/>
                <a:cs typeface="Times New Roman" pitchFamily="18" charset="0"/>
              </a:rPr>
              <a:t> </a:t>
            </a:r>
            <a:r>
              <a:rPr lang="fr-FR" sz="1600" dirty="0">
                <a:latin typeface="Times New Roman" pitchFamily="18" charset="0"/>
                <a:ea typeface="Calibri" pitchFamily="34" charset="0"/>
                <a:cs typeface="Times New Roman" pitchFamily="18" charset="0"/>
              </a:rPr>
              <a:t>inférieur ou égal au montant maximum de la </a:t>
            </a:r>
            <a:r>
              <a:rPr lang="fr-FR" sz="1600" dirty="0" err="1">
                <a:latin typeface="Times New Roman" pitchFamily="18" charset="0"/>
                <a:ea typeface="Calibri" pitchFamily="34" charset="0"/>
                <a:cs typeface="Times New Roman" pitchFamily="18" charset="0"/>
              </a:rPr>
              <a:t>2</a:t>
            </a:r>
            <a:r>
              <a:rPr lang="fr-FR" sz="1600" baseline="30000" dirty="0" err="1">
                <a:latin typeface="Times New Roman" pitchFamily="18" charset="0"/>
                <a:ea typeface="Calibri" pitchFamily="34" charset="0"/>
                <a:cs typeface="Times New Roman" pitchFamily="18" charset="0"/>
              </a:rPr>
              <a:t>e</a:t>
            </a:r>
            <a:r>
              <a:rPr lang="fr-FR" sz="1600" dirty="0">
                <a:latin typeface="Times New Roman" pitchFamily="18" charset="0"/>
                <a:ea typeface="Calibri" pitchFamily="34" charset="0"/>
                <a:cs typeface="Times New Roman" pitchFamily="18" charset="0"/>
              </a:rPr>
              <a:t> tranche du barème progressif de l’impôt sur le revenu. Donc, jusqu’à </a:t>
            </a:r>
            <a:r>
              <a:rPr lang="fr-FR" sz="1600" b="1" dirty="0">
                <a:latin typeface="Times New Roman" pitchFamily="18" charset="0"/>
                <a:ea typeface="Calibri" pitchFamily="34" charset="0"/>
                <a:cs typeface="Times New Roman" pitchFamily="18" charset="0"/>
              </a:rPr>
              <a:t>26 070€ </a:t>
            </a:r>
            <a:r>
              <a:rPr lang="fr-FR" sz="1600" dirty="0">
                <a:latin typeface="Times New Roman" pitchFamily="18" charset="0"/>
                <a:ea typeface="Calibri" pitchFamily="34" charset="0"/>
                <a:cs typeface="Times New Roman" pitchFamily="18" charset="0"/>
              </a:rPr>
              <a:t>il doit payer  </a:t>
            </a:r>
            <a:r>
              <a:rPr lang="fr-FR" sz="1600" b="1" dirty="0">
                <a:latin typeface="Times New Roman" pitchFamily="18" charset="0"/>
                <a:ea typeface="Calibri" pitchFamily="34" charset="0"/>
                <a:cs typeface="Times New Roman" pitchFamily="18" charset="0"/>
              </a:rPr>
              <a:t>20%. </a:t>
            </a:r>
            <a:r>
              <a:rPr lang="fr-FR" sz="1600" dirty="0">
                <a:latin typeface="Times New Roman" pitchFamily="18" charset="0"/>
                <a:ea typeface="Calibri" pitchFamily="34" charset="0"/>
                <a:cs typeface="Times New Roman" pitchFamily="18" charset="0"/>
              </a:rPr>
              <a:t>Dans notre cas, cela donne:</a:t>
            </a:r>
          </a:p>
          <a:p>
            <a:pPr eaLnBrk="0" hangingPunct="0"/>
            <a:r>
              <a:rPr lang="fr-FR" sz="1600" b="1" dirty="0">
                <a:latin typeface="Times New Roman" pitchFamily="18" charset="0"/>
                <a:ea typeface="Calibri" pitchFamily="34" charset="0"/>
                <a:cs typeface="Times New Roman" pitchFamily="18" charset="0"/>
              </a:rPr>
              <a:t>20.000€ x 20 % = </a:t>
            </a:r>
            <a:r>
              <a:rPr lang="fr-FR" sz="1600" b="1" dirty="0">
                <a:solidFill>
                  <a:srgbClr val="FF0000"/>
                </a:solidFill>
                <a:latin typeface="Times New Roman" pitchFamily="18" charset="0"/>
                <a:ea typeface="Calibri" pitchFamily="34" charset="0"/>
                <a:cs typeface="Times New Roman" pitchFamily="18" charset="0"/>
              </a:rPr>
              <a:t>4. 000€ </a:t>
            </a:r>
            <a:r>
              <a:rPr lang="fr-FR" sz="1600" dirty="0">
                <a:solidFill>
                  <a:srgbClr val="FF0000"/>
                </a:solidFill>
                <a:latin typeface="Times New Roman" pitchFamily="18" charset="0"/>
                <a:ea typeface="Calibri" pitchFamily="34" charset="0"/>
                <a:cs typeface="Times New Roman" pitchFamily="18" charset="0"/>
              </a:rPr>
              <a:t> </a:t>
            </a:r>
          </a:p>
          <a:p>
            <a:pPr eaLnBrk="0" hangingPunct="0"/>
            <a:endParaRPr lang="fr-FR" sz="1600" dirty="0"/>
          </a:p>
          <a:p>
            <a:pPr eaLnBrk="0" hangingPunct="0"/>
            <a:r>
              <a:rPr lang="fr-FR" sz="1600" b="1" u="sng" dirty="0">
                <a:latin typeface="Times New Roman" pitchFamily="18" charset="0"/>
                <a:cs typeface="Calibri" pitchFamily="34" charset="0"/>
              </a:rPr>
              <a:t>2- Calcul du taux d’imposition avec option</a:t>
            </a:r>
            <a:r>
              <a:rPr lang="fr-FR" sz="1600" b="1" dirty="0">
                <a:solidFill>
                  <a:schemeClr val="accent3"/>
                </a:solidFill>
                <a:latin typeface="Times New Roman" panose="02020603050405020304" pitchFamily="18" charset="0"/>
                <a:cs typeface="Times New Roman" panose="02020603050405020304" pitchFamily="18" charset="0"/>
              </a:rPr>
              <a:t> </a:t>
            </a:r>
          </a:p>
          <a:p>
            <a:pPr eaLnBrk="0" hangingPunct="0"/>
            <a:r>
              <a:rPr lang="fr-FR" sz="1600" dirty="0">
                <a:latin typeface="Times New Roman" pitchFamily="18" charset="0"/>
                <a:cs typeface="Calibri" pitchFamily="34" charset="0"/>
              </a:rPr>
              <a:t>En optant pour le régime des résidents français, c’est-à-dire la prise en compte du bénéfice de source italienne pour le calcul du taux effectif d’imposition à savoir </a:t>
            </a:r>
            <a:r>
              <a:rPr lang="fr-FR" sz="1600" b="1" dirty="0">
                <a:latin typeface="Times New Roman" pitchFamily="18" charset="0"/>
                <a:cs typeface="Calibri" pitchFamily="34" charset="0"/>
              </a:rPr>
              <a:t>20 000€ + 6070€</a:t>
            </a:r>
            <a:r>
              <a:rPr lang="fr-FR" sz="1600" dirty="0">
                <a:latin typeface="Times New Roman" pitchFamily="18" charset="0"/>
                <a:cs typeface="Calibri" pitchFamily="34" charset="0"/>
              </a:rPr>
              <a:t> qui donnent </a:t>
            </a:r>
            <a:r>
              <a:rPr lang="fr-FR" sz="1600" b="1" dirty="0">
                <a:latin typeface="Times New Roman" pitchFamily="18" charset="0"/>
                <a:cs typeface="Calibri" pitchFamily="34" charset="0"/>
              </a:rPr>
              <a:t>26 070€</a:t>
            </a:r>
            <a:r>
              <a:rPr lang="fr-FR" sz="1600" dirty="0">
                <a:latin typeface="Times New Roman" pitchFamily="18" charset="0"/>
                <a:cs typeface="Calibri" pitchFamily="34" charset="0"/>
              </a:rPr>
              <a:t>, son impôt sera calculé tel que mentionné dans le tableau du barème progressif de l’impôt sur le revenu. </a:t>
            </a:r>
            <a:r>
              <a:rPr lang="fr-FR" sz="1600" b="1" dirty="0">
                <a:solidFill>
                  <a:schemeClr val="accent3"/>
                </a:solidFill>
                <a:latin typeface="Times New Roman" panose="02020603050405020304" pitchFamily="18" charset="0"/>
                <a:cs typeface="Times New Roman" panose="02020603050405020304" pitchFamily="18" charset="0"/>
              </a:rPr>
              <a:t>                            </a:t>
            </a:r>
            <a:endParaRPr lang="fr-FR" sz="1600" dirty="0"/>
          </a:p>
        </p:txBody>
      </p:sp>
      <p:graphicFrame>
        <p:nvGraphicFramePr>
          <p:cNvPr id="3" name="Tableau 2">
            <a:extLst>
              <a:ext uri="{FF2B5EF4-FFF2-40B4-BE49-F238E27FC236}">
                <a16:creationId xmlns:a16="http://schemas.microsoft.com/office/drawing/2014/main" id="{96DB287C-EDC8-8AE4-9C15-16B6355080A2}"/>
              </a:ext>
            </a:extLst>
          </p:cNvPr>
          <p:cNvGraphicFramePr>
            <a:graphicFrameLocks noGrp="1"/>
          </p:cNvGraphicFramePr>
          <p:nvPr>
            <p:extLst>
              <p:ext uri="{D42A27DB-BD31-4B8C-83A1-F6EECF244321}">
                <p14:modId xmlns:p14="http://schemas.microsoft.com/office/powerpoint/2010/main" val="4188628980"/>
              </p:ext>
            </p:extLst>
          </p:nvPr>
        </p:nvGraphicFramePr>
        <p:xfrm>
          <a:off x="260865" y="4048226"/>
          <a:ext cx="8553966" cy="2674602"/>
        </p:xfrm>
        <a:graphic>
          <a:graphicData uri="http://schemas.openxmlformats.org/drawingml/2006/table">
            <a:tbl>
              <a:tblPr firstRow="1" firstCol="1" bandRow="1">
                <a:tableStyleId>{5C22544A-7EE6-4342-B048-85BDC9FD1C3A}</a:tableStyleId>
              </a:tblPr>
              <a:tblGrid>
                <a:gridCol w="1994072">
                  <a:extLst>
                    <a:ext uri="{9D8B030D-6E8A-4147-A177-3AD203B41FA5}">
                      <a16:colId xmlns:a16="http://schemas.microsoft.com/office/drawing/2014/main" val="2244745316"/>
                    </a:ext>
                  </a:extLst>
                </a:gridCol>
                <a:gridCol w="2066886">
                  <a:extLst>
                    <a:ext uri="{9D8B030D-6E8A-4147-A177-3AD203B41FA5}">
                      <a16:colId xmlns:a16="http://schemas.microsoft.com/office/drawing/2014/main" val="884756508"/>
                    </a:ext>
                  </a:extLst>
                </a:gridCol>
                <a:gridCol w="4493008">
                  <a:extLst>
                    <a:ext uri="{9D8B030D-6E8A-4147-A177-3AD203B41FA5}">
                      <a16:colId xmlns:a16="http://schemas.microsoft.com/office/drawing/2014/main" val="651729954"/>
                    </a:ext>
                  </a:extLst>
                </a:gridCol>
              </a:tblGrid>
              <a:tr h="561436">
                <a:tc>
                  <a:txBody>
                    <a:bodyPr/>
                    <a:lstStyle/>
                    <a:p>
                      <a:pPr>
                        <a:lnSpc>
                          <a:spcPct val="115000"/>
                        </a:lnSpc>
                        <a:spcAft>
                          <a:spcPts val="1000"/>
                        </a:spcAft>
                      </a:pPr>
                      <a:r>
                        <a:rPr lang="fr-FR" sz="1400" dirty="0">
                          <a:effectLst/>
                          <a:latin typeface="Times New Roman" panose="02020603050405020304" pitchFamily="18" charset="0"/>
                          <a:cs typeface="Times New Roman" panose="02020603050405020304" pitchFamily="18" charset="0"/>
                        </a:rPr>
                        <a:t>Tranches de revenus </a:t>
                      </a:r>
                      <a:endParaRPr lang="fr-FR"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a:lnSpc>
                          <a:spcPct val="115000"/>
                        </a:lnSpc>
                        <a:spcAft>
                          <a:spcPts val="1000"/>
                        </a:spcAft>
                      </a:pPr>
                      <a:r>
                        <a:rPr lang="fr-FR" sz="1400" dirty="0">
                          <a:effectLst/>
                        </a:rPr>
                        <a:t> Taux d’imposition</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nSpc>
                          <a:spcPct val="115000"/>
                        </a:lnSpc>
                        <a:spcAft>
                          <a:spcPts val="1000"/>
                        </a:spcAft>
                      </a:pPr>
                      <a:r>
                        <a:rPr lang="fr-FR" sz="1400" dirty="0">
                          <a:effectLst/>
                        </a:rPr>
                        <a:t>                            Impôt à payer par tranche</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932025956"/>
                  </a:ext>
                </a:extLst>
              </a:tr>
              <a:tr h="417194">
                <a:tc>
                  <a:txBody>
                    <a:bodyPr/>
                    <a:lstStyle/>
                    <a:p>
                      <a:pPr>
                        <a:lnSpc>
                          <a:spcPct val="115000"/>
                        </a:lnSpc>
                        <a:spcAft>
                          <a:spcPts val="1000"/>
                        </a:spcAft>
                      </a:pPr>
                      <a:r>
                        <a:rPr lang="fr-FR" sz="1400" dirty="0">
                          <a:effectLst/>
                          <a:latin typeface="Times New Roman" panose="02020603050405020304" pitchFamily="18" charset="0"/>
                          <a:cs typeface="Times New Roman" panose="02020603050405020304" pitchFamily="18" charset="0"/>
                        </a:rPr>
                        <a:t>Jusqu’à   10.225€</a:t>
                      </a:r>
                      <a:endParaRPr lang="fr-FR"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r>
                        <a:rPr lang="fr-FR" sz="1400" b="1" dirty="0">
                          <a:effectLst/>
                          <a:latin typeface="Times New Roman" panose="02020603050405020304" pitchFamily="18" charset="0"/>
                          <a:cs typeface="Times New Roman" panose="02020603050405020304" pitchFamily="18" charset="0"/>
                        </a:rPr>
                        <a:t>               0 %</a:t>
                      </a:r>
                      <a:endParaRPr lang="fr-FR"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r>
                        <a:rPr lang="fr-FR" sz="1400" b="1" dirty="0">
                          <a:effectLst/>
                          <a:latin typeface="Times New Roman" panose="02020603050405020304" pitchFamily="18" charset="0"/>
                          <a:cs typeface="Times New Roman" panose="02020603050405020304" pitchFamily="18" charset="0"/>
                        </a:rPr>
                        <a:t>10. 225€ x 0 %  =                                          </a:t>
                      </a:r>
                      <a:r>
                        <a:rPr lang="fr-FR" sz="1400" b="1" dirty="0">
                          <a:solidFill>
                            <a:srgbClr val="FF0000"/>
                          </a:solidFill>
                          <a:effectLst/>
                          <a:latin typeface="Times New Roman" panose="02020603050405020304" pitchFamily="18" charset="0"/>
                          <a:cs typeface="Times New Roman" panose="02020603050405020304" pitchFamily="18" charset="0"/>
                        </a:rPr>
                        <a:t>0€</a:t>
                      </a:r>
                      <a:endParaRPr lang="fr-FR" sz="14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960665669"/>
                  </a:ext>
                </a:extLst>
              </a:tr>
              <a:tr h="464431">
                <a:tc>
                  <a:txBody>
                    <a:bodyPr/>
                    <a:lstStyle/>
                    <a:p>
                      <a:pPr>
                        <a:lnSpc>
                          <a:spcPct val="115000"/>
                        </a:lnSpc>
                        <a:spcAft>
                          <a:spcPts val="1000"/>
                        </a:spcAft>
                      </a:pPr>
                      <a:r>
                        <a:rPr lang="fr-FR" sz="1400" dirty="0">
                          <a:effectLst/>
                          <a:latin typeface="Times New Roman" panose="02020603050405020304" pitchFamily="18" charset="0"/>
                          <a:cs typeface="Times New Roman" panose="02020603050405020304" pitchFamily="18" charset="0"/>
                        </a:rPr>
                        <a:t>de 10.226€ à 26. 070€</a:t>
                      </a:r>
                      <a:endParaRPr lang="fr-FR"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r>
                        <a:rPr lang="fr-FR" sz="1400" b="1" dirty="0">
                          <a:effectLst/>
                          <a:latin typeface="Times New Roman" panose="02020603050405020304" pitchFamily="18" charset="0"/>
                          <a:cs typeface="Times New Roman" panose="02020603050405020304" pitchFamily="18" charset="0"/>
                        </a:rPr>
                        <a:t>               11%</a:t>
                      </a:r>
                      <a:endParaRPr lang="fr-FR"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r>
                        <a:rPr lang="fr-FR" sz="1400" b="1" dirty="0">
                          <a:effectLst/>
                          <a:latin typeface="Times New Roman" panose="02020603050405020304" pitchFamily="18" charset="0"/>
                          <a:cs typeface="Times New Roman" panose="02020603050405020304" pitchFamily="18" charset="0"/>
                        </a:rPr>
                        <a:t>26.070€ - 10. 226€ = 15.844€ x 11%   =  </a:t>
                      </a:r>
                      <a:r>
                        <a:rPr lang="fr-FR" sz="1400" b="1" dirty="0">
                          <a:solidFill>
                            <a:srgbClr val="FF0000"/>
                          </a:solidFill>
                          <a:effectLst/>
                          <a:latin typeface="Times New Roman" panose="02020603050405020304" pitchFamily="18" charset="0"/>
                          <a:cs typeface="Times New Roman" panose="02020603050405020304" pitchFamily="18" charset="0"/>
                        </a:rPr>
                        <a:t>1742,84€</a:t>
                      </a:r>
                      <a:endParaRPr lang="fr-FR" sz="14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3651737589"/>
                  </a:ext>
                </a:extLst>
              </a:tr>
              <a:tr h="499777">
                <a:tc>
                  <a:txBody>
                    <a:bodyPr/>
                    <a:lstStyle/>
                    <a:p>
                      <a:pPr>
                        <a:lnSpc>
                          <a:spcPct val="115000"/>
                        </a:lnSpc>
                        <a:spcAft>
                          <a:spcPts val="1000"/>
                        </a:spcAft>
                      </a:pPr>
                      <a:r>
                        <a:rPr lang="fr-FR" sz="1400" dirty="0">
                          <a:effectLst/>
                          <a:latin typeface="Times New Roman" panose="02020603050405020304" pitchFamily="18" charset="0"/>
                          <a:cs typeface="Times New Roman" panose="02020603050405020304" pitchFamily="18" charset="0"/>
                        </a:rPr>
                        <a:t>de 26.071€ à 74545€</a:t>
                      </a:r>
                    </a:p>
                  </a:txBody>
                  <a:tcPr marL="51435" marR="51435" marT="0" marB="0"/>
                </a:tc>
                <a:tc>
                  <a:txBody>
                    <a:bodyPr/>
                    <a:lstStyle/>
                    <a:p>
                      <a:pPr algn="l">
                        <a:lnSpc>
                          <a:spcPct val="115000"/>
                        </a:lnSpc>
                        <a:spcAft>
                          <a:spcPts val="1000"/>
                        </a:spcAft>
                      </a:pPr>
                      <a:r>
                        <a:rPr lang="fr-FR" sz="1400" b="1" dirty="0">
                          <a:effectLst/>
                          <a:latin typeface="Times New Roman" panose="02020603050405020304" pitchFamily="18" charset="0"/>
                          <a:cs typeface="Times New Roman" panose="02020603050405020304" pitchFamily="18" charset="0"/>
                        </a:rPr>
                        <a:t>              30%</a:t>
                      </a:r>
                      <a:endParaRPr lang="fr-FR"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endParaRPr lang="fr-FR" sz="14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1421885717"/>
                  </a:ext>
                </a:extLst>
              </a:tr>
              <a:tr h="473827">
                <a:tc>
                  <a:txBody>
                    <a:bodyPr/>
                    <a:lstStyle/>
                    <a:p>
                      <a:pPr>
                        <a:lnSpc>
                          <a:spcPct val="115000"/>
                        </a:lnSpc>
                        <a:spcAft>
                          <a:spcPts val="1000"/>
                        </a:spcAft>
                      </a:pPr>
                      <a:r>
                        <a:rPr lang="fr-FR" sz="1400" dirty="0">
                          <a:effectLst/>
                          <a:latin typeface="Times New Roman" panose="02020603050405020304" pitchFamily="18" charset="0"/>
                          <a:cs typeface="Times New Roman" panose="02020603050405020304" pitchFamily="18" charset="0"/>
                        </a:rPr>
                        <a:t>de 74.546€ à 160. 366€</a:t>
                      </a:r>
                      <a:endParaRPr lang="fr-FR"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r>
                        <a:rPr lang="fr-FR" sz="1400" b="1" dirty="0">
                          <a:effectLst/>
                          <a:latin typeface="Times New Roman" panose="02020603050405020304" pitchFamily="18" charset="0"/>
                          <a:cs typeface="Times New Roman" panose="02020603050405020304" pitchFamily="18" charset="0"/>
                        </a:rPr>
                        <a:t>              41%</a:t>
                      </a:r>
                      <a:endParaRPr lang="fr-FR"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endParaRPr lang="fr-FR" sz="14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3561505262"/>
                  </a:ext>
                </a:extLst>
              </a:tr>
              <a:tr h="0">
                <a:tc>
                  <a:txBody>
                    <a:bodyPr/>
                    <a:lstStyle/>
                    <a:p>
                      <a:pPr>
                        <a:lnSpc>
                          <a:spcPct val="115000"/>
                        </a:lnSpc>
                        <a:spcAft>
                          <a:spcPts val="1000"/>
                        </a:spcAft>
                      </a:pPr>
                      <a:r>
                        <a:rPr lang="fr-FR" sz="1600" dirty="0">
                          <a:effectLst/>
                          <a:latin typeface="Times New Roman" panose="02020603050405020304" pitchFamily="18" charset="0"/>
                          <a:cs typeface="Times New Roman" panose="02020603050405020304" pitchFamily="18" charset="0"/>
                        </a:rPr>
                        <a:t>au-delà de 160. 366€</a:t>
                      </a:r>
                      <a:endParaRPr lang="fr-FR"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r>
                        <a:rPr lang="fr-FR" sz="1600" b="1" dirty="0">
                          <a:effectLst/>
                          <a:latin typeface="Times New Roman" panose="02020603050405020304" pitchFamily="18" charset="0"/>
                          <a:cs typeface="Times New Roman" panose="02020603050405020304" pitchFamily="18" charset="0"/>
                        </a:rPr>
                        <a:t>             45%</a:t>
                      </a:r>
                      <a:endParaRPr lang="fr-FR"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r>
                        <a:rPr lang="fr-FR" sz="1600" dirty="0">
                          <a:effectLst/>
                          <a:latin typeface="Times New Roman" panose="02020603050405020304" pitchFamily="18" charset="0"/>
                          <a:cs typeface="Times New Roman" panose="02020603050405020304" pitchFamily="18" charset="0"/>
                        </a:rPr>
                        <a:t>                                              </a:t>
                      </a:r>
                      <a:endParaRPr lang="fr-FR"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1663176613"/>
                  </a:ext>
                </a:extLst>
              </a:tr>
            </a:tbl>
          </a:graphicData>
        </a:graphic>
      </p:graphicFrame>
      <p:sp>
        <p:nvSpPr>
          <p:cNvPr id="4" name="ZoneTexte 3">
            <a:extLst>
              <a:ext uri="{FF2B5EF4-FFF2-40B4-BE49-F238E27FC236}">
                <a16:creationId xmlns:a16="http://schemas.microsoft.com/office/drawing/2014/main" id="{2ED85B4B-CACD-A611-5525-5B7FB5418A97}"/>
              </a:ext>
            </a:extLst>
          </p:cNvPr>
          <p:cNvSpPr txBox="1"/>
          <p:nvPr/>
        </p:nvSpPr>
        <p:spPr>
          <a:xfrm>
            <a:off x="142605" y="5801420"/>
            <a:ext cx="8831992" cy="438582"/>
          </a:xfrm>
          <a:prstGeom prst="rect">
            <a:avLst/>
          </a:prstGeom>
          <a:noFill/>
        </p:spPr>
        <p:txBody>
          <a:bodyPr wrap="square">
            <a:spAutoFit/>
          </a:bodyPr>
          <a:lstStyle/>
          <a:p>
            <a:pPr eaLnBrk="0" fontAlgn="base" hangingPunct="0">
              <a:spcBef>
                <a:spcPct val="0"/>
              </a:spcBef>
              <a:spcAft>
                <a:spcPct val="0"/>
              </a:spcAft>
            </a:pPr>
            <a:endParaRPr lang="fr-FR" altLang="fr-FR" sz="1200"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endParaRPr lang="fr-FR" altLang="fr-FR" sz="105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4B1A31D0-9493-592F-0C9C-68953113661A}"/>
              </a:ext>
            </a:extLst>
          </p:cNvPr>
          <p:cNvSpPr txBox="1"/>
          <p:nvPr/>
        </p:nvSpPr>
        <p:spPr>
          <a:xfrm>
            <a:off x="251520" y="1268760"/>
            <a:ext cx="8640960" cy="3539430"/>
          </a:xfrm>
          <a:prstGeom prst="rect">
            <a:avLst/>
          </a:prstGeom>
          <a:noFill/>
        </p:spPr>
        <p:txBody>
          <a:bodyPr wrap="square">
            <a:spAutoFit/>
          </a:bodyPr>
          <a:lstStyle/>
          <a:p>
            <a:pPr eaLnBrk="0" hangingPunct="0"/>
            <a:r>
              <a:rPr lang="fr-FR" sz="1600" dirty="0">
                <a:latin typeface="Times New Roman" pitchFamily="18" charset="0"/>
                <a:cs typeface="Calibri" pitchFamily="34" charset="0"/>
              </a:rPr>
              <a:t>Avec option pour le régime applicable aux résidents fiscaux français, la partie imposable du revenu français de monsieur Batista est soumise à un taux d’impôt de </a:t>
            </a:r>
            <a:r>
              <a:rPr lang="fr-FR" sz="1600" b="1" dirty="0">
                <a:latin typeface="Times New Roman" pitchFamily="18" charset="0"/>
                <a:cs typeface="Calibri" pitchFamily="34" charset="0"/>
              </a:rPr>
              <a:t>11%  </a:t>
            </a:r>
            <a:r>
              <a:rPr lang="fr-FR" sz="1600" dirty="0">
                <a:latin typeface="Times New Roman" pitchFamily="18" charset="0"/>
                <a:cs typeface="Calibri" pitchFamily="34" charset="0"/>
              </a:rPr>
              <a:t>c’est-à-dire: </a:t>
            </a:r>
            <a:r>
              <a:rPr lang="fr-FR" sz="1600" b="1" dirty="0">
                <a:effectLst/>
                <a:latin typeface="Times New Roman" panose="02020603050405020304" pitchFamily="18" charset="0"/>
                <a:cs typeface="Times New Roman" panose="02020603050405020304" pitchFamily="18" charset="0"/>
              </a:rPr>
              <a:t>15.844€ x 11%   =  </a:t>
            </a:r>
            <a:r>
              <a:rPr lang="fr-FR" sz="1600" b="1" dirty="0">
                <a:solidFill>
                  <a:srgbClr val="FF0000"/>
                </a:solidFill>
                <a:effectLst/>
                <a:latin typeface="Times New Roman" panose="02020603050405020304" pitchFamily="18" charset="0"/>
                <a:cs typeface="Times New Roman" panose="02020603050405020304" pitchFamily="18" charset="0"/>
              </a:rPr>
              <a:t>1742,84€. </a:t>
            </a:r>
            <a:endParaRPr lang="fr-FR" sz="1600" b="1" dirty="0">
              <a:latin typeface="Times New Roman" pitchFamily="18" charset="0"/>
              <a:cs typeface="Calibri" pitchFamily="34" charset="0"/>
            </a:endParaRPr>
          </a:p>
          <a:p>
            <a:pPr eaLnBrk="0" hangingPunct="0"/>
            <a:endParaRPr lang="fr-FR" sz="1600" b="1" dirty="0">
              <a:latin typeface="Times New Roman" pitchFamily="18" charset="0"/>
              <a:cs typeface="Calibri" pitchFamily="34" charset="0"/>
            </a:endParaRPr>
          </a:p>
          <a:p>
            <a:pPr eaLnBrk="0" hangingPunct="0"/>
            <a:endParaRPr lang="fr-FR" sz="1600" dirty="0">
              <a:latin typeface="Times New Roman" pitchFamily="18" charset="0"/>
              <a:cs typeface="Calibri" pitchFamily="34" charset="0"/>
            </a:endParaRPr>
          </a:p>
          <a:p>
            <a:pPr eaLnBrk="0" hangingPunct="0"/>
            <a:endParaRPr lang="fr-FR" sz="1600" dirty="0">
              <a:latin typeface="Times New Roman" pitchFamily="18" charset="0"/>
              <a:cs typeface="Calibri" pitchFamily="34" charset="0"/>
            </a:endParaRPr>
          </a:p>
          <a:p>
            <a:pPr eaLnBrk="0" hangingPunct="0"/>
            <a:r>
              <a:rPr lang="fr-FR" sz="1600" dirty="0">
                <a:latin typeface="Times New Roman" pitchFamily="18" charset="0"/>
                <a:cs typeface="Calibri" pitchFamily="34" charset="0"/>
              </a:rPr>
              <a:t>Donc, même  avec option, </a:t>
            </a:r>
            <a:r>
              <a:rPr lang="fr-FR" sz="1600" b="1" dirty="0">
                <a:latin typeface="Times New Roman" pitchFamily="18" charset="0"/>
                <a:cs typeface="Calibri" pitchFamily="34" charset="0"/>
              </a:rPr>
              <a:t>monsieur BATISTA </a:t>
            </a:r>
            <a:r>
              <a:rPr lang="fr-FR" sz="1600" dirty="0">
                <a:latin typeface="Times New Roman" pitchFamily="18" charset="0"/>
                <a:cs typeface="Calibri" pitchFamily="34" charset="0"/>
              </a:rPr>
              <a:t> reste toujours au niveau de la deuxième tranche correspondant au taux d’imposition de </a:t>
            </a:r>
            <a:r>
              <a:rPr lang="fr-FR" sz="1600" b="1" dirty="0">
                <a:latin typeface="Times New Roman" pitchFamily="18" charset="0"/>
                <a:cs typeface="Calibri" pitchFamily="34" charset="0"/>
              </a:rPr>
              <a:t>11%</a:t>
            </a:r>
            <a:r>
              <a:rPr lang="fr-FR" sz="1600" dirty="0">
                <a:latin typeface="Times New Roman" pitchFamily="18" charset="0"/>
                <a:cs typeface="Calibri" pitchFamily="34" charset="0"/>
              </a:rPr>
              <a:t> pour l’année </a:t>
            </a:r>
            <a:r>
              <a:rPr lang="fr-FR" sz="1600" b="1" dirty="0">
                <a:latin typeface="Times New Roman" pitchFamily="18" charset="0"/>
                <a:cs typeface="Calibri" pitchFamily="34" charset="0"/>
              </a:rPr>
              <a:t>2022</a:t>
            </a:r>
            <a:r>
              <a:rPr lang="fr-FR" sz="1600" dirty="0">
                <a:latin typeface="Times New Roman" pitchFamily="18" charset="0"/>
                <a:cs typeface="Calibri" pitchFamily="34" charset="0"/>
              </a:rPr>
              <a:t>. Avec cette option, il réalise une économie  d’impôt de </a:t>
            </a:r>
            <a:r>
              <a:rPr lang="fr-FR" sz="1600" b="1" dirty="0">
                <a:solidFill>
                  <a:srgbClr val="FF0000"/>
                </a:solidFill>
                <a:latin typeface="Times New Roman" pitchFamily="18" charset="0"/>
                <a:cs typeface="Calibri" pitchFamily="34" charset="0"/>
              </a:rPr>
              <a:t>2. 257,16€ </a:t>
            </a:r>
            <a:r>
              <a:rPr lang="fr-FR" sz="1600" dirty="0">
                <a:latin typeface="Times New Roman" pitchFamily="18" charset="0"/>
                <a:cs typeface="Calibri" pitchFamily="34" charset="0"/>
              </a:rPr>
              <a:t>par rapport au régime sans option.  De ce fait, </a:t>
            </a:r>
            <a:r>
              <a:rPr lang="fr-FR" sz="1600" b="1" dirty="0">
                <a:latin typeface="Times New Roman" pitchFamily="18" charset="0"/>
                <a:cs typeface="Calibri" pitchFamily="34" charset="0"/>
              </a:rPr>
              <a:t>monsieur BATISTA </a:t>
            </a:r>
            <a:r>
              <a:rPr lang="fr-FR" sz="1600" dirty="0">
                <a:latin typeface="Times New Roman" pitchFamily="18" charset="0"/>
                <a:cs typeface="Calibri" pitchFamily="34" charset="0"/>
              </a:rPr>
              <a:t>à tout intérêt à opter pour le régime fiscal des résidents afin que son bénéfice tiré en France, seul imposable, soit soumis au taux de </a:t>
            </a:r>
            <a:r>
              <a:rPr lang="fr-FR" sz="1600" b="1" dirty="0">
                <a:latin typeface="Times New Roman" pitchFamily="18" charset="0"/>
                <a:cs typeface="Calibri" pitchFamily="34" charset="0"/>
              </a:rPr>
              <a:t>11%</a:t>
            </a:r>
            <a:r>
              <a:rPr lang="fr-FR" sz="1600" dirty="0">
                <a:latin typeface="Times New Roman" pitchFamily="18" charset="0"/>
                <a:cs typeface="Calibri" pitchFamily="34" charset="0"/>
              </a:rPr>
              <a:t> au lieu du taux de </a:t>
            </a:r>
            <a:r>
              <a:rPr lang="fr-FR" sz="1600" b="1" dirty="0">
                <a:latin typeface="Times New Roman" pitchFamily="18" charset="0"/>
                <a:cs typeface="Calibri" pitchFamily="34" charset="0"/>
              </a:rPr>
              <a:t>20%</a:t>
            </a:r>
            <a:r>
              <a:rPr lang="fr-FR" sz="1600" dirty="0">
                <a:latin typeface="Times New Roman" pitchFamily="18" charset="0"/>
                <a:cs typeface="Calibri" pitchFamily="34" charset="0"/>
              </a:rPr>
              <a:t> prévu pour les non-résidents.  </a:t>
            </a:r>
          </a:p>
          <a:p>
            <a:pPr eaLnBrk="0" hangingPunct="0"/>
            <a:r>
              <a:rPr lang="fr-FR" sz="1600" dirty="0">
                <a:latin typeface="Times New Roman" pitchFamily="18" charset="0"/>
                <a:cs typeface="Calibri" pitchFamily="34" charset="0"/>
              </a:rPr>
              <a:t>   </a:t>
            </a:r>
            <a:endParaRPr lang="fr-FR" sz="1600" dirty="0"/>
          </a:p>
          <a:p>
            <a:pPr eaLnBrk="0" hangingPunct="0"/>
            <a:r>
              <a:rPr lang="fr-FR" sz="1600" dirty="0">
                <a:latin typeface="Times New Roman" pitchFamily="18" charset="0"/>
                <a:cs typeface="Calibri" pitchFamily="34" charset="0"/>
              </a:rPr>
              <a:t>A rappeler que pour les non-résidents, la déclaration et le paiement d’impôt se font au service des impôts des non-résidents au 10 rue du Centre </a:t>
            </a:r>
            <a:r>
              <a:rPr lang="fr-FR" sz="1600" b="1" dirty="0">
                <a:latin typeface="Times New Roman" pitchFamily="18" charset="0"/>
                <a:cs typeface="Calibri" pitchFamily="34" charset="0"/>
              </a:rPr>
              <a:t>93160 Noisy-le-Grand</a:t>
            </a:r>
            <a:r>
              <a:rPr lang="fr-FR" sz="1600" dirty="0">
                <a:latin typeface="Times New Roman" pitchFamily="18" charset="0"/>
                <a:cs typeface="Calibri" pitchFamily="34" charset="0"/>
              </a:rPr>
              <a:t>. </a:t>
            </a:r>
            <a:endParaRPr lang="fr-FR" sz="1600" dirty="0"/>
          </a:p>
        </p:txBody>
      </p:sp>
    </p:spTree>
    <p:extLst>
      <p:ext uri="{BB962C8B-B14F-4D97-AF65-F5344CB8AC3E}">
        <p14:creationId xmlns:p14="http://schemas.microsoft.com/office/powerpoint/2010/main" val="601733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ChangeArrowheads="1"/>
          </p:cNvSpPr>
          <p:nvPr/>
        </p:nvSpPr>
        <p:spPr bwMode="auto">
          <a:xfrm>
            <a:off x="251618" y="1401162"/>
            <a:ext cx="8640763" cy="4770537"/>
          </a:xfrm>
          <a:prstGeom prst="rect">
            <a:avLst/>
          </a:prstGeom>
          <a:noFill/>
          <a:ln w="9525">
            <a:noFill/>
            <a:miter lim="800000"/>
            <a:headEnd/>
            <a:tailEnd/>
          </a:ln>
        </p:spPr>
        <p:txBody>
          <a:bodyPr anchor="ctr">
            <a:spAutoFit/>
          </a:bodyPr>
          <a:lstStyle/>
          <a:p>
            <a:r>
              <a:rPr lang="fr-FR" sz="1600" b="1" u="sng" dirty="0">
                <a:latin typeface="Times New Roman" pitchFamily="18" charset="0"/>
                <a:ea typeface="Calibri" pitchFamily="34" charset="0"/>
                <a:cs typeface="Times New Roman" pitchFamily="18" charset="0"/>
              </a:rPr>
              <a:t>§2 - Imposition des entreprises individuelles et les conventions fiscales internationales</a:t>
            </a:r>
          </a:p>
          <a:p>
            <a:endParaRPr lang="fr-FR" sz="1600" b="1" u="sng" dirty="0">
              <a:latin typeface="Times New Roman" pitchFamily="18" charset="0"/>
              <a:ea typeface="Calibri" pitchFamily="34" charset="0"/>
              <a:cs typeface="Times New Roman" pitchFamily="18" charset="0"/>
            </a:endParaRPr>
          </a:p>
          <a:p>
            <a:pPr eaLnBrk="0" hangingPunct="0"/>
            <a:r>
              <a:rPr lang="fr-FR" sz="1600" dirty="0">
                <a:latin typeface="Times New Roman" pitchFamily="18" charset="0"/>
                <a:ea typeface="Calibri" pitchFamily="34" charset="0"/>
                <a:cs typeface="Times New Roman" pitchFamily="18" charset="0"/>
              </a:rPr>
              <a:t>Il est à rappeler que les entreprises individuelles sont rarement impliquées dans des échanges internationaux du fait des difficultés administratives et d’exigences financières qui peuvent en résulter.</a:t>
            </a:r>
          </a:p>
          <a:p>
            <a:pPr eaLnBrk="0" hangingPunct="0"/>
            <a:r>
              <a:rPr lang="fr-FR" sz="1600" dirty="0">
                <a:latin typeface="Times New Roman" pitchFamily="18" charset="0"/>
                <a:ea typeface="Calibri" pitchFamily="34" charset="0"/>
                <a:cs typeface="Times New Roman" pitchFamily="18" charset="0"/>
              </a:rPr>
              <a:t> </a:t>
            </a:r>
          </a:p>
          <a:p>
            <a:pPr eaLnBrk="0" hangingPunct="0"/>
            <a:endParaRPr lang="fr-FR" sz="1600" dirty="0">
              <a:latin typeface="Times New Roman" pitchFamily="18" charset="0"/>
              <a:ea typeface="Calibri" pitchFamily="34" charset="0"/>
              <a:cs typeface="Times New Roman" pitchFamily="18" charset="0"/>
            </a:endParaRPr>
          </a:p>
          <a:p>
            <a:pPr eaLnBrk="0" hangingPunct="0"/>
            <a:r>
              <a:rPr lang="fr-FR" sz="1600" dirty="0">
                <a:latin typeface="Times New Roman" pitchFamily="18" charset="0"/>
                <a:ea typeface="Calibri" pitchFamily="34" charset="0"/>
                <a:cs typeface="Times New Roman" pitchFamily="18" charset="0"/>
              </a:rPr>
              <a:t>Cependant, l’imposition d’une entreprise individuelle exploitée à l’étranger, dans un pays conventionné implique la notion « d’établissement stable », c’est-à-dire, une installation fixe d’affaires par l’intermédiaire de laquelle une entreprise exerce tout ou partie de son activité (article 5 de la convention type de l’OCDE).  </a:t>
            </a:r>
          </a:p>
          <a:p>
            <a:pPr eaLnBrk="0" hangingPunct="0"/>
            <a:endParaRPr lang="fr-FR" sz="1600" dirty="0">
              <a:latin typeface="Times New Roman" pitchFamily="18" charset="0"/>
              <a:ea typeface="Calibri" pitchFamily="34" charset="0"/>
              <a:cs typeface="Times New Roman" pitchFamily="18" charset="0"/>
            </a:endParaRPr>
          </a:p>
          <a:p>
            <a:endParaRPr lang="fr-FR" sz="1600" dirty="0">
              <a:latin typeface="Times New Roman" pitchFamily="18" charset="0"/>
              <a:cs typeface="Times New Roman" pitchFamily="18" charset="0"/>
            </a:endParaRPr>
          </a:p>
          <a:p>
            <a:r>
              <a:rPr lang="fr-FR" sz="1600" dirty="0">
                <a:latin typeface="Times New Roman" pitchFamily="18" charset="0"/>
                <a:cs typeface="Times New Roman" pitchFamily="18" charset="0"/>
              </a:rPr>
              <a:t>A souligner qu’en matière d’imposition des revenus (des personnes physiques donc, y compris des entrepreneurs individuels) venant d’un État conventionné, la France pratique la </a:t>
            </a:r>
            <a:r>
              <a:rPr lang="fr-FR" sz="1600" b="1" dirty="0">
                <a:latin typeface="Times New Roman" pitchFamily="18" charset="0"/>
                <a:cs typeface="Times New Roman" pitchFamily="18" charset="0"/>
              </a:rPr>
              <a:t>méthode d’exemption avec réserve de progressivité</a:t>
            </a:r>
            <a:r>
              <a:rPr lang="fr-FR" sz="1600" dirty="0">
                <a:latin typeface="Times New Roman" pitchFamily="18" charset="0"/>
                <a:cs typeface="Times New Roman" pitchFamily="18" charset="0"/>
              </a:rPr>
              <a:t>. Avec cette méthode, la France prend le revenu exempté en considération pour déterminer le </a:t>
            </a:r>
            <a:r>
              <a:rPr lang="fr-FR" sz="1600" b="1" dirty="0">
                <a:latin typeface="Times New Roman" pitchFamily="18" charset="0"/>
                <a:cs typeface="Times New Roman" pitchFamily="18" charset="0"/>
              </a:rPr>
              <a:t>taux moyen </a:t>
            </a:r>
            <a:r>
              <a:rPr lang="fr-FR" sz="1600" dirty="0">
                <a:latin typeface="Times New Roman" pitchFamily="18" charset="0"/>
                <a:cs typeface="Times New Roman" pitchFamily="18" charset="0"/>
              </a:rPr>
              <a:t>d’imposition applicable aux revenus non exemptés.</a:t>
            </a:r>
          </a:p>
          <a:p>
            <a:endParaRPr lang="fr-FR" sz="1600" dirty="0">
              <a:latin typeface="Times New Roman" pitchFamily="18" charset="0"/>
              <a:cs typeface="Times New Roman" pitchFamily="18" charset="0"/>
            </a:endParaRPr>
          </a:p>
          <a:p>
            <a:endParaRPr lang="fr-FR" sz="1600" dirty="0">
              <a:latin typeface="Times New Roman" pitchFamily="18" charset="0"/>
              <a:cs typeface="Times New Roman" pitchFamily="18" charset="0"/>
            </a:endParaRPr>
          </a:p>
          <a:p>
            <a:endParaRPr lang="fr-FR" sz="1600"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F7163D97-74AF-9332-82FB-AF4B9AF25C59}"/>
              </a:ext>
            </a:extLst>
          </p:cNvPr>
          <p:cNvSpPr txBox="1"/>
          <p:nvPr/>
        </p:nvSpPr>
        <p:spPr>
          <a:xfrm>
            <a:off x="251520" y="1340768"/>
            <a:ext cx="8640960" cy="4031873"/>
          </a:xfrm>
          <a:prstGeom prst="rect">
            <a:avLst/>
          </a:prstGeom>
          <a:noFill/>
        </p:spPr>
        <p:txBody>
          <a:bodyPr wrap="square">
            <a:spAutoFit/>
          </a:bodyPr>
          <a:lstStyle/>
          <a:p>
            <a:pPr eaLnBrk="0" hangingPunct="0"/>
            <a:r>
              <a:rPr lang="fr-FR" sz="1600" dirty="0">
                <a:latin typeface="Times New Roman" pitchFamily="18" charset="0"/>
                <a:ea typeface="Calibri" pitchFamily="34" charset="0"/>
                <a:cs typeface="Times New Roman" pitchFamily="18" charset="0"/>
              </a:rPr>
              <a:t>Une entreprise individuelle française (dont le bénéfice est forcément soumis à l’impôt sur le revenu) exploitée dans un pays conventionné est localement imposée et exonérée en France.</a:t>
            </a:r>
          </a:p>
          <a:p>
            <a:pPr eaLnBrk="0" hangingPunct="0"/>
            <a:endParaRPr lang="fr-FR" sz="1600" dirty="0">
              <a:latin typeface="Times New Roman" pitchFamily="18" charset="0"/>
              <a:ea typeface="Calibri" pitchFamily="34" charset="0"/>
              <a:cs typeface="Times New Roman" pitchFamily="18" charset="0"/>
            </a:endParaRPr>
          </a:p>
          <a:p>
            <a:pPr eaLnBrk="0" hangingPunct="0"/>
            <a:endParaRPr lang="fr-FR" sz="1600" dirty="0">
              <a:latin typeface="Times New Roman" pitchFamily="18" charset="0"/>
              <a:ea typeface="Calibri" pitchFamily="34" charset="0"/>
              <a:cs typeface="Times New Roman" pitchFamily="18" charset="0"/>
            </a:endParaRPr>
          </a:p>
          <a:p>
            <a:pPr eaLnBrk="0" hangingPunct="0"/>
            <a:endParaRPr lang="fr-FR" sz="1600" dirty="0">
              <a:latin typeface="Times New Roman" pitchFamily="18" charset="0"/>
              <a:ea typeface="Calibri" pitchFamily="34" charset="0"/>
              <a:cs typeface="Times New Roman" pitchFamily="18" charset="0"/>
            </a:endParaRPr>
          </a:p>
          <a:p>
            <a:pPr eaLnBrk="0" hangingPunct="0"/>
            <a:r>
              <a:rPr lang="fr-FR" sz="1600" dirty="0">
                <a:latin typeface="Times New Roman" pitchFamily="18" charset="0"/>
                <a:ea typeface="Calibri" pitchFamily="34" charset="0"/>
                <a:cs typeface="Times New Roman" pitchFamily="18" charset="0"/>
              </a:rPr>
              <a:t>Cependant, en application du respect de la règle de progressivité de l’impôt sur le revenu et la pratique par la France, de la méthode d’exemption avec réserve de progressivité, bien qu’exonéré en France, le bénéfice généré à l’étranger sera quand même pris en compte et additionné au bénéfice généré en France, pour la détermination du taux effectif  d’imposition applicable, mais, aux seuls revenus de source française.  </a:t>
            </a:r>
          </a:p>
          <a:p>
            <a:pPr eaLnBrk="0" hangingPunct="0"/>
            <a:endParaRPr lang="fr-FR" sz="1600" dirty="0">
              <a:latin typeface="Times New Roman" pitchFamily="18" charset="0"/>
              <a:ea typeface="Calibri" pitchFamily="34" charset="0"/>
              <a:cs typeface="Times New Roman" pitchFamily="18" charset="0"/>
            </a:endParaRPr>
          </a:p>
          <a:p>
            <a:pPr eaLnBrk="0" hangingPunct="0"/>
            <a:endParaRPr lang="fr-FR" sz="1600" dirty="0">
              <a:latin typeface="Times New Roman" pitchFamily="18" charset="0"/>
              <a:ea typeface="Calibri" pitchFamily="34" charset="0"/>
              <a:cs typeface="Times New Roman" pitchFamily="18" charset="0"/>
            </a:endParaRPr>
          </a:p>
          <a:p>
            <a:pPr eaLnBrk="0" hangingPunct="0"/>
            <a:endParaRPr lang="fr-FR" sz="1600" dirty="0">
              <a:latin typeface="Times New Roman" pitchFamily="18" charset="0"/>
              <a:ea typeface="Calibri" pitchFamily="34" charset="0"/>
              <a:cs typeface="Times New Roman" pitchFamily="18" charset="0"/>
            </a:endParaRPr>
          </a:p>
          <a:p>
            <a:pPr eaLnBrk="0" hangingPunct="0"/>
            <a:r>
              <a:rPr lang="fr-FR" sz="1600" dirty="0">
                <a:latin typeface="Times New Roman" pitchFamily="18" charset="0"/>
                <a:ea typeface="Calibri" pitchFamily="34" charset="0"/>
                <a:cs typeface="Times New Roman" pitchFamily="18" charset="0"/>
              </a:rPr>
              <a:t>Une entreprise individuelle étrangère exploitée en France dans le cadre d’un établissement stable, sera soumise à l’impôt sur le revenu en France et exonérée  dans le pays étranger conventionné avec leurs propres méthodes (exemption </a:t>
            </a:r>
            <a:r>
              <a:rPr lang="fr-FR" sz="1600" b="1" dirty="0">
                <a:latin typeface="Times New Roman" pitchFamily="18" charset="0"/>
                <a:ea typeface="Calibri" pitchFamily="34" charset="0"/>
                <a:cs typeface="Times New Roman" pitchFamily="18" charset="0"/>
              </a:rPr>
              <a:t>intégrale</a:t>
            </a:r>
            <a:r>
              <a:rPr lang="fr-FR" sz="1600" dirty="0">
                <a:latin typeface="Times New Roman" pitchFamily="18" charset="0"/>
                <a:ea typeface="Calibri" pitchFamily="34" charset="0"/>
                <a:cs typeface="Times New Roman" pitchFamily="18" charset="0"/>
              </a:rPr>
              <a:t> ou sous </a:t>
            </a:r>
            <a:r>
              <a:rPr lang="fr-FR" sz="1600" b="1" dirty="0">
                <a:latin typeface="Times New Roman" pitchFamily="18" charset="0"/>
                <a:ea typeface="Calibri" pitchFamily="34" charset="0"/>
                <a:cs typeface="Times New Roman" pitchFamily="18" charset="0"/>
              </a:rPr>
              <a:t>réserve de progressivité</a:t>
            </a:r>
            <a:r>
              <a:rPr lang="fr-FR" sz="1600" dirty="0">
                <a:latin typeface="Times New Roman" pitchFamily="18" charset="0"/>
                <a:ea typeface="Calibri" pitchFamily="34" charset="0"/>
                <a:cs typeface="Times New Roman" pitchFamily="18" charset="0"/>
              </a:rPr>
              <a:t>).  </a:t>
            </a:r>
          </a:p>
        </p:txBody>
      </p:sp>
    </p:spTree>
    <p:extLst>
      <p:ext uri="{BB962C8B-B14F-4D97-AF65-F5344CB8AC3E}">
        <p14:creationId xmlns:p14="http://schemas.microsoft.com/office/powerpoint/2010/main" val="3819433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ChangeArrowheads="1"/>
          </p:cNvSpPr>
          <p:nvPr/>
        </p:nvSpPr>
        <p:spPr bwMode="auto">
          <a:xfrm>
            <a:off x="323528" y="1124744"/>
            <a:ext cx="8496300" cy="4062651"/>
          </a:xfrm>
          <a:prstGeom prst="rect">
            <a:avLst/>
          </a:prstGeom>
          <a:noFill/>
          <a:ln w="9525">
            <a:noFill/>
            <a:miter lim="800000"/>
            <a:headEnd/>
            <a:tailEnd/>
          </a:ln>
        </p:spPr>
        <p:txBody>
          <a:bodyPr>
            <a:spAutoFit/>
          </a:bodyPr>
          <a:lstStyle/>
          <a:p>
            <a:endParaRPr lang="fr-FR" b="1" u="sng" dirty="0">
              <a:latin typeface="Times New Roman" pitchFamily="18" charset="0"/>
              <a:ea typeface="Calibri" pitchFamily="34" charset="0"/>
              <a:cs typeface="Times New Roman" pitchFamily="18" charset="0"/>
            </a:endParaRPr>
          </a:p>
          <a:p>
            <a:r>
              <a:rPr lang="fr-FR" sz="1600" b="1" u="sng" dirty="0">
                <a:solidFill>
                  <a:schemeClr val="accent3"/>
                </a:solidFill>
                <a:latin typeface="Times New Roman" pitchFamily="18" charset="0"/>
                <a:ea typeface="Calibri" pitchFamily="34" charset="0"/>
                <a:cs typeface="Times New Roman" pitchFamily="18" charset="0"/>
              </a:rPr>
              <a:t>Cas pratique /  Monsieur  LEMARCHAND</a:t>
            </a:r>
            <a:r>
              <a:rPr lang="fr-FR" sz="1600" b="1" u="sng" dirty="0">
                <a:solidFill>
                  <a:schemeClr val="accent3"/>
                </a:solidFill>
                <a:latin typeface="Constantia" pitchFamily="18" charset="0"/>
              </a:rPr>
              <a:t> </a:t>
            </a:r>
          </a:p>
          <a:p>
            <a:endParaRPr lang="fr-FR" sz="1600" b="1" u="sng" dirty="0">
              <a:solidFill>
                <a:schemeClr val="accent3"/>
              </a:solidFill>
              <a:latin typeface="Constantia" pitchFamily="18" charset="0"/>
            </a:endParaRPr>
          </a:p>
          <a:p>
            <a:endParaRPr lang="fr-FR" sz="1600" b="1" u="sng" dirty="0">
              <a:latin typeface="Constantia" pitchFamily="18" charset="0"/>
            </a:endParaRPr>
          </a:p>
          <a:p>
            <a:endParaRPr lang="fr-FR" sz="1600" dirty="0">
              <a:latin typeface="Constantia" pitchFamily="18" charset="0"/>
            </a:endParaRPr>
          </a:p>
          <a:p>
            <a:r>
              <a:rPr lang="fr-FR" sz="1600" b="1" dirty="0">
                <a:latin typeface="Times New Roman" pitchFamily="18" charset="0"/>
                <a:cs typeface="Times New Roman" pitchFamily="18" charset="0"/>
              </a:rPr>
              <a:t>Monsieur LEMARCHAND  </a:t>
            </a:r>
            <a:r>
              <a:rPr lang="fr-FR" sz="1600" dirty="0">
                <a:latin typeface="Times New Roman" pitchFamily="18" charset="0"/>
                <a:cs typeface="Times New Roman" pitchFamily="18" charset="0"/>
              </a:rPr>
              <a:t>fiscalement domicilié en France, est un exploitant individuel qui exploite deux magasins de vente de tableaux de décoration, l’un à Paris et l’autre en Belgique qui est</a:t>
            </a:r>
            <a:r>
              <a:rPr lang="fr-FR" sz="1600" b="1" dirty="0">
                <a:latin typeface="Times New Roman" pitchFamily="18" charset="0"/>
                <a:cs typeface="Times New Roman" pitchFamily="18" charset="0"/>
              </a:rPr>
              <a:t> </a:t>
            </a:r>
            <a:r>
              <a:rPr lang="fr-FR" sz="1600" dirty="0">
                <a:latin typeface="Times New Roman" pitchFamily="18" charset="0"/>
                <a:cs typeface="Times New Roman" pitchFamily="18" charset="0"/>
              </a:rPr>
              <a:t>liée à la France par une convention fiscale de non double imposition. En 2019, son bénéfice tiré de son magasin de Paris était de </a:t>
            </a:r>
            <a:r>
              <a:rPr lang="fr-FR" sz="1600" b="1" dirty="0">
                <a:latin typeface="Times New Roman" pitchFamily="18" charset="0"/>
                <a:cs typeface="Times New Roman" pitchFamily="18" charset="0"/>
              </a:rPr>
              <a:t>45.000€.</a:t>
            </a:r>
            <a:r>
              <a:rPr lang="fr-FR" sz="1600" dirty="0">
                <a:latin typeface="Times New Roman" pitchFamily="18" charset="0"/>
                <a:cs typeface="Times New Roman" pitchFamily="18" charset="0"/>
              </a:rPr>
              <a:t> Quant à son magasin exploité en Belgique, il a dégagé un bénéfice de</a:t>
            </a:r>
            <a:r>
              <a:rPr lang="fr-FR" sz="1600" b="1" dirty="0">
                <a:latin typeface="Times New Roman" pitchFamily="18" charset="0"/>
                <a:cs typeface="Times New Roman" pitchFamily="18" charset="0"/>
              </a:rPr>
              <a:t> 130.000€ </a:t>
            </a:r>
            <a:r>
              <a:rPr lang="fr-FR" sz="1600" dirty="0">
                <a:latin typeface="Times New Roman" pitchFamily="18" charset="0"/>
                <a:cs typeface="Times New Roman" pitchFamily="18" charset="0"/>
              </a:rPr>
              <a:t>localement soumis à l’impôt pour un montant de </a:t>
            </a:r>
            <a:r>
              <a:rPr lang="fr-FR" sz="1600" b="1" dirty="0">
                <a:latin typeface="Times New Roman" pitchFamily="18" charset="0"/>
                <a:cs typeface="Times New Roman" pitchFamily="18" charset="0"/>
              </a:rPr>
              <a:t>30.000€</a:t>
            </a:r>
            <a:r>
              <a:rPr lang="fr-FR" sz="1600" dirty="0">
                <a:latin typeface="Times New Roman" pitchFamily="18" charset="0"/>
                <a:cs typeface="Times New Roman" pitchFamily="18" charset="0"/>
              </a:rPr>
              <a:t>.</a:t>
            </a:r>
          </a:p>
          <a:p>
            <a:endParaRPr lang="fr-FR" sz="1600" dirty="0">
              <a:latin typeface="Times New Roman" pitchFamily="18" charset="0"/>
              <a:cs typeface="Times New Roman" pitchFamily="18" charset="0"/>
            </a:endParaRPr>
          </a:p>
          <a:p>
            <a:endParaRPr lang="fr-FR" sz="1600" dirty="0">
              <a:latin typeface="Times New Roman" pitchFamily="18" charset="0"/>
              <a:cs typeface="Times New Roman" pitchFamily="18" charset="0"/>
            </a:endParaRPr>
          </a:p>
          <a:p>
            <a:endParaRPr lang="fr-FR" sz="1600" dirty="0">
              <a:latin typeface="Times New Roman" pitchFamily="18" charset="0"/>
              <a:cs typeface="Times New Roman" pitchFamily="18" charset="0"/>
            </a:endParaRPr>
          </a:p>
          <a:p>
            <a:r>
              <a:rPr lang="fr-FR" sz="1600" dirty="0">
                <a:latin typeface="Times New Roman" pitchFamily="18" charset="0"/>
                <a:cs typeface="Times New Roman" pitchFamily="18" charset="0"/>
              </a:rPr>
              <a:t> Calculez l’impôt qu’il doit payer en  en France. </a:t>
            </a:r>
          </a:p>
          <a:p>
            <a:endParaRPr lang="fr-FR" sz="1600" dirty="0">
              <a:latin typeface="Times New Roman" pitchFamily="18" charset="0"/>
              <a:cs typeface="Times New Roman" pitchFamily="18" charset="0"/>
            </a:endParaRPr>
          </a:p>
          <a:p>
            <a:pPr eaLnBrk="0" hangingPunct="0"/>
            <a:endParaRPr lang="fr-FR" sz="1600" b="1" u="sng" dirty="0">
              <a:latin typeface="Times New Roman" pitchFamily="18" charset="0"/>
              <a:cs typeface="Calibri"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ChangeArrowheads="1"/>
          </p:cNvSpPr>
          <p:nvPr/>
        </p:nvSpPr>
        <p:spPr bwMode="auto">
          <a:xfrm>
            <a:off x="215516" y="1052736"/>
            <a:ext cx="8712968" cy="5262979"/>
          </a:xfrm>
          <a:prstGeom prst="rect">
            <a:avLst/>
          </a:prstGeom>
          <a:noFill/>
          <a:ln w="9525">
            <a:noFill/>
            <a:miter lim="800000"/>
            <a:headEnd/>
            <a:tailEnd/>
          </a:ln>
        </p:spPr>
        <p:txBody>
          <a:bodyPr wrap="square" anchor="ctr">
            <a:spAutoFit/>
          </a:bodyPr>
          <a:lstStyle/>
          <a:p>
            <a:r>
              <a:rPr lang="fr-FR" sz="1600" b="1" u="sng" dirty="0">
                <a:solidFill>
                  <a:schemeClr val="accent3"/>
                </a:solidFill>
                <a:latin typeface="Times New Roman" pitchFamily="18" charset="0"/>
                <a:ea typeface="Calibri" pitchFamily="34" charset="0"/>
                <a:cs typeface="Times New Roman" pitchFamily="18" charset="0"/>
              </a:rPr>
              <a:t>Corrigé  / Le cas de monsieur  LEMARCHAND</a:t>
            </a:r>
            <a:r>
              <a:rPr lang="fr-FR" sz="1600" b="1" u="sng" dirty="0">
                <a:solidFill>
                  <a:schemeClr val="accent3"/>
                </a:solidFill>
                <a:latin typeface="Constantia" pitchFamily="18" charset="0"/>
                <a:ea typeface="Calibri" pitchFamily="34" charset="0"/>
                <a:cs typeface="Times New Roman" pitchFamily="18" charset="0"/>
              </a:rPr>
              <a:t> </a:t>
            </a:r>
          </a:p>
          <a:p>
            <a:endParaRPr lang="fr-FR" sz="1600" b="1" u="sng" dirty="0">
              <a:latin typeface="Times New Roman" pitchFamily="18" charset="0"/>
              <a:ea typeface="Calibri" pitchFamily="34" charset="0"/>
              <a:cs typeface="Times New Roman" pitchFamily="18" charset="0"/>
            </a:endParaRPr>
          </a:p>
          <a:p>
            <a:pPr eaLnBrk="0" hangingPunct="0"/>
            <a:r>
              <a:rPr lang="fr-FR" sz="1600" dirty="0">
                <a:latin typeface="Times New Roman" pitchFamily="18" charset="0"/>
                <a:ea typeface="Calibri" pitchFamily="34" charset="0"/>
                <a:cs typeface="Times New Roman" pitchFamily="18" charset="0"/>
              </a:rPr>
              <a:t>Ayant deux entreprises individuelles, l’une située à Paris qui a réalisé un bénéfice de </a:t>
            </a:r>
            <a:r>
              <a:rPr lang="fr-FR" sz="1600" b="1" dirty="0">
                <a:latin typeface="Times New Roman" pitchFamily="18" charset="0"/>
                <a:ea typeface="Calibri" pitchFamily="34" charset="0"/>
                <a:cs typeface="Times New Roman" pitchFamily="18" charset="0"/>
              </a:rPr>
              <a:t>45.000€</a:t>
            </a:r>
            <a:r>
              <a:rPr lang="fr-FR" sz="1600" dirty="0">
                <a:latin typeface="Times New Roman" pitchFamily="18" charset="0"/>
                <a:ea typeface="Calibri" pitchFamily="34" charset="0"/>
                <a:cs typeface="Times New Roman" pitchFamily="18" charset="0"/>
              </a:rPr>
              <a:t> et l’autre  exploitée en Belgique et qui a aussi réalisé un bénéfice de </a:t>
            </a:r>
            <a:r>
              <a:rPr lang="fr-FR" sz="1600" b="1" dirty="0">
                <a:latin typeface="Times New Roman" pitchFamily="18" charset="0"/>
                <a:ea typeface="Calibri" pitchFamily="34" charset="0"/>
                <a:cs typeface="Times New Roman" pitchFamily="18" charset="0"/>
              </a:rPr>
              <a:t>130.000€</a:t>
            </a:r>
            <a:r>
              <a:rPr lang="fr-FR" sz="1600" dirty="0">
                <a:latin typeface="Times New Roman" pitchFamily="18" charset="0"/>
                <a:ea typeface="Calibri" pitchFamily="34" charset="0"/>
                <a:cs typeface="Times New Roman" pitchFamily="18" charset="0"/>
              </a:rPr>
              <a:t>,  localement imposée à hauteur de </a:t>
            </a:r>
            <a:r>
              <a:rPr lang="fr-FR" sz="1600" b="1" dirty="0">
                <a:latin typeface="Times New Roman" pitchFamily="18" charset="0"/>
                <a:ea typeface="Calibri" pitchFamily="34" charset="0"/>
                <a:cs typeface="Times New Roman" pitchFamily="18" charset="0"/>
              </a:rPr>
              <a:t>30.000€</a:t>
            </a:r>
            <a:r>
              <a:rPr lang="fr-FR" sz="1600" dirty="0">
                <a:latin typeface="Times New Roman" pitchFamily="18" charset="0"/>
                <a:ea typeface="Calibri" pitchFamily="34" charset="0"/>
                <a:cs typeface="Times New Roman" pitchFamily="18" charset="0"/>
              </a:rPr>
              <a:t>,</a:t>
            </a:r>
            <a:r>
              <a:rPr lang="fr-FR" sz="1600" b="1" dirty="0">
                <a:latin typeface="Times New Roman" pitchFamily="18" charset="0"/>
                <a:ea typeface="Calibri" pitchFamily="34" charset="0"/>
                <a:cs typeface="Times New Roman" pitchFamily="18" charset="0"/>
              </a:rPr>
              <a:t> monsieur LEMARCCHAND </a:t>
            </a:r>
            <a:r>
              <a:rPr lang="fr-FR" sz="1600" dirty="0">
                <a:latin typeface="Times New Roman" pitchFamily="18" charset="0"/>
                <a:ea typeface="Calibri" pitchFamily="34" charset="0"/>
                <a:cs typeface="Times New Roman" pitchFamily="18" charset="0"/>
              </a:rPr>
              <a:t>souhaite connaitre l’impôt qu’il doit payer en France.   </a:t>
            </a:r>
          </a:p>
          <a:p>
            <a:pPr eaLnBrk="0" hangingPunct="0"/>
            <a:endParaRPr lang="fr-FR" sz="1600" dirty="0">
              <a:latin typeface="Times New Roman" pitchFamily="18" charset="0"/>
              <a:ea typeface="Calibri" pitchFamily="34" charset="0"/>
              <a:cs typeface="Times New Roman" pitchFamily="18" charset="0"/>
            </a:endParaRPr>
          </a:p>
          <a:p>
            <a:pPr eaLnBrk="0" hangingPunct="0"/>
            <a:endParaRPr lang="fr-FR" sz="1600" dirty="0">
              <a:latin typeface="Times New Roman" pitchFamily="18" charset="0"/>
              <a:ea typeface="Calibri" pitchFamily="34" charset="0"/>
              <a:cs typeface="Times New Roman" pitchFamily="18" charset="0"/>
            </a:endParaRPr>
          </a:p>
          <a:p>
            <a:pPr eaLnBrk="0" hangingPunct="0"/>
            <a:r>
              <a:rPr lang="fr-FR" sz="1600" dirty="0">
                <a:latin typeface="Times New Roman" pitchFamily="18" charset="0"/>
                <a:ea typeface="Calibri" pitchFamily="34" charset="0"/>
                <a:cs typeface="Times New Roman" pitchFamily="18" charset="0"/>
              </a:rPr>
              <a:t>Dans ce cas d’espèce, il est question de déterminer comment les revenus de source interne et externe d’un entrepreneur individuel peuvent être imposés, en sachant que le revenu de source externe vient  d’un pays conventionné.  </a:t>
            </a:r>
          </a:p>
          <a:p>
            <a:pPr eaLnBrk="0" hangingPunct="0"/>
            <a:endParaRPr lang="fr-FR" sz="1600" dirty="0">
              <a:latin typeface="Times New Roman" pitchFamily="18" charset="0"/>
              <a:ea typeface="Calibri" pitchFamily="34" charset="0"/>
              <a:cs typeface="Times New Roman" pitchFamily="18" charset="0"/>
            </a:endParaRPr>
          </a:p>
          <a:p>
            <a:pPr eaLnBrk="0" hangingPunct="0"/>
            <a:endParaRPr lang="fr-FR" sz="1600" dirty="0">
              <a:latin typeface="Times New Roman" pitchFamily="18" charset="0"/>
              <a:ea typeface="Calibri" pitchFamily="34" charset="0"/>
              <a:cs typeface="Times New Roman" pitchFamily="18" charset="0"/>
            </a:endParaRPr>
          </a:p>
          <a:p>
            <a:pPr eaLnBrk="0" hangingPunct="0"/>
            <a:r>
              <a:rPr lang="fr-FR" sz="1600" dirty="0">
                <a:latin typeface="Times New Roman" pitchFamily="18" charset="0"/>
                <a:ea typeface="Calibri" pitchFamily="34" charset="0"/>
                <a:cs typeface="Calibri" pitchFamily="34" charset="0"/>
              </a:rPr>
              <a:t>C’est l’</a:t>
            </a:r>
            <a:r>
              <a:rPr lang="fr-FR" sz="1600" b="1" dirty="0">
                <a:latin typeface="Times New Roman" pitchFamily="18" charset="0"/>
                <a:ea typeface="Calibri" pitchFamily="34" charset="0"/>
                <a:cs typeface="Calibri" pitchFamily="34" charset="0"/>
              </a:rPr>
              <a:t>articles 4 A  </a:t>
            </a:r>
            <a:r>
              <a:rPr lang="fr-FR" sz="1600" dirty="0">
                <a:latin typeface="Times New Roman" pitchFamily="18" charset="0"/>
                <a:ea typeface="Calibri" pitchFamily="34" charset="0"/>
                <a:cs typeface="Calibri" pitchFamily="34" charset="0"/>
              </a:rPr>
              <a:t>qui régit cette question. Selon </a:t>
            </a:r>
            <a:r>
              <a:rPr lang="fr-FR" sz="1600" b="1" dirty="0">
                <a:latin typeface="Times New Roman" pitchFamily="18" charset="0"/>
                <a:ea typeface="Calibri" pitchFamily="34" charset="0"/>
                <a:cs typeface="Calibri" pitchFamily="34" charset="0"/>
              </a:rPr>
              <a:t>l’article 4A du CGI : </a:t>
            </a:r>
            <a:r>
              <a:rPr kumimoji="0" lang="fr-FR"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fr-FR" sz="160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Les personnes qui ont en France leur domicile fiscal sont passibles de l'impôt sur le revenu en raison de l'ensemble de leurs revenus . Celles dont le domicile fiscal est situé hors de France sont passibles de cet impôt en raison de leurs seuls revenus de source française </a:t>
            </a:r>
            <a:r>
              <a:rPr kumimoji="0" lang="fr-FR"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p>
          <a:p>
            <a:pPr eaLnBrk="0" hangingPunct="0"/>
            <a:endPar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p>
            <a:pPr eaLnBrk="0" hangingPunct="0"/>
            <a:endParaRPr lang="fr-FR" sz="1600" dirty="0">
              <a:latin typeface="Times New Roman" pitchFamily="18" charset="0"/>
              <a:ea typeface="Calibri" pitchFamily="34" charset="0"/>
              <a:cs typeface="Times New Roman" pitchFamily="18" charset="0"/>
            </a:endParaRPr>
          </a:p>
          <a:p>
            <a:pPr eaLnBrk="0" hangingPunct="0"/>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Cependant, selon la convention fiscale modèle OCDE, les revenus de source externe sont localement imposés et exonérés par le pays de résidence du bénéficiaire. Ce qui fait que les revenus de la Belgique </a:t>
            </a:r>
            <a:r>
              <a:rPr lang="fr-FR" sz="1600" dirty="0">
                <a:latin typeface="Times New Roman" pitchFamily="18" charset="0"/>
                <a:ea typeface="Calibri" pitchFamily="34" charset="0"/>
                <a:cs typeface="Times New Roman" pitchFamily="18" charset="0"/>
              </a:rPr>
              <a:t>de </a:t>
            </a:r>
            <a:r>
              <a:rPr lang="fr-FR" sz="1600" b="1" dirty="0">
                <a:latin typeface="Times New Roman" pitchFamily="18" charset="0"/>
                <a:ea typeface="Calibri" pitchFamily="34" charset="0"/>
                <a:cs typeface="Times New Roman" pitchFamily="18" charset="0"/>
              </a:rPr>
              <a:t>monsieur LEMARCCHAND </a:t>
            </a:r>
            <a:r>
              <a:rPr kumimoji="0" lang="fr-FR"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sont exonérés d’impôt en France.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B335EC99-0545-837A-165D-7D488C4906F7}"/>
              </a:ext>
            </a:extLst>
          </p:cNvPr>
          <p:cNvSpPr txBox="1"/>
          <p:nvPr/>
        </p:nvSpPr>
        <p:spPr>
          <a:xfrm>
            <a:off x="215516" y="1124744"/>
            <a:ext cx="8712968" cy="6771084"/>
          </a:xfrm>
          <a:prstGeom prst="rect">
            <a:avLst/>
          </a:prstGeom>
          <a:noFill/>
        </p:spPr>
        <p:txBody>
          <a:bodyPr wrap="square">
            <a:spAutoFit/>
          </a:bodyPr>
          <a:lstStyle/>
          <a:p>
            <a:pPr eaLnBrk="0" hangingPunct="0"/>
            <a:r>
              <a:rPr lang="fr-FR" sz="1600" dirty="0">
                <a:latin typeface="Times New Roman" panose="02020603050405020304" pitchFamily="18" charset="0"/>
                <a:ea typeface="Calibri" pitchFamily="34" charset="0"/>
                <a:cs typeface="Times New Roman" pitchFamily="18" charset="0"/>
              </a:rPr>
              <a:t>Monsieur </a:t>
            </a:r>
            <a:r>
              <a:rPr lang="fr-FR" sz="1600" b="1" dirty="0">
                <a:latin typeface="Times New Roman" panose="02020603050405020304" pitchFamily="18" charset="0"/>
                <a:ea typeface="Calibri" pitchFamily="34" charset="0"/>
                <a:cs typeface="Times New Roman" pitchFamily="18" charset="0"/>
              </a:rPr>
              <a:t>LEMARCHAND </a:t>
            </a:r>
            <a:r>
              <a:rPr lang="fr-FR" sz="1600" dirty="0">
                <a:latin typeface="Times New Roman" panose="02020603050405020304" pitchFamily="18" charset="0"/>
                <a:ea typeface="Calibri" pitchFamily="34" charset="0"/>
                <a:cs typeface="Times New Roman" pitchFamily="18" charset="0"/>
              </a:rPr>
              <a:t>étant un entrepreneur individuel fiscalement domicilié en France, il est soumis à l’impôt sur le revenu en France sur l’ensemble de ses revenus de source interne et externe dans le sens de </a:t>
            </a:r>
            <a:r>
              <a:rPr lang="fr-FR" sz="1600" b="1" dirty="0">
                <a:latin typeface="Times New Roman" panose="02020603050405020304" pitchFamily="18" charset="0"/>
                <a:ea typeface="Calibri" pitchFamily="34" charset="0"/>
                <a:cs typeface="Times New Roman" pitchFamily="18" charset="0"/>
              </a:rPr>
              <a:t>l’article 4A du CGI,</a:t>
            </a:r>
            <a:r>
              <a:rPr lang="fr-FR" sz="1600" dirty="0">
                <a:latin typeface="Times New Roman" panose="02020603050405020304" pitchFamily="18" charset="0"/>
                <a:ea typeface="Calibri" pitchFamily="34" charset="0"/>
                <a:cs typeface="Times New Roman" pitchFamily="18" charset="0"/>
              </a:rPr>
              <a:t> sauf convention fiscale contraire, ce qui est le cas ici. Pour l’élimination de la double imposition, la France pratique la méthode d’exemption avec réserve de progressivité.</a:t>
            </a:r>
          </a:p>
          <a:p>
            <a:pPr eaLnBrk="0" hangingPunct="0"/>
            <a:endParaRPr lang="fr-FR" sz="1600" dirty="0">
              <a:latin typeface="Times New Roman" panose="02020603050405020304" pitchFamily="18" charset="0"/>
              <a:ea typeface="Calibri" pitchFamily="34" charset="0"/>
              <a:cs typeface="Times New Roman" pitchFamily="18" charset="0"/>
            </a:endParaRPr>
          </a:p>
          <a:p>
            <a:pPr eaLnBrk="0" hangingPunct="0"/>
            <a:endParaRPr lang="fr-FR" sz="1600" dirty="0">
              <a:latin typeface="Times New Roman" panose="02020603050405020304" pitchFamily="18" charset="0"/>
              <a:ea typeface="Calibri" pitchFamily="34" charset="0"/>
              <a:cs typeface="Times New Roman" pitchFamily="18" charset="0"/>
            </a:endParaRPr>
          </a:p>
          <a:p>
            <a:pPr eaLnBrk="0" hangingPunct="0"/>
            <a:r>
              <a:rPr lang="fr-FR" sz="1600" dirty="0">
                <a:latin typeface="Times New Roman" panose="02020603050405020304" pitchFamily="18" charset="0"/>
                <a:ea typeface="Calibri" pitchFamily="34" charset="0"/>
                <a:cs typeface="Times New Roman" pitchFamily="18" charset="0"/>
              </a:rPr>
              <a:t>Ayant une activité en Belgique, pays lié à la France par une convention fiscale de non double imposition dont l’article</a:t>
            </a:r>
            <a:r>
              <a:rPr lang="fr-FR" sz="1600" dirty="0">
                <a:latin typeface="Times New Roman" pitchFamily="18" charset="0"/>
                <a:cs typeface="Times New Roman" pitchFamily="18" charset="0"/>
              </a:rPr>
              <a:t> 4-1. dispose que: «  Les bénéfices industriels et commerciaux ne sont imposables que dans l’Etat contractant où se trouve situé l'établissement stable dont ils proviennent »</a:t>
            </a:r>
            <a:r>
              <a:rPr lang="fr-FR" sz="1600" dirty="0">
                <a:latin typeface="Times New Roman" panose="02020603050405020304" pitchFamily="18" charset="0"/>
                <a:ea typeface="Calibri" pitchFamily="34" charset="0"/>
                <a:cs typeface="Times New Roman" pitchFamily="18" charset="0"/>
              </a:rPr>
              <a:t>, le bénéfice net de </a:t>
            </a:r>
            <a:r>
              <a:rPr lang="fr-FR" sz="1600" b="1" dirty="0">
                <a:latin typeface="Times New Roman" panose="02020603050405020304" pitchFamily="18" charset="0"/>
                <a:ea typeface="Calibri" pitchFamily="34" charset="0"/>
                <a:cs typeface="Times New Roman" panose="02020603050405020304" pitchFamily="18" charset="0"/>
              </a:rPr>
              <a:t>130.000€</a:t>
            </a:r>
            <a:r>
              <a:rPr lang="fr-FR" sz="1600" dirty="0">
                <a:latin typeface="Times New Roman" pitchFamily="18" charset="0"/>
                <a:ea typeface="Calibri" pitchFamily="34" charset="0"/>
                <a:cs typeface="Times New Roman" pitchFamily="18" charset="0"/>
              </a:rPr>
              <a:t> résultant de son exploitation de la Belgique sera localement soumis à l’impôt et exonéré en France. </a:t>
            </a:r>
          </a:p>
          <a:p>
            <a:pPr eaLnBrk="0" hangingPunct="0"/>
            <a:endParaRPr lang="fr-FR" sz="1600" dirty="0">
              <a:latin typeface="Times New Roman" pitchFamily="18" charset="0"/>
              <a:ea typeface="Calibri" pitchFamily="34" charset="0"/>
              <a:cs typeface="Times New Roman" pitchFamily="18" charset="0"/>
            </a:endParaRPr>
          </a:p>
          <a:p>
            <a:pPr eaLnBrk="0" hangingPunct="0"/>
            <a:r>
              <a:rPr lang="fr-FR" sz="1600" dirty="0">
                <a:latin typeface="Times New Roman" pitchFamily="18" charset="0"/>
                <a:ea typeface="Calibri" pitchFamily="34" charset="0"/>
              </a:rPr>
              <a:t>Seul son bénéfice de </a:t>
            </a:r>
            <a:r>
              <a:rPr lang="fr-FR" sz="1600" b="1" dirty="0">
                <a:latin typeface="Times New Roman" pitchFamily="18" charset="0"/>
                <a:ea typeface="Calibri" pitchFamily="34" charset="0"/>
              </a:rPr>
              <a:t>45.000€</a:t>
            </a:r>
            <a:r>
              <a:rPr lang="fr-FR" sz="1600" dirty="0">
                <a:latin typeface="Times New Roman" pitchFamily="18" charset="0"/>
                <a:ea typeface="Calibri" pitchFamily="34" charset="0"/>
              </a:rPr>
              <a:t> tiré de l’exploitation de son magasin parisien sera imposé en France. </a:t>
            </a:r>
            <a:r>
              <a:rPr lang="fr-FR" sz="1600" dirty="0">
                <a:latin typeface="Times New Roman" pitchFamily="18" charset="0"/>
                <a:ea typeface="Calibri" pitchFamily="34" charset="0"/>
                <a:cs typeface="Times New Roman" pitchFamily="18" charset="0"/>
              </a:rPr>
              <a:t>Cependant, son bénéfice net d’impôt  provenant de la Belgique (</a:t>
            </a:r>
            <a:r>
              <a:rPr lang="fr-FR" sz="1600" b="1" dirty="0">
                <a:latin typeface="Times New Roman" pitchFamily="18" charset="0"/>
                <a:ea typeface="Calibri" pitchFamily="34" charset="0"/>
                <a:cs typeface="Times New Roman" pitchFamily="18" charset="0"/>
              </a:rPr>
              <a:t>130.000€ - 30.000€ = 100.000€</a:t>
            </a:r>
            <a:r>
              <a:rPr lang="fr-FR" sz="1600" dirty="0">
                <a:latin typeface="Times New Roman" pitchFamily="18" charset="0"/>
                <a:ea typeface="Calibri" pitchFamily="34" charset="0"/>
                <a:cs typeface="Times New Roman" pitchFamily="18" charset="0"/>
              </a:rPr>
              <a:t>) sera pris en compte en France, non pas pour subir une double imposition, mais pour le calcul du taux effectif, auquel son bénéfice imposable en France (</a:t>
            </a:r>
            <a:r>
              <a:rPr lang="fr-FR" sz="1600" b="1" dirty="0">
                <a:latin typeface="Times New Roman" pitchFamily="18" charset="0"/>
                <a:ea typeface="Calibri" pitchFamily="34" charset="0"/>
                <a:cs typeface="Times New Roman" pitchFamily="18" charset="0"/>
              </a:rPr>
              <a:t>45.000€</a:t>
            </a:r>
            <a:r>
              <a:rPr lang="fr-FR" sz="1600" dirty="0">
                <a:latin typeface="Times New Roman" pitchFamily="18" charset="0"/>
                <a:ea typeface="Calibri" pitchFamily="34" charset="0"/>
                <a:cs typeface="Times New Roman" pitchFamily="18" charset="0"/>
              </a:rPr>
              <a:t>) sera soumis. </a:t>
            </a:r>
          </a:p>
          <a:p>
            <a:pPr eaLnBrk="0" hangingPunct="0"/>
            <a:endParaRPr lang="fr-FR" sz="1600" dirty="0">
              <a:latin typeface="Times New Roman" pitchFamily="18" charset="0"/>
              <a:ea typeface="Calibri" pitchFamily="34" charset="0"/>
              <a:cs typeface="Times New Roman" pitchFamily="18" charset="0"/>
            </a:endParaRPr>
          </a:p>
          <a:p>
            <a:pPr eaLnBrk="0" hangingPunct="0"/>
            <a:endParaRPr lang="fr-FR" sz="1600" dirty="0">
              <a:latin typeface="Times New Roman" pitchFamily="18" charset="0"/>
              <a:ea typeface="Calibri" pitchFamily="34" charset="0"/>
              <a:cs typeface="Times New Roman" pitchFamily="18" charset="0"/>
            </a:endParaRPr>
          </a:p>
          <a:p>
            <a:pPr eaLnBrk="0" hangingPunct="0"/>
            <a:r>
              <a:rPr lang="fr-FR" sz="1600" dirty="0">
                <a:latin typeface="Times New Roman" pitchFamily="18" charset="0"/>
                <a:ea typeface="Calibri" pitchFamily="34" charset="0"/>
                <a:cs typeface="Times New Roman" pitchFamily="18" charset="0"/>
              </a:rPr>
              <a:t>Pour calculer l’impôt de monsieur </a:t>
            </a:r>
            <a:r>
              <a:rPr lang="fr-FR" sz="1600" b="1" dirty="0">
                <a:latin typeface="Times New Roman" pitchFamily="18" charset="0"/>
                <a:ea typeface="Calibri" pitchFamily="34" charset="0"/>
                <a:cs typeface="Times New Roman" pitchFamily="18" charset="0"/>
              </a:rPr>
              <a:t>LEMARCHAND</a:t>
            </a:r>
            <a:r>
              <a:rPr lang="fr-FR" sz="1600" dirty="0">
                <a:latin typeface="Times New Roman" pitchFamily="18" charset="0"/>
                <a:ea typeface="Calibri" pitchFamily="34" charset="0"/>
                <a:cs typeface="Times New Roman" pitchFamily="18" charset="0"/>
              </a:rPr>
              <a:t>, il faut d’abord calculer l’impôt qu’il aurait payé sur les </a:t>
            </a:r>
            <a:r>
              <a:rPr lang="fr-FR" sz="1600" b="1" dirty="0">
                <a:latin typeface="Times New Roman" pitchFamily="18" charset="0"/>
                <a:ea typeface="Calibri" pitchFamily="34" charset="0"/>
                <a:cs typeface="Times New Roman" pitchFamily="18" charset="0"/>
              </a:rPr>
              <a:t>145000€ (1), </a:t>
            </a:r>
            <a:r>
              <a:rPr lang="fr-FR" sz="1600" dirty="0">
                <a:latin typeface="Times New Roman" pitchFamily="18" charset="0"/>
                <a:ea typeface="Calibri" pitchFamily="34" charset="0"/>
                <a:cs typeface="Times New Roman" pitchFamily="18" charset="0"/>
              </a:rPr>
              <a:t>ensuite, déterminer le taux moyen d’imposition qui sera appliqué à son bénéfice de source française (</a:t>
            </a:r>
            <a:r>
              <a:rPr lang="fr-FR" sz="1600" b="1" dirty="0">
                <a:latin typeface="Times New Roman" pitchFamily="18" charset="0"/>
                <a:ea typeface="Calibri" pitchFamily="34" charset="0"/>
                <a:cs typeface="Times New Roman" pitchFamily="18" charset="0"/>
              </a:rPr>
              <a:t>2) </a:t>
            </a:r>
            <a:r>
              <a:rPr lang="fr-FR" sz="1600" dirty="0">
                <a:latin typeface="Times New Roman" pitchFamily="18" charset="0"/>
                <a:ea typeface="Calibri" pitchFamily="34" charset="0"/>
                <a:cs typeface="Times New Roman" pitchFamily="18" charset="0"/>
              </a:rPr>
              <a:t>et enfin, calculer l’impôt que monsieur </a:t>
            </a:r>
            <a:r>
              <a:rPr lang="fr-FR" sz="1600" b="1" dirty="0">
                <a:latin typeface="Times New Roman" pitchFamily="18" charset="0"/>
                <a:ea typeface="Calibri" pitchFamily="34" charset="0"/>
                <a:cs typeface="Times New Roman" pitchFamily="18" charset="0"/>
              </a:rPr>
              <a:t>LEMARCHAND </a:t>
            </a:r>
            <a:r>
              <a:rPr lang="fr-FR" sz="1600" dirty="0">
                <a:latin typeface="Times New Roman" pitchFamily="18" charset="0"/>
                <a:ea typeface="Calibri" pitchFamily="34" charset="0"/>
                <a:cs typeface="Times New Roman" pitchFamily="18" charset="0"/>
              </a:rPr>
              <a:t>doit payer sur son bénéfice de source française </a:t>
            </a:r>
            <a:r>
              <a:rPr lang="fr-FR" sz="1600" b="1" dirty="0">
                <a:latin typeface="Times New Roman" pitchFamily="18" charset="0"/>
                <a:ea typeface="Calibri" pitchFamily="34" charset="0"/>
                <a:cs typeface="Times New Roman" pitchFamily="18" charset="0"/>
              </a:rPr>
              <a:t>(3). </a:t>
            </a:r>
            <a:r>
              <a:rPr lang="fr-FR" sz="1600" dirty="0">
                <a:latin typeface="Times New Roman" pitchFamily="18" charset="0"/>
                <a:ea typeface="Calibri" pitchFamily="34" charset="0"/>
                <a:cs typeface="Times New Roman" pitchFamily="18" charset="0"/>
              </a:rPr>
              <a:t>  </a:t>
            </a:r>
            <a:r>
              <a:rPr lang="fr-FR" sz="1600" dirty="0">
                <a:latin typeface="Times New Roman" pitchFamily="18" charset="0"/>
                <a:ea typeface="Calibri" pitchFamily="34" charset="0"/>
              </a:rPr>
              <a:t> </a:t>
            </a:r>
            <a:endParaRPr lang="fr-FR" sz="1600" dirty="0">
              <a:ea typeface="Calibri" pitchFamily="34" charset="0"/>
            </a:endParaRPr>
          </a:p>
          <a:p>
            <a:pPr eaLnBrk="0" hangingPunct="0"/>
            <a:endParaRPr lang="fr-FR" sz="1600" dirty="0">
              <a:latin typeface="Times New Roman" pitchFamily="18" charset="0"/>
              <a:ea typeface="Calibri" pitchFamily="34" charset="0"/>
              <a:cs typeface="Times New Roman" pitchFamily="18" charset="0"/>
            </a:endParaRPr>
          </a:p>
          <a:p>
            <a:pPr eaLnBrk="0" hangingPunct="0"/>
            <a:endParaRPr lang="fr-FR" sz="1600" dirty="0">
              <a:latin typeface="Times New Roman" pitchFamily="18" charset="0"/>
              <a:ea typeface="Calibri" pitchFamily="34" charset="0"/>
              <a:cs typeface="Times New Roman" pitchFamily="18" charset="0"/>
            </a:endParaRPr>
          </a:p>
          <a:p>
            <a:pPr eaLnBrk="0" hangingPunct="0"/>
            <a:endParaRPr lang="fr-FR" sz="1600" dirty="0">
              <a:latin typeface="Times New Roman" pitchFamily="18" charset="0"/>
              <a:ea typeface="Calibri" pitchFamily="34" charset="0"/>
              <a:cs typeface="Times New Roman" pitchFamily="18" charset="0"/>
            </a:endParaRPr>
          </a:p>
          <a:p>
            <a:pPr eaLnBrk="0" hangingPunct="0"/>
            <a:endParaRPr lang="fr-FR" sz="1600" dirty="0">
              <a:latin typeface="Times New Roman" pitchFamily="18" charset="0"/>
              <a:ea typeface="Calibri" pitchFamily="34" charset="0"/>
              <a:cs typeface="Times New Roman" pitchFamily="18" charset="0"/>
            </a:endParaRPr>
          </a:p>
          <a:p>
            <a:pPr eaLnBrk="0" hangingPunct="0"/>
            <a:endParaRPr lang="fr-FR" sz="1800" dirty="0">
              <a:latin typeface="Times New Roman" pitchFamily="18" charset="0"/>
              <a:ea typeface="Calibri" pitchFamily="34" charset="0"/>
              <a:cs typeface="Times New Roman" pitchFamily="18" charset="0"/>
            </a:endParaRPr>
          </a:p>
        </p:txBody>
      </p:sp>
    </p:spTree>
    <p:extLst>
      <p:ext uri="{BB962C8B-B14F-4D97-AF65-F5344CB8AC3E}">
        <p14:creationId xmlns:p14="http://schemas.microsoft.com/office/powerpoint/2010/main" val="3136983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ChangeArrowheads="1"/>
          </p:cNvSpPr>
          <p:nvPr/>
        </p:nvSpPr>
        <p:spPr bwMode="auto">
          <a:xfrm>
            <a:off x="250825" y="1196752"/>
            <a:ext cx="8642350" cy="4770537"/>
          </a:xfrm>
          <a:prstGeom prst="rect">
            <a:avLst/>
          </a:prstGeom>
          <a:noFill/>
          <a:ln w="9525">
            <a:noFill/>
            <a:miter lim="800000"/>
            <a:headEnd/>
            <a:tailEnd/>
          </a:ln>
        </p:spPr>
        <p:txBody>
          <a:bodyPr>
            <a:spAutoFit/>
          </a:bodyPr>
          <a:lstStyle/>
          <a:p>
            <a:r>
              <a:rPr lang="fr-FR" sz="1600" dirty="0">
                <a:latin typeface="Times New Roman" pitchFamily="18" charset="0"/>
                <a:cs typeface="Times New Roman" pitchFamily="18" charset="0"/>
              </a:rPr>
              <a:t>La société est définie par l’article </a:t>
            </a:r>
            <a:r>
              <a:rPr lang="fr-FR" sz="1600" b="1" dirty="0">
                <a:latin typeface="Times New Roman" pitchFamily="18" charset="0"/>
                <a:cs typeface="Times New Roman" pitchFamily="18" charset="0"/>
              </a:rPr>
              <a:t>1832 du Code civil</a:t>
            </a:r>
            <a:r>
              <a:rPr lang="fr-FR" sz="1600" dirty="0">
                <a:latin typeface="Times New Roman" pitchFamily="18" charset="0"/>
                <a:cs typeface="Times New Roman" pitchFamily="18" charset="0"/>
              </a:rPr>
              <a:t> qui dispose que : </a:t>
            </a:r>
            <a:r>
              <a:rPr lang="fr-FR" sz="1600" b="1" dirty="0">
                <a:latin typeface="Times New Roman" pitchFamily="18" charset="0"/>
                <a:cs typeface="Times New Roman" pitchFamily="18" charset="0"/>
              </a:rPr>
              <a:t>« La société est instituée par deux ou plusieurs personnes qui conviennent par un contrat d'affecter à une entreprise commune, des biens ou leur industrie en vue de partager le bénéfice ou de profiter de l'économie qui pourra en résulter. Elle peut être instituée dans les cas prévus par la loi, par l'acte de volonté d'une seule personne. Les associés s'engagent à contribuer aux pertes »</a:t>
            </a:r>
            <a:r>
              <a:rPr lang="fr-FR" sz="1600" dirty="0">
                <a:latin typeface="Times New Roman" pitchFamily="18" charset="0"/>
                <a:cs typeface="Times New Roman" pitchFamily="18" charset="0"/>
              </a:rPr>
              <a:t>.</a:t>
            </a:r>
          </a:p>
          <a:p>
            <a:endParaRPr lang="fr-FR" sz="1600" dirty="0">
              <a:latin typeface="Times New Roman" pitchFamily="18" charset="0"/>
              <a:cs typeface="Times New Roman" pitchFamily="18" charset="0"/>
            </a:endParaRPr>
          </a:p>
          <a:p>
            <a:endParaRPr lang="fr-FR" sz="1600" dirty="0">
              <a:latin typeface="Times New Roman" pitchFamily="18" charset="0"/>
              <a:cs typeface="Times New Roman" pitchFamily="18" charset="0"/>
            </a:endParaRPr>
          </a:p>
          <a:p>
            <a:r>
              <a:rPr lang="fr-FR" sz="1600" dirty="0">
                <a:latin typeface="Times New Roman" pitchFamily="18" charset="0"/>
                <a:cs typeface="Times New Roman" pitchFamily="18" charset="0"/>
              </a:rPr>
              <a:t>En matière fiscale, les résultats de l’entreprise individuelle sont classés dans la catégorie des bénéfices industriels commerciaux (</a:t>
            </a:r>
            <a:r>
              <a:rPr lang="fr-FR" sz="1600" b="1" dirty="0">
                <a:latin typeface="Times New Roman" pitchFamily="18" charset="0"/>
                <a:cs typeface="Times New Roman" pitchFamily="18" charset="0"/>
              </a:rPr>
              <a:t>BIC</a:t>
            </a:r>
            <a:r>
              <a:rPr lang="fr-FR" sz="1600" dirty="0">
                <a:latin typeface="Times New Roman" pitchFamily="18" charset="0"/>
                <a:cs typeface="Times New Roman" pitchFamily="18" charset="0"/>
              </a:rPr>
              <a:t>) pour les commerçants et artisans, bénéfices non commerciaux (</a:t>
            </a:r>
            <a:r>
              <a:rPr lang="fr-FR" sz="1600" b="1" dirty="0">
                <a:latin typeface="Times New Roman" pitchFamily="18" charset="0"/>
                <a:cs typeface="Times New Roman" pitchFamily="18" charset="0"/>
              </a:rPr>
              <a:t>BNC</a:t>
            </a:r>
            <a:r>
              <a:rPr lang="fr-FR" sz="1600" dirty="0">
                <a:latin typeface="Times New Roman" pitchFamily="18" charset="0"/>
                <a:cs typeface="Times New Roman" pitchFamily="18" charset="0"/>
              </a:rPr>
              <a:t>) pour les professionnels libéraux  et bénéfices agricoles (</a:t>
            </a:r>
            <a:r>
              <a:rPr lang="fr-FR" sz="1600" b="1" dirty="0">
                <a:latin typeface="Times New Roman" pitchFamily="18" charset="0"/>
                <a:cs typeface="Times New Roman" pitchFamily="18" charset="0"/>
              </a:rPr>
              <a:t>BA</a:t>
            </a:r>
            <a:r>
              <a:rPr lang="fr-FR" sz="1600" dirty="0">
                <a:latin typeface="Times New Roman" pitchFamily="18" charset="0"/>
                <a:cs typeface="Times New Roman" pitchFamily="18" charset="0"/>
              </a:rPr>
              <a:t>) pour les agriculteurs. </a:t>
            </a:r>
          </a:p>
          <a:p>
            <a:endParaRPr lang="fr-FR" sz="1600" dirty="0">
              <a:latin typeface="Times New Roman" pitchFamily="18" charset="0"/>
              <a:cs typeface="Times New Roman" pitchFamily="18" charset="0"/>
            </a:endParaRPr>
          </a:p>
          <a:p>
            <a:endParaRPr lang="fr-FR" sz="1600" dirty="0">
              <a:latin typeface="Times New Roman" pitchFamily="18" charset="0"/>
              <a:cs typeface="Times New Roman" pitchFamily="18" charset="0"/>
            </a:endParaRPr>
          </a:p>
          <a:p>
            <a:endParaRPr lang="fr-FR" sz="1600" dirty="0">
              <a:latin typeface="Times New Roman" pitchFamily="18" charset="0"/>
              <a:cs typeface="Times New Roman" pitchFamily="18" charset="0"/>
            </a:endParaRPr>
          </a:p>
          <a:p>
            <a:r>
              <a:rPr lang="fr-FR" sz="1600" dirty="0">
                <a:latin typeface="Times New Roman" pitchFamily="18" charset="0"/>
                <a:cs typeface="Times New Roman" pitchFamily="18" charset="0"/>
              </a:rPr>
              <a:t>Il en est de même pour une entreprise individuelle étrangère exploitée en France et soumise à l’impôt en France sauf dispositions conventionnelles contraires. S’agissant de l’imposition d’une entreprise française exploitée à l’étranger, son imposition dépendra du droit fiscal français et du droit fiscal local, ou d’une éventuelle convention fiscale. A rappeler que faute de création de société, c’est l’exploitant personne physique  de l’entreprise qui est soumis à </a:t>
            </a:r>
            <a:r>
              <a:rPr lang="fr-FR" sz="1600" b="1" dirty="0">
                <a:latin typeface="Times New Roman" pitchFamily="18" charset="0"/>
                <a:cs typeface="Times New Roman" pitchFamily="18" charset="0"/>
              </a:rPr>
              <a:t>l’impôt sur le revenu </a:t>
            </a:r>
            <a:r>
              <a:rPr lang="fr-FR" sz="1600" dirty="0">
                <a:latin typeface="Times New Roman" pitchFamily="18" charset="0"/>
                <a:cs typeface="Times New Roman" pitchFamily="18" charset="0"/>
              </a:rPr>
              <a:t>comme n’importe quelle autre personne physique.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3418356F-525F-4503-809F-05A9219EFDB7}"/>
              </a:ext>
            </a:extLst>
          </p:cNvPr>
          <p:cNvSpPr txBox="1"/>
          <p:nvPr/>
        </p:nvSpPr>
        <p:spPr>
          <a:xfrm>
            <a:off x="2771800" y="1329356"/>
            <a:ext cx="4311180" cy="584775"/>
          </a:xfrm>
          <a:prstGeom prst="rect">
            <a:avLst/>
          </a:prstGeom>
          <a:noFill/>
        </p:spPr>
        <p:txBody>
          <a:bodyPr wrap="square" rtlCol="0">
            <a:spAutoFit/>
          </a:bodyPr>
          <a:lstStyle/>
          <a:p>
            <a:r>
              <a:rPr lang="fr-FR" sz="1600" b="1" u="sng" dirty="0">
                <a:solidFill>
                  <a:schemeClr val="accent3"/>
                </a:solidFill>
                <a:latin typeface="Times New Roman" panose="02020603050405020304" pitchFamily="18" charset="0"/>
                <a:cs typeface="Times New Roman" panose="02020603050405020304" pitchFamily="18" charset="0"/>
              </a:rPr>
              <a:t>Le barème progressif de l’impôt sur le revenu 2022 </a:t>
            </a:r>
          </a:p>
        </p:txBody>
      </p:sp>
      <p:graphicFrame>
        <p:nvGraphicFramePr>
          <p:cNvPr id="9" name="Tableau 8">
            <a:extLst>
              <a:ext uri="{FF2B5EF4-FFF2-40B4-BE49-F238E27FC236}">
                <a16:creationId xmlns:a16="http://schemas.microsoft.com/office/drawing/2014/main" id="{7001909C-D7B3-4188-8FDE-485F1FC02FAF}"/>
              </a:ext>
            </a:extLst>
          </p:cNvPr>
          <p:cNvGraphicFramePr>
            <a:graphicFrameLocks noGrp="1"/>
          </p:cNvGraphicFramePr>
          <p:nvPr>
            <p:extLst>
              <p:ext uri="{D42A27DB-BD31-4B8C-83A1-F6EECF244321}">
                <p14:modId xmlns:p14="http://schemas.microsoft.com/office/powerpoint/2010/main" val="1605523647"/>
              </p:ext>
            </p:extLst>
          </p:nvPr>
        </p:nvGraphicFramePr>
        <p:xfrm>
          <a:off x="360710" y="1602800"/>
          <a:ext cx="8474116" cy="3328826"/>
        </p:xfrm>
        <a:graphic>
          <a:graphicData uri="http://schemas.openxmlformats.org/drawingml/2006/table">
            <a:tbl>
              <a:tblPr firstRow="1" firstCol="1" bandRow="1">
                <a:tableStyleId>{5C22544A-7EE6-4342-B048-85BDC9FD1C3A}</a:tableStyleId>
              </a:tblPr>
              <a:tblGrid>
                <a:gridCol w="1983680">
                  <a:extLst>
                    <a:ext uri="{9D8B030D-6E8A-4147-A177-3AD203B41FA5}">
                      <a16:colId xmlns:a16="http://schemas.microsoft.com/office/drawing/2014/main" val="2244745316"/>
                    </a:ext>
                  </a:extLst>
                </a:gridCol>
                <a:gridCol w="1910647">
                  <a:extLst>
                    <a:ext uri="{9D8B030D-6E8A-4147-A177-3AD203B41FA5}">
                      <a16:colId xmlns:a16="http://schemas.microsoft.com/office/drawing/2014/main" val="884756508"/>
                    </a:ext>
                  </a:extLst>
                </a:gridCol>
                <a:gridCol w="4579789">
                  <a:extLst>
                    <a:ext uri="{9D8B030D-6E8A-4147-A177-3AD203B41FA5}">
                      <a16:colId xmlns:a16="http://schemas.microsoft.com/office/drawing/2014/main" val="651729954"/>
                    </a:ext>
                  </a:extLst>
                </a:gridCol>
              </a:tblGrid>
              <a:tr h="564660">
                <a:tc>
                  <a:txBody>
                    <a:bodyPr/>
                    <a:lstStyle/>
                    <a:p>
                      <a:pPr>
                        <a:lnSpc>
                          <a:spcPct val="115000"/>
                        </a:lnSpc>
                        <a:spcAft>
                          <a:spcPts val="1000"/>
                        </a:spcAft>
                      </a:pPr>
                      <a:r>
                        <a:rPr lang="fr-FR" sz="1400" dirty="0">
                          <a:effectLst/>
                          <a:latin typeface="Times New Roman" panose="02020603050405020304" pitchFamily="18" charset="0"/>
                          <a:cs typeface="Times New Roman" panose="02020603050405020304" pitchFamily="18" charset="0"/>
                        </a:rPr>
                        <a:t>Tranches de revenus </a:t>
                      </a:r>
                      <a:endParaRPr lang="fr-FR"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a:lnSpc>
                          <a:spcPct val="115000"/>
                        </a:lnSpc>
                        <a:spcAft>
                          <a:spcPts val="1000"/>
                        </a:spcAft>
                      </a:pPr>
                      <a:r>
                        <a:rPr lang="fr-FR" sz="1400" dirty="0">
                          <a:effectLst/>
                        </a:rPr>
                        <a:t> Taux d’imposition</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nSpc>
                          <a:spcPct val="115000"/>
                        </a:lnSpc>
                        <a:spcAft>
                          <a:spcPts val="1000"/>
                        </a:spcAft>
                      </a:pPr>
                      <a:r>
                        <a:rPr lang="fr-FR" sz="1400" dirty="0">
                          <a:effectLst/>
                        </a:rPr>
                        <a:t>                            Impôt à payer par tranche</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932025956"/>
                  </a:ext>
                </a:extLst>
              </a:tr>
              <a:tr h="497170">
                <a:tc>
                  <a:txBody>
                    <a:bodyPr/>
                    <a:lstStyle/>
                    <a:p>
                      <a:pPr>
                        <a:lnSpc>
                          <a:spcPct val="115000"/>
                        </a:lnSpc>
                        <a:spcAft>
                          <a:spcPts val="1000"/>
                        </a:spcAft>
                      </a:pPr>
                      <a:r>
                        <a:rPr lang="fr-FR" sz="1400" dirty="0">
                          <a:effectLst/>
                          <a:latin typeface="Times New Roman" panose="02020603050405020304" pitchFamily="18" charset="0"/>
                          <a:cs typeface="Times New Roman" panose="02020603050405020304" pitchFamily="18" charset="0"/>
                        </a:rPr>
                        <a:t>Jusqu’à   10.225€</a:t>
                      </a:r>
                      <a:endParaRPr lang="fr-FR"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r>
                        <a:rPr lang="fr-FR" sz="1400" b="1" dirty="0">
                          <a:effectLst/>
                          <a:latin typeface="Times New Roman" panose="02020603050405020304" pitchFamily="18" charset="0"/>
                          <a:cs typeface="Times New Roman" panose="02020603050405020304" pitchFamily="18" charset="0"/>
                        </a:rPr>
                        <a:t>           0 %</a:t>
                      </a:r>
                      <a:endParaRPr lang="fr-FR"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r>
                        <a:rPr lang="fr-FR" sz="1400" b="1" dirty="0">
                          <a:effectLst/>
                          <a:latin typeface="Times New Roman" panose="02020603050405020304" pitchFamily="18" charset="0"/>
                          <a:cs typeface="Times New Roman" panose="02020603050405020304" pitchFamily="18" charset="0"/>
                        </a:rPr>
                        <a:t>10. 225€ x 0 %  =                                        </a:t>
                      </a:r>
                      <a:r>
                        <a:rPr lang="fr-FR" sz="1400" b="1" dirty="0">
                          <a:solidFill>
                            <a:srgbClr val="FF0000"/>
                          </a:solidFill>
                          <a:effectLst/>
                          <a:latin typeface="Times New Roman" panose="02020603050405020304" pitchFamily="18" charset="0"/>
                          <a:cs typeface="Times New Roman" panose="02020603050405020304" pitchFamily="18" charset="0"/>
                        </a:rPr>
                        <a:t>0€</a:t>
                      </a:r>
                      <a:endParaRPr lang="fr-FR" sz="14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960665669"/>
                  </a:ext>
                </a:extLst>
              </a:tr>
              <a:tr h="564660">
                <a:tc>
                  <a:txBody>
                    <a:bodyPr/>
                    <a:lstStyle/>
                    <a:p>
                      <a:pPr>
                        <a:lnSpc>
                          <a:spcPct val="115000"/>
                        </a:lnSpc>
                        <a:spcAft>
                          <a:spcPts val="1000"/>
                        </a:spcAft>
                      </a:pPr>
                      <a:r>
                        <a:rPr lang="fr-FR" sz="1400" dirty="0">
                          <a:effectLst/>
                          <a:latin typeface="Times New Roman" panose="02020603050405020304" pitchFamily="18" charset="0"/>
                          <a:cs typeface="Times New Roman" panose="02020603050405020304" pitchFamily="18" charset="0"/>
                        </a:rPr>
                        <a:t>de 10.226€ à 26. 070€</a:t>
                      </a:r>
                      <a:endParaRPr lang="fr-FR"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r>
                        <a:rPr lang="fr-FR" sz="1400" b="1" dirty="0">
                          <a:effectLst/>
                          <a:latin typeface="Times New Roman" panose="02020603050405020304" pitchFamily="18" charset="0"/>
                          <a:cs typeface="Times New Roman" panose="02020603050405020304" pitchFamily="18" charset="0"/>
                        </a:rPr>
                        <a:t>          11%</a:t>
                      </a:r>
                      <a:endParaRPr lang="fr-FR"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r>
                        <a:rPr lang="fr-FR" sz="1400" b="1" dirty="0">
                          <a:effectLst/>
                          <a:latin typeface="Times New Roman" panose="02020603050405020304" pitchFamily="18" charset="0"/>
                          <a:cs typeface="Times New Roman" panose="02020603050405020304" pitchFamily="18" charset="0"/>
                        </a:rPr>
                        <a:t>26.070€ - 10. 226€ = 15.844€ x 11% =  </a:t>
                      </a:r>
                      <a:r>
                        <a:rPr lang="fr-FR" sz="1400" b="1" dirty="0">
                          <a:solidFill>
                            <a:srgbClr val="FF0000"/>
                          </a:solidFill>
                          <a:effectLst/>
                          <a:latin typeface="Times New Roman" panose="02020603050405020304" pitchFamily="18" charset="0"/>
                          <a:cs typeface="Times New Roman" panose="02020603050405020304" pitchFamily="18" charset="0"/>
                        </a:rPr>
                        <a:t>1742,84€</a:t>
                      </a:r>
                      <a:endParaRPr lang="fr-FR" sz="14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3651737589"/>
                  </a:ext>
                </a:extLst>
              </a:tr>
              <a:tr h="573016">
                <a:tc>
                  <a:txBody>
                    <a:bodyPr/>
                    <a:lstStyle/>
                    <a:p>
                      <a:pPr>
                        <a:lnSpc>
                          <a:spcPct val="115000"/>
                        </a:lnSpc>
                        <a:spcAft>
                          <a:spcPts val="1000"/>
                        </a:spcAft>
                      </a:pPr>
                      <a:r>
                        <a:rPr lang="fr-FR" sz="1400" dirty="0">
                          <a:effectLst/>
                          <a:latin typeface="Times New Roman" panose="02020603050405020304" pitchFamily="18" charset="0"/>
                          <a:cs typeface="Times New Roman" panose="02020603050405020304" pitchFamily="18" charset="0"/>
                        </a:rPr>
                        <a:t>de 26.071€ à 74.545€</a:t>
                      </a:r>
                      <a:endParaRPr lang="fr-FR"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r>
                        <a:rPr lang="fr-FR" sz="1400" b="1" dirty="0">
                          <a:effectLst/>
                          <a:latin typeface="Times New Roman" panose="02020603050405020304" pitchFamily="18" charset="0"/>
                          <a:cs typeface="Times New Roman" panose="02020603050405020304" pitchFamily="18" charset="0"/>
                        </a:rPr>
                        <a:t>          30%</a:t>
                      </a:r>
                      <a:endParaRPr lang="fr-FR"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r>
                        <a:rPr lang="fr-FR" sz="1400" b="1" dirty="0">
                          <a:effectLst/>
                          <a:latin typeface="Times New Roman" panose="02020603050405020304" pitchFamily="18" charset="0"/>
                          <a:cs typeface="Times New Roman" panose="02020603050405020304" pitchFamily="18" charset="0"/>
                        </a:rPr>
                        <a:t>74. 545€ - 26.071€  = 48.474€ x 30%  =  </a:t>
                      </a:r>
                      <a:r>
                        <a:rPr lang="fr-FR" sz="1400" b="1" dirty="0">
                          <a:solidFill>
                            <a:srgbClr val="FF0000"/>
                          </a:solidFill>
                          <a:effectLst/>
                          <a:latin typeface="Times New Roman" panose="02020603050405020304" pitchFamily="18" charset="0"/>
                          <a:cs typeface="Times New Roman" panose="02020603050405020304" pitchFamily="18" charset="0"/>
                        </a:rPr>
                        <a:t>14. 542,2€</a:t>
                      </a:r>
                      <a:endParaRPr lang="fr-FR" sz="14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1421885717"/>
                  </a:ext>
                </a:extLst>
              </a:tr>
              <a:tr h="564660">
                <a:tc>
                  <a:txBody>
                    <a:bodyPr/>
                    <a:lstStyle/>
                    <a:p>
                      <a:pPr>
                        <a:lnSpc>
                          <a:spcPct val="115000"/>
                        </a:lnSpc>
                        <a:spcAft>
                          <a:spcPts val="1000"/>
                        </a:spcAft>
                      </a:pPr>
                      <a:r>
                        <a:rPr lang="fr-FR" sz="1400" dirty="0">
                          <a:effectLst/>
                          <a:latin typeface="Times New Roman" panose="02020603050405020304" pitchFamily="18" charset="0"/>
                          <a:cs typeface="Times New Roman" panose="02020603050405020304" pitchFamily="18" charset="0"/>
                        </a:rPr>
                        <a:t>de 74.546€ à 160.366€</a:t>
                      </a:r>
                      <a:endParaRPr lang="fr-FR"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r>
                        <a:rPr lang="fr-FR" sz="1400" b="1" dirty="0">
                          <a:effectLst/>
                          <a:latin typeface="Times New Roman" panose="02020603050405020304" pitchFamily="18" charset="0"/>
                          <a:cs typeface="Times New Roman" panose="02020603050405020304" pitchFamily="18" charset="0"/>
                        </a:rPr>
                        <a:t>          41%</a:t>
                      </a:r>
                      <a:endParaRPr lang="fr-FR"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r>
                        <a:rPr lang="fr-FR" sz="1400" b="1" dirty="0">
                          <a:effectLst/>
                          <a:latin typeface="Times New Roman" panose="02020603050405020304" pitchFamily="18" charset="0"/>
                          <a:cs typeface="Times New Roman" panose="02020603050405020304" pitchFamily="18" charset="0"/>
                        </a:rPr>
                        <a:t>145.000€ - 74.546€  = 70.454 x 41%   =  </a:t>
                      </a:r>
                      <a:r>
                        <a:rPr lang="fr-FR" sz="1400" b="1" dirty="0">
                          <a:solidFill>
                            <a:srgbClr val="FF0000"/>
                          </a:solidFill>
                          <a:effectLst/>
                          <a:latin typeface="Times New Roman" panose="02020603050405020304" pitchFamily="18" charset="0"/>
                          <a:cs typeface="Times New Roman" panose="02020603050405020304" pitchFamily="18" charset="0"/>
                        </a:rPr>
                        <a:t>28.886,14€</a:t>
                      </a:r>
                      <a:endParaRPr lang="fr-FR" sz="14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3561505262"/>
                  </a:ext>
                </a:extLst>
              </a:tr>
              <a:tr h="564660">
                <a:tc>
                  <a:txBody>
                    <a:bodyPr/>
                    <a:lstStyle/>
                    <a:p>
                      <a:pPr>
                        <a:lnSpc>
                          <a:spcPct val="115000"/>
                        </a:lnSpc>
                        <a:spcAft>
                          <a:spcPts val="1000"/>
                        </a:spcAft>
                      </a:pPr>
                      <a:r>
                        <a:rPr lang="fr-FR" sz="1400" dirty="0">
                          <a:effectLst/>
                          <a:latin typeface="Times New Roman" panose="02020603050405020304" pitchFamily="18" charset="0"/>
                          <a:cs typeface="Times New Roman" panose="02020603050405020304" pitchFamily="18" charset="0"/>
                        </a:rPr>
                        <a:t>au-delà de 160. 366€</a:t>
                      </a:r>
                      <a:endParaRPr lang="fr-FR"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r>
                        <a:rPr lang="fr-FR" sz="1400" b="1" dirty="0">
                          <a:effectLst/>
                          <a:latin typeface="Times New Roman" panose="02020603050405020304" pitchFamily="18" charset="0"/>
                          <a:cs typeface="Times New Roman" panose="02020603050405020304" pitchFamily="18" charset="0"/>
                        </a:rPr>
                        <a:t>          45%</a:t>
                      </a:r>
                      <a:endParaRPr lang="fr-FR"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r>
                        <a:rPr lang="fr-FR" sz="1400" dirty="0">
                          <a:effectLst/>
                          <a:latin typeface="Times New Roman" panose="02020603050405020304" pitchFamily="18" charset="0"/>
                          <a:cs typeface="Times New Roman" panose="02020603050405020304" pitchFamily="18" charset="0"/>
                        </a:rPr>
                        <a:t>                                              </a:t>
                      </a:r>
                      <a:endParaRPr lang="fr-FR"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1663176613"/>
                  </a:ext>
                </a:extLst>
              </a:tr>
            </a:tbl>
          </a:graphicData>
        </a:graphic>
      </p:graphicFrame>
      <p:sp>
        <p:nvSpPr>
          <p:cNvPr id="2" name="ZoneTexte 1">
            <a:extLst>
              <a:ext uri="{FF2B5EF4-FFF2-40B4-BE49-F238E27FC236}">
                <a16:creationId xmlns:a16="http://schemas.microsoft.com/office/drawing/2014/main" id="{10C2BBE4-F539-29E8-5C6E-F42213BEB915}"/>
              </a:ext>
            </a:extLst>
          </p:cNvPr>
          <p:cNvSpPr txBox="1"/>
          <p:nvPr/>
        </p:nvSpPr>
        <p:spPr>
          <a:xfrm>
            <a:off x="341356" y="817053"/>
            <a:ext cx="4190058" cy="338554"/>
          </a:xfrm>
          <a:prstGeom prst="rect">
            <a:avLst/>
          </a:prstGeom>
          <a:noFill/>
        </p:spPr>
        <p:txBody>
          <a:bodyPr wrap="none" rtlCol="0">
            <a:spAutoFit/>
          </a:bodyPr>
          <a:lstStyle/>
          <a:p>
            <a:r>
              <a:rPr lang="fr-FR" sz="1600" b="1" u="sng" dirty="0">
                <a:latin typeface="Times New Roman" panose="02020603050405020304" pitchFamily="18" charset="0"/>
                <a:cs typeface="Times New Roman" panose="02020603050405020304" pitchFamily="18" charset="0"/>
              </a:rPr>
              <a:t>1- Calcul de l’impôt sur le bénéfice (145.000€)</a:t>
            </a:r>
          </a:p>
        </p:txBody>
      </p:sp>
      <p:sp>
        <p:nvSpPr>
          <p:cNvPr id="7" name="ZoneTexte 6">
            <a:extLst>
              <a:ext uri="{FF2B5EF4-FFF2-40B4-BE49-F238E27FC236}">
                <a16:creationId xmlns:a16="http://schemas.microsoft.com/office/drawing/2014/main" id="{2CA2D0C7-6F4F-F1CB-48EB-1B255A6D6442}"/>
              </a:ext>
            </a:extLst>
          </p:cNvPr>
          <p:cNvSpPr txBox="1"/>
          <p:nvPr/>
        </p:nvSpPr>
        <p:spPr>
          <a:xfrm>
            <a:off x="360710" y="4948087"/>
            <a:ext cx="8461288" cy="1569660"/>
          </a:xfrm>
          <a:prstGeom prst="rect">
            <a:avLst/>
          </a:prstGeom>
          <a:noFill/>
        </p:spPr>
        <p:txBody>
          <a:bodyPr wrap="square">
            <a:spAutoFit/>
          </a:bodyPr>
          <a:lstStyle/>
          <a:p>
            <a:pPr eaLnBrk="0" fontAlgn="base" hangingPunct="0">
              <a:spcBef>
                <a:spcPct val="0"/>
              </a:spcBef>
              <a:spcAft>
                <a:spcPct val="0"/>
              </a:spcAft>
            </a:pPr>
            <a:r>
              <a:rPr lang="fr-FR" altLang="fr-FR" sz="1600" dirty="0">
                <a:latin typeface="Times New Roman" panose="02020603050405020304" pitchFamily="18" charset="0"/>
                <a:ea typeface="Calibri" panose="020F0502020204030204" pitchFamily="34" charset="0"/>
                <a:cs typeface="Times New Roman" panose="02020603050405020304" pitchFamily="18" charset="0"/>
              </a:rPr>
              <a:t>Avec le barème progressif de l’impôt sur le revenu tel que mentionné dans le tableau ci-dessus, un célibataire sans enfant comme </a:t>
            </a:r>
            <a:r>
              <a:rPr lang="fr-FR" altLang="fr-FR" sz="1600" b="1" dirty="0">
                <a:latin typeface="Times New Roman" panose="02020603050405020304" pitchFamily="18" charset="0"/>
                <a:cs typeface="Times New Roman" panose="02020603050405020304" pitchFamily="18" charset="0"/>
              </a:rPr>
              <a:t>LEMARCHAND </a:t>
            </a:r>
            <a:r>
              <a:rPr lang="fr-FR" altLang="fr-FR" sz="1600" dirty="0">
                <a:latin typeface="Times New Roman" panose="02020603050405020304" pitchFamily="18" charset="0"/>
                <a:ea typeface="Calibri" panose="020F0502020204030204" pitchFamily="34" charset="0"/>
                <a:cs typeface="Times New Roman" panose="02020603050405020304" pitchFamily="18" charset="0"/>
              </a:rPr>
              <a:t>dont le revenu imposable est de </a:t>
            </a:r>
            <a:r>
              <a:rPr lang="fr-FR" altLang="fr-FR" sz="1600" b="1" dirty="0">
                <a:solidFill>
                  <a:schemeClr val="accent2"/>
                </a:solidFill>
                <a:latin typeface="Times New Roman" panose="02020603050405020304" pitchFamily="18" charset="0"/>
                <a:ea typeface="Calibri" panose="020F0502020204030204" pitchFamily="34" charset="0"/>
                <a:cs typeface="Times New Roman" panose="02020603050405020304" pitchFamily="18" charset="0"/>
              </a:rPr>
              <a:t>145.000€ </a:t>
            </a:r>
            <a:r>
              <a:rPr lang="fr-FR" altLang="fr-FR" sz="1600" dirty="0">
                <a:latin typeface="Times New Roman" panose="02020603050405020304" pitchFamily="18" charset="0"/>
                <a:ea typeface="Calibri" panose="020F0502020204030204" pitchFamily="34" charset="0"/>
                <a:cs typeface="Times New Roman" panose="02020603050405020304" pitchFamily="18" charset="0"/>
              </a:rPr>
              <a:t>est imposé de la façon suivante :</a:t>
            </a:r>
          </a:p>
          <a:p>
            <a:pPr eaLnBrk="0" fontAlgn="base" hangingPunct="0">
              <a:spcBef>
                <a:spcPct val="0"/>
              </a:spcBef>
              <a:spcAft>
                <a:spcPct val="0"/>
              </a:spcAft>
            </a:pPr>
            <a:endParaRPr lang="fr-FR" altLang="fr-FR" sz="1600"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lang="fr-FR" altLang="fr-FR" sz="1600" b="1" dirty="0">
                <a:latin typeface="Times New Roman" panose="02020603050405020304" pitchFamily="18" charset="0"/>
                <a:ea typeface="Calibri" panose="020F0502020204030204" pitchFamily="34" charset="0"/>
                <a:cs typeface="Times New Roman" panose="02020603050405020304" pitchFamily="18" charset="0"/>
              </a:rPr>
              <a:t>1</a:t>
            </a:r>
            <a:r>
              <a:rPr lang="fr-FR" altLang="fr-FR" sz="1600" b="1" baseline="30000" dirty="0">
                <a:latin typeface="Times New Roman" panose="02020603050405020304" pitchFamily="18" charset="0"/>
                <a:ea typeface="Calibri" panose="020F0502020204030204" pitchFamily="34" charset="0"/>
                <a:cs typeface="Times New Roman" panose="02020603050405020304" pitchFamily="18" charset="0"/>
              </a:rPr>
              <a:t>ere</a:t>
            </a:r>
            <a:r>
              <a:rPr lang="fr-FR" altLang="fr-FR" sz="1600" baseline="30000" dirty="0">
                <a:latin typeface="Times New Roman" panose="02020603050405020304" pitchFamily="18" charset="0"/>
                <a:ea typeface="Calibri" panose="020F0502020204030204" pitchFamily="34" charset="0"/>
                <a:cs typeface="Times New Roman" panose="02020603050405020304" pitchFamily="18" charset="0"/>
              </a:rPr>
              <a:t> </a:t>
            </a:r>
            <a:r>
              <a:rPr lang="fr-FR" altLang="fr-FR" sz="1600" dirty="0">
                <a:latin typeface="Times New Roman" panose="02020603050405020304" pitchFamily="18" charset="0"/>
                <a:ea typeface="Calibri" panose="020F0502020204030204" pitchFamily="34" charset="0"/>
                <a:cs typeface="Times New Roman" panose="02020603050405020304" pitchFamily="18" charset="0"/>
              </a:rPr>
              <a:t>tranche </a:t>
            </a:r>
            <a:r>
              <a:rPr lang="fr-FR" altLang="fr-FR" sz="16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0€</a:t>
            </a:r>
            <a:r>
              <a:rPr lang="fr-FR" altLang="fr-FR" sz="16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fr-FR" altLang="fr-FR" sz="1600" dirty="0">
                <a:latin typeface="Times New Roman" panose="02020603050405020304" pitchFamily="18" charset="0"/>
                <a:ea typeface="Calibri" panose="020F0502020204030204" pitchFamily="34" charset="0"/>
                <a:cs typeface="Times New Roman" panose="02020603050405020304" pitchFamily="18" charset="0"/>
              </a:rPr>
              <a:t>+ </a:t>
            </a:r>
            <a:r>
              <a:rPr lang="fr-FR" altLang="fr-FR" sz="1600" b="1" dirty="0">
                <a:latin typeface="Times New Roman" panose="02020603050405020304" pitchFamily="18" charset="0"/>
                <a:ea typeface="Calibri" panose="020F0502020204030204" pitchFamily="34" charset="0"/>
                <a:cs typeface="Times New Roman" panose="02020603050405020304" pitchFamily="18" charset="0"/>
              </a:rPr>
              <a:t>2</a:t>
            </a:r>
            <a:r>
              <a:rPr lang="fr-FR" altLang="fr-FR" sz="1600" b="1" baseline="30000" dirty="0">
                <a:latin typeface="Times New Roman" panose="02020603050405020304" pitchFamily="18" charset="0"/>
                <a:ea typeface="Calibri" panose="020F0502020204030204" pitchFamily="34" charset="0"/>
                <a:cs typeface="Times New Roman" panose="02020603050405020304" pitchFamily="18" charset="0"/>
              </a:rPr>
              <a:t>e</a:t>
            </a:r>
            <a:r>
              <a:rPr lang="fr-FR" altLang="fr-FR" sz="1600" dirty="0">
                <a:latin typeface="Times New Roman" panose="02020603050405020304" pitchFamily="18" charset="0"/>
                <a:ea typeface="Calibri" panose="020F0502020204030204" pitchFamily="34" charset="0"/>
                <a:cs typeface="Times New Roman" panose="02020603050405020304" pitchFamily="18" charset="0"/>
              </a:rPr>
              <a:t> tranche </a:t>
            </a:r>
            <a:r>
              <a:rPr lang="fr-FR" altLang="fr-FR" sz="16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1742,84€ </a:t>
            </a:r>
            <a:r>
              <a:rPr lang="fr-FR" altLang="fr-FR" sz="1600" b="1" dirty="0">
                <a:latin typeface="Times New Roman" panose="02020603050405020304" pitchFamily="18" charset="0"/>
                <a:ea typeface="Calibri" panose="020F0502020204030204" pitchFamily="34" charset="0"/>
                <a:cs typeface="Times New Roman" panose="02020603050405020304" pitchFamily="18" charset="0"/>
              </a:rPr>
              <a:t>+ 3</a:t>
            </a:r>
            <a:r>
              <a:rPr lang="fr-FR" altLang="fr-FR" sz="1600" b="1" baseline="30000" dirty="0">
                <a:latin typeface="Times New Roman" panose="02020603050405020304" pitchFamily="18" charset="0"/>
                <a:ea typeface="Calibri" panose="020F0502020204030204" pitchFamily="34" charset="0"/>
                <a:cs typeface="Times New Roman" panose="02020603050405020304" pitchFamily="18" charset="0"/>
              </a:rPr>
              <a:t>e</a:t>
            </a:r>
            <a:r>
              <a:rPr lang="fr-FR" altLang="fr-FR" sz="16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fr-FR" altLang="fr-FR" sz="1600" dirty="0">
                <a:latin typeface="Times New Roman" panose="02020603050405020304" pitchFamily="18" charset="0"/>
                <a:ea typeface="Calibri" panose="020F0502020204030204" pitchFamily="34" charset="0"/>
                <a:cs typeface="Times New Roman" panose="02020603050405020304" pitchFamily="18" charset="0"/>
              </a:rPr>
              <a:t>tranche</a:t>
            </a:r>
            <a:r>
              <a:rPr lang="fr-FR" altLang="fr-FR" sz="16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14. 542,2€ </a:t>
            </a:r>
            <a:r>
              <a:rPr lang="fr-FR" altLang="fr-FR" sz="1600" b="1" dirty="0">
                <a:latin typeface="Times New Roman" panose="02020603050405020304" pitchFamily="18" charset="0"/>
                <a:ea typeface="Calibri" panose="020F0502020204030204" pitchFamily="34" charset="0"/>
                <a:cs typeface="Times New Roman" panose="02020603050405020304" pitchFamily="18" charset="0"/>
              </a:rPr>
              <a:t>+</a:t>
            </a:r>
            <a:r>
              <a:rPr lang="fr-FR" altLang="fr-FR" sz="16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fr-FR" altLang="fr-FR" sz="1600" b="1" dirty="0">
                <a:latin typeface="Times New Roman" panose="02020603050405020304" pitchFamily="18" charset="0"/>
                <a:ea typeface="Calibri" panose="020F0502020204030204" pitchFamily="34" charset="0"/>
                <a:cs typeface="Times New Roman" panose="02020603050405020304" pitchFamily="18" charset="0"/>
              </a:rPr>
              <a:t>4</a:t>
            </a:r>
            <a:r>
              <a:rPr lang="fr-FR" altLang="fr-FR" sz="1600" b="1" baseline="30000" dirty="0">
                <a:latin typeface="Times New Roman" panose="02020603050405020304" pitchFamily="18" charset="0"/>
                <a:ea typeface="Calibri" panose="020F0502020204030204" pitchFamily="34" charset="0"/>
                <a:cs typeface="Times New Roman" panose="02020603050405020304" pitchFamily="18" charset="0"/>
              </a:rPr>
              <a:t>e</a:t>
            </a:r>
            <a:r>
              <a:rPr lang="fr-FR" altLang="fr-FR" sz="16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fr-FR" altLang="fr-FR" sz="1600" dirty="0">
                <a:latin typeface="Times New Roman" panose="02020603050405020304" pitchFamily="18" charset="0"/>
                <a:ea typeface="Calibri" panose="020F0502020204030204" pitchFamily="34" charset="0"/>
                <a:cs typeface="Times New Roman" panose="02020603050405020304" pitchFamily="18" charset="0"/>
              </a:rPr>
              <a:t>tranche</a:t>
            </a:r>
            <a:r>
              <a:rPr lang="fr-FR" altLang="fr-FR" sz="16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fr-FR" sz="1600" b="1" dirty="0">
                <a:solidFill>
                  <a:srgbClr val="FF0000"/>
                </a:solidFill>
                <a:latin typeface="Times New Roman" panose="02020603050405020304" pitchFamily="18" charset="0"/>
                <a:cs typeface="Times New Roman" panose="02020603050405020304" pitchFamily="18" charset="0"/>
              </a:rPr>
              <a:t>28.886,14€</a:t>
            </a:r>
            <a:r>
              <a:rPr lang="fr-FR" altLang="fr-FR" sz="1600" dirty="0">
                <a:latin typeface="Times New Roman" panose="02020603050405020304" pitchFamily="18" charset="0"/>
                <a:ea typeface="Calibri" panose="020F0502020204030204" pitchFamily="34" charset="0"/>
                <a:cs typeface="Times New Roman" panose="02020603050405020304" pitchFamily="18" charset="0"/>
              </a:rPr>
              <a:t>  pour un impôt total de</a:t>
            </a:r>
            <a:r>
              <a:rPr lang="fr-FR" altLang="fr-FR" sz="1600" b="1" dirty="0">
                <a:latin typeface="Times New Roman" panose="02020603050405020304" pitchFamily="18" charset="0"/>
                <a:ea typeface="Calibri" panose="020F0502020204030204" pitchFamily="34" charset="0"/>
                <a:cs typeface="Times New Roman" panose="02020603050405020304" pitchFamily="18" charset="0"/>
              </a:rPr>
              <a:t> </a:t>
            </a:r>
            <a:r>
              <a:rPr lang="fr-FR" altLang="fr-FR" sz="1600" b="1" dirty="0">
                <a:solidFill>
                  <a:schemeClr val="accent4"/>
                </a:solidFill>
                <a:latin typeface="Times New Roman" panose="02020603050405020304" pitchFamily="18" charset="0"/>
                <a:ea typeface="Calibri" panose="020F0502020204030204" pitchFamily="34" charset="0"/>
                <a:cs typeface="Times New Roman" panose="02020603050405020304" pitchFamily="18" charset="0"/>
              </a:rPr>
              <a:t>45.171,18€</a:t>
            </a:r>
            <a:r>
              <a:rPr lang="fr-FR" altLang="fr-FR" sz="1600" dirty="0">
                <a:solidFill>
                  <a:schemeClr val="accent4"/>
                </a:solidFill>
                <a:latin typeface="Times New Roman" panose="02020603050405020304" pitchFamily="18"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39807231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F6139FE2-375E-C156-6263-89D217B1EA04}"/>
              </a:ext>
            </a:extLst>
          </p:cNvPr>
          <p:cNvSpPr txBox="1"/>
          <p:nvPr/>
        </p:nvSpPr>
        <p:spPr>
          <a:xfrm>
            <a:off x="251520" y="1305341"/>
            <a:ext cx="8424936" cy="3816429"/>
          </a:xfrm>
          <a:prstGeom prst="rect">
            <a:avLst/>
          </a:prstGeom>
          <a:noFill/>
        </p:spPr>
        <p:txBody>
          <a:bodyPr wrap="square">
            <a:spAutoFit/>
          </a:bodyPr>
          <a:lstStyle/>
          <a:p>
            <a:pPr eaLnBrk="0" fontAlgn="base" hangingPunct="0">
              <a:spcBef>
                <a:spcPct val="0"/>
              </a:spcBef>
              <a:spcAft>
                <a:spcPct val="0"/>
              </a:spcAft>
            </a:pPr>
            <a:r>
              <a:rPr lang="fr-FR" altLang="fr-FR" sz="1600" b="1" u="sng" dirty="0">
                <a:latin typeface="Times New Roman" panose="02020603050405020304" pitchFamily="18" charset="0"/>
                <a:cs typeface="Times New Roman" panose="02020603050405020304" pitchFamily="18" charset="0"/>
              </a:rPr>
              <a:t>2- La détermination du taux moyen d’imposition qui s’appliquera à son bénéfice tiré en France </a:t>
            </a:r>
          </a:p>
          <a:p>
            <a:pPr eaLnBrk="0" fontAlgn="base" hangingPunct="0">
              <a:spcBef>
                <a:spcPct val="0"/>
              </a:spcBef>
              <a:spcAft>
                <a:spcPct val="0"/>
              </a:spcAft>
            </a:pPr>
            <a:endParaRPr lang="fr-FR" altLang="fr-FR" sz="1600" b="1" u="sng"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lang="fr-FR" altLang="fr-FR" sz="1600" dirty="0">
                <a:latin typeface="Times New Roman" panose="02020603050405020304" pitchFamily="18" charset="0"/>
                <a:cs typeface="Times New Roman" panose="02020603050405020304" pitchFamily="18" charset="0"/>
              </a:rPr>
              <a:t>Le taux moyen = Impôt calculé (</a:t>
            </a:r>
            <a:r>
              <a:rPr lang="fr-FR" altLang="fr-FR" sz="1600" b="1" dirty="0">
                <a:solidFill>
                  <a:schemeClr val="accent4"/>
                </a:solidFill>
                <a:latin typeface="Times New Roman" panose="02020603050405020304" pitchFamily="18" charset="0"/>
                <a:ea typeface="Calibri" panose="020F0502020204030204" pitchFamily="34" charset="0"/>
                <a:cs typeface="Times New Roman" panose="02020603050405020304" pitchFamily="18" charset="0"/>
              </a:rPr>
              <a:t>45.171,18€) </a:t>
            </a:r>
            <a:r>
              <a:rPr lang="fr-FR" altLang="fr-FR" sz="1600" b="1" dirty="0">
                <a:latin typeface="Times New Roman" panose="02020603050405020304" pitchFamily="18" charset="0"/>
                <a:ea typeface="Calibri" panose="020F0502020204030204" pitchFamily="34" charset="0"/>
                <a:cs typeface="Times New Roman" panose="02020603050405020304" pitchFamily="18" charset="0"/>
              </a:rPr>
              <a:t>X 100 / </a:t>
            </a:r>
            <a:r>
              <a:rPr lang="fr-FR" altLang="fr-FR" sz="1600" dirty="0">
                <a:latin typeface="Times New Roman" panose="02020603050405020304" pitchFamily="18" charset="0"/>
                <a:ea typeface="Calibri" panose="020F0502020204030204" pitchFamily="34" charset="0"/>
                <a:cs typeface="Times New Roman" panose="02020603050405020304" pitchFamily="18" charset="0"/>
              </a:rPr>
              <a:t> par le bénéfice imposable (</a:t>
            </a:r>
            <a:r>
              <a:rPr lang="fr-FR" altLang="fr-FR" sz="1600" b="1" dirty="0">
                <a:solidFill>
                  <a:schemeClr val="accent2"/>
                </a:solidFill>
                <a:latin typeface="Times New Roman" panose="02020603050405020304" pitchFamily="18" charset="0"/>
                <a:ea typeface="Calibri" panose="020F0502020204030204" pitchFamily="34" charset="0"/>
                <a:cs typeface="Times New Roman" panose="02020603050405020304" pitchFamily="18" charset="0"/>
              </a:rPr>
              <a:t>145.000€)</a:t>
            </a:r>
            <a:r>
              <a:rPr lang="fr-FR" altLang="fr-FR" sz="1600" dirty="0">
                <a:latin typeface="Times New Roman" panose="02020603050405020304" pitchFamily="18" charset="0"/>
                <a:ea typeface="Calibri" panose="020F0502020204030204" pitchFamily="34" charset="0"/>
                <a:cs typeface="Times New Roman" panose="02020603050405020304" pitchFamily="18" charset="0"/>
              </a:rPr>
              <a:t>. </a:t>
            </a:r>
          </a:p>
          <a:p>
            <a:pPr eaLnBrk="0" fontAlgn="base" hangingPunct="0">
              <a:spcBef>
                <a:spcPct val="0"/>
              </a:spcBef>
              <a:spcAft>
                <a:spcPct val="0"/>
              </a:spcAft>
            </a:pPr>
            <a:endParaRPr lang="fr-FR" altLang="fr-FR" sz="1600" dirty="0">
              <a:latin typeface="Times New Roman" panose="02020603050405020304" pitchFamily="18" charset="0"/>
              <a:ea typeface="Calibri" panose="020F0502020204030204" pitchFamily="34" charset="0"/>
              <a:cs typeface="Times New Roman" panose="02020603050405020304" pitchFamily="18" charset="0"/>
            </a:endParaRPr>
          </a:p>
          <a:p>
            <a:pPr eaLnBrk="0" fontAlgn="base" hangingPunct="0">
              <a:spcBef>
                <a:spcPct val="0"/>
              </a:spcBef>
              <a:spcAft>
                <a:spcPct val="0"/>
              </a:spcAft>
            </a:pPr>
            <a:r>
              <a:rPr lang="fr-FR" altLang="fr-FR" sz="1600" b="1" dirty="0">
                <a:solidFill>
                  <a:schemeClr val="accent4"/>
                </a:solidFill>
                <a:latin typeface="Times New Roman" panose="02020603050405020304" pitchFamily="18" charset="0"/>
                <a:ea typeface="Calibri" panose="020F0502020204030204" pitchFamily="34" charset="0"/>
                <a:cs typeface="Times New Roman" panose="02020603050405020304" pitchFamily="18" charset="0"/>
              </a:rPr>
              <a:t>45.171,18€ X 100 / </a:t>
            </a:r>
            <a:r>
              <a:rPr lang="fr-FR" altLang="fr-FR" sz="1600" b="1" dirty="0">
                <a:solidFill>
                  <a:schemeClr val="accent2"/>
                </a:solidFill>
                <a:latin typeface="Times New Roman" panose="02020603050405020304" pitchFamily="18" charset="0"/>
                <a:ea typeface="Calibri" panose="020F0502020204030204" pitchFamily="34" charset="0"/>
                <a:cs typeface="Times New Roman" panose="02020603050405020304" pitchFamily="18" charset="0"/>
              </a:rPr>
              <a:t>145.000€ </a:t>
            </a:r>
            <a:r>
              <a:rPr lang="fr-FR" altLang="fr-FR" sz="1600" b="1" dirty="0">
                <a:latin typeface="Times New Roman" panose="02020603050405020304" pitchFamily="18" charset="0"/>
                <a:ea typeface="Calibri" panose="020F0502020204030204" pitchFamily="34" charset="0"/>
                <a:cs typeface="Times New Roman" panose="02020603050405020304" pitchFamily="18" charset="0"/>
              </a:rPr>
              <a:t>=</a:t>
            </a:r>
            <a:r>
              <a:rPr lang="fr-FR" altLang="fr-FR" sz="1600" b="1" dirty="0">
                <a:solidFill>
                  <a:schemeClr val="accent2"/>
                </a:solidFill>
                <a:latin typeface="Times New Roman" panose="02020603050405020304" pitchFamily="18" charset="0"/>
                <a:ea typeface="Calibri" panose="020F0502020204030204" pitchFamily="34" charset="0"/>
                <a:cs typeface="Times New Roman" panose="02020603050405020304" pitchFamily="18" charset="0"/>
              </a:rPr>
              <a:t> </a:t>
            </a:r>
            <a:r>
              <a:rPr lang="fr-FR" altLang="fr-FR" sz="16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31,15 %</a:t>
            </a:r>
          </a:p>
          <a:p>
            <a:pPr eaLnBrk="0" fontAlgn="base" hangingPunct="0">
              <a:spcBef>
                <a:spcPct val="0"/>
              </a:spcBef>
              <a:spcAft>
                <a:spcPct val="0"/>
              </a:spcAft>
            </a:pPr>
            <a:endParaRPr lang="fr-FR" altLang="fr-FR" sz="16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a:p>
            <a:pPr eaLnBrk="0" fontAlgn="base" hangingPunct="0">
              <a:spcBef>
                <a:spcPct val="0"/>
              </a:spcBef>
              <a:spcAft>
                <a:spcPct val="0"/>
              </a:spcAft>
            </a:pPr>
            <a:endParaRPr lang="fr-FR" altLang="fr-FR" sz="16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a:p>
            <a:pPr eaLnBrk="0" fontAlgn="base" hangingPunct="0">
              <a:spcBef>
                <a:spcPct val="0"/>
              </a:spcBef>
              <a:spcAft>
                <a:spcPct val="0"/>
              </a:spcAft>
            </a:pPr>
            <a:r>
              <a:rPr lang="fr-FR" altLang="fr-FR" sz="1600" b="1" dirty="0">
                <a:latin typeface="Times New Roman" panose="02020603050405020304" pitchFamily="18" charset="0"/>
                <a:ea typeface="Calibri" panose="020F0502020204030204" pitchFamily="34" charset="0"/>
                <a:cs typeface="Times New Roman" panose="02020603050405020304" pitchFamily="18" charset="0"/>
              </a:rPr>
              <a:t>3- </a:t>
            </a:r>
            <a:r>
              <a:rPr lang="fr-FR" sz="1600" b="1" u="sng" dirty="0">
                <a:latin typeface="Times New Roman" pitchFamily="18" charset="0"/>
                <a:ea typeface="Calibri" pitchFamily="34" charset="0"/>
                <a:cs typeface="Times New Roman" pitchFamily="18" charset="0"/>
              </a:rPr>
              <a:t>l’impôt que monsieur LEMARCHAND doit payer sur son bénéfice de source française</a:t>
            </a:r>
            <a:endParaRPr lang="fr-FR" altLang="fr-FR" sz="1600" b="1" u="sng" dirty="0">
              <a:latin typeface="Times New Roman" panose="02020603050405020304" pitchFamily="18" charset="0"/>
              <a:ea typeface="Calibri" panose="020F0502020204030204" pitchFamily="34" charset="0"/>
              <a:cs typeface="Times New Roman" panose="02020603050405020304" pitchFamily="18" charset="0"/>
            </a:endParaRPr>
          </a:p>
          <a:p>
            <a:pPr eaLnBrk="0" fontAlgn="base" hangingPunct="0">
              <a:spcBef>
                <a:spcPct val="0"/>
              </a:spcBef>
              <a:spcAft>
                <a:spcPct val="0"/>
              </a:spcAft>
            </a:pPr>
            <a:endParaRPr lang="fr-FR" altLang="fr-FR" sz="1600" b="1" u="sng" dirty="0">
              <a:latin typeface="Times New Roman" panose="02020603050405020304" pitchFamily="18" charset="0"/>
              <a:ea typeface="Calibri" panose="020F0502020204030204" pitchFamily="34" charset="0"/>
              <a:cs typeface="Times New Roman" panose="02020603050405020304" pitchFamily="18" charset="0"/>
            </a:endParaRPr>
          </a:p>
          <a:p>
            <a:pPr eaLnBrk="0" fontAlgn="base" hangingPunct="0">
              <a:spcBef>
                <a:spcPct val="0"/>
              </a:spcBef>
              <a:spcAft>
                <a:spcPct val="0"/>
              </a:spcAft>
            </a:pPr>
            <a:endParaRPr lang="fr-FR" altLang="fr-FR" sz="1600" b="1" u="sng" dirty="0">
              <a:latin typeface="Times New Roman" panose="02020603050405020304" pitchFamily="18" charset="0"/>
              <a:ea typeface="Calibri" panose="020F0502020204030204" pitchFamily="34" charset="0"/>
              <a:cs typeface="Times New Roman" panose="02020603050405020304" pitchFamily="18" charset="0"/>
            </a:endParaRPr>
          </a:p>
          <a:p>
            <a:pPr eaLnBrk="0" fontAlgn="base" hangingPunct="0">
              <a:spcBef>
                <a:spcPct val="0"/>
              </a:spcBef>
              <a:spcAft>
                <a:spcPct val="0"/>
              </a:spcAft>
            </a:pPr>
            <a:r>
              <a:rPr lang="fr-FR" altLang="fr-FR" sz="1600" b="1" dirty="0">
                <a:latin typeface="Times New Roman" panose="02020603050405020304" pitchFamily="18" charset="0"/>
                <a:ea typeface="Calibri" panose="020F0502020204030204" pitchFamily="34" charset="0"/>
                <a:cs typeface="Times New Roman" panose="02020603050405020304" pitchFamily="18" charset="0"/>
              </a:rPr>
              <a:t>Impôt =  bénéfice réalisé en France (45.000€) x le taux moyen (31,15%).  </a:t>
            </a:r>
          </a:p>
          <a:p>
            <a:pPr eaLnBrk="0" fontAlgn="base" hangingPunct="0">
              <a:spcBef>
                <a:spcPct val="0"/>
              </a:spcBef>
              <a:spcAft>
                <a:spcPct val="0"/>
              </a:spcAft>
            </a:pPr>
            <a:endParaRPr lang="fr-FR" altLang="fr-FR" sz="1600" b="1" dirty="0">
              <a:latin typeface="Times New Roman" panose="02020603050405020304" pitchFamily="18" charset="0"/>
              <a:ea typeface="Calibri" panose="020F0502020204030204" pitchFamily="34" charset="0"/>
              <a:cs typeface="Times New Roman" panose="02020603050405020304" pitchFamily="18" charset="0"/>
            </a:endParaRPr>
          </a:p>
          <a:p>
            <a:pPr eaLnBrk="0" fontAlgn="base" hangingPunct="0">
              <a:spcBef>
                <a:spcPct val="0"/>
              </a:spcBef>
              <a:spcAft>
                <a:spcPct val="0"/>
              </a:spcAft>
            </a:pPr>
            <a:r>
              <a:rPr lang="fr-FR" altLang="fr-FR" sz="1600" b="1" dirty="0">
                <a:latin typeface="Times New Roman" panose="02020603050405020304" pitchFamily="18" charset="0"/>
                <a:ea typeface="Calibri" panose="020F0502020204030204" pitchFamily="34" charset="0"/>
                <a:cs typeface="Times New Roman" panose="02020603050405020304" pitchFamily="18" charset="0"/>
              </a:rPr>
              <a:t>45.000€ x 31, 15% = </a:t>
            </a:r>
            <a:r>
              <a:rPr lang="fr-FR" altLang="fr-FR" sz="1600" b="1" dirty="0">
                <a:solidFill>
                  <a:schemeClr val="accent3"/>
                </a:solidFill>
                <a:latin typeface="Times New Roman" panose="02020603050405020304" pitchFamily="18" charset="0"/>
                <a:ea typeface="Calibri" panose="020F0502020204030204" pitchFamily="34" charset="0"/>
                <a:cs typeface="Times New Roman" panose="02020603050405020304" pitchFamily="18" charset="0"/>
              </a:rPr>
              <a:t>14.017,5€</a:t>
            </a:r>
          </a:p>
          <a:p>
            <a:pPr eaLnBrk="0" fontAlgn="base" hangingPunct="0">
              <a:spcBef>
                <a:spcPct val="0"/>
              </a:spcBef>
              <a:spcAft>
                <a:spcPct val="0"/>
              </a:spcAft>
            </a:pPr>
            <a:endParaRPr lang="fr-FR" altLang="fr-FR" sz="1800" b="1" u="sng"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080333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au 8">
            <a:extLst>
              <a:ext uri="{FF2B5EF4-FFF2-40B4-BE49-F238E27FC236}">
                <a16:creationId xmlns:a16="http://schemas.microsoft.com/office/drawing/2014/main" id="{7001909C-D7B3-4188-8FDE-485F1FC02FAF}"/>
              </a:ext>
            </a:extLst>
          </p:cNvPr>
          <p:cNvGraphicFramePr>
            <a:graphicFrameLocks noGrp="1"/>
          </p:cNvGraphicFramePr>
          <p:nvPr>
            <p:extLst>
              <p:ext uri="{D42A27DB-BD31-4B8C-83A1-F6EECF244321}">
                <p14:modId xmlns:p14="http://schemas.microsoft.com/office/powerpoint/2010/main" val="470802382"/>
              </p:ext>
            </p:extLst>
          </p:nvPr>
        </p:nvGraphicFramePr>
        <p:xfrm>
          <a:off x="295016" y="1988840"/>
          <a:ext cx="8669471" cy="2906664"/>
        </p:xfrm>
        <a:graphic>
          <a:graphicData uri="http://schemas.openxmlformats.org/drawingml/2006/table">
            <a:tbl>
              <a:tblPr firstRow="1" firstCol="1" bandRow="1">
                <a:tableStyleId>{5C22544A-7EE6-4342-B048-85BDC9FD1C3A}</a:tableStyleId>
              </a:tblPr>
              <a:tblGrid>
                <a:gridCol w="2020998">
                  <a:extLst>
                    <a:ext uri="{9D8B030D-6E8A-4147-A177-3AD203B41FA5}">
                      <a16:colId xmlns:a16="http://schemas.microsoft.com/office/drawing/2014/main" val="2244745316"/>
                    </a:ext>
                  </a:extLst>
                </a:gridCol>
                <a:gridCol w="2167777">
                  <a:extLst>
                    <a:ext uri="{9D8B030D-6E8A-4147-A177-3AD203B41FA5}">
                      <a16:colId xmlns:a16="http://schemas.microsoft.com/office/drawing/2014/main" val="884756508"/>
                    </a:ext>
                  </a:extLst>
                </a:gridCol>
                <a:gridCol w="4480696">
                  <a:extLst>
                    <a:ext uri="{9D8B030D-6E8A-4147-A177-3AD203B41FA5}">
                      <a16:colId xmlns:a16="http://schemas.microsoft.com/office/drawing/2014/main" val="651729954"/>
                    </a:ext>
                  </a:extLst>
                </a:gridCol>
              </a:tblGrid>
              <a:tr h="446871">
                <a:tc>
                  <a:txBody>
                    <a:bodyPr/>
                    <a:lstStyle/>
                    <a:p>
                      <a:pPr>
                        <a:lnSpc>
                          <a:spcPct val="115000"/>
                        </a:lnSpc>
                        <a:spcAft>
                          <a:spcPts val="1000"/>
                        </a:spcAft>
                      </a:pPr>
                      <a:r>
                        <a:rPr lang="fr-FR" sz="1600" dirty="0">
                          <a:effectLst/>
                          <a:latin typeface="Times New Roman" panose="02020603050405020304" pitchFamily="18" charset="0"/>
                          <a:cs typeface="Times New Roman" panose="02020603050405020304" pitchFamily="18" charset="0"/>
                        </a:rPr>
                        <a:t>Tranches de revenus </a:t>
                      </a:r>
                      <a:endParaRPr lang="fr-FR"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a:lnSpc>
                          <a:spcPct val="115000"/>
                        </a:lnSpc>
                        <a:spcAft>
                          <a:spcPts val="1000"/>
                        </a:spcAft>
                      </a:pPr>
                      <a:r>
                        <a:rPr lang="fr-FR" sz="1600" dirty="0">
                          <a:effectLst/>
                          <a:latin typeface="Times New Roman" panose="02020603050405020304" pitchFamily="18" charset="0"/>
                          <a:cs typeface="Times New Roman" panose="02020603050405020304" pitchFamily="18" charset="0"/>
                        </a:rPr>
                        <a:t> Taux d’imposition</a:t>
                      </a:r>
                      <a:endParaRPr lang="fr-FR"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a:lnSpc>
                          <a:spcPct val="115000"/>
                        </a:lnSpc>
                        <a:spcAft>
                          <a:spcPts val="1000"/>
                        </a:spcAft>
                      </a:pPr>
                      <a:r>
                        <a:rPr lang="fr-FR" sz="1600" dirty="0">
                          <a:effectLst/>
                          <a:latin typeface="Times New Roman" panose="02020603050405020304" pitchFamily="18" charset="0"/>
                          <a:cs typeface="Times New Roman" panose="02020603050405020304" pitchFamily="18" charset="0"/>
                        </a:rPr>
                        <a:t>                            Impôt à payer par tranche</a:t>
                      </a:r>
                      <a:endParaRPr lang="fr-FR"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932025956"/>
                  </a:ext>
                </a:extLst>
              </a:tr>
              <a:tr h="489233">
                <a:tc>
                  <a:txBody>
                    <a:bodyPr/>
                    <a:lstStyle/>
                    <a:p>
                      <a:pPr>
                        <a:lnSpc>
                          <a:spcPct val="115000"/>
                        </a:lnSpc>
                        <a:spcAft>
                          <a:spcPts val="1000"/>
                        </a:spcAft>
                      </a:pPr>
                      <a:r>
                        <a:rPr lang="fr-FR" sz="1600" dirty="0">
                          <a:effectLst/>
                          <a:latin typeface="Times New Roman" panose="02020603050405020304" pitchFamily="18" charset="0"/>
                          <a:cs typeface="Times New Roman" panose="02020603050405020304" pitchFamily="18" charset="0"/>
                        </a:rPr>
                        <a:t>Jusqu’à   10.225€</a:t>
                      </a:r>
                      <a:endParaRPr lang="fr-FR"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r>
                        <a:rPr lang="fr-FR" sz="1600" b="1" dirty="0">
                          <a:effectLst/>
                          <a:latin typeface="Times New Roman" panose="02020603050405020304" pitchFamily="18" charset="0"/>
                          <a:cs typeface="Times New Roman" panose="02020603050405020304" pitchFamily="18" charset="0"/>
                        </a:rPr>
                        <a:t>           0 %</a:t>
                      </a:r>
                      <a:endParaRPr lang="fr-FR"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r>
                        <a:rPr lang="fr-FR" sz="1600" b="1" dirty="0">
                          <a:effectLst/>
                          <a:latin typeface="Times New Roman" panose="02020603050405020304" pitchFamily="18" charset="0"/>
                          <a:cs typeface="Times New Roman" panose="02020603050405020304" pitchFamily="18" charset="0"/>
                        </a:rPr>
                        <a:t>10. 225€ x 0 %  =                                         </a:t>
                      </a:r>
                      <a:r>
                        <a:rPr lang="fr-FR" sz="1600" b="1" dirty="0">
                          <a:solidFill>
                            <a:srgbClr val="FF0000"/>
                          </a:solidFill>
                          <a:effectLst/>
                          <a:latin typeface="Times New Roman" panose="02020603050405020304" pitchFamily="18" charset="0"/>
                          <a:cs typeface="Times New Roman" panose="02020603050405020304" pitchFamily="18" charset="0"/>
                        </a:rPr>
                        <a:t>0€</a:t>
                      </a:r>
                      <a:endParaRPr lang="fr-FR" sz="16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960665669"/>
                  </a:ext>
                </a:extLst>
              </a:tr>
              <a:tr h="485986">
                <a:tc>
                  <a:txBody>
                    <a:bodyPr/>
                    <a:lstStyle/>
                    <a:p>
                      <a:pPr>
                        <a:lnSpc>
                          <a:spcPct val="115000"/>
                        </a:lnSpc>
                        <a:spcAft>
                          <a:spcPts val="1000"/>
                        </a:spcAft>
                      </a:pPr>
                      <a:r>
                        <a:rPr lang="fr-FR" sz="1600" dirty="0">
                          <a:effectLst/>
                          <a:latin typeface="Times New Roman" panose="02020603050405020304" pitchFamily="18" charset="0"/>
                          <a:cs typeface="Times New Roman" panose="02020603050405020304" pitchFamily="18" charset="0"/>
                        </a:rPr>
                        <a:t>de 10.226€ à 26. 070€</a:t>
                      </a:r>
                      <a:endParaRPr lang="fr-FR"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r>
                        <a:rPr lang="fr-FR" sz="1600" b="1" dirty="0">
                          <a:effectLst/>
                          <a:latin typeface="Times New Roman" panose="02020603050405020304" pitchFamily="18" charset="0"/>
                          <a:cs typeface="Times New Roman" panose="02020603050405020304" pitchFamily="18" charset="0"/>
                        </a:rPr>
                        <a:t>          11%</a:t>
                      </a:r>
                      <a:endParaRPr lang="fr-FR"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fr-FR" sz="1600" b="1" dirty="0">
                          <a:effectLst/>
                          <a:latin typeface="Times New Roman" panose="02020603050405020304" pitchFamily="18" charset="0"/>
                          <a:cs typeface="Times New Roman" panose="02020603050405020304" pitchFamily="18" charset="0"/>
                        </a:rPr>
                        <a:t>26.070€ - 10. 226€ = 15.844€ x 11% =  </a:t>
                      </a:r>
                      <a:r>
                        <a:rPr lang="fr-FR" sz="1600" b="1" dirty="0">
                          <a:solidFill>
                            <a:srgbClr val="FF0000"/>
                          </a:solidFill>
                          <a:effectLst/>
                          <a:latin typeface="Times New Roman" panose="02020603050405020304" pitchFamily="18" charset="0"/>
                          <a:cs typeface="Times New Roman" panose="02020603050405020304" pitchFamily="18" charset="0"/>
                        </a:rPr>
                        <a:t>1742,84€</a:t>
                      </a:r>
                      <a:endParaRPr lang="fr-FR" sz="16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3651737589"/>
                  </a:ext>
                </a:extLst>
              </a:tr>
              <a:tr h="512602">
                <a:tc>
                  <a:txBody>
                    <a:bodyPr/>
                    <a:lstStyle/>
                    <a:p>
                      <a:pPr>
                        <a:lnSpc>
                          <a:spcPct val="115000"/>
                        </a:lnSpc>
                        <a:spcAft>
                          <a:spcPts val="1000"/>
                        </a:spcAft>
                      </a:pPr>
                      <a:r>
                        <a:rPr lang="fr-FR" sz="1600" dirty="0">
                          <a:effectLst/>
                          <a:latin typeface="Times New Roman" panose="02020603050405020304" pitchFamily="18" charset="0"/>
                          <a:cs typeface="Times New Roman" panose="02020603050405020304" pitchFamily="18" charset="0"/>
                        </a:rPr>
                        <a:t>de 26.071€ à 74.545€</a:t>
                      </a:r>
                    </a:p>
                  </a:txBody>
                  <a:tcPr marL="51435" marR="51435" marT="0" marB="0"/>
                </a:tc>
                <a:tc>
                  <a:txBody>
                    <a:bodyPr/>
                    <a:lstStyle/>
                    <a:p>
                      <a:pPr algn="l">
                        <a:lnSpc>
                          <a:spcPct val="115000"/>
                        </a:lnSpc>
                        <a:spcAft>
                          <a:spcPts val="1000"/>
                        </a:spcAft>
                      </a:pPr>
                      <a:r>
                        <a:rPr lang="fr-FR" sz="1600" b="1" dirty="0">
                          <a:effectLst/>
                          <a:latin typeface="Times New Roman" panose="02020603050405020304" pitchFamily="18" charset="0"/>
                          <a:cs typeface="Times New Roman" panose="02020603050405020304" pitchFamily="18" charset="0"/>
                        </a:rPr>
                        <a:t>          30%</a:t>
                      </a:r>
                      <a:endParaRPr lang="fr-FR"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r>
                        <a:rPr lang="fr-FR" sz="16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45.000€ </a:t>
                      </a:r>
                      <a:r>
                        <a:rPr lang="fr-FR" sz="16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fr-FR" sz="1600" b="1" dirty="0">
                          <a:solidFill>
                            <a:schemeClr val="tx1"/>
                          </a:solidFill>
                          <a:effectLst/>
                          <a:latin typeface="Times New Roman" panose="02020603050405020304" pitchFamily="18" charset="0"/>
                          <a:cs typeface="Times New Roman" panose="02020603050405020304" pitchFamily="18" charset="0"/>
                        </a:rPr>
                        <a:t>26.071€   =</a:t>
                      </a:r>
                      <a:r>
                        <a:rPr lang="fr-FR" sz="16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18.929€  x 30%  =  </a:t>
                      </a:r>
                      <a:r>
                        <a:rPr lang="fr-FR" sz="16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5678,7€</a:t>
                      </a:r>
                    </a:p>
                  </a:txBody>
                  <a:tcPr marL="51435" marR="51435" marT="0" marB="0"/>
                </a:tc>
                <a:extLst>
                  <a:ext uri="{0D108BD9-81ED-4DB2-BD59-A6C34878D82A}">
                    <a16:rowId xmlns:a16="http://schemas.microsoft.com/office/drawing/2014/main" val="1421885717"/>
                  </a:ext>
                </a:extLst>
              </a:tr>
              <a:tr h="485986">
                <a:tc>
                  <a:txBody>
                    <a:bodyPr/>
                    <a:lstStyle/>
                    <a:p>
                      <a:pPr>
                        <a:lnSpc>
                          <a:spcPct val="115000"/>
                        </a:lnSpc>
                        <a:spcAft>
                          <a:spcPts val="1000"/>
                        </a:spcAft>
                      </a:pPr>
                      <a:r>
                        <a:rPr lang="fr-FR" sz="1600" dirty="0">
                          <a:effectLst/>
                          <a:latin typeface="Times New Roman" panose="02020603050405020304" pitchFamily="18" charset="0"/>
                          <a:cs typeface="Times New Roman" panose="02020603050405020304" pitchFamily="18" charset="0"/>
                        </a:rPr>
                        <a:t>de 74.546€ à 160.366€ </a:t>
                      </a:r>
                      <a:endParaRPr lang="fr-FR"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r>
                        <a:rPr lang="fr-FR" sz="1600" b="1" dirty="0">
                          <a:effectLst/>
                          <a:latin typeface="Times New Roman" panose="02020603050405020304" pitchFamily="18" charset="0"/>
                          <a:cs typeface="Times New Roman" panose="02020603050405020304" pitchFamily="18" charset="0"/>
                        </a:rPr>
                        <a:t>          41%</a:t>
                      </a:r>
                      <a:endParaRPr lang="fr-FR"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endParaRPr lang="fr-FR" sz="16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3561505262"/>
                  </a:ext>
                </a:extLst>
              </a:tr>
              <a:tr h="485986">
                <a:tc>
                  <a:txBody>
                    <a:bodyPr/>
                    <a:lstStyle/>
                    <a:p>
                      <a:pPr>
                        <a:lnSpc>
                          <a:spcPct val="115000"/>
                        </a:lnSpc>
                        <a:spcAft>
                          <a:spcPts val="1000"/>
                        </a:spcAft>
                      </a:pPr>
                      <a:r>
                        <a:rPr lang="fr-FR" sz="1600" dirty="0">
                          <a:effectLst/>
                          <a:latin typeface="Times New Roman" panose="02020603050405020304" pitchFamily="18" charset="0"/>
                          <a:cs typeface="Times New Roman" panose="02020603050405020304" pitchFamily="18" charset="0"/>
                        </a:rPr>
                        <a:t>au-delà de 160. 366€</a:t>
                      </a:r>
                      <a:endParaRPr lang="fr-FR"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r>
                        <a:rPr lang="fr-FR" sz="1600" b="1" dirty="0">
                          <a:effectLst/>
                          <a:latin typeface="Times New Roman" panose="02020603050405020304" pitchFamily="18" charset="0"/>
                          <a:cs typeface="Times New Roman" panose="02020603050405020304" pitchFamily="18" charset="0"/>
                        </a:rPr>
                        <a:t>          45%</a:t>
                      </a:r>
                      <a:endParaRPr lang="fr-FR"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r>
                        <a:rPr lang="fr-FR" sz="1600" dirty="0">
                          <a:effectLst/>
                          <a:latin typeface="Times New Roman" panose="02020603050405020304" pitchFamily="18" charset="0"/>
                          <a:cs typeface="Times New Roman" panose="02020603050405020304" pitchFamily="18" charset="0"/>
                        </a:rPr>
                        <a:t>                                              </a:t>
                      </a:r>
                      <a:endParaRPr lang="fr-FR"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1663176613"/>
                  </a:ext>
                </a:extLst>
              </a:tr>
            </a:tbl>
          </a:graphicData>
        </a:graphic>
      </p:graphicFrame>
      <p:sp>
        <p:nvSpPr>
          <p:cNvPr id="5" name="ZoneTexte 4">
            <a:extLst>
              <a:ext uri="{FF2B5EF4-FFF2-40B4-BE49-F238E27FC236}">
                <a16:creationId xmlns:a16="http://schemas.microsoft.com/office/drawing/2014/main" id="{C19712F3-82ED-6035-5FB5-023B009CA7DF}"/>
              </a:ext>
            </a:extLst>
          </p:cNvPr>
          <p:cNvSpPr txBox="1"/>
          <p:nvPr/>
        </p:nvSpPr>
        <p:spPr>
          <a:xfrm>
            <a:off x="295016" y="860879"/>
            <a:ext cx="8408461" cy="584775"/>
          </a:xfrm>
          <a:prstGeom prst="rect">
            <a:avLst/>
          </a:prstGeom>
          <a:noFill/>
        </p:spPr>
        <p:txBody>
          <a:bodyPr wrap="square">
            <a:spAutoFit/>
          </a:bodyPr>
          <a:lstStyle/>
          <a:p>
            <a:pPr eaLnBrk="0" fontAlgn="base" hangingPunct="0">
              <a:spcBef>
                <a:spcPct val="0"/>
              </a:spcBef>
              <a:spcAft>
                <a:spcPct val="0"/>
              </a:spcAft>
            </a:pPr>
            <a:r>
              <a:rPr lang="fr-FR" altLang="fr-FR" sz="1600" b="1" dirty="0">
                <a:latin typeface="Times New Roman" panose="02020603050405020304" pitchFamily="18" charset="0"/>
                <a:cs typeface="Times New Roman" panose="02020603050405020304" pitchFamily="18" charset="0"/>
              </a:rPr>
              <a:t>NB: </a:t>
            </a:r>
            <a:r>
              <a:rPr lang="fr-FR" altLang="fr-FR" sz="1600" dirty="0">
                <a:latin typeface="Times New Roman" panose="02020603050405020304" pitchFamily="18" charset="0"/>
                <a:cs typeface="Times New Roman" panose="02020603050405020304" pitchFamily="18" charset="0"/>
              </a:rPr>
              <a:t>Si l’administration fiscale française n’avait pas tenu compte du bénéfice réalisé par</a:t>
            </a:r>
            <a:r>
              <a:rPr lang="fr-FR" altLang="fr-FR" sz="1600" b="1" dirty="0">
                <a:latin typeface="Times New Roman" panose="02020603050405020304" pitchFamily="18" charset="0"/>
                <a:cs typeface="Times New Roman" panose="02020603050405020304" pitchFamily="18" charset="0"/>
              </a:rPr>
              <a:t> </a:t>
            </a:r>
            <a:r>
              <a:rPr lang="fr-FR" altLang="fr-FR" sz="1600" dirty="0">
                <a:latin typeface="Times New Roman" panose="02020603050405020304" pitchFamily="18" charset="0"/>
                <a:cs typeface="Times New Roman" panose="02020603050405020304" pitchFamily="18" charset="0"/>
              </a:rPr>
              <a:t>monsieur</a:t>
            </a:r>
            <a:r>
              <a:rPr lang="fr-FR" altLang="fr-FR" sz="1600" b="1" dirty="0">
                <a:latin typeface="Times New Roman" panose="02020603050405020304" pitchFamily="18" charset="0"/>
                <a:cs typeface="Times New Roman" panose="02020603050405020304" pitchFamily="18" charset="0"/>
              </a:rPr>
              <a:t> LEMARCHAND </a:t>
            </a:r>
            <a:r>
              <a:rPr lang="fr-FR" altLang="fr-FR" sz="1600" dirty="0">
                <a:latin typeface="Times New Roman" panose="02020603050405020304" pitchFamily="18" charset="0"/>
                <a:cs typeface="Times New Roman" panose="02020603050405020304" pitchFamily="18" charset="0"/>
              </a:rPr>
              <a:t>en Belgique</a:t>
            </a:r>
            <a:r>
              <a:rPr lang="fr-FR" altLang="fr-FR" sz="1600" b="1" dirty="0">
                <a:latin typeface="Times New Roman" panose="02020603050405020304" pitchFamily="18" charset="0"/>
                <a:cs typeface="Times New Roman" panose="02020603050405020304" pitchFamily="18" charset="0"/>
              </a:rPr>
              <a:t>, </a:t>
            </a:r>
            <a:r>
              <a:rPr lang="fr-FR" altLang="fr-FR" sz="1600" dirty="0">
                <a:latin typeface="Times New Roman" panose="02020603050405020304" pitchFamily="18" charset="0"/>
                <a:cs typeface="Times New Roman" panose="02020603050405020304" pitchFamily="18" charset="0"/>
              </a:rPr>
              <a:t>il aurait payé l’impôt suivant.  </a:t>
            </a:r>
            <a:endParaRPr lang="fr-FR" altLang="fr-FR" sz="1600" b="1" dirty="0">
              <a:solidFill>
                <a:schemeClr val="accent3"/>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ZoneTexte 7">
            <a:extLst>
              <a:ext uri="{FF2B5EF4-FFF2-40B4-BE49-F238E27FC236}">
                <a16:creationId xmlns:a16="http://schemas.microsoft.com/office/drawing/2014/main" id="{A5507DF6-4359-0549-CD3D-370F07D3AD61}"/>
              </a:ext>
            </a:extLst>
          </p:cNvPr>
          <p:cNvSpPr txBox="1"/>
          <p:nvPr/>
        </p:nvSpPr>
        <p:spPr>
          <a:xfrm>
            <a:off x="755576" y="5157192"/>
            <a:ext cx="7848872" cy="1323439"/>
          </a:xfrm>
          <a:prstGeom prst="rect">
            <a:avLst/>
          </a:prstGeom>
          <a:noFill/>
        </p:spPr>
        <p:txBody>
          <a:bodyPr wrap="square">
            <a:spAutoFit/>
          </a:bodyPr>
          <a:lstStyle/>
          <a:p>
            <a:pPr eaLnBrk="0" fontAlgn="base" hangingPunct="0">
              <a:spcBef>
                <a:spcPct val="0"/>
              </a:spcBef>
              <a:spcAft>
                <a:spcPct val="0"/>
              </a:spcAft>
            </a:pPr>
            <a:r>
              <a:rPr lang="fr-FR" altLang="fr-FR" sz="1600" dirty="0">
                <a:latin typeface="Times New Roman" panose="02020603050405020304" pitchFamily="18" charset="0"/>
                <a:cs typeface="Times New Roman" panose="02020603050405020304" pitchFamily="18" charset="0"/>
              </a:rPr>
              <a:t>Sans la prise en compte de son bénéfice de la Belgique il aurait payé la somme suivante:</a:t>
            </a:r>
          </a:p>
          <a:p>
            <a:pPr eaLnBrk="0" fontAlgn="base" hangingPunct="0">
              <a:spcBef>
                <a:spcPct val="0"/>
              </a:spcBef>
              <a:spcAft>
                <a:spcPct val="0"/>
              </a:spcAft>
            </a:pPr>
            <a:r>
              <a:rPr lang="fr-FR" altLang="fr-FR" sz="1600" dirty="0">
                <a:latin typeface="Times New Roman" panose="02020603050405020304" pitchFamily="18" charset="0"/>
                <a:cs typeface="Times New Roman" panose="02020603050405020304" pitchFamily="18" charset="0"/>
              </a:rPr>
              <a:t> </a:t>
            </a:r>
            <a:r>
              <a:rPr lang="fr-FR" altLang="fr-FR" sz="1600" dirty="0">
                <a:latin typeface="Times New Roman" panose="02020603050405020304" pitchFamily="18" charset="0"/>
                <a:ea typeface="Calibri" panose="020F0502020204030204" pitchFamily="34" charset="0"/>
                <a:cs typeface="Times New Roman" panose="02020603050405020304" pitchFamily="18" charset="0"/>
              </a:rPr>
              <a:t> </a:t>
            </a:r>
          </a:p>
          <a:p>
            <a:pPr eaLnBrk="0" fontAlgn="base" hangingPunct="0">
              <a:spcBef>
                <a:spcPct val="0"/>
              </a:spcBef>
              <a:spcAft>
                <a:spcPct val="0"/>
              </a:spcAft>
            </a:pPr>
            <a:r>
              <a:rPr lang="fr-FR" altLang="fr-FR" sz="1600" b="1" dirty="0">
                <a:latin typeface="Times New Roman" panose="02020603050405020304" pitchFamily="18" charset="0"/>
                <a:ea typeface="Calibri" panose="020F0502020204030204" pitchFamily="34" charset="0"/>
                <a:cs typeface="Times New Roman" panose="02020603050405020304" pitchFamily="18" charset="0"/>
              </a:rPr>
              <a:t>1ère</a:t>
            </a:r>
            <a:r>
              <a:rPr lang="fr-FR" altLang="fr-FR" sz="1600" b="1" baseline="30000" dirty="0">
                <a:latin typeface="Times New Roman" panose="02020603050405020304" pitchFamily="18" charset="0"/>
                <a:ea typeface="Calibri" panose="020F0502020204030204" pitchFamily="34" charset="0"/>
                <a:cs typeface="Times New Roman" panose="02020603050405020304" pitchFamily="18" charset="0"/>
              </a:rPr>
              <a:t>  </a:t>
            </a:r>
            <a:r>
              <a:rPr lang="fr-FR" altLang="fr-FR" sz="1600" baseline="30000" dirty="0">
                <a:latin typeface="Times New Roman" panose="02020603050405020304" pitchFamily="18" charset="0"/>
                <a:ea typeface="Calibri" panose="020F0502020204030204" pitchFamily="34" charset="0"/>
                <a:cs typeface="Times New Roman" panose="02020603050405020304" pitchFamily="18" charset="0"/>
              </a:rPr>
              <a:t> </a:t>
            </a:r>
            <a:r>
              <a:rPr lang="fr-FR" altLang="fr-FR" sz="1600" dirty="0">
                <a:latin typeface="Times New Roman" panose="02020603050405020304" pitchFamily="18" charset="0"/>
                <a:ea typeface="Calibri" panose="020F0502020204030204" pitchFamily="34" charset="0"/>
                <a:cs typeface="Times New Roman" panose="02020603050405020304" pitchFamily="18" charset="0"/>
              </a:rPr>
              <a:t>tranche</a:t>
            </a:r>
            <a:r>
              <a:rPr lang="fr-FR" altLang="fr-FR" sz="1600" dirty="0">
                <a:solidFill>
                  <a:schemeClr val="accent3"/>
                </a:solidFill>
                <a:latin typeface="Times New Roman" panose="02020603050405020304" pitchFamily="18" charset="0"/>
                <a:ea typeface="Calibri" panose="020F0502020204030204" pitchFamily="34" charset="0"/>
                <a:cs typeface="Times New Roman" panose="02020603050405020304" pitchFamily="18" charset="0"/>
              </a:rPr>
              <a:t> </a:t>
            </a:r>
            <a:r>
              <a:rPr lang="fr-FR" altLang="fr-FR" sz="16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0€</a:t>
            </a:r>
            <a:r>
              <a:rPr lang="fr-FR" altLang="fr-FR" sz="16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fr-FR" altLang="fr-FR" sz="1600" dirty="0">
                <a:latin typeface="Times New Roman" panose="02020603050405020304" pitchFamily="18" charset="0"/>
                <a:ea typeface="Calibri" panose="020F0502020204030204" pitchFamily="34" charset="0"/>
                <a:cs typeface="Times New Roman" panose="02020603050405020304" pitchFamily="18" charset="0"/>
              </a:rPr>
              <a:t>+ </a:t>
            </a:r>
            <a:r>
              <a:rPr lang="fr-FR" altLang="fr-FR" sz="1600" b="1" dirty="0">
                <a:latin typeface="Times New Roman" panose="02020603050405020304" pitchFamily="18" charset="0"/>
                <a:ea typeface="Calibri" panose="020F0502020204030204" pitchFamily="34" charset="0"/>
                <a:cs typeface="Times New Roman" panose="02020603050405020304" pitchFamily="18" charset="0"/>
              </a:rPr>
              <a:t>2</a:t>
            </a:r>
            <a:r>
              <a:rPr lang="fr-FR" altLang="fr-FR" sz="1600" b="1" baseline="30000" dirty="0">
                <a:latin typeface="Times New Roman" panose="02020603050405020304" pitchFamily="18" charset="0"/>
                <a:ea typeface="Calibri" panose="020F0502020204030204" pitchFamily="34" charset="0"/>
                <a:cs typeface="Times New Roman" panose="02020603050405020304" pitchFamily="18" charset="0"/>
              </a:rPr>
              <a:t>e  </a:t>
            </a:r>
            <a:r>
              <a:rPr lang="fr-FR" altLang="fr-FR" sz="1600" dirty="0">
                <a:latin typeface="Times New Roman" panose="02020603050405020304" pitchFamily="18" charset="0"/>
                <a:ea typeface="Calibri" panose="020F0502020204030204" pitchFamily="34" charset="0"/>
                <a:cs typeface="Times New Roman" panose="02020603050405020304" pitchFamily="18" charset="0"/>
              </a:rPr>
              <a:t>tranche </a:t>
            </a:r>
            <a:r>
              <a:rPr lang="fr-FR" altLang="fr-FR" sz="16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1742,84€ </a:t>
            </a:r>
            <a:r>
              <a:rPr lang="fr-FR" altLang="fr-FR" sz="1600" b="1" dirty="0">
                <a:latin typeface="Times New Roman" panose="02020603050405020304" pitchFamily="18" charset="0"/>
                <a:ea typeface="Calibri" panose="020F0502020204030204" pitchFamily="34" charset="0"/>
                <a:cs typeface="Times New Roman" panose="02020603050405020304" pitchFamily="18" charset="0"/>
              </a:rPr>
              <a:t>+ 3</a:t>
            </a:r>
            <a:r>
              <a:rPr lang="fr-FR" altLang="fr-FR" sz="1600" b="1" baseline="30000" dirty="0">
                <a:latin typeface="Times New Roman" panose="02020603050405020304" pitchFamily="18" charset="0"/>
                <a:ea typeface="Calibri" panose="020F0502020204030204" pitchFamily="34" charset="0"/>
                <a:cs typeface="Times New Roman" panose="02020603050405020304" pitchFamily="18" charset="0"/>
              </a:rPr>
              <a:t>e</a:t>
            </a:r>
            <a:r>
              <a:rPr lang="fr-FR" altLang="fr-FR" sz="16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fr-FR" altLang="fr-FR" sz="1600" dirty="0">
                <a:latin typeface="Times New Roman" panose="02020603050405020304" pitchFamily="18" charset="0"/>
                <a:ea typeface="Calibri" panose="020F0502020204030204" pitchFamily="34" charset="0"/>
                <a:cs typeface="Times New Roman" panose="02020603050405020304" pitchFamily="18" charset="0"/>
              </a:rPr>
              <a:t>tranche</a:t>
            </a:r>
            <a:r>
              <a:rPr lang="fr-FR" altLang="fr-FR" sz="16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5678,7€ </a:t>
            </a:r>
            <a:r>
              <a:rPr lang="fr-FR" sz="1600" dirty="0">
                <a:solidFill>
                  <a:srgbClr val="FF0000"/>
                </a:solidFill>
                <a:latin typeface="Times New Roman" panose="02020603050405020304" pitchFamily="18" charset="0"/>
                <a:cs typeface="Times New Roman" panose="02020603050405020304" pitchFamily="18" charset="0"/>
              </a:rPr>
              <a:t> </a:t>
            </a:r>
            <a:r>
              <a:rPr lang="fr-FR" sz="1600" dirty="0">
                <a:latin typeface="Times New Roman" panose="02020603050405020304" pitchFamily="18" charset="0"/>
                <a:cs typeface="Times New Roman" panose="02020603050405020304" pitchFamily="18" charset="0"/>
              </a:rPr>
              <a:t>pour </a:t>
            </a:r>
            <a:r>
              <a:rPr lang="fr-FR" altLang="fr-FR" sz="1600" dirty="0">
                <a:latin typeface="Times New Roman" panose="02020603050405020304" pitchFamily="18" charset="0"/>
                <a:ea typeface="Calibri" panose="020F0502020204030204" pitchFamily="34" charset="0"/>
                <a:cs typeface="Times New Roman" panose="02020603050405020304" pitchFamily="18" charset="0"/>
              </a:rPr>
              <a:t>un total de</a:t>
            </a:r>
            <a:r>
              <a:rPr lang="fr-FR" altLang="fr-FR" sz="1600" b="1" dirty="0">
                <a:latin typeface="Times New Roman" panose="02020603050405020304" pitchFamily="18" charset="0"/>
                <a:ea typeface="Calibri" panose="020F0502020204030204" pitchFamily="34" charset="0"/>
                <a:cs typeface="Times New Roman" panose="02020603050405020304" pitchFamily="18" charset="0"/>
              </a:rPr>
              <a:t> </a:t>
            </a:r>
            <a:r>
              <a:rPr lang="fr-FR" altLang="fr-FR" sz="1600" b="1" dirty="0">
                <a:solidFill>
                  <a:schemeClr val="accent3"/>
                </a:solidFill>
                <a:latin typeface="Times New Roman" panose="02020603050405020304" pitchFamily="18" charset="0"/>
                <a:ea typeface="Calibri" panose="020F0502020204030204" pitchFamily="34" charset="0"/>
                <a:cs typeface="Times New Roman" panose="02020603050405020304" pitchFamily="18" charset="0"/>
              </a:rPr>
              <a:t>7421, 54€ </a:t>
            </a:r>
          </a:p>
          <a:p>
            <a:pPr eaLnBrk="0" fontAlgn="base" hangingPunct="0">
              <a:spcBef>
                <a:spcPct val="0"/>
              </a:spcBef>
              <a:spcAft>
                <a:spcPct val="0"/>
              </a:spcAft>
            </a:pPr>
            <a:endParaRPr lang="fr-FR" altLang="fr-FR" sz="1600" b="1" dirty="0">
              <a:solidFill>
                <a:schemeClr val="accent3"/>
              </a:solidFill>
              <a:latin typeface="Times New Roman" panose="02020603050405020304" pitchFamily="18" charset="0"/>
              <a:ea typeface="Calibri" panose="020F0502020204030204" pitchFamily="34" charset="0"/>
              <a:cs typeface="Times New Roman" panose="02020603050405020304" pitchFamily="18" charset="0"/>
            </a:endParaRPr>
          </a:p>
          <a:p>
            <a:pPr eaLnBrk="0" fontAlgn="base" hangingPunct="0">
              <a:spcBef>
                <a:spcPct val="0"/>
              </a:spcBef>
              <a:spcAft>
                <a:spcPct val="0"/>
              </a:spcAft>
            </a:pPr>
            <a:r>
              <a:rPr lang="fr-FR" altLang="fr-FR" sz="1600" dirty="0">
                <a:latin typeface="Times New Roman" panose="02020603050405020304" pitchFamily="18" charset="0"/>
                <a:ea typeface="Calibri" panose="020F0502020204030204" pitchFamily="34" charset="0"/>
                <a:cs typeface="Times New Roman" panose="02020603050405020304" pitchFamily="18" charset="0"/>
              </a:rPr>
              <a:t>Il aurait économisé une somme de: </a:t>
            </a:r>
            <a:r>
              <a:rPr lang="fr-FR" altLang="fr-FR" sz="1600" b="1" dirty="0">
                <a:latin typeface="Times New Roman" panose="02020603050405020304" pitchFamily="18" charset="0"/>
                <a:ea typeface="Calibri" panose="020F0502020204030204" pitchFamily="34" charset="0"/>
                <a:cs typeface="Times New Roman" panose="02020603050405020304" pitchFamily="18" charset="0"/>
              </a:rPr>
              <a:t>14 017,5€  - 7421,54€  =</a:t>
            </a:r>
            <a:r>
              <a:rPr lang="fr-FR" altLang="fr-FR" sz="1600" dirty="0">
                <a:latin typeface="Times New Roman" panose="02020603050405020304" pitchFamily="18" charset="0"/>
                <a:ea typeface="Calibri" panose="020F0502020204030204" pitchFamily="34" charset="0"/>
                <a:cs typeface="Times New Roman" panose="02020603050405020304" pitchFamily="18" charset="0"/>
              </a:rPr>
              <a:t>  </a:t>
            </a:r>
            <a:r>
              <a:rPr lang="fr-FR" altLang="fr-FR" sz="1600" b="1" dirty="0">
                <a:solidFill>
                  <a:schemeClr val="accent3"/>
                </a:solidFill>
                <a:latin typeface="Times New Roman" panose="02020603050405020304" pitchFamily="18" charset="0"/>
                <a:ea typeface="Calibri" panose="020F0502020204030204" pitchFamily="34" charset="0"/>
                <a:cs typeface="Times New Roman" panose="02020603050405020304" pitchFamily="18" charset="0"/>
              </a:rPr>
              <a:t>6595, 96€</a:t>
            </a:r>
          </a:p>
        </p:txBody>
      </p:sp>
    </p:spTree>
    <p:extLst>
      <p:ext uri="{BB962C8B-B14F-4D97-AF65-F5344CB8AC3E}">
        <p14:creationId xmlns:p14="http://schemas.microsoft.com/office/powerpoint/2010/main" val="30786472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1"/>
          <p:cNvSpPr>
            <a:spLocks noChangeArrowheads="1"/>
          </p:cNvSpPr>
          <p:nvPr/>
        </p:nvSpPr>
        <p:spPr bwMode="auto">
          <a:xfrm>
            <a:off x="143669" y="1031831"/>
            <a:ext cx="8856662" cy="5509200"/>
          </a:xfrm>
          <a:prstGeom prst="rect">
            <a:avLst/>
          </a:prstGeom>
          <a:noFill/>
          <a:ln w="9525">
            <a:noFill/>
            <a:miter lim="800000"/>
            <a:headEnd/>
            <a:tailEnd/>
          </a:ln>
        </p:spPr>
        <p:txBody>
          <a:bodyPr anchor="ctr">
            <a:spAutoFit/>
          </a:bodyPr>
          <a:lstStyle/>
          <a:p>
            <a:r>
              <a:rPr lang="fr-FR" sz="1600" b="1" u="sng" dirty="0">
                <a:solidFill>
                  <a:schemeClr val="tx1"/>
                </a:solidFill>
                <a:latin typeface="Times New Roman" pitchFamily="18" charset="0"/>
                <a:cs typeface="Times New Roman" pitchFamily="18" charset="0"/>
              </a:rPr>
              <a:t>SECTION 2 / Imposition des sociétés de personnes et des groupements d’entreprises en droit </a:t>
            </a:r>
            <a:r>
              <a:rPr lang="fr-FR" sz="1600" b="1" u="sng" dirty="0">
                <a:solidFill>
                  <a:schemeClr val="accent3"/>
                </a:solidFill>
                <a:latin typeface="Times New Roman" pitchFamily="18" charset="0"/>
                <a:cs typeface="Times New Roman" pitchFamily="18" charset="0"/>
              </a:rPr>
              <a:t>interne</a:t>
            </a:r>
            <a:r>
              <a:rPr lang="fr-FR" sz="1600" b="1" u="sng" dirty="0">
                <a:solidFill>
                  <a:schemeClr val="tx1"/>
                </a:solidFill>
                <a:latin typeface="Times New Roman" pitchFamily="18" charset="0"/>
                <a:cs typeface="Times New Roman" pitchFamily="18" charset="0"/>
              </a:rPr>
              <a:t> et </a:t>
            </a:r>
            <a:r>
              <a:rPr lang="fr-FR" sz="1600" b="1" u="sng" dirty="0">
                <a:solidFill>
                  <a:schemeClr val="accent3"/>
                </a:solidFill>
                <a:latin typeface="Times New Roman" pitchFamily="18" charset="0"/>
                <a:cs typeface="Times New Roman" pitchFamily="18" charset="0"/>
              </a:rPr>
              <a:t>conventionnel</a:t>
            </a:r>
            <a:endParaRPr lang="fr-FR" sz="1600" u="sng" dirty="0">
              <a:solidFill>
                <a:schemeClr val="accent3"/>
              </a:solidFill>
              <a:latin typeface="Times New Roman" pitchFamily="18" charset="0"/>
              <a:ea typeface="Calibri" pitchFamily="34" charset="0"/>
              <a:cs typeface="Times New Roman" pitchFamily="18" charset="0"/>
            </a:endParaRPr>
          </a:p>
          <a:p>
            <a:endParaRPr lang="fr-FR" sz="1600" dirty="0">
              <a:latin typeface="Times New Roman" pitchFamily="18" charset="0"/>
              <a:ea typeface="Calibri" pitchFamily="34" charset="0"/>
              <a:cs typeface="Times New Roman" pitchFamily="18" charset="0"/>
            </a:endParaRPr>
          </a:p>
          <a:p>
            <a:r>
              <a:rPr lang="fr-FR" sz="1600" dirty="0">
                <a:latin typeface="Times New Roman" pitchFamily="18" charset="0"/>
                <a:ea typeface="Calibri" pitchFamily="34" charset="0"/>
                <a:cs typeface="Times New Roman" pitchFamily="18" charset="0"/>
              </a:rPr>
              <a:t>Les sociétés de personnes dont la société en nom collectif (</a:t>
            </a:r>
            <a:r>
              <a:rPr lang="fr-FR" sz="1600" b="1" dirty="0">
                <a:latin typeface="Times New Roman" pitchFamily="18" charset="0"/>
                <a:ea typeface="Calibri" pitchFamily="34" charset="0"/>
                <a:cs typeface="Times New Roman" pitchFamily="18" charset="0"/>
              </a:rPr>
              <a:t>SNC</a:t>
            </a:r>
            <a:r>
              <a:rPr lang="fr-FR" sz="1600" dirty="0">
                <a:latin typeface="Times New Roman" pitchFamily="18" charset="0"/>
                <a:ea typeface="Calibri" pitchFamily="34" charset="0"/>
                <a:cs typeface="Times New Roman" pitchFamily="18" charset="0"/>
              </a:rPr>
              <a:t>) constitue l’archétype,  fiscalement qualifiées de translucides ou de semi-transparentes, présentent des particularités en matière de fiscalité tant interne qu’internationale. Cette particularité fiscale concerne également des groupements d’entreprises tels que le groupement d’intérêt économique (</a:t>
            </a:r>
            <a:r>
              <a:rPr lang="fr-FR" sz="1600" b="1" dirty="0">
                <a:latin typeface="Times New Roman" pitchFamily="18" charset="0"/>
                <a:ea typeface="Calibri" pitchFamily="34" charset="0"/>
                <a:cs typeface="Times New Roman" pitchFamily="18" charset="0"/>
              </a:rPr>
              <a:t>GIE) </a:t>
            </a:r>
            <a:r>
              <a:rPr lang="fr-FR" sz="1600" dirty="0">
                <a:latin typeface="Times New Roman" pitchFamily="18" charset="0"/>
                <a:ea typeface="Calibri" pitchFamily="34" charset="0"/>
                <a:cs typeface="Times New Roman" pitchFamily="18" charset="0"/>
              </a:rPr>
              <a:t>et le groupement européen d’intérêt économique (</a:t>
            </a:r>
            <a:r>
              <a:rPr lang="fr-FR" sz="1600" b="1" dirty="0">
                <a:latin typeface="Times New Roman" pitchFamily="18" charset="0"/>
                <a:ea typeface="Calibri" pitchFamily="34" charset="0"/>
                <a:cs typeface="Times New Roman" pitchFamily="18" charset="0"/>
              </a:rPr>
              <a:t>GEIE</a:t>
            </a:r>
            <a:r>
              <a:rPr lang="fr-FR" sz="1600" dirty="0">
                <a:latin typeface="Times New Roman" pitchFamily="18" charset="0"/>
                <a:ea typeface="Calibri" pitchFamily="34" charset="0"/>
                <a:cs typeface="Times New Roman" pitchFamily="18" charset="0"/>
              </a:rPr>
              <a:t>) qui est une variante du </a:t>
            </a:r>
            <a:r>
              <a:rPr lang="fr-FR" sz="1600" b="1" dirty="0">
                <a:latin typeface="Times New Roman" pitchFamily="18" charset="0"/>
                <a:ea typeface="Calibri" pitchFamily="34" charset="0"/>
                <a:cs typeface="Times New Roman" pitchFamily="18" charset="0"/>
              </a:rPr>
              <a:t>GIE</a:t>
            </a:r>
            <a:r>
              <a:rPr lang="fr-FR" sz="1600" dirty="0">
                <a:latin typeface="Times New Roman" pitchFamily="18" charset="0"/>
                <a:ea typeface="Calibri" pitchFamily="34" charset="0"/>
                <a:cs typeface="Times New Roman" pitchFamily="18" charset="0"/>
              </a:rPr>
              <a:t> français.</a:t>
            </a:r>
          </a:p>
          <a:p>
            <a:r>
              <a:rPr lang="fr-FR" sz="1600" dirty="0">
                <a:latin typeface="Times New Roman" pitchFamily="18" charset="0"/>
                <a:ea typeface="Calibri" pitchFamily="34" charset="0"/>
                <a:cs typeface="Times New Roman" pitchFamily="18" charset="0"/>
              </a:rPr>
              <a:t> </a:t>
            </a:r>
          </a:p>
          <a:p>
            <a:r>
              <a:rPr lang="fr-FR" sz="1600" dirty="0">
                <a:latin typeface="Times New Roman" pitchFamily="18" charset="0"/>
                <a:ea typeface="Calibri" pitchFamily="34" charset="0"/>
                <a:cs typeface="Times New Roman" pitchFamily="18" charset="0"/>
              </a:rPr>
              <a:t> </a:t>
            </a:r>
          </a:p>
          <a:p>
            <a:pPr eaLnBrk="0" hangingPunct="0"/>
            <a:r>
              <a:rPr lang="fr-FR" sz="1600" b="1" u="sng" dirty="0">
                <a:latin typeface="Times New Roman" pitchFamily="18" charset="0"/>
                <a:ea typeface="Calibri" pitchFamily="34" charset="0"/>
                <a:cs typeface="Times New Roman" pitchFamily="18" charset="0"/>
              </a:rPr>
              <a:t>§1- Imposition des sociétés de personnes en droit interne et conventionnel</a:t>
            </a:r>
          </a:p>
          <a:p>
            <a:pPr eaLnBrk="0" hangingPunct="0"/>
            <a:endParaRPr lang="fr-FR" sz="1600" dirty="0">
              <a:latin typeface="Times New Roman" pitchFamily="18" charset="0"/>
              <a:ea typeface="Calibri" pitchFamily="34" charset="0"/>
              <a:cs typeface="Times New Roman" pitchFamily="18" charset="0"/>
            </a:endParaRPr>
          </a:p>
          <a:p>
            <a:pPr eaLnBrk="0" hangingPunct="0"/>
            <a:r>
              <a:rPr lang="fr-FR" sz="1600" dirty="0">
                <a:latin typeface="Times New Roman" pitchFamily="18" charset="0"/>
                <a:ea typeface="Calibri" pitchFamily="34" charset="0"/>
                <a:cs typeface="Times New Roman" pitchFamily="18" charset="0"/>
              </a:rPr>
              <a:t>Les sociétés de personnes offrent des particularités résultant de leurs régimes d’imposition en droit interne </a:t>
            </a:r>
            <a:r>
              <a:rPr lang="fr-FR" sz="1600" b="1" dirty="0">
                <a:latin typeface="Times New Roman" pitchFamily="18" charset="0"/>
                <a:ea typeface="Calibri" pitchFamily="34" charset="0"/>
                <a:cs typeface="Times New Roman" pitchFamily="18" charset="0"/>
              </a:rPr>
              <a:t>(I)</a:t>
            </a:r>
            <a:r>
              <a:rPr lang="fr-FR" sz="1600" dirty="0">
                <a:latin typeface="Times New Roman" pitchFamily="18" charset="0"/>
                <a:ea typeface="Calibri" pitchFamily="34" charset="0"/>
                <a:cs typeface="Times New Roman" pitchFamily="18" charset="0"/>
              </a:rPr>
              <a:t> et en droit conventionnel (</a:t>
            </a:r>
            <a:r>
              <a:rPr lang="fr-FR" sz="1600" b="1" dirty="0">
                <a:latin typeface="Times New Roman" pitchFamily="18" charset="0"/>
                <a:ea typeface="Calibri" pitchFamily="34" charset="0"/>
                <a:cs typeface="Times New Roman" pitchFamily="18" charset="0"/>
              </a:rPr>
              <a:t>II</a:t>
            </a:r>
            <a:r>
              <a:rPr lang="fr-FR" sz="1600" dirty="0">
                <a:latin typeface="Times New Roman" pitchFamily="18" charset="0"/>
                <a:ea typeface="Calibri" pitchFamily="34" charset="0"/>
                <a:cs typeface="Times New Roman" pitchFamily="18" charset="0"/>
              </a:rPr>
              <a:t>). </a:t>
            </a:r>
          </a:p>
          <a:p>
            <a:pPr eaLnBrk="0" hangingPunct="0"/>
            <a:endParaRPr lang="fr-FR" sz="1600" dirty="0">
              <a:latin typeface="Times New Roman" pitchFamily="18" charset="0"/>
              <a:ea typeface="Calibri" pitchFamily="34" charset="0"/>
              <a:cs typeface="Times New Roman" pitchFamily="18" charset="0"/>
            </a:endParaRPr>
          </a:p>
          <a:p>
            <a:pPr eaLnBrk="0" hangingPunct="0"/>
            <a:r>
              <a:rPr lang="fr-FR" sz="1600" b="1" u="sng" dirty="0">
                <a:latin typeface="Times New Roman" pitchFamily="18" charset="0"/>
                <a:ea typeface="Calibri" pitchFamily="34" charset="0"/>
                <a:cs typeface="Times New Roman" pitchFamily="18" charset="0"/>
              </a:rPr>
              <a:t>I- Imposition des sociétés de personnes en droit interne</a:t>
            </a:r>
          </a:p>
          <a:p>
            <a:pPr eaLnBrk="0" hangingPunct="0"/>
            <a:endParaRPr lang="fr-FR" sz="1600" dirty="0">
              <a:latin typeface="Times New Roman" pitchFamily="18" charset="0"/>
              <a:ea typeface="Calibri" pitchFamily="34" charset="0"/>
              <a:cs typeface="Times New Roman" pitchFamily="18" charset="0"/>
            </a:endParaRPr>
          </a:p>
          <a:p>
            <a:pPr eaLnBrk="0" hangingPunct="0"/>
            <a:r>
              <a:rPr lang="fr-FR" sz="1600" b="1" u="sng" dirty="0">
                <a:latin typeface="Times New Roman" pitchFamily="18" charset="0"/>
                <a:ea typeface="Calibri" pitchFamily="34" charset="0"/>
                <a:cs typeface="Times New Roman" pitchFamily="18" charset="0"/>
              </a:rPr>
              <a:t>A- Nature juridique des sociétés de personnes</a:t>
            </a:r>
            <a:endParaRPr lang="fr-FR" sz="1600" dirty="0">
              <a:latin typeface="Times New Roman" pitchFamily="18" charset="0"/>
              <a:ea typeface="Calibri" pitchFamily="34" charset="0"/>
              <a:cs typeface="Times New Roman" pitchFamily="18" charset="0"/>
            </a:endParaRPr>
          </a:p>
          <a:p>
            <a:pPr eaLnBrk="0" hangingPunct="0"/>
            <a:r>
              <a:rPr lang="fr-FR" sz="1600" dirty="0">
                <a:latin typeface="Times New Roman" pitchFamily="18" charset="0"/>
                <a:ea typeface="Calibri" pitchFamily="34" charset="0"/>
                <a:cs typeface="Times New Roman" pitchFamily="18" charset="0"/>
              </a:rPr>
              <a:t>Les sociétés de personnes (société en nom collectif « </a:t>
            </a:r>
            <a:r>
              <a:rPr lang="fr-FR" sz="1600" b="1" dirty="0">
                <a:latin typeface="Times New Roman" pitchFamily="18" charset="0"/>
                <a:ea typeface="Calibri" pitchFamily="34" charset="0"/>
                <a:cs typeface="Times New Roman" pitchFamily="18" charset="0"/>
              </a:rPr>
              <a:t>SNC »</a:t>
            </a:r>
            <a:r>
              <a:rPr lang="fr-FR" sz="1600" dirty="0">
                <a:latin typeface="Times New Roman" pitchFamily="18" charset="0"/>
                <a:ea typeface="Calibri" pitchFamily="34" charset="0"/>
                <a:cs typeface="Times New Roman" pitchFamily="18" charset="0"/>
              </a:rPr>
              <a:t>,  les sociétés civiles « </a:t>
            </a:r>
            <a:r>
              <a:rPr lang="fr-FR" sz="1600" b="1" dirty="0">
                <a:latin typeface="Times New Roman" pitchFamily="18" charset="0"/>
                <a:ea typeface="Calibri" pitchFamily="34" charset="0"/>
                <a:cs typeface="Times New Roman" pitchFamily="18" charset="0"/>
              </a:rPr>
              <a:t>SC » </a:t>
            </a:r>
            <a:r>
              <a:rPr lang="fr-FR" sz="1600" dirty="0">
                <a:latin typeface="Times New Roman" pitchFamily="18" charset="0"/>
                <a:ea typeface="Calibri" pitchFamily="34" charset="0"/>
                <a:cs typeface="Times New Roman" pitchFamily="18" charset="0"/>
              </a:rPr>
              <a:t>et les sociétés en commandite simple</a:t>
            </a:r>
            <a:r>
              <a:rPr lang="fr-FR" sz="1600" b="1" dirty="0">
                <a:latin typeface="Times New Roman" pitchFamily="18" charset="0"/>
                <a:ea typeface="Calibri" pitchFamily="34" charset="0"/>
                <a:cs typeface="Times New Roman" pitchFamily="18" charset="0"/>
              </a:rPr>
              <a:t> « SCS » </a:t>
            </a:r>
            <a:r>
              <a:rPr lang="fr-FR" sz="1600" dirty="0">
                <a:latin typeface="Times New Roman" pitchFamily="18" charset="0"/>
                <a:ea typeface="Calibri" pitchFamily="34" charset="0"/>
                <a:cs typeface="Times New Roman" pitchFamily="18" charset="0"/>
              </a:rPr>
              <a:t>s’agissant des associés commandités ) sont caractérisées par un fort « </a:t>
            </a:r>
            <a:r>
              <a:rPr lang="fr-FR" sz="1600" b="1" dirty="0">
                <a:latin typeface="Times New Roman" pitchFamily="18" charset="0"/>
                <a:ea typeface="Calibri" pitchFamily="34" charset="0"/>
                <a:cs typeface="Times New Roman" pitchFamily="18" charset="0"/>
              </a:rPr>
              <a:t>intuitu personae</a:t>
            </a:r>
            <a:r>
              <a:rPr lang="fr-FR" sz="1600" dirty="0">
                <a:latin typeface="Times New Roman" pitchFamily="18" charset="0"/>
                <a:ea typeface="Calibri" pitchFamily="34" charset="0"/>
                <a:cs typeface="Times New Roman" pitchFamily="18" charset="0"/>
              </a:rPr>
              <a:t>», c’est-à-dire, une forte considération de la personne même de l’associé, contrairement aux sociétés de capitaux pour lesquelles, en principe, l’apport prime sur l’apporteur.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179387" y="1268760"/>
            <a:ext cx="8785225" cy="5016758"/>
          </a:xfrm>
          <a:prstGeom prst="rect">
            <a:avLst/>
          </a:prstGeom>
          <a:noFill/>
          <a:ln w="9525">
            <a:noFill/>
            <a:miter lim="800000"/>
            <a:headEnd/>
            <a:tailEnd/>
          </a:ln>
        </p:spPr>
        <p:txBody>
          <a:bodyPr>
            <a:spAutoFit/>
          </a:bodyPr>
          <a:lstStyle/>
          <a:p>
            <a:r>
              <a:rPr lang="fr-FR" sz="1600" dirty="0">
                <a:latin typeface="Times New Roman" pitchFamily="18" charset="0"/>
                <a:ea typeface="Calibri" pitchFamily="34" charset="0"/>
                <a:cs typeface="Times New Roman" pitchFamily="18" charset="0"/>
              </a:rPr>
              <a:t>L’une des particularités des sociétés de personnes réside dans le fait que les associés sont tous tenus indéfiniment des dettes sociales. C’est-à-dire, leur responsabilité ne se limite pas à leur apport. Leurs biens propres peuvent servir à payer les dettes sociales contrairement aux  sociétés des capitaux. </a:t>
            </a:r>
          </a:p>
          <a:p>
            <a:endParaRPr lang="fr-FR" sz="1600" dirty="0">
              <a:latin typeface="Times New Roman" pitchFamily="18" charset="0"/>
              <a:ea typeface="Calibri" pitchFamily="34" charset="0"/>
              <a:cs typeface="Times New Roman" pitchFamily="18" charset="0"/>
            </a:endParaRPr>
          </a:p>
          <a:p>
            <a:endParaRPr lang="fr-FR" sz="1600" dirty="0">
              <a:latin typeface="Times New Roman" pitchFamily="18" charset="0"/>
              <a:ea typeface="Calibri" pitchFamily="34" charset="0"/>
              <a:cs typeface="Times New Roman" pitchFamily="18" charset="0"/>
            </a:endParaRPr>
          </a:p>
          <a:p>
            <a:r>
              <a:rPr lang="fr-FR" sz="1600" dirty="0">
                <a:latin typeface="Times New Roman" pitchFamily="18" charset="0"/>
                <a:ea typeface="Calibri" pitchFamily="34" charset="0"/>
                <a:cs typeface="Times New Roman" pitchFamily="18" charset="0"/>
              </a:rPr>
              <a:t>Les associés de certaines sociétés de personnes comme la société en nom collectif (</a:t>
            </a:r>
            <a:r>
              <a:rPr lang="fr-FR" sz="1600" b="1" dirty="0">
                <a:latin typeface="Times New Roman" pitchFamily="18" charset="0"/>
                <a:ea typeface="Calibri" pitchFamily="34" charset="0"/>
                <a:cs typeface="Times New Roman" pitchFamily="18" charset="0"/>
              </a:rPr>
              <a:t>SNC</a:t>
            </a:r>
            <a:r>
              <a:rPr lang="fr-FR" sz="1600" dirty="0">
                <a:latin typeface="Times New Roman" pitchFamily="18" charset="0"/>
                <a:ea typeface="Calibri" pitchFamily="34" charset="0"/>
                <a:cs typeface="Times New Roman" pitchFamily="18" charset="0"/>
              </a:rPr>
              <a:t>) et  les </a:t>
            </a:r>
            <a:r>
              <a:rPr lang="fr-FR" sz="1600" b="1" dirty="0">
                <a:latin typeface="Times New Roman" pitchFamily="18" charset="0"/>
                <a:ea typeface="Calibri" pitchFamily="34" charset="0"/>
                <a:cs typeface="Times New Roman" pitchFamily="18" charset="0"/>
              </a:rPr>
              <a:t>commandités</a:t>
            </a:r>
            <a:r>
              <a:rPr lang="fr-FR" sz="1600" dirty="0">
                <a:latin typeface="Times New Roman" pitchFamily="18" charset="0"/>
                <a:ea typeface="Calibri" pitchFamily="34" charset="0"/>
                <a:cs typeface="Times New Roman" pitchFamily="18" charset="0"/>
              </a:rPr>
              <a:t> de la société</a:t>
            </a:r>
            <a:r>
              <a:rPr lang="fr-FR" sz="1600" dirty="0">
                <a:solidFill>
                  <a:srgbClr val="C00000"/>
                </a:solidFill>
                <a:latin typeface="Times New Roman" pitchFamily="18" charset="0"/>
                <a:ea typeface="Calibri" pitchFamily="34" charset="0"/>
                <a:cs typeface="Times New Roman" pitchFamily="18" charset="0"/>
              </a:rPr>
              <a:t> </a:t>
            </a:r>
            <a:r>
              <a:rPr lang="fr-FR" sz="1600" dirty="0">
                <a:latin typeface="Times New Roman" pitchFamily="18" charset="0"/>
                <a:ea typeface="Calibri" pitchFamily="34" charset="0"/>
                <a:cs typeface="Times New Roman" pitchFamily="18" charset="0"/>
              </a:rPr>
              <a:t>en commandite simple</a:t>
            </a:r>
            <a:r>
              <a:rPr lang="fr-FR" sz="1600" dirty="0">
                <a:solidFill>
                  <a:srgbClr val="C00000"/>
                </a:solidFill>
                <a:latin typeface="Times New Roman" pitchFamily="18" charset="0"/>
                <a:ea typeface="Calibri" pitchFamily="34" charset="0"/>
                <a:cs typeface="Times New Roman" pitchFamily="18" charset="0"/>
              </a:rPr>
              <a:t> </a:t>
            </a:r>
            <a:r>
              <a:rPr lang="fr-FR" sz="1600" b="1" dirty="0">
                <a:latin typeface="Times New Roman" pitchFamily="18" charset="0"/>
                <a:ea typeface="Calibri" pitchFamily="34" charset="0"/>
                <a:cs typeface="Times New Roman" pitchFamily="18" charset="0"/>
              </a:rPr>
              <a:t>(SCS) </a:t>
            </a:r>
            <a:r>
              <a:rPr lang="fr-FR" sz="1600" dirty="0">
                <a:latin typeface="Times New Roman" pitchFamily="18" charset="0"/>
                <a:ea typeface="Calibri" pitchFamily="34" charset="0"/>
                <a:cs typeface="Times New Roman" pitchFamily="18" charset="0"/>
              </a:rPr>
              <a:t>ont des responsabilités plus importantes du fait qu’ils sont non seulement </a:t>
            </a:r>
            <a:r>
              <a:rPr lang="fr-FR" sz="1600" b="1" dirty="0">
                <a:latin typeface="Times New Roman" pitchFamily="18" charset="0"/>
                <a:ea typeface="Calibri" pitchFamily="34" charset="0"/>
                <a:cs typeface="Times New Roman" pitchFamily="18" charset="0"/>
              </a:rPr>
              <a:t>indéfiniment</a:t>
            </a:r>
            <a:r>
              <a:rPr lang="fr-FR" sz="1600" dirty="0">
                <a:latin typeface="Times New Roman" pitchFamily="18" charset="0"/>
                <a:ea typeface="Calibri" pitchFamily="34" charset="0"/>
                <a:cs typeface="Times New Roman" pitchFamily="18" charset="0"/>
              </a:rPr>
              <a:t> tenus des dettes sociales, mais ils sont aussi </a:t>
            </a:r>
            <a:r>
              <a:rPr lang="fr-FR" sz="1600" b="1" dirty="0">
                <a:latin typeface="Times New Roman" pitchFamily="18" charset="0"/>
                <a:ea typeface="Calibri" pitchFamily="34" charset="0"/>
                <a:cs typeface="Times New Roman" pitchFamily="18" charset="0"/>
              </a:rPr>
              <a:t>solidairement </a:t>
            </a:r>
            <a:r>
              <a:rPr lang="fr-FR" sz="1600" dirty="0">
                <a:latin typeface="Times New Roman" pitchFamily="18" charset="0"/>
                <a:ea typeface="Calibri" pitchFamily="34" charset="0"/>
                <a:cs typeface="Times New Roman" pitchFamily="18" charset="0"/>
              </a:rPr>
              <a:t>tenus de ces dettes. Ce qui fait qu’un créancier peut réclamer la totalité de sa créance à un seul des associés à charge pour ce dernier, après paiement, de se retourner contre ses coassociés pour se faire rembourser. </a:t>
            </a:r>
          </a:p>
          <a:p>
            <a:endParaRPr lang="fr-FR" sz="1600" dirty="0">
              <a:latin typeface="Times New Roman" pitchFamily="18" charset="0"/>
              <a:ea typeface="Calibri" pitchFamily="34" charset="0"/>
              <a:cs typeface="Times New Roman" pitchFamily="18" charset="0"/>
            </a:endParaRPr>
          </a:p>
          <a:p>
            <a:endParaRPr lang="fr-FR" sz="1600" dirty="0">
              <a:latin typeface="Times New Roman" pitchFamily="18" charset="0"/>
              <a:ea typeface="Calibri" pitchFamily="34" charset="0"/>
              <a:cs typeface="Times New Roman" pitchFamily="18" charset="0"/>
            </a:endParaRPr>
          </a:p>
          <a:p>
            <a:r>
              <a:rPr lang="fr-FR" sz="1600" dirty="0">
                <a:latin typeface="Times New Roman" pitchFamily="18" charset="0"/>
                <a:ea typeface="Calibri" pitchFamily="34" charset="0"/>
                <a:cs typeface="Times New Roman" pitchFamily="18" charset="0"/>
              </a:rPr>
              <a:t>Ce concept de transparence, familier des droits étrangers et en particulier du droit anglo-saxon avec les </a:t>
            </a:r>
            <a:r>
              <a:rPr lang="fr-FR" sz="1600" b="1" dirty="0">
                <a:latin typeface="Times New Roman" pitchFamily="18" charset="0"/>
                <a:ea typeface="Calibri" pitchFamily="34" charset="0"/>
                <a:cs typeface="Times New Roman" pitchFamily="18" charset="0"/>
              </a:rPr>
              <a:t>« partnerships </a:t>
            </a:r>
            <a:r>
              <a:rPr lang="fr-FR" sz="1600" dirty="0">
                <a:latin typeface="Times New Roman" pitchFamily="18" charset="0"/>
                <a:ea typeface="Calibri" pitchFamily="34" charset="0"/>
                <a:cs typeface="Times New Roman" pitchFamily="18" charset="0"/>
              </a:rPr>
              <a:t>», trouve cependant peu de traductions en France. Seules les sociétés de </a:t>
            </a:r>
            <a:r>
              <a:rPr lang="fr-FR" sz="1600" b="1" dirty="0">
                <a:latin typeface="Times New Roman" pitchFamily="18" charset="0"/>
                <a:ea typeface="Calibri" pitchFamily="34" charset="0"/>
                <a:cs typeface="Times New Roman" pitchFamily="18" charset="0"/>
              </a:rPr>
              <a:t>copropriété immobilière </a:t>
            </a:r>
            <a:r>
              <a:rPr lang="fr-FR" sz="1600" dirty="0">
                <a:latin typeface="Times New Roman" pitchFamily="18" charset="0"/>
                <a:ea typeface="Calibri" pitchFamily="34" charset="0"/>
                <a:cs typeface="Times New Roman" pitchFamily="18" charset="0"/>
              </a:rPr>
              <a:t>et de </a:t>
            </a:r>
            <a:r>
              <a:rPr lang="fr-FR" sz="1600" b="1" dirty="0">
                <a:latin typeface="Times New Roman" pitchFamily="18" charset="0"/>
                <a:ea typeface="Calibri" pitchFamily="34" charset="0"/>
                <a:cs typeface="Times New Roman" pitchFamily="18" charset="0"/>
              </a:rPr>
              <a:t>multipropriété</a:t>
            </a:r>
            <a:r>
              <a:rPr lang="fr-FR" sz="1600" dirty="0">
                <a:latin typeface="Times New Roman" pitchFamily="18" charset="0"/>
                <a:ea typeface="Calibri" pitchFamily="34" charset="0"/>
                <a:cs typeface="Times New Roman" pitchFamily="18" charset="0"/>
              </a:rPr>
              <a:t>, régies par les </a:t>
            </a:r>
            <a:r>
              <a:rPr lang="fr-FR" sz="1600" b="1" dirty="0">
                <a:latin typeface="Times New Roman" pitchFamily="18" charset="0"/>
                <a:ea typeface="Calibri" pitchFamily="34" charset="0"/>
                <a:cs typeface="Times New Roman" pitchFamily="18" charset="0"/>
              </a:rPr>
              <a:t>articles</a:t>
            </a:r>
            <a:r>
              <a:rPr lang="fr-FR" sz="1600" dirty="0">
                <a:latin typeface="Times New Roman" pitchFamily="18" charset="0"/>
                <a:ea typeface="Calibri" pitchFamily="34" charset="0"/>
                <a:cs typeface="Times New Roman" pitchFamily="18" charset="0"/>
              </a:rPr>
              <a:t> </a:t>
            </a:r>
            <a:r>
              <a:rPr lang="fr-FR" sz="1600" b="1" dirty="0">
                <a:latin typeface="Times New Roman" pitchFamily="18" charset="0"/>
                <a:ea typeface="Calibri" pitchFamily="34" charset="0"/>
                <a:cs typeface="Times New Roman" pitchFamily="18" charset="0"/>
              </a:rPr>
              <a:t>8 bis</a:t>
            </a:r>
            <a:r>
              <a:rPr lang="fr-FR" sz="1600" i="1" dirty="0">
                <a:latin typeface="Times New Roman" pitchFamily="18" charset="0"/>
                <a:ea typeface="Calibri" pitchFamily="34" charset="0"/>
                <a:cs typeface="Times New Roman" pitchFamily="18" charset="0"/>
              </a:rPr>
              <a:t> </a:t>
            </a:r>
            <a:r>
              <a:rPr lang="fr-FR" sz="1600" dirty="0">
                <a:latin typeface="Times New Roman" pitchFamily="18" charset="0"/>
                <a:ea typeface="Calibri" pitchFamily="34" charset="0"/>
                <a:cs typeface="Times New Roman" pitchFamily="18" charset="0"/>
              </a:rPr>
              <a:t>et </a:t>
            </a:r>
            <a:r>
              <a:rPr lang="fr-FR" sz="1600" b="1" dirty="0">
                <a:latin typeface="Times New Roman" pitchFamily="18" charset="0"/>
                <a:ea typeface="Calibri" pitchFamily="34" charset="0"/>
                <a:cs typeface="Times New Roman" pitchFamily="18" charset="0"/>
              </a:rPr>
              <a:t>1655 ter</a:t>
            </a:r>
            <a:r>
              <a:rPr lang="fr-FR" sz="1600" b="1" baseline="30000" dirty="0">
                <a:latin typeface="Times New Roman" pitchFamily="18" charset="0"/>
                <a:ea typeface="Calibri" pitchFamily="34" charset="0"/>
                <a:cs typeface="Times New Roman" pitchFamily="18" charset="0"/>
              </a:rPr>
              <a:t> </a:t>
            </a:r>
            <a:r>
              <a:rPr lang="fr-FR" sz="1600" baseline="30000" dirty="0">
                <a:latin typeface="Times New Roman" pitchFamily="18" charset="0"/>
                <a:ea typeface="Calibri" pitchFamily="34" charset="0"/>
                <a:cs typeface="Times New Roman" pitchFamily="18" charset="0"/>
              </a:rPr>
              <a:t> </a:t>
            </a:r>
            <a:r>
              <a:rPr lang="fr-FR" sz="1600" b="1" dirty="0">
                <a:latin typeface="Times New Roman" pitchFamily="18" charset="0"/>
                <a:ea typeface="Calibri" pitchFamily="34" charset="0"/>
                <a:cs typeface="Times New Roman" pitchFamily="18" charset="0"/>
              </a:rPr>
              <a:t>du code général des impôts</a:t>
            </a:r>
            <a:r>
              <a:rPr lang="fr-FR" sz="1600" dirty="0">
                <a:latin typeface="Times New Roman" pitchFamily="18" charset="0"/>
                <a:ea typeface="Calibri" pitchFamily="34" charset="0"/>
                <a:cs typeface="Times New Roman" pitchFamily="18" charset="0"/>
              </a:rPr>
              <a:t> relèvent ainsi de la transparence </a:t>
            </a:r>
            <a:r>
              <a:rPr lang="fr-FR" sz="1600" b="1" dirty="0">
                <a:latin typeface="Times New Roman" pitchFamily="18" charset="0"/>
                <a:ea typeface="Calibri" pitchFamily="34" charset="0"/>
                <a:cs typeface="Times New Roman" pitchFamily="18" charset="0"/>
              </a:rPr>
              <a:t>« pure »</a:t>
            </a:r>
            <a:r>
              <a:rPr lang="fr-FR" sz="1600" dirty="0">
                <a:latin typeface="Times New Roman" pitchFamily="18" charset="0"/>
                <a:ea typeface="Calibri" pitchFamily="34" charset="0"/>
                <a:cs typeface="Times New Roman" pitchFamily="18" charset="0"/>
              </a:rPr>
              <a:t>. Ces sociétés n’ont pas de personnalité fiscale distincte de celle de leurs membres et les associés de ces sociétés sont imposés comme s’ils étaient directement propriétaires des locaux à raison de leurs droits sociaux. En outre, cette transparence fiscale ne s’applique qu’aux impôts directs, droits d'enregistrement et à la taxe de publicité foncière . Les autres impôts font l’objet d’une déclaration propre à la société.</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ChangeArrowheads="1"/>
          </p:cNvSpPr>
          <p:nvPr/>
        </p:nvSpPr>
        <p:spPr bwMode="auto">
          <a:xfrm>
            <a:off x="179387" y="1052736"/>
            <a:ext cx="8785225" cy="4524315"/>
          </a:xfrm>
          <a:prstGeom prst="rect">
            <a:avLst/>
          </a:prstGeom>
          <a:noFill/>
          <a:ln w="9525">
            <a:noFill/>
            <a:miter lim="800000"/>
            <a:headEnd/>
            <a:tailEnd/>
          </a:ln>
        </p:spPr>
        <p:txBody>
          <a:bodyPr anchor="ctr">
            <a:spAutoFit/>
          </a:bodyPr>
          <a:lstStyle/>
          <a:p>
            <a:r>
              <a:rPr lang="fr-FR" sz="1600" dirty="0">
                <a:latin typeface="Times New Roman" pitchFamily="18" charset="0"/>
                <a:ea typeface="Calibri" pitchFamily="34" charset="0"/>
                <a:cs typeface="Times New Roman" pitchFamily="18" charset="0"/>
              </a:rPr>
              <a:t>Le régime de translucidité concerne essentiellement des sociétés de personnes, mais, certaines </a:t>
            </a:r>
            <a:r>
              <a:rPr lang="fr-FR" sz="1600" b="1" dirty="0">
                <a:latin typeface="Times New Roman" pitchFamily="18" charset="0"/>
                <a:ea typeface="Calibri" pitchFamily="34" charset="0"/>
                <a:cs typeface="Times New Roman" pitchFamily="18" charset="0"/>
              </a:rPr>
              <a:t>sociétés de capitaux</a:t>
            </a:r>
            <a:r>
              <a:rPr lang="fr-FR" sz="1600" dirty="0">
                <a:latin typeface="Times New Roman" pitchFamily="18" charset="0"/>
                <a:ea typeface="Calibri" pitchFamily="34" charset="0"/>
                <a:cs typeface="Times New Roman" pitchFamily="18" charset="0"/>
              </a:rPr>
              <a:t> normalement opaques et imposées à l’IS peuvent, dans certaines conditions, opter temporairement pour ce régime fiscal et être imposées à l’IR. A contrario, certains groupements et la plupart des sociétés de personnes</a:t>
            </a:r>
            <a:r>
              <a:rPr lang="fr-FR" sz="1600" baseline="30000" dirty="0">
                <a:latin typeface="Times New Roman" pitchFamily="18" charset="0"/>
                <a:ea typeface="Calibri" pitchFamily="34" charset="0"/>
                <a:cs typeface="Times New Roman" pitchFamily="18" charset="0"/>
              </a:rPr>
              <a:t> </a:t>
            </a:r>
            <a:r>
              <a:rPr lang="fr-FR" sz="1600" dirty="0">
                <a:latin typeface="Times New Roman" pitchFamily="18" charset="0"/>
                <a:ea typeface="Calibri" pitchFamily="34" charset="0"/>
                <a:cs typeface="Times New Roman" pitchFamily="18" charset="0"/>
              </a:rPr>
              <a:t>peuvent, dans les conditions prévues par les articles 206 et 239 du CGI, opter pour le régime fiscal des sociétés de</a:t>
            </a:r>
            <a:r>
              <a:rPr lang="fr-FR" sz="1600" b="1" dirty="0">
                <a:latin typeface="Times New Roman" pitchFamily="18" charset="0"/>
                <a:ea typeface="Calibri" pitchFamily="34" charset="0"/>
                <a:cs typeface="Times New Roman" pitchFamily="18" charset="0"/>
              </a:rPr>
              <a:t> </a:t>
            </a:r>
            <a:r>
              <a:rPr lang="fr-FR" sz="1600" dirty="0">
                <a:latin typeface="Times New Roman" pitchFamily="18" charset="0"/>
                <a:ea typeface="Calibri" pitchFamily="34" charset="0"/>
                <a:cs typeface="Times New Roman" pitchFamily="18" charset="0"/>
              </a:rPr>
              <a:t>capitaux</a:t>
            </a:r>
            <a:r>
              <a:rPr lang="fr-FR" sz="1600" b="1" dirty="0">
                <a:latin typeface="Times New Roman" pitchFamily="18" charset="0"/>
                <a:ea typeface="Calibri" pitchFamily="34" charset="0"/>
                <a:cs typeface="Times New Roman" pitchFamily="18" charset="0"/>
              </a:rPr>
              <a:t> </a:t>
            </a:r>
            <a:r>
              <a:rPr lang="fr-FR" sz="1600" dirty="0">
                <a:latin typeface="Times New Roman" pitchFamily="18" charset="0"/>
                <a:ea typeface="Calibri" pitchFamily="34" charset="0"/>
                <a:cs typeface="Times New Roman" pitchFamily="18" charset="0"/>
              </a:rPr>
              <a:t>et être imposés à l’IS. </a:t>
            </a:r>
          </a:p>
          <a:p>
            <a:endParaRPr lang="fr-FR" sz="1600" dirty="0">
              <a:latin typeface="Times New Roman" pitchFamily="18" charset="0"/>
              <a:ea typeface="Calibri" pitchFamily="34" charset="0"/>
              <a:cs typeface="Times New Roman" pitchFamily="18" charset="0"/>
            </a:endParaRPr>
          </a:p>
          <a:p>
            <a:pPr eaLnBrk="0" hangingPunct="0"/>
            <a:r>
              <a:rPr lang="fr-FR" sz="1600" b="1" dirty="0">
                <a:latin typeface="Times New Roman" pitchFamily="18" charset="0"/>
                <a:ea typeface="Calibri" pitchFamily="34" charset="0"/>
                <a:cs typeface="Times New Roman" pitchFamily="18" charset="0"/>
              </a:rPr>
              <a:t>En principe, la translucidité concerne les formes sociales suivantes : </a:t>
            </a:r>
          </a:p>
          <a:p>
            <a:pPr eaLnBrk="0" hangingPunct="0"/>
            <a:endParaRPr lang="fr-FR" sz="1600" dirty="0">
              <a:latin typeface="Times New Roman" pitchFamily="18" charset="0"/>
              <a:ea typeface="Calibri" pitchFamily="34" charset="0"/>
              <a:cs typeface="Times New Roman" pitchFamily="18" charset="0"/>
            </a:endParaRPr>
          </a:p>
          <a:p>
            <a:pPr eaLnBrk="0" hangingPunct="0">
              <a:buFont typeface="Wingdings" pitchFamily="2" charset="2"/>
              <a:buChar char="ü"/>
            </a:pPr>
            <a:r>
              <a:rPr lang="fr-FR" sz="1600" dirty="0">
                <a:latin typeface="Times New Roman" pitchFamily="18" charset="0"/>
                <a:ea typeface="Calibri" pitchFamily="34" charset="0"/>
                <a:cs typeface="Times New Roman" pitchFamily="18" charset="0"/>
              </a:rPr>
              <a:t>- les sociétés en nom collectif ; </a:t>
            </a:r>
          </a:p>
          <a:p>
            <a:pPr eaLnBrk="0" hangingPunct="0">
              <a:buFont typeface="Wingdings" pitchFamily="2" charset="2"/>
              <a:buChar char="ü"/>
            </a:pPr>
            <a:r>
              <a:rPr lang="fr-FR" sz="1600" dirty="0">
                <a:latin typeface="Times New Roman" pitchFamily="18" charset="0"/>
                <a:ea typeface="Calibri" pitchFamily="34" charset="0"/>
                <a:cs typeface="Times New Roman" pitchFamily="18" charset="0"/>
              </a:rPr>
              <a:t>- les sociétés en commandite simple pour les seuls commandités ; </a:t>
            </a:r>
          </a:p>
          <a:p>
            <a:pPr eaLnBrk="0" hangingPunct="0">
              <a:buFont typeface="Wingdings" pitchFamily="2" charset="2"/>
              <a:buChar char="ü"/>
            </a:pPr>
            <a:r>
              <a:rPr lang="fr-FR" sz="1600" dirty="0">
                <a:latin typeface="Times New Roman" pitchFamily="18" charset="0"/>
                <a:ea typeface="Calibri" pitchFamily="34" charset="0"/>
                <a:cs typeface="Times New Roman" pitchFamily="18" charset="0"/>
              </a:rPr>
              <a:t>-les sociétés civiles, sociétés civiles de moyens, sociétés civiles de construction et sociétés civiles </a:t>
            </a:r>
          </a:p>
          <a:p>
            <a:pPr eaLnBrk="0" hangingPunct="0"/>
            <a:r>
              <a:rPr lang="fr-FR" sz="1600" dirty="0">
                <a:latin typeface="Times New Roman" pitchFamily="18" charset="0"/>
                <a:ea typeface="Calibri" pitchFamily="34" charset="0"/>
                <a:cs typeface="Times New Roman" pitchFamily="18" charset="0"/>
              </a:rPr>
              <a:t>     professionnelles ; </a:t>
            </a:r>
          </a:p>
          <a:p>
            <a:pPr eaLnBrk="0" hangingPunct="0">
              <a:buFont typeface="Wingdings" pitchFamily="2" charset="2"/>
              <a:buChar char="ü"/>
            </a:pPr>
            <a:r>
              <a:rPr lang="fr-FR" sz="1600" dirty="0">
                <a:latin typeface="Times New Roman" pitchFamily="18" charset="0"/>
                <a:ea typeface="Calibri" pitchFamily="34" charset="0"/>
                <a:cs typeface="Times New Roman" pitchFamily="18" charset="0"/>
              </a:rPr>
              <a:t>- les sociétés en participation, sociétés de fait, société créée de fait  et indivisions constitutives d’une    </a:t>
            </a:r>
          </a:p>
          <a:p>
            <a:pPr eaLnBrk="0" hangingPunct="0"/>
            <a:r>
              <a:rPr lang="fr-FR" sz="1600" dirty="0">
                <a:latin typeface="Times New Roman" pitchFamily="18" charset="0"/>
                <a:ea typeface="Calibri" pitchFamily="34" charset="0"/>
                <a:cs typeface="Times New Roman" pitchFamily="18" charset="0"/>
              </a:rPr>
              <a:t>     société de fait. </a:t>
            </a:r>
          </a:p>
          <a:p>
            <a:pPr eaLnBrk="0" hangingPunct="0">
              <a:buFont typeface="Wingdings" pitchFamily="2" charset="2"/>
              <a:buChar char="ü"/>
            </a:pPr>
            <a:r>
              <a:rPr lang="fr-FR" sz="1600" dirty="0">
                <a:latin typeface="Times New Roman" pitchFamily="18" charset="0"/>
                <a:ea typeface="Calibri" pitchFamily="34" charset="0"/>
                <a:cs typeface="Times New Roman" pitchFamily="18" charset="0"/>
              </a:rPr>
              <a:t>- certaines sociétés de capitaux : les sociétés à responsabilité limitée (</a:t>
            </a:r>
            <a:r>
              <a:rPr lang="fr-FR" sz="1600" b="1" dirty="0">
                <a:latin typeface="Times New Roman" pitchFamily="18" charset="0"/>
                <a:ea typeface="Calibri" pitchFamily="34" charset="0"/>
                <a:cs typeface="Times New Roman" pitchFamily="18" charset="0"/>
              </a:rPr>
              <a:t>SARL</a:t>
            </a:r>
            <a:r>
              <a:rPr lang="fr-FR" sz="1600" dirty="0">
                <a:latin typeface="Times New Roman" pitchFamily="18" charset="0"/>
                <a:ea typeface="Calibri" pitchFamily="34" charset="0"/>
                <a:cs typeface="Times New Roman" pitchFamily="18" charset="0"/>
              </a:rPr>
              <a:t>) « de famille » et les sociétés anonymes et sociétés par actions simplifiées lorsqu’elles ont opté pour le régime fiscal des sociétés de personnes (translucidité et imposition à l’IR) dans les conditions prévues par l'article </a:t>
            </a:r>
            <a:r>
              <a:rPr lang="fr-FR" sz="1600" b="1" dirty="0">
                <a:latin typeface="Times New Roman" pitchFamily="18" charset="0"/>
                <a:ea typeface="Calibri" pitchFamily="34" charset="0"/>
                <a:cs typeface="Times New Roman" pitchFamily="18" charset="0"/>
              </a:rPr>
              <a:t>239 bis AB du CGI </a:t>
            </a:r>
            <a:r>
              <a:rPr lang="fr-FR" sz="1600" dirty="0">
                <a:latin typeface="Times New Roman" pitchFamily="18" charset="0"/>
                <a:ea typeface="Calibri" pitchFamily="34" charset="0"/>
                <a:cs typeface="Times New Roman" pitchFamily="18" charset="0"/>
              </a:rPr>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215106" y="1124744"/>
            <a:ext cx="8713787" cy="5262979"/>
          </a:xfrm>
          <a:prstGeom prst="rect">
            <a:avLst/>
          </a:prstGeom>
          <a:noFill/>
          <a:ln w="9525">
            <a:noFill/>
            <a:miter lim="800000"/>
            <a:headEnd/>
            <a:tailEnd/>
          </a:ln>
        </p:spPr>
        <p:txBody>
          <a:bodyPr anchor="ctr">
            <a:spAutoFit/>
          </a:bodyPr>
          <a:lstStyle/>
          <a:p>
            <a:pPr>
              <a:buFont typeface="Wingdings" pitchFamily="2" charset="2"/>
              <a:buChar char="ü"/>
            </a:pPr>
            <a:r>
              <a:rPr lang="fr-FR" sz="1600" dirty="0">
                <a:latin typeface="Times New Roman" pitchFamily="18" charset="0"/>
                <a:ea typeface="Calibri" pitchFamily="34" charset="0"/>
                <a:cs typeface="Times New Roman" pitchFamily="18" charset="0"/>
              </a:rPr>
              <a:t>-les entreprises unipersonnelles à responsabilité limitée dont l’associé unique est une   </a:t>
            </a:r>
          </a:p>
          <a:p>
            <a:r>
              <a:rPr lang="fr-FR" sz="1600" dirty="0">
                <a:latin typeface="Times New Roman" pitchFamily="18" charset="0"/>
                <a:ea typeface="Calibri" pitchFamily="34" charset="0"/>
                <a:cs typeface="Times New Roman" pitchFamily="18" charset="0"/>
              </a:rPr>
              <a:t>  personne physique ; </a:t>
            </a:r>
          </a:p>
          <a:p>
            <a:pPr eaLnBrk="0" hangingPunct="0">
              <a:buFont typeface="Wingdings" pitchFamily="2" charset="2"/>
              <a:buChar char="ü"/>
            </a:pPr>
            <a:r>
              <a:rPr lang="fr-FR" sz="1600" dirty="0">
                <a:latin typeface="Times New Roman" pitchFamily="18" charset="0"/>
                <a:ea typeface="Calibri" pitchFamily="34" charset="0"/>
                <a:cs typeface="Times New Roman" pitchFamily="18" charset="0"/>
              </a:rPr>
              <a:t>- les exploitations agricoles à responsabilité limitée et divers groupements agricoles ; </a:t>
            </a:r>
          </a:p>
          <a:p>
            <a:pPr eaLnBrk="0" hangingPunct="0">
              <a:buFont typeface="Wingdings" pitchFamily="2" charset="2"/>
              <a:buChar char="ü"/>
            </a:pPr>
            <a:r>
              <a:rPr lang="fr-FR" sz="1600" dirty="0">
                <a:latin typeface="Times New Roman" pitchFamily="18" charset="0"/>
                <a:ea typeface="Calibri" pitchFamily="34" charset="0"/>
                <a:cs typeface="Times New Roman" pitchFamily="18" charset="0"/>
              </a:rPr>
              <a:t>- les groupements d’intérêt économique et les groupements d’intérêt public ; </a:t>
            </a:r>
          </a:p>
          <a:p>
            <a:pPr eaLnBrk="0" hangingPunct="0">
              <a:buFont typeface="Wingdings" pitchFamily="2" charset="2"/>
              <a:buChar char="ü"/>
            </a:pPr>
            <a:r>
              <a:rPr lang="fr-FR" sz="1600" dirty="0">
                <a:latin typeface="Times New Roman" pitchFamily="18" charset="0"/>
                <a:ea typeface="Calibri" pitchFamily="34" charset="0"/>
                <a:cs typeface="Times New Roman" pitchFamily="18" charset="0"/>
              </a:rPr>
              <a:t>- les groupements de coopération sanitaire et de coopération sociale et médico-sociale ; </a:t>
            </a:r>
          </a:p>
          <a:p>
            <a:pPr eaLnBrk="0" hangingPunct="0">
              <a:buFont typeface="Wingdings" pitchFamily="2" charset="2"/>
              <a:buChar char="ü"/>
            </a:pPr>
            <a:r>
              <a:rPr lang="fr-FR" sz="1600" dirty="0">
                <a:latin typeface="Times New Roman" pitchFamily="18" charset="0"/>
                <a:ea typeface="Calibri" pitchFamily="34" charset="0"/>
                <a:cs typeface="Times New Roman" pitchFamily="18" charset="0"/>
              </a:rPr>
              <a:t>- les copropriétés de navires ; </a:t>
            </a:r>
          </a:p>
          <a:p>
            <a:pPr eaLnBrk="0" hangingPunct="0">
              <a:buFont typeface="Wingdings" pitchFamily="2" charset="2"/>
              <a:buChar char="ü"/>
            </a:pPr>
            <a:r>
              <a:rPr lang="fr-FR" sz="1600" dirty="0">
                <a:latin typeface="Times New Roman" pitchFamily="18" charset="0"/>
                <a:ea typeface="Calibri" pitchFamily="34" charset="0"/>
                <a:cs typeface="Times New Roman" pitchFamily="18" charset="0"/>
              </a:rPr>
              <a:t>-diverses sociétés immobilières.</a:t>
            </a:r>
          </a:p>
          <a:p>
            <a:pPr eaLnBrk="0" hangingPunct="0">
              <a:buFont typeface="Wingdings" pitchFamily="2" charset="2"/>
              <a:buChar char="ü"/>
            </a:pPr>
            <a:endParaRPr lang="fr-FR" sz="1600" dirty="0">
              <a:latin typeface="Times New Roman" pitchFamily="18" charset="0"/>
              <a:ea typeface="Calibri" pitchFamily="34" charset="0"/>
              <a:cs typeface="Times New Roman" pitchFamily="18" charset="0"/>
            </a:endParaRPr>
          </a:p>
          <a:p>
            <a:pPr eaLnBrk="0" hangingPunct="0">
              <a:buFont typeface="Wingdings" pitchFamily="2" charset="2"/>
              <a:buChar char="ü"/>
            </a:pPr>
            <a:endParaRPr lang="fr-FR" sz="1600" dirty="0">
              <a:latin typeface="Times New Roman" pitchFamily="18" charset="0"/>
              <a:ea typeface="Calibri" pitchFamily="34" charset="0"/>
              <a:cs typeface="Times New Roman" pitchFamily="18" charset="0"/>
            </a:endParaRPr>
          </a:p>
          <a:p>
            <a:pPr eaLnBrk="0" hangingPunct="0">
              <a:buFontTx/>
              <a:buChar char="-"/>
            </a:pPr>
            <a:endParaRPr lang="fr-FR" sz="1600" dirty="0">
              <a:latin typeface="Times New Roman" pitchFamily="18" charset="0"/>
              <a:ea typeface="Calibri" pitchFamily="34" charset="0"/>
              <a:cs typeface="Times New Roman" pitchFamily="18" charset="0"/>
            </a:endParaRPr>
          </a:p>
          <a:p>
            <a:r>
              <a:rPr lang="fr-FR" sz="1600" b="1" u="sng" dirty="0">
                <a:latin typeface="Times New Roman" pitchFamily="18" charset="0"/>
                <a:ea typeface="Calibri" pitchFamily="34" charset="0"/>
                <a:cs typeface="Times New Roman" pitchFamily="18" charset="0"/>
              </a:rPr>
              <a:t>B- Imposition des sociétés de personnes en droit interne</a:t>
            </a:r>
          </a:p>
          <a:p>
            <a:endParaRPr lang="fr-FR" sz="1600" dirty="0">
              <a:latin typeface="Times New Roman" pitchFamily="18" charset="0"/>
              <a:ea typeface="Calibri" pitchFamily="34" charset="0"/>
              <a:cs typeface="Times New Roman" pitchFamily="18" charset="0"/>
            </a:endParaRPr>
          </a:p>
          <a:p>
            <a:r>
              <a:rPr lang="fr-FR" sz="1600" dirty="0">
                <a:latin typeface="Times New Roman" pitchFamily="18" charset="0"/>
                <a:ea typeface="Calibri" pitchFamily="34" charset="0"/>
                <a:cs typeface="Times New Roman" pitchFamily="18" charset="0"/>
              </a:rPr>
              <a:t>Contrairement à beaucoup d’autres pays qui considèrent les sociétés en nom collectif comme fiscalement transparentes (sans existence fiscale), le droit fiscal français les qualifient de « </a:t>
            </a:r>
            <a:r>
              <a:rPr lang="fr-FR" sz="1600" b="1" dirty="0">
                <a:latin typeface="Times New Roman" pitchFamily="18" charset="0"/>
                <a:ea typeface="Calibri" pitchFamily="34" charset="0"/>
                <a:cs typeface="Times New Roman" pitchFamily="18" charset="0"/>
              </a:rPr>
              <a:t>sociétés translucides ou semi-transparentes</a:t>
            </a:r>
            <a:r>
              <a:rPr lang="fr-FR" sz="1600" dirty="0">
                <a:latin typeface="Times New Roman" pitchFamily="18" charset="0"/>
                <a:ea typeface="Calibri" pitchFamily="34" charset="0"/>
                <a:cs typeface="Times New Roman" pitchFamily="18" charset="0"/>
              </a:rPr>
              <a:t> », ce qui signifie que les sociétés de personnes sont des </a:t>
            </a:r>
            <a:r>
              <a:rPr lang="fr-FR" sz="1600" b="1" dirty="0">
                <a:latin typeface="Times New Roman" pitchFamily="18" charset="0"/>
                <a:ea typeface="Calibri" pitchFamily="34" charset="0"/>
                <a:cs typeface="Times New Roman" pitchFamily="18" charset="0"/>
              </a:rPr>
              <a:t>sujets fiscaux</a:t>
            </a:r>
            <a:r>
              <a:rPr lang="fr-FR" sz="1600" dirty="0">
                <a:latin typeface="Times New Roman" pitchFamily="18" charset="0"/>
                <a:ea typeface="Calibri" pitchFamily="34" charset="0"/>
                <a:cs typeface="Times New Roman" pitchFamily="18" charset="0"/>
              </a:rPr>
              <a:t> qui réalisent le bénéfice sans être redevables de l’impôt sur ce bénéfice. </a:t>
            </a:r>
          </a:p>
          <a:p>
            <a:endParaRPr lang="fr-FR" sz="1600" dirty="0">
              <a:latin typeface="Times New Roman" pitchFamily="18" charset="0"/>
              <a:ea typeface="Calibri" pitchFamily="34" charset="0"/>
              <a:cs typeface="Times New Roman" pitchFamily="18" charset="0"/>
            </a:endParaRPr>
          </a:p>
          <a:p>
            <a:r>
              <a:rPr lang="fr-FR" sz="1600" dirty="0">
                <a:latin typeface="Times New Roman" pitchFamily="18" charset="0"/>
                <a:ea typeface="Calibri" pitchFamily="34" charset="0"/>
                <a:cs typeface="Times New Roman" pitchFamily="18" charset="0"/>
              </a:rPr>
              <a:t>En effet, conformément à </a:t>
            </a:r>
            <a:r>
              <a:rPr lang="fr-FR" sz="1600" b="1" dirty="0">
                <a:latin typeface="Times New Roman" pitchFamily="18" charset="0"/>
                <a:ea typeface="Calibri" pitchFamily="34" charset="0"/>
                <a:cs typeface="Times New Roman" pitchFamily="18" charset="0"/>
              </a:rPr>
              <a:t>l’article 8 du Code général des impôts</a:t>
            </a:r>
            <a:r>
              <a:rPr lang="fr-FR" sz="1600" dirty="0">
                <a:latin typeface="Times New Roman" pitchFamily="18" charset="0"/>
                <a:ea typeface="Calibri" pitchFamily="34" charset="0"/>
                <a:cs typeface="Times New Roman" pitchFamily="18" charset="0"/>
              </a:rPr>
              <a:t>, </a:t>
            </a:r>
            <a:r>
              <a:rPr lang="fr-FR" sz="1600" b="1" dirty="0">
                <a:latin typeface="Times New Roman" pitchFamily="18" charset="0"/>
                <a:ea typeface="Calibri" pitchFamily="34" charset="0"/>
                <a:cs typeface="Times New Roman" pitchFamily="18" charset="0"/>
              </a:rPr>
              <a:t>«</a:t>
            </a:r>
            <a:r>
              <a:rPr lang="fr-FR" sz="1600" dirty="0">
                <a:latin typeface="Times New Roman" pitchFamily="18" charset="0"/>
                <a:ea typeface="Calibri" pitchFamily="34" charset="0"/>
                <a:cs typeface="Times New Roman" pitchFamily="18" charset="0"/>
              </a:rPr>
              <a:t> </a:t>
            </a:r>
            <a:r>
              <a:rPr lang="fr-FR" sz="1600" i="1" dirty="0">
                <a:latin typeface="Times New Roman" pitchFamily="18" charset="0"/>
                <a:ea typeface="Calibri" pitchFamily="34" charset="0"/>
                <a:cs typeface="Times New Roman" pitchFamily="18" charset="0"/>
              </a:rPr>
              <a:t>les associés des sociétés de personnes sont </a:t>
            </a:r>
            <a:r>
              <a:rPr lang="fr-FR" sz="1600" b="1" i="1" dirty="0">
                <a:latin typeface="Times New Roman" pitchFamily="18" charset="0"/>
                <a:ea typeface="Calibri" pitchFamily="34" charset="0"/>
                <a:cs typeface="Times New Roman" pitchFamily="18" charset="0"/>
              </a:rPr>
              <a:t>personnellement soumis à l’impôt sur le revenu ou à l’impôt sur les sociétés </a:t>
            </a:r>
            <a:r>
              <a:rPr lang="fr-FR" sz="1600" i="1" dirty="0">
                <a:latin typeface="Times New Roman" pitchFamily="18" charset="0"/>
                <a:ea typeface="Calibri" pitchFamily="34" charset="0"/>
                <a:cs typeface="Times New Roman" pitchFamily="18" charset="0"/>
              </a:rPr>
              <a:t>(si l’associé personne morale est soumise à l’IS) pour la part des bénéfices sociaux correspondant à leurs parts dans la société de personnes </a:t>
            </a:r>
            <a:r>
              <a:rPr lang="fr-FR" sz="1600" b="1" dirty="0">
                <a:latin typeface="Times New Roman" pitchFamily="18" charset="0"/>
                <a:ea typeface="Calibri" pitchFamily="34" charset="0"/>
                <a:cs typeface="Times New Roman" pitchFamily="18" charset="0"/>
              </a:rPr>
              <a:t>»</a:t>
            </a:r>
            <a:r>
              <a:rPr lang="fr-FR" sz="1600" dirty="0">
                <a:latin typeface="Times New Roman" pitchFamily="18" charset="0"/>
                <a:ea typeface="Calibri" pitchFamily="34" charset="0"/>
                <a:cs typeface="Times New Roman" pitchFamily="18" charset="0"/>
              </a:rPr>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p:cNvSpPr>
            <a:spLocks noChangeArrowheads="1"/>
          </p:cNvSpPr>
          <p:nvPr/>
        </p:nvSpPr>
        <p:spPr bwMode="auto">
          <a:xfrm>
            <a:off x="287337" y="980728"/>
            <a:ext cx="8569325" cy="5509200"/>
          </a:xfrm>
          <a:prstGeom prst="rect">
            <a:avLst/>
          </a:prstGeom>
          <a:noFill/>
          <a:ln w="9525">
            <a:noFill/>
            <a:miter lim="800000"/>
            <a:headEnd/>
            <a:tailEnd/>
          </a:ln>
        </p:spPr>
        <p:txBody>
          <a:bodyPr anchor="ctr">
            <a:spAutoFit/>
          </a:bodyPr>
          <a:lstStyle/>
          <a:p>
            <a:r>
              <a:rPr lang="fr-FR" sz="1600" dirty="0">
                <a:latin typeface="Times New Roman" pitchFamily="18" charset="0"/>
                <a:ea typeface="Calibri" pitchFamily="34" charset="0"/>
                <a:cs typeface="Times New Roman" pitchFamily="18" charset="0"/>
              </a:rPr>
              <a:t>La translucidité est un régime intermédiaire entre la </a:t>
            </a:r>
            <a:r>
              <a:rPr lang="fr-FR" sz="1600" b="1" dirty="0">
                <a:latin typeface="Times New Roman" pitchFamily="18" charset="0"/>
                <a:ea typeface="Calibri" pitchFamily="34" charset="0"/>
                <a:cs typeface="Times New Roman" pitchFamily="18" charset="0"/>
              </a:rPr>
              <a:t>transparence </a:t>
            </a:r>
            <a:r>
              <a:rPr lang="fr-FR" sz="1600" dirty="0">
                <a:latin typeface="Times New Roman" pitchFamily="18" charset="0"/>
                <a:ea typeface="Calibri" pitchFamily="34" charset="0"/>
                <a:cs typeface="Times New Roman" pitchFamily="18" charset="0"/>
              </a:rPr>
              <a:t>et l’</a:t>
            </a:r>
            <a:r>
              <a:rPr lang="fr-FR" sz="1600" b="1" dirty="0">
                <a:latin typeface="Times New Roman" pitchFamily="18" charset="0"/>
                <a:ea typeface="Calibri" pitchFamily="34" charset="0"/>
                <a:cs typeface="Times New Roman" pitchFamily="18" charset="0"/>
              </a:rPr>
              <a:t>opacité</a:t>
            </a:r>
            <a:r>
              <a:rPr lang="fr-FR" sz="1600" dirty="0">
                <a:latin typeface="Times New Roman" pitchFamily="18" charset="0"/>
                <a:ea typeface="Calibri" pitchFamily="34" charset="0"/>
                <a:cs typeface="Times New Roman" pitchFamily="18" charset="0"/>
              </a:rPr>
              <a:t> des sociétés de capitaux qui fait écran entre </a:t>
            </a:r>
            <a:r>
              <a:rPr lang="fr-FR" sz="1600" b="1" dirty="0">
                <a:latin typeface="Times New Roman" pitchFamily="18" charset="0"/>
                <a:ea typeface="Calibri" pitchFamily="34" charset="0"/>
                <a:cs typeface="Times New Roman" pitchFamily="18" charset="0"/>
              </a:rPr>
              <a:t>« l’impôt » </a:t>
            </a:r>
            <a:r>
              <a:rPr lang="fr-FR" sz="1600" dirty="0">
                <a:latin typeface="Times New Roman" pitchFamily="18" charset="0"/>
                <a:ea typeface="Calibri" pitchFamily="34" charset="0"/>
                <a:cs typeface="Times New Roman" pitchFamily="18" charset="0"/>
              </a:rPr>
              <a:t>et les </a:t>
            </a:r>
            <a:r>
              <a:rPr lang="fr-FR" sz="1600" b="1" dirty="0">
                <a:latin typeface="Times New Roman" pitchFamily="18" charset="0"/>
                <a:ea typeface="Calibri" pitchFamily="34" charset="0"/>
                <a:cs typeface="Times New Roman" pitchFamily="18" charset="0"/>
              </a:rPr>
              <a:t>« associés »</a:t>
            </a:r>
            <a:r>
              <a:rPr lang="fr-FR" sz="1600" dirty="0">
                <a:latin typeface="Times New Roman" pitchFamily="18" charset="0"/>
                <a:ea typeface="Calibri" pitchFamily="34" charset="0"/>
                <a:cs typeface="Times New Roman" pitchFamily="18" charset="0"/>
              </a:rPr>
              <a:t> car c’est la société elle-même qui est soumise à l’impôt. L’une des conséquences du régime fiscal des </a:t>
            </a:r>
            <a:r>
              <a:rPr lang="fr-FR" sz="1600" b="1" dirty="0">
                <a:latin typeface="Times New Roman" pitchFamily="18" charset="0"/>
                <a:ea typeface="Calibri" pitchFamily="34" charset="0"/>
                <a:cs typeface="Times New Roman" pitchFamily="18" charset="0"/>
              </a:rPr>
              <a:t>sociétés de personnes </a:t>
            </a:r>
            <a:r>
              <a:rPr lang="fr-FR" sz="1600" dirty="0">
                <a:latin typeface="Times New Roman" pitchFamily="18" charset="0"/>
                <a:ea typeface="Calibri" pitchFamily="34" charset="0"/>
                <a:cs typeface="Times New Roman" pitchFamily="18" charset="0"/>
              </a:rPr>
              <a:t>est qu’elles ne bénéficient pas du régime de faveur de </a:t>
            </a:r>
            <a:r>
              <a:rPr lang="fr-FR" sz="1600" b="1" dirty="0">
                <a:latin typeface="Times New Roman" pitchFamily="18" charset="0"/>
                <a:ea typeface="Calibri" pitchFamily="34" charset="0"/>
                <a:cs typeface="Times New Roman" pitchFamily="18" charset="0"/>
              </a:rPr>
              <a:t>société mère-filiale </a:t>
            </a:r>
            <a:r>
              <a:rPr lang="fr-FR" sz="1600" dirty="0">
                <a:latin typeface="Times New Roman" pitchFamily="18" charset="0"/>
                <a:ea typeface="Calibri" pitchFamily="34" charset="0"/>
                <a:cs typeface="Times New Roman" pitchFamily="18" charset="0"/>
              </a:rPr>
              <a:t>relatif au taux d’imposition des dividendes perçus par la société mère qui est de </a:t>
            </a:r>
            <a:r>
              <a:rPr lang="fr-FR" sz="1600" b="1" dirty="0">
                <a:latin typeface="Times New Roman" pitchFamily="18" charset="0"/>
                <a:ea typeface="Calibri" pitchFamily="34" charset="0"/>
                <a:cs typeface="Times New Roman" pitchFamily="18" charset="0"/>
              </a:rPr>
              <a:t>5%</a:t>
            </a:r>
            <a:r>
              <a:rPr lang="fr-FR" sz="1600" dirty="0">
                <a:latin typeface="Times New Roman" pitchFamily="18" charset="0"/>
                <a:ea typeface="Calibri" pitchFamily="34" charset="0"/>
                <a:cs typeface="Times New Roman" pitchFamily="18" charset="0"/>
              </a:rPr>
              <a:t> du montant brut du dividende perçu du fait qu’elles ne sont pas soumises à l’impôt sur les sociétés, alors que ce régime est prévu pour les société soumise à l’IS. </a:t>
            </a:r>
          </a:p>
          <a:p>
            <a:endParaRPr lang="fr-FR" sz="1600" dirty="0">
              <a:latin typeface="Times New Roman" pitchFamily="18" charset="0"/>
              <a:ea typeface="Calibri" pitchFamily="34" charset="0"/>
              <a:cs typeface="Times New Roman" pitchFamily="18" charset="0"/>
            </a:endParaRPr>
          </a:p>
          <a:p>
            <a:endParaRPr lang="fr-FR" sz="1600" dirty="0">
              <a:latin typeface="Times New Roman" pitchFamily="18" charset="0"/>
              <a:ea typeface="Calibri" pitchFamily="34" charset="0"/>
              <a:cs typeface="Times New Roman" pitchFamily="18" charset="0"/>
            </a:endParaRPr>
          </a:p>
          <a:p>
            <a:endParaRPr lang="fr-FR" sz="1600" dirty="0">
              <a:latin typeface="Times New Roman" pitchFamily="18" charset="0"/>
              <a:ea typeface="Calibri" pitchFamily="34" charset="0"/>
              <a:cs typeface="Times New Roman" pitchFamily="18" charset="0"/>
            </a:endParaRPr>
          </a:p>
          <a:p>
            <a:r>
              <a:rPr lang="fr-FR" sz="1600" dirty="0">
                <a:latin typeface="Times New Roman" pitchFamily="18" charset="0"/>
                <a:ea typeface="Calibri" pitchFamily="34" charset="0"/>
                <a:cs typeface="Times New Roman" pitchFamily="18" charset="0"/>
              </a:rPr>
              <a:t>Cependant, certaines sociétés de personnes comme la société en nom collectif (</a:t>
            </a:r>
            <a:r>
              <a:rPr lang="fr-FR" sz="1600" b="1" dirty="0">
                <a:latin typeface="Times New Roman" pitchFamily="18" charset="0"/>
                <a:ea typeface="Calibri" pitchFamily="34" charset="0"/>
                <a:cs typeface="Times New Roman" pitchFamily="18" charset="0"/>
              </a:rPr>
              <a:t>SNC</a:t>
            </a:r>
            <a:r>
              <a:rPr lang="fr-FR" sz="1600" dirty="0">
                <a:latin typeface="Times New Roman" pitchFamily="18" charset="0"/>
                <a:ea typeface="Calibri" pitchFamily="34" charset="0"/>
                <a:cs typeface="Times New Roman" pitchFamily="18" charset="0"/>
              </a:rPr>
              <a:t>), société en commandite simple (</a:t>
            </a:r>
            <a:r>
              <a:rPr lang="fr-FR" sz="1600" b="1" dirty="0">
                <a:latin typeface="Times New Roman" pitchFamily="18" charset="0"/>
                <a:ea typeface="Calibri" pitchFamily="34" charset="0"/>
                <a:cs typeface="Times New Roman" pitchFamily="18" charset="0"/>
              </a:rPr>
              <a:t>SCS</a:t>
            </a:r>
            <a:r>
              <a:rPr lang="fr-FR" sz="1600" dirty="0">
                <a:latin typeface="Times New Roman" pitchFamily="18" charset="0"/>
                <a:ea typeface="Calibri" pitchFamily="34" charset="0"/>
                <a:cs typeface="Times New Roman" pitchFamily="18" charset="0"/>
              </a:rPr>
              <a:t>) et société civile (</a:t>
            </a:r>
            <a:r>
              <a:rPr lang="fr-FR" sz="1600" b="1" dirty="0">
                <a:latin typeface="Times New Roman" pitchFamily="18" charset="0"/>
                <a:ea typeface="Calibri" pitchFamily="34" charset="0"/>
                <a:cs typeface="Times New Roman" pitchFamily="18" charset="0"/>
              </a:rPr>
              <a:t>SC</a:t>
            </a:r>
            <a:r>
              <a:rPr lang="fr-FR" sz="1600" dirty="0">
                <a:latin typeface="Times New Roman" pitchFamily="18" charset="0"/>
                <a:ea typeface="Calibri" pitchFamily="34" charset="0"/>
                <a:cs typeface="Times New Roman" pitchFamily="18" charset="0"/>
              </a:rPr>
              <a:t>) peuvent bénéficier du régime mère-filiale et du régime des groupes intégrés de l</a:t>
            </a:r>
            <a:r>
              <a:rPr lang="fr-FR" sz="1600" b="1" dirty="0">
                <a:latin typeface="Times New Roman" pitchFamily="18" charset="0"/>
                <a:ea typeface="Calibri" pitchFamily="34" charset="0"/>
                <a:cs typeface="Times New Roman" pitchFamily="18" charset="0"/>
              </a:rPr>
              <a:t>’article 223A du Code général des impôts </a:t>
            </a:r>
            <a:r>
              <a:rPr lang="fr-FR" sz="1600" dirty="0">
                <a:latin typeface="Times New Roman" pitchFamily="18" charset="0"/>
                <a:ea typeface="Calibri" pitchFamily="34" charset="0"/>
                <a:cs typeface="Times New Roman" pitchFamily="18" charset="0"/>
              </a:rPr>
              <a:t>en optant pour l’impôt sur les sociétés.</a:t>
            </a:r>
          </a:p>
          <a:p>
            <a:endParaRPr lang="fr-FR" sz="1600" dirty="0">
              <a:latin typeface="Times New Roman" pitchFamily="18" charset="0"/>
              <a:ea typeface="Calibri" pitchFamily="34" charset="0"/>
              <a:cs typeface="Times New Roman" pitchFamily="18" charset="0"/>
            </a:endParaRPr>
          </a:p>
          <a:p>
            <a:endParaRPr lang="fr-FR" sz="1600" dirty="0">
              <a:latin typeface="Times New Roman" pitchFamily="18" charset="0"/>
              <a:ea typeface="Calibri" pitchFamily="34" charset="0"/>
              <a:cs typeface="Times New Roman" pitchFamily="18" charset="0"/>
            </a:endParaRPr>
          </a:p>
          <a:p>
            <a:pPr eaLnBrk="0" hangingPunct="0"/>
            <a:endParaRPr lang="fr-FR" sz="1600" dirty="0">
              <a:latin typeface="Times New Roman" pitchFamily="18" charset="0"/>
              <a:ea typeface="Calibri" pitchFamily="34" charset="0"/>
              <a:cs typeface="Times New Roman" pitchFamily="18" charset="0"/>
            </a:endParaRPr>
          </a:p>
          <a:p>
            <a:pPr eaLnBrk="0" hangingPunct="0"/>
            <a:r>
              <a:rPr lang="fr-FR" sz="1600" b="1" u="sng" dirty="0">
                <a:latin typeface="Times New Roman" pitchFamily="18" charset="0"/>
                <a:ea typeface="Calibri" pitchFamily="34" charset="0"/>
                <a:cs typeface="Times New Roman" pitchFamily="18" charset="0"/>
              </a:rPr>
              <a:t>C-Territorialité des sociétés de personnes</a:t>
            </a:r>
          </a:p>
          <a:p>
            <a:pPr eaLnBrk="0" hangingPunct="0"/>
            <a:endParaRPr lang="fr-FR" sz="1600" dirty="0">
              <a:latin typeface="Times New Roman" pitchFamily="18" charset="0"/>
              <a:ea typeface="Calibri" pitchFamily="34" charset="0"/>
              <a:cs typeface="Times New Roman" pitchFamily="18" charset="0"/>
            </a:endParaRPr>
          </a:p>
          <a:p>
            <a:pPr eaLnBrk="0" hangingPunct="0"/>
            <a:r>
              <a:rPr lang="fr-FR" sz="1600" dirty="0">
                <a:solidFill>
                  <a:srgbClr val="000000"/>
                </a:solidFill>
                <a:latin typeface="Times New Roman" pitchFamily="18" charset="0"/>
                <a:ea typeface="Calibri" pitchFamily="34" charset="0"/>
                <a:cs typeface="Times New Roman" pitchFamily="18" charset="0"/>
              </a:rPr>
              <a:t>Le traitement fiscal à accorder aux revenus provenant ou versés à des entités étrangères est déterminé en France comme dans les autres États, en analysant les similitudes de ces entités avec les entités comparables au plan interne. Ce principe d’assimilation conduit la plupart des États à assimiler les entités qualifiées de transparentes à l’étranger aux entités transparentes existant dans leur droit interne. </a:t>
            </a:r>
            <a:endParaRPr lang="fr-FR" sz="1600" dirty="0">
              <a:latin typeface="Times New Roman" pitchFamily="18" charset="0"/>
              <a:ea typeface="Calibri" pitchFamily="34"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ChangeArrowheads="1"/>
          </p:cNvSpPr>
          <p:nvPr/>
        </p:nvSpPr>
        <p:spPr bwMode="auto">
          <a:xfrm>
            <a:off x="215106" y="1001634"/>
            <a:ext cx="8713787" cy="5509200"/>
          </a:xfrm>
          <a:prstGeom prst="rect">
            <a:avLst/>
          </a:prstGeom>
          <a:noFill/>
          <a:ln w="9525">
            <a:noFill/>
            <a:miter lim="800000"/>
            <a:headEnd/>
            <a:tailEnd/>
          </a:ln>
        </p:spPr>
        <p:txBody>
          <a:bodyPr anchor="ctr">
            <a:spAutoFit/>
          </a:bodyPr>
          <a:lstStyle/>
          <a:p>
            <a:r>
              <a:rPr lang="fr-FR" sz="1600" dirty="0">
                <a:solidFill>
                  <a:srgbClr val="000000"/>
                </a:solidFill>
                <a:latin typeface="Times New Roman" pitchFamily="18" charset="0"/>
                <a:ea typeface="Calibri" pitchFamily="34" charset="0"/>
                <a:cs typeface="Times New Roman" pitchFamily="18" charset="0"/>
              </a:rPr>
              <a:t>Cependant, lorsque la conception française de la translucidité prévaut, la technique de l’assimilation aboutit à considérer </a:t>
            </a:r>
            <a:r>
              <a:rPr lang="fr-FR" sz="1600" b="1" dirty="0">
                <a:solidFill>
                  <a:srgbClr val="000000"/>
                </a:solidFill>
                <a:latin typeface="Times New Roman" pitchFamily="18" charset="0"/>
                <a:ea typeface="Calibri" pitchFamily="34" charset="0"/>
                <a:cs typeface="Times New Roman" pitchFamily="18" charset="0"/>
              </a:rPr>
              <a:t>la société de personnes étrangère</a:t>
            </a:r>
            <a:r>
              <a:rPr lang="fr-FR" sz="1600" dirty="0">
                <a:solidFill>
                  <a:srgbClr val="000000"/>
                </a:solidFill>
                <a:latin typeface="Times New Roman" pitchFamily="18" charset="0"/>
                <a:ea typeface="Calibri" pitchFamily="34" charset="0"/>
                <a:cs typeface="Times New Roman" pitchFamily="18" charset="0"/>
              </a:rPr>
              <a:t>, et non </a:t>
            </a:r>
            <a:r>
              <a:rPr lang="fr-FR" sz="1600" b="1" dirty="0">
                <a:solidFill>
                  <a:srgbClr val="000000"/>
                </a:solidFill>
                <a:latin typeface="Times New Roman" pitchFamily="18" charset="0"/>
                <a:ea typeface="Calibri" pitchFamily="34" charset="0"/>
                <a:cs typeface="Times New Roman" pitchFamily="18" charset="0"/>
              </a:rPr>
              <a:t>ses associés, </a:t>
            </a:r>
            <a:r>
              <a:rPr lang="fr-FR" sz="1600" dirty="0">
                <a:solidFill>
                  <a:srgbClr val="000000"/>
                </a:solidFill>
                <a:latin typeface="Times New Roman" pitchFamily="18" charset="0"/>
                <a:ea typeface="Calibri" pitchFamily="34" charset="0"/>
                <a:cs typeface="Times New Roman" pitchFamily="18" charset="0"/>
              </a:rPr>
              <a:t>comme bénéficiaire du revenu. La jurisprudence née des arrêts du Conseil d’État </a:t>
            </a:r>
            <a:r>
              <a:rPr lang="fr-FR" sz="1600" b="1" dirty="0">
                <a:solidFill>
                  <a:srgbClr val="000000"/>
                </a:solidFill>
                <a:latin typeface="Times New Roman" pitchFamily="18" charset="0"/>
                <a:ea typeface="Calibri" pitchFamily="34" charset="0"/>
                <a:cs typeface="Times New Roman" pitchFamily="18" charset="0"/>
              </a:rPr>
              <a:t>« Société </a:t>
            </a:r>
            <a:r>
              <a:rPr lang="fr-FR" sz="1600" b="1" dirty="0" err="1">
                <a:solidFill>
                  <a:srgbClr val="000000"/>
                </a:solidFill>
                <a:latin typeface="Times New Roman" pitchFamily="18" charset="0"/>
                <a:ea typeface="Calibri" pitchFamily="34" charset="0"/>
                <a:cs typeface="Times New Roman" pitchFamily="18" charset="0"/>
              </a:rPr>
              <a:t>Kingroup</a:t>
            </a:r>
            <a:r>
              <a:rPr lang="fr-FR" sz="1600" b="1" dirty="0">
                <a:solidFill>
                  <a:srgbClr val="000000"/>
                </a:solidFill>
                <a:latin typeface="Times New Roman" pitchFamily="18" charset="0"/>
                <a:ea typeface="Calibri" pitchFamily="34" charset="0"/>
                <a:cs typeface="Times New Roman" pitchFamily="18" charset="0"/>
              </a:rPr>
              <a:t> </a:t>
            </a:r>
            <a:r>
              <a:rPr lang="fr-FR" sz="1600" b="1" dirty="0" err="1">
                <a:solidFill>
                  <a:srgbClr val="000000"/>
                </a:solidFill>
                <a:latin typeface="Times New Roman" pitchFamily="18" charset="0"/>
                <a:ea typeface="Calibri" pitchFamily="34" charset="0"/>
                <a:cs typeface="Times New Roman" pitchFamily="18" charset="0"/>
              </a:rPr>
              <a:t>Inc</a:t>
            </a:r>
            <a:r>
              <a:rPr lang="fr-FR" sz="1600" b="1" dirty="0">
                <a:solidFill>
                  <a:srgbClr val="000000"/>
                </a:solidFill>
                <a:latin typeface="Times New Roman" pitchFamily="18" charset="0"/>
                <a:ea typeface="Calibri" pitchFamily="34" charset="0"/>
                <a:cs typeface="Times New Roman" pitchFamily="18" charset="0"/>
              </a:rPr>
              <a:t>  »</a:t>
            </a:r>
            <a:r>
              <a:rPr lang="fr-FR" sz="1600" dirty="0">
                <a:solidFill>
                  <a:srgbClr val="000000"/>
                </a:solidFill>
                <a:latin typeface="Times New Roman" pitchFamily="18" charset="0"/>
                <a:ea typeface="Calibri" pitchFamily="34" charset="0"/>
                <a:cs typeface="Times New Roman" pitchFamily="18" charset="0"/>
              </a:rPr>
              <a:t> du 4 avril 1997  (n° 144211), et </a:t>
            </a:r>
            <a:r>
              <a:rPr lang="fr-FR" sz="1600" b="1" dirty="0">
                <a:solidFill>
                  <a:srgbClr val="000000"/>
                </a:solidFill>
                <a:latin typeface="Times New Roman" pitchFamily="18" charset="0"/>
                <a:ea typeface="Calibri" pitchFamily="34" charset="0"/>
                <a:cs typeface="Times New Roman" pitchFamily="18" charset="0"/>
              </a:rPr>
              <a:t>« </a:t>
            </a:r>
            <a:r>
              <a:rPr lang="fr-FR" sz="1600" b="1" dirty="0" err="1">
                <a:solidFill>
                  <a:srgbClr val="000000"/>
                </a:solidFill>
                <a:latin typeface="Times New Roman" pitchFamily="18" charset="0"/>
                <a:ea typeface="Calibri" pitchFamily="34" charset="0"/>
                <a:cs typeface="Times New Roman" pitchFamily="18" charset="0"/>
              </a:rPr>
              <a:t>Hubertus</a:t>
            </a:r>
            <a:r>
              <a:rPr lang="fr-FR" sz="1600" b="1" dirty="0">
                <a:solidFill>
                  <a:srgbClr val="000000"/>
                </a:solidFill>
                <a:latin typeface="Times New Roman" pitchFamily="18" charset="0"/>
                <a:ea typeface="Calibri" pitchFamily="34" charset="0"/>
                <a:cs typeface="Times New Roman" pitchFamily="18" charset="0"/>
              </a:rPr>
              <a:t> AG »</a:t>
            </a:r>
            <a:r>
              <a:rPr lang="fr-FR" sz="1600" dirty="0">
                <a:solidFill>
                  <a:srgbClr val="000000"/>
                </a:solidFill>
                <a:latin typeface="Times New Roman" pitchFamily="18" charset="0"/>
                <a:ea typeface="Calibri" pitchFamily="34" charset="0"/>
                <a:cs typeface="Times New Roman" pitchFamily="18" charset="0"/>
              </a:rPr>
              <a:t> du 9 février 2000 (n° 178389) a ainsi confirmé que </a:t>
            </a:r>
            <a:r>
              <a:rPr lang="fr-FR" sz="1600" b="1" dirty="0">
                <a:solidFill>
                  <a:srgbClr val="000000"/>
                </a:solidFill>
                <a:latin typeface="Times New Roman" pitchFamily="18" charset="0"/>
                <a:ea typeface="Calibri" pitchFamily="34" charset="0"/>
                <a:cs typeface="Times New Roman" pitchFamily="18" charset="0"/>
              </a:rPr>
              <a:t>la société de personnes française a la personnalité fiscale et à ce titre, elle est le sujet d’imposition</a:t>
            </a:r>
            <a:r>
              <a:rPr lang="fr-FR" sz="1600" dirty="0">
                <a:solidFill>
                  <a:srgbClr val="000000"/>
                </a:solidFill>
                <a:latin typeface="Times New Roman" pitchFamily="18" charset="0"/>
                <a:ea typeface="Calibri" pitchFamily="34" charset="0"/>
                <a:cs typeface="Times New Roman" pitchFamily="18" charset="0"/>
              </a:rPr>
              <a:t>, ce qui implique une taxation en France de ses membres, qu’ils soient ou non résidents fiscaux, à hauteur de leur quote-part des résultats de l’exploitation.</a:t>
            </a:r>
          </a:p>
          <a:p>
            <a:endParaRPr lang="fr-FR" sz="1600" dirty="0">
              <a:solidFill>
                <a:srgbClr val="000000"/>
              </a:solidFill>
              <a:latin typeface="Times New Roman" pitchFamily="18" charset="0"/>
              <a:ea typeface="Calibri" pitchFamily="34" charset="0"/>
              <a:cs typeface="Times New Roman" pitchFamily="18" charset="0"/>
            </a:endParaRPr>
          </a:p>
          <a:p>
            <a:endParaRPr lang="fr-FR" sz="1600" dirty="0">
              <a:solidFill>
                <a:srgbClr val="000000"/>
              </a:solidFill>
              <a:latin typeface="Times New Roman" pitchFamily="18" charset="0"/>
              <a:ea typeface="Calibri" pitchFamily="34" charset="0"/>
              <a:cs typeface="Times New Roman" pitchFamily="18" charset="0"/>
            </a:endParaRPr>
          </a:p>
          <a:p>
            <a:endParaRPr lang="fr-FR" sz="1600" dirty="0">
              <a:latin typeface="Times New Roman" pitchFamily="18" charset="0"/>
              <a:ea typeface="Calibri" pitchFamily="34" charset="0"/>
              <a:cs typeface="Times New Roman" pitchFamily="18" charset="0"/>
            </a:endParaRPr>
          </a:p>
          <a:p>
            <a:pPr eaLnBrk="0" hangingPunct="0"/>
            <a:r>
              <a:rPr lang="fr-FR" sz="1600" b="1" u="sng" dirty="0">
                <a:solidFill>
                  <a:srgbClr val="000000"/>
                </a:solidFill>
                <a:latin typeface="Times New Roman" pitchFamily="18" charset="0"/>
                <a:ea typeface="Calibri" pitchFamily="34" charset="0"/>
                <a:cs typeface="Times New Roman" pitchFamily="18" charset="0"/>
              </a:rPr>
              <a:t>Résumé de l'arrêt « Société </a:t>
            </a:r>
            <a:r>
              <a:rPr lang="fr-FR" sz="1600" b="1" u="sng" dirty="0" err="1">
                <a:solidFill>
                  <a:srgbClr val="000000"/>
                </a:solidFill>
                <a:latin typeface="Times New Roman" pitchFamily="18" charset="0"/>
                <a:ea typeface="Calibri" pitchFamily="34" charset="0"/>
                <a:cs typeface="Times New Roman" pitchFamily="18" charset="0"/>
              </a:rPr>
              <a:t>Kingroup</a:t>
            </a:r>
            <a:r>
              <a:rPr lang="fr-FR" sz="1600" b="1" u="sng" dirty="0">
                <a:solidFill>
                  <a:srgbClr val="000000"/>
                </a:solidFill>
                <a:latin typeface="Times New Roman" pitchFamily="18" charset="0"/>
                <a:ea typeface="Calibri" pitchFamily="34" charset="0"/>
                <a:cs typeface="Times New Roman" pitchFamily="18" charset="0"/>
              </a:rPr>
              <a:t> Inc. » du 4 avril 1997</a:t>
            </a:r>
          </a:p>
          <a:p>
            <a:pPr eaLnBrk="0" hangingPunct="0"/>
            <a:r>
              <a:rPr lang="fr-FR" sz="1600" b="1" dirty="0">
                <a:solidFill>
                  <a:srgbClr val="000000"/>
                </a:solidFill>
                <a:latin typeface="Times New Roman" pitchFamily="18" charset="0"/>
                <a:ea typeface="Calibri" pitchFamily="34" charset="0"/>
                <a:cs typeface="Times New Roman" pitchFamily="18" charset="0"/>
              </a:rPr>
              <a:t> </a:t>
            </a:r>
            <a:endParaRPr lang="fr-FR" sz="1600" dirty="0">
              <a:latin typeface="Times New Roman" pitchFamily="18" charset="0"/>
              <a:ea typeface="Calibri" pitchFamily="34" charset="0"/>
              <a:cs typeface="Times New Roman" pitchFamily="18" charset="0"/>
            </a:endParaRPr>
          </a:p>
          <a:p>
            <a:pPr eaLnBrk="0" hangingPunct="0"/>
            <a:r>
              <a:rPr lang="fr-FR" sz="1600" dirty="0">
                <a:solidFill>
                  <a:srgbClr val="000000"/>
                </a:solidFill>
                <a:latin typeface="Times New Roman" pitchFamily="18" charset="0"/>
                <a:ea typeface="Calibri" pitchFamily="34" charset="0"/>
                <a:cs typeface="Times New Roman" pitchFamily="18" charset="0"/>
              </a:rPr>
              <a:t>Une société de personne canadienne, </a:t>
            </a:r>
            <a:r>
              <a:rPr lang="fr-FR" sz="1600" b="1" dirty="0" err="1">
                <a:solidFill>
                  <a:srgbClr val="000000"/>
                </a:solidFill>
                <a:latin typeface="Times New Roman" pitchFamily="18" charset="0"/>
                <a:ea typeface="Calibri" pitchFamily="34" charset="0"/>
                <a:cs typeface="Times New Roman" pitchFamily="18" charset="0"/>
              </a:rPr>
              <a:t>Kingroup</a:t>
            </a:r>
            <a:r>
              <a:rPr lang="fr-FR" sz="1600" dirty="0">
                <a:solidFill>
                  <a:srgbClr val="000000"/>
                </a:solidFill>
                <a:latin typeface="Times New Roman" pitchFamily="18" charset="0"/>
                <a:ea typeface="Calibri" pitchFamily="34" charset="0"/>
                <a:cs typeface="Times New Roman" pitchFamily="18" charset="0"/>
              </a:rPr>
              <a:t>, était membre d’un groupement d’intérêt économique </a:t>
            </a:r>
            <a:r>
              <a:rPr lang="fr-FR" sz="1600" dirty="0">
                <a:latin typeface="Times New Roman" pitchFamily="18" charset="0"/>
                <a:cs typeface="Times New Roman" pitchFamily="18" charset="0"/>
              </a:rPr>
              <a:t>« </a:t>
            </a:r>
            <a:r>
              <a:rPr lang="fr-FR" sz="1600" b="1" dirty="0">
                <a:latin typeface="Times New Roman" pitchFamily="18" charset="0"/>
                <a:cs typeface="Times New Roman" pitchFamily="18" charset="0"/>
              </a:rPr>
              <a:t>France-Canada Semences</a:t>
            </a:r>
            <a:r>
              <a:rPr lang="fr-FR" sz="1600" dirty="0">
                <a:latin typeface="Times New Roman" pitchFamily="18" charset="0"/>
                <a:cs typeface="Times New Roman" pitchFamily="18" charset="0"/>
              </a:rPr>
              <a:t> »</a:t>
            </a:r>
            <a:r>
              <a:rPr lang="fr-FR" sz="1600" dirty="0">
                <a:solidFill>
                  <a:srgbClr val="000000"/>
                </a:solidFill>
                <a:latin typeface="Times New Roman" pitchFamily="18" charset="0"/>
                <a:ea typeface="Calibri" pitchFamily="34" charset="0"/>
                <a:cs typeface="Times New Roman" pitchFamily="18" charset="0"/>
              </a:rPr>
              <a:t> qui percevait des redevances de source française. L’administration fiscale française a assujetti la société</a:t>
            </a:r>
            <a:r>
              <a:rPr lang="fr-FR" sz="1600" b="1" dirty="0">
                <a:solidFill>
                  <a:srgbClr val="000000"/>
                </a:solidFill>
                <a:latin typeface="Times New Roman" pitchFamily="18" charset="0"/>
                <a:ea typeface="Calibri" pitchFamily="34" charset="0"/>
                <a:cs typeface="Times New Roman" pitchFamily="18" charset="0"/>
              </a:rPr>
              <a:t> </a:t>
            </a:r>
            <a:r>
              <a:rPr lang="fr-FR" sz="1600" b="1" dirty="0" err="1">
                <a:solidFill>
                  <a:srgbClr val="000000"/>
                </a:solidFill>
                <a:latin typeface="Times New Roman" pitchFamily="18" charset="0"/>
                <a:ea typeface="Calibri" pitchFamily="34" charset="0"/>
                <a:cs typeface="Times New Roman" pitchFamily="18" charset="0"/>
              </a:rPr>
              <a:t>Kingroup</a:t>
            </a:r>
            <a:r>
              <a:rPr lang="fr-FR" sz="1600" dirty="0">
                <a:solidFill>
                  <a:srgbClr val="000000"/>
                </a:solidFill>
                <a:latin typeface="Times New Roman" pitchFamily="18" charset="0"/>
                <a:ea typeface="Calibri" pitchFamily="34" charset="0"/>
                <a:cs typeface="Times New Roman" pitchFamily="18" charset="0"/>
              </a:rPr>
              <a:t> à l’</a:t>
            </a:r>
            <a:r>
              <a:rPr lang="fr-FR" sz="1600" b="1" dirty="0">
                <a:solidFill>
                  <a:srgbClr val="000000"/>
                </a:solidFill>
                <a:latin typeface="Times New Roman" pitchFamily="18" charset="0"/>
                <a:ea typeface="Calibri" pitchFamily="34" charset="0"/>
                <a:cs typeface="Times New Roman" pitchFamily="18" charset="0"/>
              </a:rPr>
              <a:t>IS</a:t>
            </a:r>
            <a:r>
              <a:rPr lang="fr-FR" sz="1600" dirty="0">
                <a:solidFill>
                  <a:srgbClr val="000000"/>
                </a:solidFill>
                <a:latin typeface="Times New Roman" pitchFamily="18" charset="0"/>
                <a:ea typeface="Calibri" pitchFamily="34" charset="0"/>
                <a:cs typeface="Times New Roman" pitchFamily="18" charset="0"/>
              </a:rPr>
              <a:t> à raison de sa participation dans le</a:t>
            </a:r>
            <a:r>
              <a:rPr lang="fr-FR" sz="1600" dirty="0">
                <a:latin typeface="Times New Roman" pitchFamily="18" charset="0"/>
                <a:cs typeface="Times New Roman" pitchFamily="18" charset="0"/>
              </a:rPr>
              <a:t> </a:t>
            </a:r>
            <a:r>
              <a:rPr lang="fr-FR" sz="1600" b="1" dirty="0">
                <a:latin typeface="Times New Roman" pitchFamily="18" charset="0"/>
                <a:cs typeface="Times New Roman" pitchFamily="18" charset="0"/>
              </a:rPr>
              <a:t>France-Canada Semences</a:t>
            </a:r>
            <a:r>
              <a:rPr lang="fr-FR" sz="1600" dirty="0">
                <a:solidFill>
                  <a:srgbClr val="000000"/>
                </a:solidFill>
                <a:latin typeface="Times New Roman" pitchFamily="18" charset="0"/>
                <a:ea typeface="Calibri" pitchFamily="34" charset="0"/>
                <a:cs typeface="Times New Roman" pitchFamily="18" charset="0"/>
              </a:rPr>
              <a:t> pour la part de ses bénéfices correspondant à l’activité exercée en France. </a:t>
            </a:r>
            <a:r>
              <a:rPr lang="fr-FR" sz="1600" b="1" dirty="0" err="1">
                <a:solidFill>
                  <a:srgbClr val="000000"/>
                </a:solidFill>
                <a:latin typeface="Times New Roman" pitchFamily="18" charset="0"/>
                <a:ea typeface="Calibri" pitchFamily="34" charset="0"/>
                <a:cs typeface="Times New Roman" pitchFamily="18" charset="0"/>
              </a:rPr>
              <a:t>Kingroup</a:t>
            </a:r>
            <a:r>
              <a:rPr lang="fr-FR" sz="1600" b="1" dirty="0">
                <a:solidFill>
                  <a:srgbClr val="000000"/>
                </a:solidFill>
                <a:latin typeface="Times New Roman" pitchFamily="18" charset="0"/>
                <a:ea typeface="Calibri" pitchFamily="34" charset="0"/>
                <a:cs typeface="Times New Roman" pitchFamily="18" charset="0"/>
              </a:rPr>
              <a:t> </a:t>
            </a:r>
            <a:r>
              <a:rPr lang="fr-FR" sz="1600" dirty="0">
                <a:solidFill>
                  <a:srgbClr val="000000"/>
                </a:solidFill>
                <a:latin typeface="Times New Roman" pitchFamily="18" charset="0"/>
                <a:ea typeface="Calibri" pitchFamily="34" charset="0"/>
                <a:cs typeface="Times New Roman" pitchFamily="18" charset="0"/>
              </a:rPr>
              <a:t>a saisi la justice française en faisant valoir que le groupement d’intérêt économique « </a:t>
            </a:r>
            <a:r>
              <a:rPr lang="fr-FR" sz="1600" b="1" dirty="0">
                <a:latin typeface="Times New Roman" pitchFamily="18" charset="0"/>
                <a:cs typeface="Times New Roman" pitchFamily="18" charset="0"/>
              </a:rPr>
              <a:t>France-Canada Semences » </a:t>
            </a:r>
            <a:r>
              <a:rPr lang="fr-FR" sz="1600" dirty="0">
                <a:solidFill>
                  <a:srgbClr val="000000"/>
                </a:solidFill>
                <a:latin typeface="Times New Roman" pitchFamily="18" charset="0"/>
                <a:ea typeface="Calibri" pitchFamily="34" charset="0"/>
                <a:cs typeface="Times New Roman" pitchFamily="18" charset="0"/>
              </a:rPr>
              <a:t>était une société translucide et était donc fiscalement réputé ne pas exister. </a:t>
            </a:r>
            <a:r>
              <a:rPr lang="fr-FR" sz="1600" b="1" dirty="0" err="1">
                <a:solidFill>
                  <a:srgbClr val="000000"/>
                </a:solidFill>
                <a:latin typeface="Times New Roman" pitchFamily="18" charset="0"/>
                <a:ea typeface="Calibri" pitchFamily="34" charset="0"/>
                <a:cs typeface="Times New Roman" pitchFamily="18" charset="0"/>
              </a:rPr>
              <a:t>Kingroup</a:t>
            </a:r>
            <a:r>
              <a:rPr lang="fr-FR" sz="1600" dirty="0">
                <a:solidFill>
                  <a:srgbClr val="000000"/>
                </a:solidFill>
                <a:latin typeface="Times New Roman" pitchFamily="18" charset="0"/>
                <a:ea typeface="Calibri" pitchFamily="34" charset="0"/>
                <a:cs typeface="Times New Roman" pitchFamily="18" charset="0"/>
              </a:rPr>
              <a:t> demandait ainsi à bénéficier des dispositions de la </a:t>
            </a:r>
            <a:r>
              <a:rPr lang="fr-FR" sz="1600" b="1" dirty="0">
                <a:solidFill>
                  <a:srgbClr val="000000"/>
                </a:solidFill>
                <a:latin typeface="Times New Roman" pitchFamily="18" charset="0"/>
                <a:ea typeface="Calibri" pitchFamily="34" charset="0"/>
                <a:cs typeface="Times New Roman" pitchFamily="18" charset="0"/>
              </a:rPr>
              <a:t>convention franco-canadienne </a:t>
            </a:r>
            <a:r>
              <a:rPr lang="fr-FR" sz="1600" dirty="0">
                <a:latin typeface="Times New Roman" pitchFamily="18" charset="0"/>
                <a:cs typeface="Times New Roman" pitchFamily="18" charset="0"/>
              </a:rPr>
              <a:t>qui ont pour effet d'attribuer au Canada, l'imposition des bénéfices d'une entreprise de ce pays qui ne dispose pas en France d'un établissement stable, au sens de l'article 5 de ladite convention.</a:t>
            </a:r>
            <a:r>
              <a:rPr lang="fr-FR" sz="1600" dirty="0">
                <a:solidFill>
                  <a:srgbClr val="000000"/>
                </a:solidFill>
                <a:latin typeface="Times New Roman" pitchFamily="18" charset="0"/>
                <a:ea typeface="Calibri" pitchFamily="34" charset="0"/>
                <a:cs typeface="Times New Roman" pitchFamily="18" charset="0"/>
              </a:rPr>
              <a:t>  </a:t>
            </a:r>
            <a:endParaRPr lang="fr-FR" sz="1600" dirty="0">
              <a:latin typeface="Times New Roman" pitchFamily="18" charset="0"/>
              <a:ea typeface="Calibri" pitchFamily="34" charset="0"/>
              <a:cs typeface="Times New Roman" pitchFamily="18" charset="0"/>
            </a:endParaRPr>
          </a:p>
          <a:p>
            <a:pPr eaLnBrk="0" hangingPunct="0"/>
            <a:endParaRPr lang="fr-FR" sz="1600" dirty="0">
              <a:latin typeface="Times New Roman" pitchFamily="18" charset="0"/>
              <a:ea typeface="Calibri" pitchFamily="34"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ChangeArrowheads="1"/>
          </p:cNvSpPr>
          <p:nvPr/>
        </p:nvSpPr>
        <p:spPr bwMode="auto">
          <a:xfrm>
            <a:off x="215454" y="980728"/>
            <a:ext cx="8713092" cy="5262979"/>
          </a:xfrm>
          <a:prstGeom prst="rect">
            <a:avLst/>
          </a:prstGeom>
          <a:noFill/>
          <a:ln w="9525">
            <a:noFill/>
            <a:miter lim="800000"/>
            <a:headEnd/>
            <a:tailEnd/>
          </a:ln>
        </p:spPr>
        <p:txBody>
          <a:bodyPr wrap="square">
            <a:spAutoFit/>
          </a:bodyPr>
          <a:lstStyle/>
          <a:p>
            <a:pPr eaLnBrk="0" hangingPunct="0"/>
            <a:r>
              <a:rPr lang="fr-FR" sz="1600" dirty="0">
                <a:latin typeface="Times New Roman" pitchFamily="18" charset="0"/>
                <a:ea typeface="Calibri" pitchFamily="34" charset="0"/>
                <a:cs typeface="Times New Roman" pitchFamily="18" charset="0"/>
              </a:rPr>
              <a:t>Le Conseil d’État a cependant donné raison à l’administration fiscale, en considérant que les sociétés ou groupements soumis en France au régime des sociétés de personnes ont une </a:t>
            </a:r>
            <a:r>
              <a:rPr lang="fr-FR" sz="1600" b="1" dirty="0">
                <a:latin typeface="Times New Roman" pitchFamily="18" charset="0"/>
                <a:ea typeface="Calibri" pitchFamily="34" charset="0"/>
                <a:cs typeface="Times New Roman" pitchFamily="18" charset="0"/>
              </a:rPr>
              <a:t>personnalité fiscale distincte de celle de leurs associés</a:t>
            </a:r>
            <a:r>
              <a:rPr lang="fr-FR" sz="1600" dirty="0">
                <a:latin typeface="Times New Roman" pitchFamily="18" charset="0"/>
                <a:ea typeface="Calibri" pitchFamily="34" charset="0"/>
                <a:cs typeface="Times New Roman" pitchFamily="18" charset="0"/>
              </a:rPr>
              <a:t>. Ces entités constituent donc des sujets d’imposition dès lors qu’elles sont considérées comme des résidentes fiscales.</a:t>
            </a:r>
          </a:p>
          <a:p>
            <a:pPr eaLnBrk="0" hangingPunct="0"/>
            <a:endParaRPr lang="fr-FR" sz="1600" dirty="0">
              <a:latin typeface="Times New Roman" pitchFamily="18" charset="0"/>
              <a:ea typeface="Calibri" pitchFamily="34" charset="0"/>
              <a:cs typeface="Times New Roman" pitchFamily="18" charset="0"/>
            </a:endParaRPr>
          </a:p>
          <a:p>
            <a:pPr eaLnBrk="0" hangingPunct="0"/>
            <a:endParaRPr lang="fr-FR" sz="1600" dirty="0">
              <a:latin typeface="Times New Roman" pitchFamily="18" charset="0"/>
              <a:ea typeface="Calibri" pitchFamily="34" charset="0"/>
              <a:cs typeface="Times New Roman" pitchFamily="18" charset="0"/>
            </a:endParaRPr>
          </a:p>
          <a:p>
            <a:pPr eaLnBrk="0" hangingPunct="0"/>
            <a:r>
              <a:rPr lang="fr-FR" sz="1600" dirty="0">
                <a:latin typeface="Times New Roman" pitchFamily="18" charset="0"/>
                <a:ea typeface="Calibri" pitchFamily="34" charset="0"/>
                <a:cs typeface="Times New Roman" pitchFamily="18" charset="0"/>
              </a:rPr>
              <a:t> Il en résulte que les bénéfices tirés de l’exploitation de leurs activités exercées en France sont imposables en France, entre les mains des membres de l’entité, à proportion de leurs droits dans celle-ci, et ce, </a:t>
            </a:r>
            <a:r>
              <a:rPr lang="fr-FR" sz="1600" b="1" dirty="0">
                <a:latin typeface="Times New Roman" pitchFamily="18" charset="0"/>
                <a:ea typeface="Calibri" pitchFamily="34" charset="0"/>
                <a:cs typeface="Times New Roman" pitchFamily="18" charset="0"/>
              </a:rPr>
              <a:t>même s’ils sont non résidents</a:t>
            </a:r>
            <a:r>
              <a:rPr lang="fr-FR" sz="1600" dirty="0">
                <a:latin typeface="Times New Roman" pitchFamily="18" charset="0"/>
                <a:ea typeface="Calibri" pitchFamily="34" charset="0"/>
                <a:cs typeface="Times New Roman" pitchFamily="18" charset="0"/>
              </a:rPr>
              <a:t>. Cette conception de la société de personnes n’a pas d’équivalent chez les partenaires étrangers de la France.</a:t>
            </a:r>
          </a:p>
          <a:p>
            <a:pPr eaLnBrk="0" hangingPunct="0"/>
            <a:endParaRPr lang="fr-FR" sz="1600" dirty="0">
              <a:latin typeface="Times New Roman" pitchFamily="18" charset="0"/>
              <a:ea typeface="Calibri" pitchFamily="34" charset="0"/>
              <a:cs typeface="Times New Roman" pitchFamily="18" charset="0"/>
            </a:endParaRPr>
          </a:p>
          <a:p>
            <a:pPr eaLnBrk="0" hangingPunct="0"/>
            <a:endParaRPr lang="fr-FR" sz="1600" dirty="0">
              <a:latin typeface="Times New Roman" pitchFamily="18" charset="0"/>
              <a:ea typeface="Calibri" pitchFamily="34" charset="0"/>
              <a:cs typeface="Times New Roman" pitchFamily="18" charset="0"/>
            </a:endParaRPr>
          </a:p>
          <a:p>
            <a:pPr eaLnBrk="0" hangingPunct="0"/>
            <a:r>
              <a:rPr lang="fr-FR" sz="1600" dirty="0">
                <a:latin typeface="Times New Roman" pitchFamily="18" charset="0"/>
                <a:ea typeface="Calibri" pitchFamily="34" charset="0"/>
                <a:cs typeface="Times New Roman" pitchFamily="18" charset="0"/>
              </a:rPr>
              <a:t>Cette différence de régime fiscal des sociétés de personnes entre la France et les autres États peut engendrer des situations de </a:t>
            </a:r>
            <a:r>
              <a:rPr lang="fr-FR" sz="1600" b="1" dirty="0">
                <a:latin typeface="Times New Roman" pitchFamily="18" charset="0"/>
                <a:ea typeface="Calibri" pitchFamily="34" charset="0"/>
                <a:cs typeface="Times New Roman" pitchFamily="18" charset="0"/>
              </a:rPr>
              <a:t>double imposition</a:t>
            </a:r>
            <a:r>
              <a:rPr lang="fr-FR" sz="1600" dirty="0">
                <a:latin typeface="Times New Roman" pitchFamily="18" charset="0"/>
                <a:ea typeface="Calibri" pitchFamily="34" charset="0"/>
                <a:cs typeface="Times New Roman" pitchFamily="18" charset="0"/>
              </a:rPr>
              <a:t> dans la mesure où un même revenu peut être imposé une première fois au niveau de la société de personnes et une seconde fois au niveau de ses associés. </a:t>
            </a:r>
          </a:p>
          <a:p>
            <a:pPr eaLnBrk="0" hangingPunct="0"/>
            <a:endParaRPr lang="fr-FR" sz="1600" dirty="0">
              <a:latin typeface="Times New Roman" pitchFamily="18" charset="0"/>
              <a:ea typeface="Calibri" pitchFamily="34" charset="0"/>
              <a:cs typeface="Times New Roman" pitchFamily="18" charset="0"/>
            </a:endParaRPr>
          </a:p>
          <a:p>
            <a:pPr eaLnBrk="0" hangingPunct="0"/>
            <a:endParaRPr lang="fr-FR" sz="1600" dirty="0">
              <a:latin typeface="Times New Roman" pitchFamily="18" charset="0"/>
              <a:ea typeface="Calibri" pitchFamily="34" charset="0"/>
              <a:cs typeface="Times New Roman" pitchFamily="18" charset="0"/>
            </a:endParaRPr>
          </a:p>
          <a:p>
            <a:pPr eaLnBrk="0" hangingPunct="0"/>
            <a:r>
              <a:rPr lang="fr-FR" sz="1600" dirty="0">
                <a:latin typeface="Times New Roman" pitchFamily="18" charset="0"/>
                <a:ea typeface="Calibri" pitchFamily="34" charset="0"/>
                <a:cs typeface="Times New Roman" pitchFamily="18" charset="0"/>
              </a:rPr>
              <a:t>Il se trouve que les conventions fiscales ne peuvent contribuer à éliminer ces doubles impositions du fait que leur bénéfice est, en effet, réservé aux </a:t>
            </a:r>
            <a:r>
              <a:rPr lang="fr-FR" sz="1600" b="1" dirty="0">
                <a:latin typeface="Times New Roman" pitchFamily="18" charset="0"/>
                <a:ea typeface="Calibri" pitchFamily="34" charset="0"/>
                <a:cs typeface="Times New Roman" pitchFamily="18" charset="0"/>
              </a:rPr>
              <a:t>résidents, effectivement soumis à l’impôt au plan national</a:t>
            </a:r>
            <a:r>
              <a:rPr lang="fr-FR" sz="1600" dirty="0">
                <a:latin typeface="Times New Roman" pitchFamily="18" charset="0"/>
                <a:ea typeface="Calibri" pitchFamily="34" charset="0"/>
                <a:cs typeface="Times New Roman" pitchFamily="18" charset="0"/>
              </a:rPr>
              <a:t>. Dans l’arrêt </a:t>
            </a:r>
            <a:r>
              <a:rPr lang="fr-FR" sz="1600" b="1" dirty="0" err="1">
                <a:latin typeface="Times New Roman" pitchFamily="18" charset="0"/>
                <a:ea typeface="Calibri" pitchFamily="34" charset="0"/>
                <a:cs typeface="Times New Roman" pitchFamily="18" charset="0"/>
              </a:rPr>
              <a:t>Kinggroup</a:t>
            </a:r>
            <a:r>
              <a:rPr lang="fr-FR" sz="1600" dirty="0">
                <a:latin typeface="Times New Roman" pitchFamily="18" charset="0"/>
                <a:ea typeface="Calibri" pitchFamily="34" charset="0"/>
                <a:cs typeface="Times New Roman" pitchFamily="18" charset="0"/>
              </a:rPr>
              <a:t>, cette dernière ne pouvait bénéficier des règles de faveurs de la convention Franco-canadienne car elle n’était pas fiscalement résidente de France.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ChangeArrowheads="1"/>
          </p:cNvSpPr>
          <p:nvPr/>
        </p:nvSpPr>
        <p:spPr bwMode="auto">
          <a:xfrm>
            <a:off x="251520" y="1185139"/>
            <a:ext cx="8713787" cy="5016758"/>
          </a:xfrm>
          <a:prstGeom prst="rect">
            <a:avLst/>
          </a:prstGeom>
          <a:noFill/>
          <a:ln w="9525">
            <a:noFill/>
            <a:miter lim="800000"/>
            <a:headEnd/>
            <a:tailEnd/>
          </a:ln>
        </p:spPr>
        <p:txBody>
          <a:bodyPr anchor="ctr">
            <a:spAutoFit/>
          </a:bodyPr>
          <a:lstStyle/>
          <a:p>
            <a:r>
              <a:rPr lang="fr-FR" sz="1600" b="1" u="sng" dirty="0">
                <a:latin typeface="Times New Roman" pitchFamily="18" charset="0"/>
                <a:cs typeface="Times New Roman" pitchFamily="18" charset="0"/>
              </a:rPr>
              <a:t>§1- Imposition de l’entreprise individuelle en droit interne  </a:t>
            </a:r>
          </a:p>
          <a:p>
            <a:endParaRPr lang="fr-FR" sz="1600" dirty="0">
              <a:latin typeface="Times New Roman" pitchFamily="18" charset="0"/>
              <a:ea typeface="Calibri" pitchFamily="34" charset="0"/>
              <a:cs typeface="Times New Roman" pitchFamily="18" charset="0"/>
            </a:endParaRPr>
          </a:p>
          <a:p>
            <a:pPr eaLnBrk="0" hangingPunct="0"/>
            <a:r>
              <a:rPr lang="fr-FR" sz="1600" dirty="0">
                <a:latin typeface="Times New Roman" pitchFamily="18" charset="0"/>
                <a:ea typeface="Calibri" pitchFamily="34" charset="0"/>
                <a:cs typeface="Times New Roman" pitchFamily="18" charset="0"/>
              </a:rPr>
              <a:t>Les entreprises industrielles, commerciales et artisanales qui ont une exploitation en France sont imposées dans la catégorie des </a:t>
            </a:r>
            <a:r>
              <a:rPr lang="fr-FR" sz="1600" dirty="0">
                <a:latin typeface="Times New Roman" pitchFamily="18" charset="0"/>
                <a:cs typeface="Times New Roman" pitchFamily="18" charset="0"/>
              </a:rPr>
              <a:t>bénéfices industriels commerciaux (</a:t>
            </a:r>
            <a:r>
              <a:rPr lang="fr-FR" sz="1600" b="1" dirty="0">
                <a:latin typeface="Times New Roman" pitchFamily="18" charset="0"/>
                <a:ea typeface="Calibri" pitchFamily="34" charset="0"/>
                <a:cs typeface="Times New Roman" pitchFamily="18" charset="0"/>
              </a:rPr>
              <a:t>BIC)</a:t>
            </a:r>
            <a:r>
              <a:rPr lang="fr-FR" sz="1600" dirty="0">
                <a:latin typeface="Times New Roman" pitchFamily="18" charset="0"/>
                <a:ea typeface="Calibri" pitchFamily="34" charset="0"/>
                <a:cs typeface="Times New Roman" pitchFamily="18" charset="0"/>
              </a:rPr>
              <a:t>, une des catégories de l’impôt sur le revenu définie par l’article </a:t>
            </a:r>
            <a:r>
              <a:rPr lang="fr-FR" sz="1600" b="1" dirty="0">
                <a:latin typeface="Times New Roman" pitchFamily="18" charset="0"/>
                <a:ea typeface="Calibri" pitchFamily="34" charset="0"/>
                <a:cs typeface="Times New Roman" pitchFamily="18" charset="0"/>
              </a:rPr>
              <a:t>34 du Code général des impôts</a:t>
            </a:r>
            <a:r>
              <a:rPr lang="fr-FR" sz="1600" dirty="0">
                <a:latin typeface="Times New Roman" pitchFamily="18" charset="0"/>
                <a:ea typeface="Calibri" pitchFamily="34" charset="0"/>
                <a:cs typeface="Times New Roman" pitchFamily="18" charset="0"/>
              </a:rPr>
              <a:t>. En matière de fiscalité internationale de l’entreprise individuelle, deux cas peuvent se présenter, à savoir, une entreprise individuelle française ayant des activités à l’étranger (</a:t>
            </a:r>
            <a:r>
              <a:rPr lang="fr-FR" sz="1600" b="1" dirty="0">
                <a:latin typeface="Times New Roman" pitchFamily="18" charset="0"/>
                <a:ea typeface="Calibri" pitchFamily="34" charset="0"/>
                <a:cs typeface="Times New Roman" pitchFamily="18" charset="0"/>
              </a:rPr>
              <a:t>I</a:t>
            </a:r>
            <a:r>
              <a:rPr lang="fr-FR" sz="1600" dirty="0">
                <a:latin typeface="Times New Roman" pitchFamily="18" charset="0"/>
                <a:ea typeface="Calibri" pitchFamily="34" charset="0"/>
                <a:cs typeface="Times New Roman" pitchFamily="18" charset="0"/>
              </a:rPr>
              <a:t>) ou une entreprise individuelle étrangère ayant des activités en France (</a:t>
            </a:r>
            <a:r>
              <a:rPr lang="fr-FR" sz="1600" b="1" dirty="0">
                <a:latin typeface="Times New Roman" pitchFamily="18" charset="0"/>
                <a:ea typeface="Calibri" pitchFamily="34" charset="0"/>
                <a:cs typeface="Times New Roman" pitchFamily="18" charset="0"/>
              </a:rPr>
              <a:t>II</a:t>
            </a:r>
            <a:r>
              <a:rPr lang="fr-FR" sz="1600" dirty="0">
                <a:latin typeface="Times New Roman" pitchFamily="18" charset="0"/>
                <a:ea typeface="Calibri" pitchFamily="34" charset="0"/>
                <a:cs typeface="Times New Roman" pitchFamily="18" charset="0"/>
              </a:rPr>
              <a:t>). </a:t>
            </a:r>
          </a:p>
          <a:p>
            <a:pPr eaLnBrk="0" hangingPunct="0"/>
            <a:endParaRPr lang="fr-FR" sz="1600" dirty="0">
              <a:latin typeface="Times New Roman" pitchFamily="18" charset="0"/>
              <a:ea typeface="Calibri" pitchFamily="34" charset="0"/>
              <a:cs typeface="Times New Roman" pitchFamily="18" charset="0"/>
            </a:endParaRPr>
          </a:p>
          <a:p>
            <a:pPr eaLnBrk="0" hangingPunct="0"/>
            <a:endParaRPr lang="fr-FR" sz="1600" dirty="0">
              <a:latin typeface="Times New Roman" pitchFamily="18" charset="0"/>
              <a:ea typeface="Calibri" pitchFamily="34" charset="0"/>
              <a:cs typeface="Times New Roman" pitchFamily="18" charset="0"/>
            </a:endParaRPr>
          </a:p>
          <a:p>
            <a:pPr eaLnBrk="0" hangingPunct="0"/>
            <a:endParaRPr lang="fr-FR" sz="1600" dirty="0">
              <a:latin typeface="Times New Roman" pitchFamily="18" charset="0"/>
              <a:ea typeface="Calibri" pitchFamily="34" charset="0"/>
              <a:cs typeface="Times New Roman" pitchFamily="18" charset="0"/>
            </a:endParaRPr>
          </a:p>
          <a:p>
            <a:pPr eaLnBrk="0" hangingPunct="0"/>
            <a:endParaRPr lang="fr-FR" sz="1600" dirty="0">
              <a:latin typeface="Times New Roman" pitchFamily="18" charset="0"/>
              <a:ea typeface="Calibri" pitchFamily="34" charset="0"/>
              <a:cs typeface="Times New Roman" pitchFamily="18" charset="0"/>
            </a:endParaRPr>
          </a:p>
          <a:p>
            <a:pPr eaLnBrk="0" hangingPunct="0"/>
            <a:r>
              <a:rPr lang="fr-FR" sz="1600" b="1" u="sng" dirty="0">
                <a:latin typeface="Times New Roman" pitchFamily="18" charset="0"/>
                <a:ea typeface="Calibri" pitchFamily="34" charset="0"/>
                <a:cs typeface="Times New Roman" pitchFamily="18" charset="0"/>
              </a:rPr>
              <a:t>I- Entreprise individuelle française exploitée à l’étranger</a:t>
            </a:r>
          </a:p>
          <a:p>
            <a:pPr eaLnBrk="0" hangingPunct="0"/>
            <a:endParaRPr lang="fr-FR" sz="1600" dirty="0">
              <a:latin typeface="Times New Roman" pitchFamily="18" charset="0"/>
              <a:ea typeface="Calibri" pitchFamily="34" charset="0"/>
              <a:cs typeface="Times New Roman" pitchFamily="18" charset="0"/>
            </a:endParaRPr>
          </a:p>
          <a:p>
            <a:pPr eaLnBrk="0" hangingPunct="0"/>
            <a:r>
              <a:rPr lang="fr-FR" sz="1600" dirty="0">
                <a:latin typeface="Times New Roman" pitchFamily="18" charset="0"/>
                <a:ea typeface="Calibri" pitchFamily="34" charset="0"/>
                <a:cs typeface="Times New Roman" pitchFamily="18" charset="0"/>
              </a:rPr>
              <a:t>Les entreprises individuelles ayant des activités internationales sont peu nombreuses. Si une entreprise individuelle française ouvre un établissement dans un pays étranger non couvert par une convention fiscale, ses revenus tirés de ce pays seront non seulement imposés dans ce pays, mais aussi imposés en France avec les revenus de source française par application du système d’imposition des revenus mondiaux des entreprises individuelles soumises à l’impôt sur le revenu. </a:t>
            </a:r>
          </a:p>
          <a:p>
            <a:pPr eaLnBrk="0" hangingPunct="0"/>
            <a:endParaRPr lang="fr-FR" sz="1600" dirty="0">
              <a:latin typeface="Times New Roman" pitchFamily="18" charset="0"/>
              <a:ea typeface="Calibri" pitchFamily="34"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ChangeArrowheads="1"/>
          </p:cNvSpPr>
          <p:nvPr/>
        </p:nvSpPr>
        <p:spPr bwMode="auto">
          <a:xfrm>
            <a:off x="215516" y="1196752"/>
            <a:ext cx="8712968" cy="4770537"/>
          </a:xfrm>
          <a:prstGeom prst="rect">
            <a:avLst/>
          </a:prstGeom>
          <a:noFill/>
          <a:ln w="9525">
            <a:noFill/>
            <a:miter lim="800000"/>
            <a:headEnd/>
            <a:tailEnd/>
          </a:ln>
          <a:effectLst/>
        </p:spPr>
        <p:txBody>
          <a:bodyPr wrap="square" anchor="ctr">
            <a:spAutoFit/>
          </a:bodyPr>
          <a:lstStyle/>
          <a:p>
            <a:pPr>
              <a:defRPr/>
            </a:pPr>
            <a:endParaRPr lang="fr-FR" sz="1600" dirty="0">
              <a:latin typeface="Times New Roman" pitchFamily="18" charset="0"/>
              <a:ea typeface="Calibri" pitchFamily="34" charset="0"/>
              <a:cs typeface="Times New Roman" pitchFamily="18" charset="0"/>
            </a:endParaRPr>
          </a:p>
          <a:p>
            <a:pPr>
              <a:defRPr/>
            </a:pPr>
            <a:r>
              <a:rPr lang="fr-FR" sz="1600" dirty="0">
                <a:latin typeface="Times New Roman" pitchFamily="18" charset="0"/>
                <a:ea typeface="Calibri" pitchFamily="34" charset="0"/>
                <a:cs typeface="Times New Roman" pitchFamily="18" charset="0"/>
              </a:rPr>
              <a:t> Cette situation peut être illustrée par l’exemple suivant. Une personne physique résidente française et associée d’une </a:t>
            </a:r>
            <a:r>
              <a:rPr lang="fr-FR" sz="1600" b="1" dirty="0">
                <a:latin typeface="Times New Roman" pitchFamily="18" charset="0"/>
                <a:ea typeface="Calibri" pitchFamily="34" charset="0"/>
                <a:cs typeface="Times New Roman" pitchFamily="18" charset="0"/>
              </a:rPr>
              <a:t>société de personnes</a:t>
            </a:r>
            <a:r>
              <a:rPr lang="fr-FR" sz="1600" dirty="0">
                <a:latin typeface="Times New Roman" pitchFamily="18" charset="0"/>
                <a:ea typeface="Calibri" pitchFamily="34" charset="0"/>
                <a:cs typeface="Times New Roman" pitchFamily="18" charset="0"/>
              </a:rPr>
              <a:t> </a:t>
            </a:r>
            <a:r>
              <a:rPr lang="fr-FR" sz="1600" b="1" dirty="0">
                <a:latin typeface="Times New Roman" pitchFamily="18" charset="0"/>
                <a:ea typeface="Calibri" pitchFamily="34" charset="0"/>
                <a:cs typeface="Times New Roman" pitchFamily="18" charset="0"/>
              </a:rPr>
              <a:t>étrangère transparente « X » </a:t>
            </a:r>
            <a:r>
              <a:rPr lang="fr-FR" sz="1600" dirty="0">
                <a:latin typeface="Times New Roman" pitchFamily="18" charset="0"/>
                <a:ea typeface="Calibri" pitchFamily="34" charset="0"/>
                <a:cs typeface="Times New Roman" pitchFamily="18" charset="0"/>
              </a:rPr>
              <a:t>non assujettie à l’impôt à son niveau, perçoit un dividende de source française par l’intermédiaire de cette société étrangère elle-même associée d'une autre société.</a:t>
            </a:r>
          </a:p>
          <a:p>
            <a:pPr>
              <a:defRPr/>
            </a:pPr>
            <a:endParaRPr lang="fr-FR" sz="1600" dirty="0">
              <a:latin typeface="Times New Roman" pitchFamily="18" charset="0"/>
              <a:ea typeface="Calibri" pitchFamily="34" charset="0"/>
              <a:cs typeface="Times New Roman" pitchFamily="18" charset="0"/>
            </a:endParaRPr>
          </a:p>
          <a:p>
            <a:pPr>
              <a:defRPr/>
            </a:pPr>
            <a:endParaRPr lang="fr-FR" sz="1600" dirty="0">
              <a:latin typeface="Times New Roman" pitchFamily="18" charset="0"/>
              <a:ea typeface="Calibri" pitchFamily="34" charset="0"/>
              <a:cs typeface="Times New Roman" pitchFamily="18" charset="0"/>
            </a:endParaRPr>
          </a:p>
          <a:p>
            <a:pPr>
              <a:defRPr/>
            </a:pPr>
            <a:r>
              <a:rPr lang="fr-FR" sz="1600" dirty="0">
                <a:latin typeface="Times New Roman" pitchFamily="18" charset="0"/>
                <a:ea typeface="Calibri" pitchFamily="34" charset="0"/>
                <a:cs typeface="Times New Roman" pitchFamily="18" charset="0"/>
              </a:rPr>
              <a:t>Dans un premier temps, le versement du dividende à la </a:t>
            </a:r>
            <a:r>
              <a:rPr lang="fr-FR" sz="1600" b="1" dirty="0">
                <a:latin typeface="Times New Roman" pitchFamily="18" charset="0"/>
                <a:ea typeface="Calibri" pitchFamily="34" charset="0"/>
                <a:cs typeface="Times New Roman" pitchFamily="18" charset="0"/>
              </a:rPr>
              <a:t>société de personnes étrangère transparente « X »</a:t>
            </a:r>
            <a:r>
              <a:rPr lang="fr-FR" sz="1600" dirty="0">
                <a:latin typeface="Times New Roman" pitchFamily="18" charset="0"/>
                <a:ea typeface="Calibri" pitchFamily="34" charset="0"/>
                <a:cs typeface="Times New Roman" pitchFamily="18" charset="0"/>
              </a:rPr>
              <a:t> fait l’objet de la retenue à la source de</a:t>
            </a:r>
            <a:r>
              <a:rPr lang="fr-FR" sz="1600" b="1" dirty="0">
                <a:latin typeface="Times New Roman" pitchFamily="18" charset="0"/>
                <a:ea typeface="Calibri" pitchFamily="34" charset="0"/>
                <a:cs typeface="Times New Roman" pitchFamily="18" charset="0"/>
              </a:rPr>
              <a:t> 25 % </a:t>
            </a:r>
            <a:r>
              <a:rPr lang="fr-FR" sz="1600" dirty="0">
                <a:latin typeface="Times New Roman" pitchFamily="18" charset="0"/>
                <a:ea typeface="Calibri" pitchFamily="34" charset="0"/>
                <a:cs typeface="Times New Roman" pitchFamily="18" charset="0"/>
              </a:rPr>
              <a:t>prévue par l'article 119 bis</a:t>
            </a:r>
            <a:r>
              <a:rPr lang="fr-FR" sz="1600" i="1" dirty="0">
                <a:latin typeface="Times New Roman" pitchFamily="18" charset="0"/>
                <a:ea typeface="Calibri" pitchFamily="34" charset="0"/>
                <a:cs typeface="Times New Roman" pitchFamily="18" charset="0"/>
              </a:rPr>
              <a:t> </a:t>
            </a:r>
            <a:r>
              <a:rPr lang="fr-FR" sz="1600" dirty="0">
                <a:latin typeface="Times New Roman" pitchFamily="18" charset="0"/>
                <a:ea typeface="Calibri" pitchFamily="34" charset="0"/>
                <a:cs typeface="Times New Roman" pitchFamily="18" charset="0"/>
              </a:rPr>
              <a:t>du CGI, sans application des taux conventionnels de retenue à la source plus favorable. Dans un second temps, l’associé français est soumis à</a:t>
            </a:r>
            <a:r>
              <a:rPr lang="fr-FR" sz="1600" b="1" dirty="0">
                <a:latin typeface="Times New Roman" pitchFamily="18" charset="0"/>
                <a:ea typeface="Calibri" pitchFamily="34" charset="0"/>
                <a:cs typeface="Times New Roman" pitchFamily="18" charset="0"/>
              </a:rPr>
              <a:t> </a:t>
            </a:r>
            <a:r>
              <a:rPr lang="fr-FR" sz="1600" dirty="0">
                <a:latin typeface="Times New Roman" pitchFamily="18" charset="0"/>
                <a:ea typeface="Calibri" pitchFamily="34" charset="0"/>
                <a:cs typeface="Times New Roman" pitchFamily="18" charset="0"/>
              </a:rPr>
              <a:t>l’</a:t>
            </a:r>
            <a:r>
              <a:rPr lang="fr-FR" sz="1600" b="1" dirty="0">
                <a:latin typeface="Times New Roman" pitchFamily="18" charset="0"/>
                <a:ea typeface="Calibri" pitchFamily="34" charset="0"/>
                <a:cs typeface="Times New Roman" pitchFamily="18" charset="0"/>
              </a:rPr>
              <a:t>IR</a:t>
            </a:r>
            <a:r>
              <a:rPr lang="fr-FR" sz="1600" dirty="0">
                <a:latin typeface="Times New Roman" pitchFamily="18" charset="0"/>
                <a:ea typeface="Calibri" pitchFamily="34" charset="0"/>
                <a:cs typeface="Times New Roman" pitchFamily="18" charset="0"/>
              </a:rPr>
              <a:t> dans la catégorie des </a:t>
            </a:r>
            <a:r>
              <a:rPr lang="fr-FR" sz="1600" b="1" dirty="0">
                <a:latin typeface="Times New Roman" pitchFamily="18" charset="0"/>
                <a:ea typeface="Calibri" pitchFamily="34" charset="0"/>
                <a:cs typeface="Times New Roman" pitchFamily="18" charset="0"/>
              </a:rPr>
              <a:t>RCM</a:t>
            </a:r>
            <a:r>
              <a:rPr lang="fr-FR" sz="1600" dirty="0">
                <a:latin typeface="Times New Roman" pitchFamily="18" charset="0"/>
                <a:ea typeface="Calibri" pitchFamily="34" charset="0"/>
                <a:cs typeface="Times New Roman" pitchFamily="18" charset="0"/>
              </a:rPr>
              <a:t> sur le revenu qu’il perçoit de la </a:t>
            </a:r>
            <a:r>
              <a:rPr lang="fr-FR" sz="1600" b="1" dirty="0">
                <a:latin typeface="Times New Roman" pitchFamily="18" charset="0"/>
                <a:ea typeface="Calibri" pitchFamily="34" charset="0"/>
                <a:cs typeface="Times New Roman" pitchFamily="18" charset="0"/>
              </a:rPr>
              <a:t>société de personnes étrangère transparente « X »</a:t>
            </a:r>
            <a:r>
              <a:rPr lang="fr-FR" sz="1600" dirty="0">
                <a:latin typeface="Times New Roman" pitchFamily="18" charset="0"/>
                <a:ea typeface="Calibri" pitchFamily="34" charset="0"/>
                <a:cs typeface="Times New Roman" pitchFamily="18" charset="0"/>
              </a:rPr>
              <a:t>  sans possibilité d’imputer la retenue à la source d’amont de</a:t>
            </a:r>
            <a:r>
              <a:rPr lang="fr-FR" sz="1600" b="1" dirty="0">
                <a:latin typeface="Times New Roman" pitchFamily="18" charset="0"/>
                <a:ea typeface="Calibri" pitchFamily="34" charset="0"/>
                <a:cs typeface="Times New Roman" pitchFamily="18" charset="0"/>
              </a:rPr>
              <a:t> 25 %</a:t>
            </a:r>
            <a:r>
              <a:rPr lang="fr-FR" sz="1600" dirty="0">
                <a:latin typeface="Times New Roman" pitchFamily="18" charset="0"/>
                <a:ea typeface="Calibri" pitchFamily="34" charset="0"/>
                <a:cs typeface="Times New Roman" pitchFamily="18" charset="0"/>
              </a:rPr>
              <a:t>. </a:t>
            </a:r>
          </a:p>
          <a:p>
            <a:pPr>
              <a:defRPr/>
            </a:pPr>
            <a:endParaRPr lang="fr-FR" sz="1600" dirty="0">
              <a:latin typeface="Times New Roman" pitchFamily="18" charset="0"/>
              <a:ea typeface="Calibri" pitchFamily="34" charset="0"/>
              <a:cs typeface="Times New Roman" pitchFamily="18" charset="0"/>
            </a:endParaRPr>
          </a:p>
          <a:p>
            <a:pPr>
              <a:defRPr/>
            </a:pPr>
            <a:endParaRPr lang="fr-FR" sz="1600" dirty="0">
              <a:latin typeface="Times New Roman" pitchFamily="18" charset="0"/>
              <a:ea typeface="Calibri" pitchFamily="34" charset="0"/>
              <a:cs typeface="Times New Roman" pitchFamily="18" charset="0"/>
            </a:endParaRPr>
          </a:p>
          <a:p>
            <a:pPr>
              <a:defRPr/>
            </a:pPr>
            <a:endParaRPr lang="fr-FR" sz="1600" dirty="0">
              <a:latin typeface="Times New Roman" pitchFamily="18" charset="0"/>
              <a:ea typeface="Calibri" pitchFamily="34" charset="0"/>
              <a:cs typeface="Times New Roman" pitchFamily="18" charset="0"/>
            </a:endParaRPr>
          </a:p>
          <a:p>
            <a:pPr>
              <a:defRPr/>
            </a:pPr>
            <a:r>
              <a:rPr lang="fr-FR" sz="1600" dirty="0">
                <a:latin typeface="Times New Roman" pitchFamily="18" charset="0"/>
                <a:ea typeface="Calibri" pitchFamily="34" charset="0"/>
                <a:cs typeface="Times New Roman" pitchFamily="18" charset="0"/>
              </a:rPr>
              <a:t>Cependant, ce régime a été aménagé à la marge afin que les </a:t>
            </a:r>
            <a:r>
              <a:rPr lang="fr-FR" sz="1600" b="1" dirty="0">
                <a:latin typeface="Times New Roman" pitchFamily="18" charset="0"/>
                <a:ea typeface="Calibri" pitchFamily="34" charset="0"/>
                <a:cs typeface="Times New Roman" pitchFamily="18" charset="0"/>
              </a:rPr>
              <a:t>revenus versés à, ou provenant de société de personnes étrangères </a:t>
            </a:r>
            <a:r>
              <a:rPr lang="fr-FR" sz="1600" dirty="0">
                <a:latin typeface="Times New Roman" pitchFamily="18" charset="0"/>
                <a:ea typeface="Calibri" pitchFamily="34" charset="0"/>
                <a:cs typeface="Times New Roman" pitchFamily="18" charset="0"/>
              </a:rPr>
              <a:t>bénéficient des avantages conventionnels. On peut distinguer trois étapes : </a:t>
            </a:r>
          </a:p>
          <a:p>
            <a:pPr>
              <a:defRPr/>
            </a:pPr>
            <a:endParaRPr lang="fr-FR" sz="1600" dirty="0">
              <a:latin typeface="Times New Roman" pitchFamily="18" charset="0"/>
              <a:cs typeface="Times New Roman" pitchFamily="18" charset="0"/>
            </a:endParaRPr>
          </a:p>
          <a:p>
            <a:pPr marL="285750" indent="-285750" eaLnBrk="0" hangingPunct="0">
              <a:buFontTx/>
              <a:buChar char="-"/>
              <a:defRPr/>
            </a:pPr>
            <a:endParaRPr lang="fr-FR" sz="1600" dirty="0">
              <a:latin typeface="Times New Roman" pitchFamily="18" charset="0"/>
              <a:cs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2CB32E4F-C6A5-EDC6-7876-96058622C769}"/>
              </a:ext>
            </a:extLst>
          </p:cNvPr>
          <p:cNvSpPr txBox="1"/>
          <p:nvPr/>
        </p:nvSpPr>
        <p:spPr>
          <a:xfrm>
            <a:off x="323528" y="1196752"/>
            <a:ext cx="8496944" cy="5355312"/>
          </a:xfrm>
          <a:prstGeom prst="rect">
            <a:avLst/>
          </a:prstGeom>
          <a:noFill/>
        </p:spPr>
        <p:txBody>
          <a:bodyPr wrap="square">
            <a:spAutoFit/>
          </a:bodyPr>
          <a:lstStyle/>
          <a:p>
            <a:pPr eaLnBrk="0" hangingPunct="0">
              <a:defRPr/>
            </a:pPr>
            <a:r>
              <a:rPr lang="fr-FR" sz="1800" b="1" dirty="0">
                <a:latin typeface="Times New Roman" pitchFamily="18" charset="0"/>
                <a:ea typeface="Calibri" pitchFamily="34" charset="0"/>
                <a:cs typeface="Times New Roman" pitchFamily="18" charset="0"/>
              </a:rPr>
              <a:t>1-</a:t>
            </a:r>
            <a:r>
              <a:rPr lang="fr-FR" sz="1800" dirty="0">
                <a:latin typeface="Times New Roman" pitchFamily="18" charset="0"/>
                <a:ea typeface="Calibri" pitchFamily="34" charset="0"/>
                <a:cs typeface="Times New Roman" pitchFamily="18" charset="0"/>
              </a:rPr>
              <a:t> le Conseil d’État a admis, dans une </a:t>
            </a:r>
            <a:r>
              <a:rPr lang="fr-FR" sz="1800" b="1" dirty="0">
                <a:latin typeface="Times New Roman" pitchFamily="18" charset="0"/>
                <a:ea typeface="Calibri" pitchFamily="34" charset="0"/>
                <a:cs typeface="Times New Roman" pitchFamily="18" charset="0"/>
              </a:rPr>
              <a:t>décision « </a:t>
            </a:r>
            <a:r>
              <a:rPr lang="fr-FR" sz="1800" b="1" dirty="0" err="1">
                <a:latin typeface="Times New Roman" pitchFamily="18" charset="0"/>
                <a:ea typeface="Calibri" pitchFamily="34" charset="0"/>
                <a:cs typeface="Times New Roman" pitchFamily="18" charset="0"/>
              </a:rPr>
              <a:t>Diebold</a:t>
            </a:r>
            <a:r>
              <a:rPr lang="fr-FR" sz="1800" b="1" dirty="0">
                <a:latin typeface="Times New Roman" pitchFamily="18" charset="0"/>
                <a:ea typeface="Calibri" pitchFamily="34" charset="0"/>
                <a:cs typeface="Times New Roman" pitchFamily="18" charset="0"/>
              </a:rPr>
              <a:t> Courtage » du 13 octobre 1999</a:t>
            </a:r>
            <a:r>
              <a:rPr lang="fr-FR" sz="1800" dirty="0">
                <a:latin typeface="Times New Roman" pitchFamily="18" charset="0"/>
                <a:ea typeface="Calibri" pitchFamily="34" charset="0"/>
                <a:cs typeface="Times New Roman" pitchFamily="18" charset="0"/>
              </a:rPr>
              <a:t>, la transparence fiscale d'une </a:t>
            </a:r>
            <a:r>
              <a:rPr lang="fr-FR" sz="1800" b="1" dirty="0">
                <a:latin typeface="Times New Roman" pitchFamily="18" charset="0"/>
                <a:ea typeface="Calibri" pitchFamily="34" charset="0"/>
                <a:cs typeface="Times New Roman" pitchFamily="18" charset="0"/>
              </a:rPr>
              <a:t>société de personnes étrangère </a:t>
            </a:r>
            <a:r>
              <a:rPr lang="fr-FR" sz="1800" dirty="0">
                <a:latin typeface="Times New Roman" pitchFamily="18" charset="0"/>
                <a:ea typeface="Calibri" pitchFamily="34" charset="0"/>
                <a:cs typeface="Times New Roman" pitchFamily="18" charset="0"/>
              </a:rPr>
              <a:t>dans le contexte de l'application de la convention fiscale </a:t>
            </a:r>
            <a:r>
              <a:rPr lang="fr-FR" sz="1800" b="1" dirty="0">
                <a:latin typeface="Times New Roman" pitchFamily="18" charset="0"/>
                <a:ea typeface="Calibri" pitchFamily="34" charset="0"/>
                <a:cs typeface="Times New Roman" pitchFamily="18" charset="0"/>
              </a:rPr>
              <a:t>franco-néerlandaise</a:t>
            </a:r>
            <a:r>
              <a:rPr lang="fr-FR" sz="1800" dirty="0">
                <a:latin typeface="Times New Roman" pitchFamily="18" charset="0"/>
                <a:ea typeface="Calibri" pitchFamily="34" charset="0"/>
                <a:cs typeface="Times New Roman" pitchFamily="18" charset="0"/>
              </a:rPr>
              <a:t> aux revenus de source française perçus par un résident néerlandais au travers d'une société néerlandaise dénuée de personnalité juridique ; </a:t>
            </a:r>
          </a:p>
          <a:p>
            <a:pPr eaLnBrk="0" hangingPunct="0">
              <a:defRPr/>
            </a:pPr>
            <a:endParaRPr lang="fr-FR" sz="1800" dirty="0">
              <a:latin typeface="Times New Roman" pitchFamily="18" charset="0"/>
              <a:ea typeface="Calibri" pitchFamily="34" charset="0"/>
              <a:cs typeface="Times New Roman" pitchFamily="18" charset="0"/>
            </a:endParaRPr>
          </a:p>
          <a:p>
            <a:pPr marL="285750" indent="-285750" eaLnBrk="0" hangingPunct="0">
              <a:defRPr/>
            </a:pPr>
            <a:endParaRPr lang="fr-FR" dirty="0">
              <a:latin typeface="Times New Roman" pitchFamily="18" charset="0"/>
              <a:ea typeface="Calibri" pitchFamily="34" charset="0"/>
              <a:cs typeface="Times New Roman" pitchFamily="18" charset="0"/>
            </a:endParaRPr>
          </a:p>
          <a:p>
            <a:pPr marL="285750" indent="-285750" eaLnBrk="0" hangingPunct="0">
              <a:defRPr/>
            </a:pPr>
            <a:r>
              <a:rPr lang="fr-FR" sz="1800" b="1" dirty="0">
                <a:latin typeface="Times New Roman" pitchFamily="18" charset="0"/>
                <a:ea typeface="Calibri" pitchFamily="34" charset="0"/>
                <a:cs typeface="Times New Roman" pitchFamily="18" charset="0"/>
              </a:rPr>
              <a:t>2-</a:t>
            </a:r>
            <a:r>
              <a:rPr lang="fr-FR" sz="1800" dirty="0">
                <a:latin typeface="Times New Roman" pitchFamily="18" charset="0"/>
                <a:ea typeface="Calibri" pitchFamily="34" charset="0"/>
                <a:cs typeface="Times New Roman" pitchFamily="18" charset="0"/>
              </a:rPr>
              <a:t>la transparence des </a:t>
            </a:r>
            <a:r>
              <a:rPr lang="fr-FR" sz="1800" b="1" dirty="0">
                <a:latin typeface="Times New Roman" pitchFamily="18" charset="0"/>
                <a:ea typeface="Calibri" pitchFamily="34" charset="0"/>
                <a:cs typeface="Times New Roman" pitchFamily="18" charset="0"/>
              </a:rPr>
              <a:t>« partnerships »</a:t>
            </a:r>
            <a:r>
              <a:rPr lang="fr-FR" sz="1800" dirty="0">
                <a:latin typeface="Times New Roman" pitchFamily="18" charset="0"/>
                <a:ea typeface="Calibri" pitchFamily="34" charset="0"/>
                <a:cs typeface="Times New Roman" pitchFamily="18" charset="0"/>
              </a:rPr>
              <a:t> a ensuite été reconnue dans le cadre de </a:t>
            </a:r>
            <a:r>
              <a:rPr lang="fr-FR" sz="1800" b="1" dirty="0">
                <a:latin typeface="Times New Roman" pitchFamily="18" charset="0"/>
                <a:ea typeface="Calibri" pitchFamily="34" charset="0"/>
                <a:cs typeface="Times New Roman" pitchFamily="18" charset="0"/>
              </a:rPr>
              <a:t>nouvelles </a:t>
            </a:r>
          </a:p>
          <a:p>
            <a:pPr marL="285750" indent="-285750" eaLnBrk="0" hangingPunct="0">
              <a:defRPr/>
            </a:pPr>
            <a:r>
              <a:rPr lang="fr-FR" sz="1800" b="1" dirty="0">
                <a:latin typeface="Times New Roman" pitchFamily="18" charset="0"/>
                <a:ea typeface="Calibri" pitchFamily="34" charset="0"/>
                <a:cs typeface="Times New Roman" pitchFamily="18" charset="0"/>
              </a:rPr>
              <a:t>conventions </a:t>
            </a:r>
            <a:r>
              <a:rPr lang="fr-FR" sz="1800" dirty="0">
                <a:latin typeface="Times New Roman" pitchFamily="18" charset="0"/>
                <a:ea typeface="Calibri" pitchFamily="34" charset="0"/>
                <a:cs typeface="Times New Roman" pitchFamily="18" charset="0"/>
              </a:rPr>
              <a:t>ou d'avenants signés avec l'Australie le 20 juin 2006, le Japon le 12 janvier </a:t>
            </a:r>
          </a:p>
          <a:p>
            <a:pPr marL="285750" indent="-285750" eaLnBrk="0" hangingPunct="0">
              <a:defRPr/>
            </a:pPr>
            <a:r>
              <a:rPr lang="fr-FR" sz="1800" dirty="0">
                <a:latin typeface="Times New Roman" pitchFamily="18" charset="0"/>
                <a:ea typeface="Calibri" pitchFamily="34" charset="0"/>
                <a:cs typeface="Times New Roman" pitchFamily="18" charset="0"/>
              </a:rPr>
              <a:t>2007, le Royaume-Uni le 19 juin 2008 et les États-Unis le 13 janvier 2009 ; </a:t>
            </a:r>
          </a:p>
          <a:p>
            <a:pPr marL="285750" indent="-285750" eaLnBrk="0" hangingPunct="0">
              <a:defRPr/>
            </a:pPr>
            <a:endParaRPr lang="fr-FR" dirty="0">
              <a:latin typeface="Times New Roman" pitchFamily="18" charset="0"/>
              <a:ea typeface="Calibri" pitchFamily="34" charset="0"/>
              <a:cs typeface="Times New Roman" pitchFamily="18" charset="0"/>
            </a:endParaRPr>
          </a:p>
          <a:p>
            <a:pPr marL="285750" indent="-285750" eaLnBrk="0" hangingPunct="0">
              <a:defRPr/>
            </a:pPr>
            <a:endParaRPr lang="fr-FR" dirty="0">
              <a:latin typeface="Times New Roman" pitchFamily="18" charset="0"/>
              <a:ea typeface="Calibri" pitchFamily="34" charset="0"/>
              <a:cs typeface="Times New Roman" pitchFamily="18" charset="0"/>
            </a:endParaRPr>
          </a:p>
          <a:p>
            <a:pPr marL="285750" indent="-285750" eaLnBrk="0" hangingPunct="0">
              <a:defRPr/>
            </a:pPr>
            <a:endParaRPr lang="fr-FR" sz="1800" dirty="0">
              <a:latin typeface="Times New Roman" pitchFamily="18" charset="0"/>
              <a:ea typeface="Calibri" pitchFamily="34" charset="0"/>
              <a:cs typeface="Times New Roman" pitchFamily="18" charset="0"/>
            </a:endParaRPr>
          </a:p>
          <a:p>
            <a:pPr marL="285750" indent="-285750" eaLnBrk="0" hangingPunct="0">
              <a:defRPr/>
            </a:pPr>
            <a:r>
              <a:rPr lang="fr-FR" sz="1800" b="1" dirty="0">
                <a:latin typeface="Times New Roman" pitchFamily="18" charset="0"/>
                <a:ea typeface="Calibri" pitchFamily="34" charset="0"/>
                <a:cs typeface="Times New Roman" pitchFamily="18" charset="0"/>
              </a:rPr>
              <a:t>3-</a:t>
            </a:r>
            <a:r>
              <a:rPr lang="fr-FR" sz="1800" dirty="0">
                <a:latin typeface="Times New Roman" pitchFamily="18" charset="0"/>
                <a:ea typeface="Calibri" pitchFamily="34" charset="0"/>
                <a:cs typeface="Times New Roman" pitchFamily="18" charset="0"/>
              </a:rPr>
              <a:t> </a:t>
            </a:r>
            <a:r>
              <a:rPr lang="fr-FR" sz="1800" b="1" dirty="0">
                <a:latin typeface="Times New Roman" pitchFamily="18" charset="0"/>
                <a:ea typeface="Calibri" pitchFamily="34" charset="0"/>
                <a:cs typeface="Times New Roman" pitchFamily="18" charset="0"/>
              </a:rPr>
              <a:t>l'instruction fiscale 4 H-5-07 du 29 mars 2007 </a:t>
            </a:r>
            <a:r>
              <a:rPr lang="fr-FR" sz="1800" dirty="0">
                <a:latin typeface="Times New Roman" pitchFamily="18" charset="0"/>
                <a:ea typeface="Calibri" pitchFamily="34" charset="0"/>
                <a:cs typeface="Times New Roman" pitchFamily="18" charset="0"/>
              </a:rPr>
              <a:t>a enfin reconnu, sous certaines </a:t>
            </a:r>
          </a:p>
          <a:p>
            <a:pPr marL="285750" indent="-285750" eaLnBrk="0" hangingPunct="0">
              <a:defRPr/>
            </a:pPr>
            <a:r>
              <a:rPr lang="fr-FR" sz="1800" dirty="0">
                <a:latin typeface="Times New Roman" pitchFamily="18" charset="0"/>
                <a:ea typeface="Calibri" pitchFamily="34" charset="0"/>
                <a:cs typeface="Times New Roman" pitchFamily="18" charset="0"/>
              </a:rPr>
              <a:t>conditions, l'éligibilité des </a:t>
            </a:r>
            <a:r>
              <a:rPr lang="fr-FR" sz="1800" b="1" dirty="0">
                <a:latin typeface="Times New Roman" pitchFamily="18" charset="0"/>
                <a:ea typeface="Calibri" pitchFamily="34" charset="0"/>
                <a:cs typeface="Times New Roman" pitchFamily="18" charset="0"/>
              </a:rPr>
              <a:t>associés non-résidents </a:t>
            </a:r>
            <a:r>
              <a:rPr lang="fr-FR" sz="1800" dirty="0">
                <a:latin typeface="Times New Roman" pitchFamily="18" charset="0"/>
                <a:ea typeface="Calibri" pitchFamily="34" charset="0"/>
                <a:cs typeface="Times New Roman" pitchFamily="18" charset="0"/>
              </a:rPr>
              <a:t>d’une </a:t>
            </a:r>
            <a:r>
              <a:rPr lang="fr-FR" sz="1800" b="1" dirty="0">
                <a:latin typeface="Times New Roman" pitchFamily="18" charset="0"/>
                <a:ea typeface="Calibri" pitchFamily="34" charset="0"/>
                <a:cs typeface="Times New Roman" pitchFamily="18" charset="0"/>
              </a:rPr>
              <a:t>société de personnes étrangère </a:t>
            </a:r>
          </a:p>
          <a:p>
            <a:pPr marL="285750" indent="-285750" eaLnBrk="0" hangingPunct="0">
              <a:defRPr/>
            </a:pPr>
            <a:r>
              <a:rPr lang="fr-FR" sz="1800" dirty="0">
                <a:latin typeface="Times New Roman" pitchFamily="18" charset="0"/>
                <a:ea typeface="Calibri" pitchFamily="34" charset="0"/>
                <a:cs typeface="Times New Roman" pitchFamily="18" charset="0"/>
              </a:rPr>
              <a:t>aux avantages conventionnels s'agissant des dividendes, intérêts et redevances de source </a:t>
            </a:r>
          </a:p>
          <a:p>
            <a:pPr marL="285750" indent="-285750" eaLnBrk="0" hangingPunct="0">
              <a:defRPr/>
            </a:pPr>
            <a:r>
              <a:rPr lang="fr-FR" sz="1800" dirty="0">
                <a:latin typeface="Times New Roman" pitchFamily="18" charset="0"/>
                <a:ea typeface="Calibri" pitchFamily="34" charset="0"/>
                <a:cs typeface="Times New Roman" pitchFamily="18" charset="0"/>
              </a:rPr>
              <a:t>française.</a:t>
            </a:r>
            <a:endParaRPr lang="fr-FR" sz="1800" dirty="0">
              <a:latin typeface="Times New Roman" pitchFamily="18" charset="0"/>
              <a:cs typeface="Times New Roman" pitchFamily="18" charset="0"/>
            </a:endParaRPr>
          </a:p>
          <a:p>
            <a:pPr marL="285750" indent="-285750" eaLnBrk="0" hangingPunct="0">
              <a:defRPr/>
            </a:pPr>
            <a:endParaRPr lang="fr-FR" dirty="0">
              <a:latin typeface="Times New Roman" pitchFamily="18" charset="0"/>
              <a:ea typeface="Calibri" pitchFamily="34" charset="0"/>
              <a:cs typeface="Times New Roman" pitchFamily="18" charset="0"/>
            </a:endParaRPr>
          </a:p>
          <a:p>
            <a:pPr marL="285750" indent="-285750" eaLnBrk="0" hangingPunct="0">
              <a:defRPr/>
            </a:pPr>
            <a:endParaRPr lang="fr-FR" sz="1800" dirty="0">
              <a:latin typeface="Times New Roman" pitchFamily="18" charset="0"/>
              <a:ea typeface="Calibri" pitchFamily="34" charset="0"/>
              <a:cs typeface="Times New Roman" pitchFamily="18" charset="0"/>
            </a:endParaRPr>
          </a:p>
        </p:txBody>
      </p:sp>
    </p:spTree>
    <p:extLst>
      <p:ext uri="{BB962C8B-B14F-4D97-AF65-F5344CB8AC3E}">
        <p14:creationId xmlns:p14="http://schemas.microsoft.com/office/powerpoint/2010/main" val="39226454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ChangeArrowheads="1"/>
          </p:cNvSpPr>
          <p:nvPr/>
        </p:nvSpPr>
        <p:spPr bwMode="auto">
          <a:xfrm>
            <a:off x="179387" y="908720"/>
            <a:ext cx="8785225" cy="5755422"/>
          </a:xfrm>
          <a:prstGeom prst="rect">
            <a:avLst/>
          </a:prstGeom>
          <a:noFill/>
          <a:ln w="9525">
            <a:noFill/>
            <a:miter lim="800000"/>
            <a:headEnd/>
            <a:tailEnd/>
          </a:ln>
        </p:spPr>
        <p:txBody>
          <a:bodyPr anchor="ctr">
            <a:spAutoFit/>
          </a:bodyPr>
          <a:lstStyle/>
          <a:p>
            <a:r>
              <a:rPr lang="fr-FR" sz="1600" b="1" u="sng" dirty="0">
                <a:latin typeface="Times New Roman" pitchFamily="18" charset="0"/>
                <a:ea typeface="Calibri" pitchFamily="34" charset="0"/>
                <a:cs typeface="Times New Roman" pitchFamily="18" charset="0"/>
              </a:rPr>
              <a:t>II- Imposition des sociétés de personnes en droit conventionnel</a:t>
            </a:r>
          </a:p>
          <a:p>
            <a:endParaRPr lang="fr-FR" sz="1600" dirty="0">
              <a:latin typeface="Times New Roman" pitchFamily="18" charset="0"/>
              <a:ea typeface="Calibri" pitchFamily="34" charset="0"/>
              <a:cs typeface="Times New Roman" pitchFamily="18" charset="0"/>
            </a:endParaRPr>
          </a:p>
          <a:p>
            <a:pPr eaLnBrk="0" hangingPunct="0"/>
            <a:r>
              <a:rPr lang="fr-FR" sz="1600" dirty="0">
                <a:latin typeface="Times New Roman" pitchFamily="18" charset="0"/>
                <a:ea typeface="Calibri" pitchFamily="34" charset="0"/>
                <a:cs typeface="Times New Roman" pitchFamily="18" charset="0"/>
              </a:rPr>
              <a:t>En matière de droit conventionnel, l’imposition des sociétés de personnes françaises et  étrangères présente certaines différences. </a:t>
            </a:r>
          </a:p>
          <a:p>
            <a:pPr eaLnBrk="0" hangingPunct="0"/>
            <a:endParaRPr lang="fr-FR" sz="1600" dirty="0">
              <a:latin typeface="Times New Roman" pitchFamily="18" charset="0"/>
              <a:ea typeface="Calibri" pitchFamily="34" charset="0"/>
              <a:cs typeface="Times New Roman" pitchFamily="18" charset="0"/>
            </a:endParaRPr>
          </a:p>
          <a:p>
            <a:pPr eaLnBrk="0" hangingPunct="0"/>
            <a:endParaRPr lang="fr-FR" sz="1600" dirty="0">
              <a:latin typeface="Times New Roman" pitchFamily="18" charset="0"/>
              <a:ea typeface="Calibri" pitchFamily="34" charset="0"/>
              <a:cs typeface="Times New Roman" pitchFamily="18" charset="0"/>
            </a:endParaRPr>
          </a:p>
          <a:p>
            <a:pPr eaLnBrk="0" hangingPunct="0"/>
            <a:r>
              <a:rPr lang="fr-FR" sz="1600" b="1" u="sng" dirty="0">
                <a:latin typeface="Times New Roman" pitchFamily="18" charset="0"/>
                <a:ea typeface="Calibri" pitchFamily="34" charset="0"/>
                <a:cs typeface="Times New Roman" pitchFamily="18" charset="0"/>
              </a:rPr>
              <a:t>A-Imposition des sociétés de personnes française</a:t>
            </a:r>
          </a:p>
          <a:p>
            <a:pPr eaLnBrk="0" hangingPunct="0"/>
            <a:endParaRPr lang="fr-FR" sz="1600" dirty="0">
              <a:latin typeface="Times New Roman" pitchFamily="18" charset="0"/>
              <a:ea typeface="Calibri" pitchFamily="34" charset="0"/>
              <a:cs typeface="Times New Roman" pitchFamily="18" charset="0"/>
            </a:endParaRPr>
          </a:p>
          <a:p>
            <a:pPr eaLnBrk="0" hangingPunct="0"/>
            <a:r>
              <a:rPr lang="fr-FR" sz="1600" dirty="0">
                <a:latin typeface="Times New Roman" pitchFamily="18" charset="0"/>
                <a:ea typeface="Calibri" pitchFamily="34" charset="0"/>
                <a:cs typeface="Times New Roman" pitchFamily="18" charset="0"/>
              </a:rPr>
              <a:t>Le droit fiscal français considère que les sociétés de personnes ayant leur siège de direction effective en France ont toute la </a:t>
            </a:r>
            <a:r>
              <a:rPr lang="fr-FR" sz="1600" b="1" dirty="0">
                <a:latin typeface="Times New Roman" pitchFamily="18" charset="0"/>
                <a:ea typeface="Calibri" pitchFamily="34" charset="0"/>
                <a:cs typeface="Times New Roman" pitchFamily="18" charset="0"/>
              </a:rPr>
              <a:t>personnalité fiscale </a:t>
            </a:r>
            <a:r>
              <a:rPr lang="fr-FR" sz="1600" dirty="0">
                <a:latin typeface="Times New Roman" pitchFamily="18" charset="0"/>
                <a:ea typeface="Calibri" pitchFamily="34" charset="0"/>
                <a:cs typeface="Times New Roman" pitchFamily="18" charset="0"/>
              </a:rPr>
              <a:t>et que la convention fiscale s’applique à elles comme toutes les autres formes de sociétés. </a:t>
            </a:r>
          </a:p>
          <a:p>
            <a:pPr eaLnBrk="0" hangingPunct="0"/>
            <a:endParaRPr lang="fr-FR" sz="1600" dirty="0">
              <a:latin typeface="Times New Roman" pitchFamily="18" charset="0"/>
              <a:ea typeface="Calibri" pitchFamily="34" charset="0"/>
              <a:cs typeface="Times New Roman" pitchFamily="18" charset="0"/>
            </a:endParaRPr>
          </a:p>
          <a:p>
            <a:pPr eaLnBrk="0" hangingPunct="0"/>
            <a:endParaRPr lang="fr-FR" sz="1600" dirty="0">
              <a:latin typeface="Times New Roman" pitchFamily="18" charset="0"/>
              <a:ea typeface="Calibri" pitchFamily="34" charset="0"/>
              <a:cs typeface="Times New Roman" pitchFamily="18" charset="0"/>
            </a:endParaRPr>
          </a:p>
          <a:p>
            <a:pPr eaLnBrk="0" hangingPunct="0"/>
            <a:r>
              <a:rPr lang="fr-FR" sz="1600" dirty="0">
                <a:latin typeface="Times New Roman" pitchFamily="18" charset="0"/>
                <a:ea typeface="Calibri" pitchFamily="34" charset="0"/>
                <a:cs typeface="Times New Roman" pitchFamily="18" charset="0"/>
              </a:rPr>
              <a:t>Pourtant, dans la plus part des pays partenaires économiques de la France, les sociétés de personnes sont transparentes et </a:t>
            </a:r>
            <a:r>
              <a:rPr lang="fr-FR" sz="1600" b="1" dirty="0">
                <a:latin typeface="Times New Roman" pitchFamily="18" charset="0"/>
                <a:ea typeface="Calibri" pitchFamily="34" charset="0"/>
                <a:cs typeface="Times New Roman" pitchFamily="18" charset="0"/>
              </a:rPr>
              <a:t>dépourvues de personnalité fiscale </a:t>
            </a:r>
            <a:r>
              <a:rPr lang="fr-FR" sz="1600" dirty="0">
                <a:latin typeface="Times New Roman" pitchFamily="18" charset="0"/>
                <a:ea typeface="Calibri" pitchFamily="34" charset="0"/>
                <a:cs typeface="Times New Roman" pitchFamily="18" charset="0"/>
              </a:rPr>
              <a:t>avec pour conséquence, l’imposition directe des associés. De ce fait, il faut rechercher la résidence des associés pour savoir dans quel pays les soumettre à l’impôt. </a:t>
            </a:r>
          </a:p>
          <a:p>
            <a:pPr eaLnBrk="0" hangingPunct="0"/>
            <a:endParaRPr lang="fr-FR" sz="1600" dirty="0">
              <a:latin typeface="Times New Roman" pitchFamily="18" charset="0"/>
              <a:ea typeface="Calibri" pitchFamily="34" charset="0"/>
              <a:cs typeface="Times New Roman" pitchFamily="18" charset="0"/>
            </a:endParaRPr>
          </a:p>
          <a:p>
            <a:pPr eaLnBrk="0" hangingPunct="0"/>
            <a:endParaRPr lang="fr-FR" sz="1600" dirty="0">
              <a:latin typeface="Times New Roman" pitchFamily="18" charset="0"/>
              <a:ea typeface="Calibri" pitchFamily="34" charset="0"/>
              <a:cs typeface="Times New Roman" pitchFamily="18" charset="0"/>
            </a:endParaRPr>
          </a:p>
          <a:p>
            <a:pPr eaLnBrk="0" hangingPunct="0"/>
            <a:r>
              <a:rPr lang="fr-FR" sz="1600" dirty="0">
                <a:latin typeface="Times New Roman" pitchFamily="18" charset="0"/>
                <a:ea typeface="Calibri" pitchFamily="34" charset="0"/>
                <a:cs typeface="Times New Roman" pitchFamily="18" charset="0"/>
              </a:rPr>
              <a:t>En droit fiscal français, bien que les sociétés de personnes ne soient pas transparentes et que l’impôt soit calculé à leur niveau, ce sont quand-même les associés qui sont redevables de l’impôt proportionnellement à leurs parts dans la société de personnes. L’imposition des associés de sociétés de personnes exploitées en Frances se fera de la façon suivante :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ChangeArrowheads="1"/>
          </p:cNvSpPr>
          <p:nvPr/>
        </p:nvSpPr>
        <p:spPr bwMode="auto">
          <a:xfrm>
            <a:off x="179387" y="1052736"/>
            <a:ext cx="8785225" cy="5016758"/>
          </a:xfrm>
          <a:prstGeom prst="rect">
            <a:avLst/>
          </a:prstGeom>
          <a:noFill/>
          <a:ln w="9525">
            <a:noFill/>
            <a:miter lim="800000"/>
            <a:headEnd/>
            <a:tailEnd/>
          </a:ln>
        </p:spPr>
        <p:txBody>
          <a:bodyPr anchor="ctr">
            <a:spAutoFit/>
          </a:bodyPr>
          <a:lstStyle/>
          <a:p>
            <a:pPr marL="285750" indent="-285750">
              <a:buFont typeface="Wingdings" panose="05000000000000000000" pitchFamily="2" charset="2"/>
              <a:buChar char="Ø"/>
            </a:pPr>
            <a:r>
              <a:rPr lang="fr-FR" sz="1600" dirty="0">
                <a:latin typeface="Times New Roman" pitchFamily="18" charset="0"/>
                <a:ea typeface="Calibri" pitchFamily="34" charset="0"/>
                <a:cs typeface="Times New Roman" pitchFamily="18" charset="0"/>
              </a:rPr>
              <a:t>Les personnes physiques domiciliées en France seront imposées sur l’ensemble de leurs revenus de source française et étrangère.</a:t>
            </a:r>
          </a:p>
          <a:p>
            <a:pPr marL="285750" indent="-285750" eaLnBrk="0" hangingPunct="0">
              <a:buFont typeface="Wingdings" panose="05000000000000000000" pitchFamily="2" charset="2"/>
              <a:buChar char="Ø"/>
            </a:pPr>
            <a:r>
              <a:rPr lang="fr-FR" sz="1600" dirty="0">
                <a:latin typeface="Times New Roman" pitchFamily="18" charset="0"/>
                <a:ea typeface="Calibri" pitchFamily="34" charset="0"/>
                <a:cs typeface="Times New Roman" pitchFamily="18" charset="0"/>
              </a:rPr>
              <a:t>Les personnes physiques non-domiciliées, seront seulement imposées sur leurs parts de résultats correspondant aux revenus de source française dans le sens de </a:t>
            </a:r>
            <a:r>
              <a:rPr lang="fr-FR" sz="1600" b="1" dirty="0">
                <a:latin typeface="Times New Roman" pitchFamily="18" charset="0"/>
                <a:ea typeface="Calibri" pitchFamily="34" charset="0"/>
                <a:cs typeface="Times New Roman" pitchFamily="18" charset="0"/>
              </a:rPr>
              <a:t>l’article 164B du Code général des impôts.</a:t>
            </a:r>
          </a:p>
          <a:p>
            <a:pPr eaLnBrk="0" hangingPunct="0"/>
            <a:endParaRPr lang="fr-FR" sz="1600" b="1" dirty="0">
              <a:latin typeface="Times New Roman" pitchFamily="18" charset="0"/>
              <a:ea typeface="Calibri" pitchFamily="34" charset="0"/>
              <a:cs typeface="Times New Roman" pitchFamily="18" charset="0"/>
            </a:endParaRPr>
          </a:p>
          <a:p>
            <a:pPr eaLnBrk="0" hangingPunct="0"/>
            <a:endParaRPr lang="fr-FR" sz="1600" b="1" dirty="0">
              <a:latin typeface="Times New Roman" pitchFamily="18" charset="0"/>
              <a:ea typeface="Calibri" pitchFamily="34" charset="0"/>
              <a:cs typeface="Times New Roman" pitchFamily="18" charset="0"/>
            </a:endParaRPr>
          </a:p>
          <a:p>
            <a:pPr eaLnBrk="0" hangingPunct="0"/>
            <a:endParaRPr lang="fr-FR" sz="1600" dirty="0">
              <a:latin typeface="Times New Roman" pitchFamily="18" charset="0"/>
              <a:ea typeface="Calibri" pitchFamily="34" charset="0"/>
              <a:cs typeface="Times New Roman" pitchFamily="18" charset="0"/>
            </a:endParaRPr>
          </a:p>
          <a:p>
            <a:pPr eaLnBrk="0" hangingPunct="0"/>
            <a:r>
              <a:rPr lang="fr-FR" sz="1600" b="1" u="sng" dirty="0">
                <a:latin typeface="Times New Roman" pitchFamily="18" charset="0"/>
                <a:ea typeface="Calibri" pitchFamily="34" charset="0"/>
                <a:cs typeface="Times New Roman" pitchFamily="18" charset="0"/>
              </a:rPr>
              <a:t>B- imposition des sociétés de personnes étrangères  </a:t>
            </a:r>
          </a:p>
          <a:p>
            <a:pPr eaLnBrk="0" hangingPunct="0"/>
            <a:r>
              <a:rPr lang="fr-FR" sz="1600" b="1" u="sng" dirty="0">
                <a:latin typeface="Times New Roman" pitchFamily="18" charset="0"/>
                <a:ea typeface="Calibri" pitchFamily="34" charset="0"/>
                <a:cs typeface="Times New Roman" pitchFamily="18" charset="0"/>
              </a:rPr>
              <a:t>  </a:t>
            </a:r>
            <a:endParaRPr lang="fr-FR" sz="1600" dirty="0">
              <a:latin typeface="Times New Roman" pitchFamily="18" charset="0"/>
              <a:ea typeface="Calibri" pitchFamily="34" charset="0"/>
              <a:cs typeface="Times New Roman" pitchFamily="18" charset="0"/>
            </a:endParaRPr>
          </a:p>
          <a:p>
            <a:pPr eaLnBrk="0" hangingPunct="0"/>
            <a:r>
              <a:rPr lang="fr-FR" sz="1600" dirty="0">
                <a:solidFill>
                  <a:srgbClr val="000000"/>
                </a:solidFill>
                <a:latin typeface="Times New Roman" pitchFamily="18" charset="0"/>
                <a:ea typeface="Calibri" pitchFamily="34" charset="0"/>
                <a:cs typeface="Times New Roman" pitchFamily="18" charset="0"/>
              </a:rPr>
              <a:t>Depuis l’abandon de la jurisprudence </a:t>
            </a:r>
            <a:r>
              <a:rPr lang="fr-FR" sz="1600" b="1" dirty="0">
                <a:solidFill>
                  <a:srgbClr val="000000"/>
                </a:solidFill>
                <a:latin typeface="Times New Roman" pitchFamily="18" charset="0"/>
                <a:ea typeface="Calibri" pitchFamily="34" charset="0"/>
                <a:cs typeface="Times New Roman" pitchFamily="18" charset="0"/>
              </a:rPr>
              <a:t>« </a:t>
            </a:r>
            <a:r>
              <a:rPr lang="fr-FR" sz="1600" b="1" dirty="0" err="1">
                <a:solidFill>
                  <a:srgbClr val="000000"/>
                </a:solidFill>
                <a:latin typeface="Times New Roman" pitchFamily="18" charset="0"/>
                <a:ea typeface="Calibri" pitchFamily="34" charset="0"/>
                <a:cs typeface="Times New Roman" pitchFamily="18" charset="0"/>
              </a:rPr>
              <a:t>Kingroup</a:t>
            </a:r>
            <a:r>
              <a:rPr lang="fr-FR" sz="1600" b="1" dirty="0">
                <a:solidFill>
                  <a:srgbClr val="000000"/>
                </a:solidFill>
                <a:latin typeface="Times New Roman" pitchFamily="18" charset="0"/>
                <a:ea typeface="Calibri" pitchFamily="34" charset="0"/>
                <a:cs typeface="Times New Roman" pitchFamily="18" charset="0"/>
              </a:rPr>
              <a:t> » </a:t>
            </a:r>
            <a:r>
              <a:rPr lang="fr-FR" sz="1600" dirty="0">
                <a:solidFill>
                  <a:srgbClr val="000000"/>
                </a:solidFill>
                <a:latin typeface="Times New Roman" pitchFamily="18" charset="0"/>
                <a:ea typeface="Calibri" pitchFamily="34" charset="0"/>
                <a:cs typeface="Times New Roman" pitchFamily="18" charset="0"/>
              </a:rPr>
              <a:t>suite à l’arrêt du conseil d’État </a:t>
            </a:r>
            <a:r>
              <a:rPr lang="fr-FR" sz="1600" b="1" dirty="0">
                <a:solidFill>
                  <a:srgbClr val="000000"/>
                </a:solidFill>
                <a:latin typeface="Times New Roman" pitchFamily="18" charset="0"/>
                <a:ea typeface="Calibri" pitchFamily="34" charset="0"/>
                <a:cs typeface="Times New Roman" pitchFamily="18" charset="0"/>
              </a:rPr>
              <a:t>« </a:t>
            </a:r>
            <a:r>
              <a:rPr lang="fr-FR" sz="1600" b="1" dirty="0" err="1">
                <a:solidFill>
                  <a:srgbClr val="000000"/>
                </a:solidFill>
                <a:latin typeface="Times New Roman" pitchFamily="18" charset="0"/>
                <a:ea typeface="Calibri" pitchFamily="34" charset="0"/>
                <a:cs typeface="Times New Roman" pitchFamily="18" charset="0"/>
              </a:rPr>
              <a:t>Diebold</a:t>
            </a:r>
            <a:r>
              <a:rPr lang="fr-FR" sz="1600" b="1" dirty="0">
                <a:solidFill>
                  <a:srgbClr val="000000"/>
                </a:solidFill>
                <a:latin typeface="Times New Roman" pitchFamily="18" charset="0"/>
                <a:ea typeface="Calibri" pitchFamily="34" charset="0"/>
                <a:cs typeface="Times New Roman" pitchFamily="18" charset="0"/>
              </a:rPr>
              <a:t> Courtage »  </a:t>
            </a:r>
            <a:r>
              <a:rPr lang="fr-FR" sz="1600" dirty="0">
                <a:solidFill>
                  <a:srgbClr val="000000"/>
                </a:solidFill>
                <a:latin typeface="Times New Roman" pitchFamily="18" charset="0"/>
                <a:ea typeface="Calibri" pitchFamily="34" charset="0"/>
                <a:cs typeface="Times New Roman" pitchFamily="18" charset="0"/>
              </a:rPr>
              <a:t>du 13 octobre 1999,</a:t>
            </a:r>
            <a:r>
              <a:rPr lang="fr-FR" sz="1600" b="1" dirty="0">
                <a:solidFill>
                  <a:srgbClr val="000000"/>
                </a:solidFill>
                <a:latin typeface="Times New Roman" pitchFamily="18" charset="0"/>
                <a:ea typeface="Calibri" pitchFamily="34" charset="0"/>
                <a:cs typeface="Times New Roman" pitchFamily="18" charset="0"/>
              </a:rPr>
              <a:t> </a:t>
            </a:r>
            <a:r>
              <a:rPr lang="fr-FR" sz="1600" dirty="0">
                <a:solidFill>
                  <a:srgbClr val="000000"/>
                </a:solidFill>
                <a:latin typeface="Times New Roman" pitchFamily="18" charset="0"/>
                <a:ea typeface="Calibri" pitchFamily="34" charset="0"/>
                <a:cs typeface="Times New Roman" pitchFamily="18" charset="0"/>
              </a:rPr>
              <a:t>la taxation des sociétés de personnes étrangères obéit désormais à l’instruction fiscale </a:t>
            </a:r>
            <a:r>
              <a:rPr lang="fr-FR" sz="1600" dirty="0" err="1">
                <a:solidFill>
                  <a:srgbClr val="000000"/>
                </a:solidFill>
                <a:latin typeface="Times New Roman" pitchFamily="18" charset="0"/>
                <a:ea typeface="Calibri" pitchFamily="34" charset="0"/>
                <a:cs typeface="Times New Roman" pitchFamily="18" charset="0"/>
              </a:rPr>
              <a:t>BOI</a:t>
            </a:r>
            <a:r>
              <a:rPr lang="fr-FR" sz="1600" dirty="0">
                <a:solidFill>
                  <a:srgbClr val="000000"/>
                </a:solidFill>
                <a:latin typeface="Times New Roman" pitchFamily="18" charset="0"/>
                <a:ea typeface="Calibri" pitchFamily="34" charset="0"/>
                <a:cs typeface="Times New Roman" pitchFamily="18" charset="0"/>
              </a:rPr>
              <a:t> 4 H-5-07 du 29 mars 2007 dont l’extrait est reproduit ci-dessous :   </a:t>
            </a:r>
          </a:p>
          <a:p>
            <a:pPr eaLnBrk="0" hangingPunct="0"/>
            <a:endParaRPr lang="fr-FR" sz="1600" dirty="0">
              <a:solidFill>
                <a:srgbClr val="000000"/>
              </a:solidFill>
              <a:latin typeface="Times New Roman" pitchFamily="18" charset="0"/>
              <a:ea typeface="Calibri" pitchFamily="34" charset="0"/>
              <a:cs typeface="Times New Roman" pitchFamily="18" charset="0"/>
            </a:endParaRPr>
          </a:p>
          <a:p>
            <a:pPr eaLnBrk="0" hangingPunct="0"/>
            <a:endParaRPr lang="fr-FR" sz="1600" dirty="0">
              <a:latin typeface="Times New Roman" pitchFamily="18" charset="0"/>
              <a:ea typeface="Calibri" pitchFamily="34" charset="0"/>
              <a:cs typeface="Times New Roman" pitchFamily="18" charset="0"/>
            </a:endParaRPr>
          </a:p>
          <a:p>
            <a:pPr eaLnBrk="0" hangingPunct="0"/>
            <a:r>
              <a:rPr lang="fr-FR" sz="1600" dirty="0">
                <a:solidFill>
                  <a:srgbClr val="000000"/>
                </a:solidFill>
                <a:latin typeface="Times New Roman" pitchFamily="18" charset="0"/>
                <a:ea typeface="Calibri" pitchFamily="34" charset="0"/>
                <a:cs typeface="Times New Roman" pitchFamily="18" charset="0"/>
              </a:rPr>
              <a:t>« Par une décision (</a:t>
            </a:r>
            <a:r>
              <a:rPr lang="fr-FR" sz="1600" b="1" dirty="0" err="1">
                <a:solidFill>
                  <a:srgbClr val="000000"/>
                </a:solidFill>
                <a:latin typeface="Times New Roman" pitchFamily="18" charset="0"/>
                <a:ea typeface="Calibri" pitchFamily="34" charset="0"/>
                <a:cs typeface="Times New Roman" pitchFamily="18" charset="0"/>
              </a:rPr>
              <a:t>Diebold</a:t>
            </a:r>
            <a:r>
              <a:rPr lang="fr-FR" sz="1600" b="1" dirty="0">
                <a:solidFill>
                  <a:srgbClr val="000000"/>
                </a:solidFill>
                <a:latin typeface="Times New Roman" pitchFamily="18" charset="0"/>
                <a:ea typeface="Calibri" pitchFamily="34" charset="0"/>
                <a:cs typeface="Times New Roman" pitchFamily="18" charset="0"/>
              </a:rPr>
              <a:t> Courtage) </a:t>
            </a:r>
            <a:r>
              <a:rPr lang="fr-FR" sz="1600" dirty="0">
                <a:solidFill>
                  <a:srgbClr val="000000"/>
                </a:solidFill>
                <a:latin typeface="Times New Roman" pitchFamily="18" charset="0"/>
                <a:ea typeface="Calibri" pitchFamily="34" charset="0"/>
                <a:cs typeface="Times New Roman" pitchFamily="18" charset="0"/>
              </a:rPr>
              <a:t>du 13 octobre 1999, le Conseil d’État a accepté de rechercher si les </a:t>
            </a:r>
            <a:r>
              <a:rPr lang="fr-FR" sz="1600" b="1" dirty="0">
                <a:solidFill>
                  <a:srgbClr val="000000"/>
                </a:solidFill>
                <a:latin typeface="Times New Roman" pitchFamily="18" charset="0"/>
                <a:ea typeface="Calibri" pitchFamily="34" charset="0"/>
                <a:cs typeface="Times New Roman" pitchFamily="18" charset="0"/>
              </a:rPr>
              <a:t>associés d’une société de personnes néerlandaise</a:t>
            </a:r>
            <a:r>
              <a:rPr lang="fr-FR" sz="1600" dirty="0">
                <a:solidFill>
                  <a:srgbClr val="000000"/>
                </a:solidFill>
                <a:latin typeface="Times New Roman" pitchFamily="18" charset="0"/>
                <a:ea typeface="Calibri" pitchFamily="34" charset="0"/>
                <a:cs typeface="Times New Roman" pitchFamily="18" charset="0"/>
              </a:rPr>
              <a:t>, dépourvue de la personnalité fiscale et fiscalement transparente, avaient la qualité de résidents des Pays-Bas et pouvaient, à ce titre, bénéficier des dispositions de la convention fiscale franco-néerlandaise au titre des </a:t>
            </a:r>
            <a:r>
              <a:rPr lang="fr-FR" sz="1600" b="1" dirty="0">
                <a:solidFill>
                  <a:srgbClr val="000000"/>
                </a:solidFill>
                <a:latin typeface="Times New Roman" pitchFamily="18" charset="0"/>
                <a:ea typeface="Calibri" pitchFamily="34" charset="0"/>
                <a:cs typeface="Times New Roman" pitchFamily="18" charset="0"/>
              </a:rPr>
              <a:t>redevances</a:t>
            </a:r>
            <a:r>
              <a:rPr lang="fr-FR" sz="1600" dirty="0">
                <a:solidFill>
                  <a:srgbClr val="000000"/>
                </a:solidFill>
                <a:latin typeface="Times New Roman" pitchFamily="18" charset="0"/>
                <a:ea typeface="Calibri" pitchFamily="34" charset="0"/>
                <a:cs typeface="Times New Roman" pitchFamily="18" charset="0"/>
              </a:rPr>
              <a:t> perçues via</a:t>
            </a:r>
            <a:r>
              <a:rPr lang="fr-FR" sz="1600" i="1" dirty="0">
                <a:solidFill>
                  <a:srgbClr val="000000"/>
                </a:solidFill>
                <a:latin typeface="Times New Roman" pitchFamily="18" charset="0"/>
                <a:ea typeface="Calibri" pitchFamily="34" charset="0"/>
                <a:cs typeface="Times New Roman" pitchFamily="18" charset="0"/>
              </a:rPr>
              <a:t> </a:t>
            </a:r>
            <a:r>
              <a:rPr lang="fr-FR" sz="1600" dirty="0">
                <a:solidFill>
                  <a:srgbClr val="000000"/>
                </a:solidFill>
                <a:latin typeface="Times New Roman" pitchFamily="18" charset="0"/>
                <a:ea typeface="Calibri" pitchFamily="34" charset="0"/>
                <a:cs typeface="Times New Roman" pitchFamily="18" charset="0"/>
              </a:rPr>
              <a:t>la société de personnes (droit d’imposition attribué au pays de résidence). </a:t>
            </a:r>
            <a:endParaRPr lang="fr-FR" sz="1600" dirty="0">
              <a:latin typeface="Times New Roman" pitchFamily="18" charset="0"/>
              <a:ea typeface="Calibri" pitchFamily="34" charset="0"/>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p:cNvSpPr>
            <a:spLocks noChangeArrowheads="1"/>
          </p:cNvSpPr>
          <p:nvPr/>
        </p:nvSpPr>
        <p:spPr bwMode="auto">
          <a:xfrm>
            <a:off x="215106" y="1175846"/>
            <a:ext cx="8713787" cy="5262979"/>
          </a:xfrm>
          <a:prstGeom prst="rect">
            <a:avLst/>
          </a:prstGeom>
          <a:noFill/>
          <a:ln w="9525">
            <a:noFill/>
            <a:miter lim="800000"/>
            <a:headEnd/>
            <a:tailEnd/>
          </a:ln>
        </p:spPr>
        <p:txBody>
          <a:bodyPr anchor="ctr">
            <a:spAutoFit/>
          </a:bodyPr>
          <a:lstStyle/>
          <a:p>
            <a:r>
              <a:rPr lang="fr-FR" sz="1600" dirty="0">
                <a:solidFill>
                  <a:srgbClr val="000000"/>
                </a:solidFill>
                <a:latin typeface="Times New Roman" pitchFamily="18" charset="0"/>
                <a:ea typeface="Calibri" pitchFamily="34" charset="0"/>
                <a:cs typeface="Times New Roman" pitchFamily="18" charset="0"/>
              </a:rPr>
              <a:t>A la lumière de cette décision, lorsqu’une société de personnes est considérée comme fiscalement transparente dans l’État où elle est constituée, </a:t>
            </a:r>
            <a:r>
              <a:rPr lang="fr-FR" sz="1600" b="1" dirty="0">
                <a:solidFill>
                  <a:srgbClr val="000000"/>
                </a:solidFill>
                <a:latin typeface="Times New Roman" pitchFamily="18" charset="0"/>
                <a:ea typeface="Calibri" pitchFamily="34" charset="0"/>
                <a:cs typeface="Times New Roman" pitchFamily="18" charset="0"/>
              </a:rPr>
              <a:t>l’administration fiscale française accepte désormais, sous certaines conditions </a:t>
            </a:r>
            <a:r>
              <a:rPr lang="fr-FR" sz="1600" dirty="0">
                <a:solidFill>
                  <a:srgbClr val="000000"/>
                </a:solidFill>
                <a:latin typeface="Times New Roman" pitchFamily="18" charset="0"/>
                <a:ea typeface="Calibri" pitchFamily="34" charset="0"/>
                <a:cs typeface="Times New Roman" pitchFamily="18" charset="0"/>
              </a:rPr>
              <a:t>et aux fins d’application des conventions fiscales à certains revenus de source française (dividendes, intérêts et redevances), </a:t>
            </a:r>
            <a:r>
              <a:rPr lang="fr-FR" sz="1600" b="1" dirty="0">
                <a:solidFill>
                  <a:srgbClr val="000000"/>
                </a:solidFill>
                <a:latin typeface="Times New Roman" pitchFamily="18" charset="0"/>
                <a:ea typeface="Calibri" pitchFamily="34" charset="0"/>
                <a:cs typeface="Times New Roman" pitchFamily="18" charset="0"/>
              </a:rPr>
              <a:t>de tirer les conséquences de ce caractère transparent</a:t>
            </a:r>
            <a:r>
              <a:rPr lang="fr-FR" sz="1600" dirty="0">
                <a:solidFill>
                  <a:srgbClr val="000000"/>
                </a:solidFill>
                <a:latin typeface="Times New Roman" pitchFamily="18" charset="0"/>
                <a:ea typeface="Calibri" pitchFamily="34" charset="0"/>
                <a:cs typeface="Times New Roman" pitchFamily="18" charset="0"/>
              </a:rPr>
              <a:t>, y compris lorsque la société est dotée de la personnalité morale. </a:t>
            </a:r>
          </a:p>
          <a:p>
            <a:endParaRPr lang="fr-FR" sz="1600" dirty="0">
              <a:latin typeface="Times New Roman" pitchFamily="18" charset="0"/>
              <a:ea typeface="Calibri" pitchFamily="34" charset="0"/>
              <a:cs typeface="Times New Roman" pitchFamily="18" charset="0"/>
            </a:endParaRPr>
          </a:p>
          <a:p>
            <a:pPr eaLnBrk="0" hangingPunct="0"/>
            <a:endParaRPr lang="fr-FR" sz="1600" dirty="0">
              <a:latin typeface="Times New Roman" pitchFamily="18" charset="0"/>
              <a:ea typeface="Calibri" pitchFamily="34" charset="0"/>
              <a:cs typeface="Times New Roman" pitchFamily="18" charset="0"/>
            </a:endParaRPr>
          </a:p>
          <a:p>
            <a:pPr eaLnBrk="0" hangingPunct="0"/>
            <a:r>
              <a:rPr lang="fr-FR" sz="1600" dirty="0">
                <a:solidFill>
                  <a:srgbClr val="000000"/>
                </a:solidFill>
                <a:latin typeface="Times New Roman" pitchFamily="18" charset="0"/>
                <a:ea typeface="Calibri" pitchFamily="34" charset="0"/>
                <a:cs typeface="Times New Roman" pitchFamily="18" charset="0"/>
              </a:rPr>
              <a:t>Ainsi, lorsque ces revenus de source française bénéficient à des </a:t>
            </a:r>
            <a:r>
              <a:rPr lang="fr-FR" sz="1600" b="1" dirty="0">
                <a:solidFill>
                  <a:srgbClr val="000000"/>
                </a:solidFill>
                <a:latin typeface="Times New Roman" pitchFamily="18" charset="0"/>
                <a:ea typeface="Calibri" pitchFamily="34" charset="0"/>
                <a:cs typeface="Times New Roman" pitchFamily="18" charset="0"/>
              </a:rPr>
              <a:t>associés non-résidents en France </a:t>
            </a:r>
            <a:r>
              <a:rPr lang="fr-FR" sz="1600" dirty="0">
                <a:solidFill>
                  <a:srgbClr val="000000"/>
                </a:solidFill>
                <a:latin typeface="Times New Roman" pitchFamily="18" charset="0"/>
                <a:ea typeface="Calibri" pitchFamily="34" charset="0"/>
                <a:cs typeface="Times New Roman" pitchFamily="18" charset="0"/>
              </a:rPr>
              <a:t>d’une </a:t>
            </a:r>
            <a:r>
              <a:rPr lang="fr-FR" sz="1600" b="1" dirty="0">
                <a:solidFill>
                  <a:srgbClr val="000000"/>
                </a:solidFill>
                <a:latin typeface="Times New Roman" pitchFamily="18" charset="0"/>
                <a:ea typeface="Calibri" pitchFamily="34" charset="0"/>
                <a:cs typeface="Times New Roman" pitchFamily="18" charset="0"/>
              </a:rPr>
              <a:t>société de personnes étrangère</a:t>
            </a:r>
            <a:r>
              <a:rPr lang="fr-FR" sz="1600" dirty="0">
                <a:solidFill>
                  <a:srgbClr val="000000"/>
                </a:solidFill>
                <a:latin typeface="Times New Roman" pitchFamily="18" charset="0"/>
                <a:ea typeface="Calibri" pitchFamily="34" charset="0"/>
                <a:cs typeface="Times New Roman" pitchFamily="18" charset="0"/>
              </a:rPr>
              <a:t>, les associés sont éligibles au bénéfice de la convention fiscale s’ils sont résidents d’un État avec lequel la France a conclu une convention comportant une clause d'assistance administrative en vue de lutter contre la fraude ou l’évasion fiscale et si la société de personnes étrangère transparente est elle-même située dans un État avec lequel la France a conclu une convention comportant une telle clause. </a:t>
            </a:r>
          </a:p>
          <a:p>
            <a:pPr eaLnBrk="0" hangingPunct="0"/>
            <a:endParaRPr lang="fr-FR" sz="1600" dirty="0">
              <a:solidFill>
                <a:srgbClr val="000000"/>
              </a:solidFill>
              <a:latin typeface="Times New Roman" pitchFamily="18" charset="0"/>
              <a:ea typeface="Calibri" pitchFamily="34" charset="0"/>
              <a:cs typeface="Times New Roman" pitchFamily="18" charset="0"/>
            </a:endParaRPr>
          </a:p>
          <a:p>
            <a:pPr eaLnBrk="0" hangingPunct="0"/>
            <a:endParaRPr lang="fr-FR" sz="1600" dirty="0">
              <a:solidFill>
                <a:srgbClr val="000000"/>
              </a:solidFill>
              <a:latin typeface="Times New Roman" pitchFamily="18" charset="0"/>
              <a:ea typeface="Calibri" pitchFamily="34" charset="0"/>
              <a:cs typeface="Times New Roman" pitchFamily="18" charset="0"/>
            </a:endParaRPr>
          </a:p>
          <a:p>
            <a:r>
              <a:rPr lang="fr-FR" sz="1600" dirty="0">
                <a:solidFill>
                  <a:srgbClr val="000000"/>
                </a:solidFill>
                <a:latin typeface="Times New Roman" pitchFamily="18" charset="0"/>
                <a:ea typeface="Calibri" pitchFamily="34" charset="0"/>
                <a:cs typeface="Times New Roman" pitchFamily="18" charset="0"/>
              </a:rPr>
              <a:t>Lorsque cette dernière condition est satisfaite, la transparence fiscale de la société de personnes étrangère est également admise pour l’application des retenues à la source et du prélèvement forfaitaire obligatoire aux dividendes, redevances et intérêts de source française qui bénéficient à ses associés non-résidents de France. </a:t>
            </a:r>
            <a:r>
              <a:rPr lang="fr-FR" sz="1600" dirty="0">
                <a:latin typeface="Times New Roman" pitchFamily="18" charset="0"/>
                <a:ea typeface="Calibri" pitchFamily="34" charset="0"/>
                <a:cs typeface="Times New Roman" pitchFamily="18" charset="0"/>
              </a:rPr>
              <a:t>Le traitement des autres revenus n’est pas affecté par cette instruction. Sous réserve de stipulations conventionnelles spécifiques, elle n’inclut pas les </a:t>
            </a:r>
            <a:r>
              <a:rPr lang="fr-FR" sz="1600" b="1" dirty="0" err="1">
                <a:latin typeface="Times New Roman" pitchFamily="18" charset="0"/>
                <a:ea typeface="Calibri" pitchFamily="34" charset="0"/>
                <a:cs typeface="Times New Roman" pitchFamily="18" charset="0"/>
              </a:rPr>
              <a:t>OPCVM</a:t>
            </a:r>
            <a:r>
              <a:rPr lang="fr-FR" sz="1600" dirty="0">
                <a:latin typeface="Times New Roman" pitchFamily="18" charset="0"/>
                <a:ea typeface="Calibri" pitchFamily="34" charset="0"/>
                <a:cs typeface="Times New Roman" pitchFamily="18" charset="0"/>
              </a:rPr>
              <a:t>, les fonds de pension, ni les structures ou arrangements tels que les fondations de famille et les trusts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p:cNvSpPr>
            <a:spLocks noChangeArrowheads="1"/>
          </p:cNvSpPr>
          <p:nvPr/>
        </p:nvSpPr>
        <p:spPr bwMode="auto">
          <a:xfrm>
            <a:off x="287337" y="1145650"/>
            <a:ext cx="8569325" cy="5262979"/>
          </a:xfrm>
          <a:prstGeom prst="rect">
            <a:avLst/>
          </a:prstGeom>
          <a:noFill/>
          <a:ln w="9525">
            <a:noFill/>
            <a:miter lim="800000"/>
            <a:headEnd/>
            <a:tailEnd/>
          </a:ln>
        </p:spPr>
        <p:txBody>
          <a:bodyPr anchor="ctr">
            <a:spAutoFit/>
          </a:bodyPr>
          <a:lstStyle/>
          <a:p>
            <a:r>
              <a:rPr lang="fr-FR" sz="1600" b="1" u="sng" dirty="0">
                <a:latin typeface="Times New Roman" pitchFamily="18" charset="0"/>
                <a:ea typeface="Calibri" pitchFamily="34" charset="0"/>
                <a:cs typeface="Times New Roman" pitchFamily="18" charset="0"/>
              </a:rPr>
              <a:t>§ 2 – Imposition des groupements d’entreprises (</a:t>
            </a:r>
            <a:r>
              <a:rPr lang="fr-FR" sz="1600" b="1" u="sng" dirty="0" err="1">
                <a:latin typeface="Times New Roman" pitchFamily="18" charset="0"/>
                <a:ea typeface="Calibri" pitchFamily="34" charset="0"/>
                <a:cs typeface="Times New Roman" pitchFamily="18" charset="0"/>
              </a:rPr>
              <a:t>GIE</a:t>
            </a:r>
            <a:r>
              <a:rPr lang="fr-FR" sz="1600" b="1" u="sng" dirty="0">
                <a:latin typeface="Times New Roman" pitchFamily="18" charset="0"/>
                <a:ea typeface="Calibri" pitchFamily="34" charset="0"/>
                <a:cs typeface="Times New Roman" pitchFamily="18" charset="0"/>
              </a:rPr>
              <a:t> et </a:t>
            </a:r>
            <a:r>
              <a:rPr lang="fr-FR" sz="1600" b="1" u="sng" dirty="0" err="1">
                <a:latin typeface="Times New Roman" pitchFamily="18" charset="0"/>
                <a:ea typeface="Calibri" pitchFamily="34" charset="0"/>
                <a:cs typeface="Times New Roman" pitchFamily="18" charset="0"/>
              </a:rPr>
              <a:t>GEIE</a:t>
            </a:r>
            <a:r>
              <a:rPr lang="fr-FR" sz="1600" b="1" u="sng" dirty="0">
                <a:latin typeface="Times New Roman" pitchFamily="18" charset="0"/>
                <a:ea typeface="Calibri" pitchFamily="34" charset="0"/>
                <a:cs typeface="Times New Roman" pitchFamily="18" charset="0"/>
              </a:rPr>
              <a:t>) en droit interne et conventionnel</a:t>
            </a:r>
          </a:p>
          <a:p>
            <a:endParaRPr lang="fr-FR" sz="1600" dirty="0">
              <a:latin typeface="Times New Roman" pitchFamily="18" charset="0"/>
              <a:ea typeface="Calibri" pitchFamily="34" charset="0"/>
              <a:cs typeface="Times New Roman" pitchFamily="18" charset="0"/>
            </a:endParaRPr>
          </a:p>
          <a:p>
            <a:pPr eaLnBrk="0" hangingPunct="0"/>
            <a:endParaRPr lang="fr-FR" sz="1600" b="1" u="sng" dirty="0">
              <a:latin typeface="Times New Roman" pitchFamily="18" charset="0"/>
              <a:ea typeface="Calibri" pitchFamily="34" charset="0"/>
              <a:cs typeface="Times New Roman" pitchFamily="18" charset="0"/>
            </a:endParaRPr>
          </a:p>
          <a:p>
            <a:pPr eaLnBrk="0" hangingPunct="0"/>
            <a:endParaRPr lang="fr-FR" sz="1600" b="1" u="sng" dirty="0">
              <a:latin typeface="Times New Roman" pitchFamily="18" charset="0"/>
              <a:ea typeface="Calibri" pitchFamily="34" charset="0"/>
              <a:cs typeface="Times New Roman" pitchFamily="18" charset="0"/>
            </a:endParaRPr>
          </a:p>
          <a:p>
            <a:pPr eaLnBrk="0" hangingPunct="0"/>
            <a:r>
              <a:rPr lang="fr-FR" sz="1600" b="1" u="sng" dirty="0">
                <a:latin typeface="Times New Roman" pitchFamily="18" charset="0"/>
                <a:ea typeface="Calibri" pitchFamily="34" charset="0"/>
                <a:cs typeface="Times New Roman" pitchFamily="18" charset="0"/>
              </a:rPr>
              <a:t>A- Imposition des groupements d’entreprises (</a:t>
            </a:r>
            <a:r>
              <a:rPr lang="fr-FR" sz="1600" b="1" u="sng" dirty="0" err="1">
                <a:latin typeface="Times New Roman" pitchFamily="18" charset="0"/>
                <a:ea typeface="Calibri" pitchFamily="34" charset="0"/>
                <a:cs typeface="Times New Roman" pitchFamily="18" charset="0"/>
              </a:rPr>
              <a:t>GIE</a:t>
            </a:r>
            <a:r>
              <a:rPr lang="fr-FR" sz="1600" b="1" u="sng" dirty="0">
                <a:latin typeface="Times New Roman" pitchFamily="18" charset="0"/>
                <a:ea typeface="Calibri" pitchFamily="34" charset="0"/>
                <a:cs typeface="Times New Roman" pitchFamily="18" charset="0"/>
              </a:rPr>
              <a:t> et GEIE) en droit interne</a:t>
            </a:r>
          </a:p>
          <a:p>
            <a:pPr eaLnBrk="0" hangingPunct="0"/>
            <a:endParaRPr lang="fr-FR" sz="1600" dirty="0">
              <a:latin typeface="Times New Roman" pitchFamily="18" charset="0"/>
              <a:ea typeface="Calibri" pitchFamily="34" charset="0"/>
              <a:cs typeface="Times New Roman" pitchFamily="18" charset="0"/>
            </a:endParaRPr>
          </a:p>
          <a:p>
            <a:pPr eaLnBrk="0" hangingPunct="0"/>
            <a:r>
              <a:rPr lang="fr-FR" sz="1600" dirty="0">
                <a:latin typeface="Times New Roman" pitchFamily="18" charset="0"/>
                <a:ea typeface="Calibri" pitchFamily="34" charset="0"/>
                <a:cs typeface="Times New Roman" pitchFamily="18" charset="0"/>
              </a:rPr>
              <a:t>Les groupements d’intérêt économique (</a:t>
            </a:r>
            <a:r>
              <a:rPr lang="fr-FR" sz="1600" b="1" dirty="0" err="1">
                <a:latin typeface="Times New Roman" pitchFamily="18" charset="0"/>
                <a:ea typeface="Calibri" pitchFamily="34" charset="0"/>
                <a:cs typeface="Times New Roman" pitchFamily="18" charset="0"/>
              </a:rPr>
              <a:t>GIE</a:t>
            </a:r>
            <a:r>
              <a:rPr lang="fr-FR" sz="1600" dirty="0">
                <a:latin typeface="Times New Roman" pitchFamily="18" charset="0"/>
                <a:ea typeface="Calibri" pitchFamily="34" charset="0"/>
                <a:cs typeface="Times New Roman" pitchFamily="18" charset="0"/>
              </a:rPr>
              <a:t>) datent de l’ordonnance du 23 septembre 1967. L’objectif de leur création était d’avoir une structure intermédiaire entre association et société. Quant aux groupements européens d’intérêt économique(</a:t>
            </a:r>
            <a:r>
              <a:rPr lang="fr-FR" sz="1600" b="1" dirty="0">
                <a:latin typeface="Times New Roman" pitchFamily="18" charset="0"/>
                <a:ea typeface="Calibri" pitchFamily="34" charset="0"/>
                <a:cs typeface="Times New Roman" pitchFamily="18" charset="0"/>
              </a:rPr>
              <a:t>GEIE</a:t>
            </a:r>
            <a:r>
              <a:rPr lang="fr-FR" sz="1600" dirty="0">
                <a:latin typeface="Times New Roman" pitchFamily="18" charset="0"/>
                <a:ea typeface="Calibri" pitchFamily="34" charset="0"/>
                <a:cs typeface="Times New Roman" pitchFamily="18" charset="0"/>
              </a:rPr>
              <a:t>), ils résultent du règlement du 25 juillet 1985 et il a pour objet de favoriser le développement de la coopération transnationale entre les entreprises de l’Union européenne. </a:t>
            </a:r>
          </a:p>
          <a:p>
            <a:pPr eaLnBrk="0" hangingPunct="0"/>
            <a:endParaRPr lang="fr-FR" sz="1600" b="0" i="0" dirty="0">
              <a:effectLst/>
              <a:latin typeface="Times New Roman" pitchFamily="18" charset="0"/>
              <a:cs typeface="Times New Roman" panose="02020603050405020304" pitchFamily="18" charset="0"/>
            </a:endParaRPr>
          </a:p>
          <a:p>
            <a:pPr eaLnBrk="0" hangingPunct="0"/>
            <a:endParaRPr lang="fr-FR" sz="1600" dirty="0">
              <a:latin typeface="Times New Roman" panose="02020603050405020304" pitchFamily="18" charset="0"/>
              <a:cs typeface="Times New Roman" panose="02020603050405020304" pitchFamily="18" charset="0"/>
            </a:endParaRPr>
          </a:p>
          <a:p>
            <a:pPr algn="l"/>
            <a:r>
              <a:rPr lang="fr-FR" sz="1600" b="0" i="0" dirty="0">
                <a:effectLst/>
                <a:latin typeface="Times New Roman" panose="02020603050405020304" pitchFamily="18" charset="0"/>
                <a:cs typeface="Times New Roman" panose="02020603050405020304" pitchFamily="18" charset="0"/>
              </a:rPr>
              <a:t>Un groupement d'intérêt économique (GIE) vise à faciliter le développement économique d’entreprises par la mutualisation de ressources, matérielles ou humaines. Un GIE est constitué au minimum de deux personnes physiques ou morales, pour une durée déterminée. Le GIE peut être constitué </a:t>
            </a:r>
            <a:r>
              <a:rPr lang="fr-FR" sz="1600" b="1" i="0" dirty="0">
                <a:effectLst/>
                <a:latin typeface="Times New Roman" panose="02020603050405020304" pitchFamily="18" charset="0"/>
                <a:cs typeface="Times New Roman" panose="02020603050405020304" pitchFamily="18" charset="0"/>
              </a:rPr>
              <a:t>avec ou sans capital</a:t>
            </a:r>
            <a:r>
              <a:rPr lang="fr-FR" sz="1600" b="0" i="0" dirty="0">
                <a:effectLst/>
                <a:latin typeface="Times New Roman" panose="02020603050405020304" pitchFamily="18" charset="0"/>
                <a:cs typeface="Times New Roman" panose="02020603050405020304" pitchFamily="18" charset="0"/>
              </a:rPr>
              <a:t>. Il s'agit d'une forme juridique à part entière : ce n’est ni une entreprise ni une association.</a:t>
            </a:r>
          </a:p>
          <a:p>
            <a:pPr algn="l"/>
            <a:endParaRPr lang="fr-FR" sz="1600" dirty="0">
              <a:latin typeface="Times New Roman" panose="02020603050405020304" pitchFamily="18" charset="0"/>
              <a:cs typeface="Times New Roman" panose="02020603050405020304" pitchFamily="18" charset="0"/>
            </a:endParaRPr>
          </a:p>
          <a:p>
            <a:pPr algn="l"/>
            <a:endParaRPr lang="fr-FR" sz="1600" b="0" i="0" dirty="0">
              <a:effectLst/>
              <a:latin typeface="Times New Roman" panose="02020603050405020304" pitchFamily="18" charset="0"/>
              <a:cs typeface="Times New Roman" panose="02020603050405020304" pitchFamily="18" charset="0"/>
            </a:endParaRPr>
          </a:p>
          <a:p>
            <a:pPr eaLnBrk="0" hangingPunct="0"/>
            <a:endParaRPr lang="fr-FR" sz="1600" dirty="0">
              <a:latin typeface="Times New Roman" pitchFamily="18" charset="0"/>
              <a:ea typeface="Calibri" pitchFamily="34" charset="0"/>
              <a:cs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502388C2-DF04-8CC9-E057-42DD88BEA0EA}"/>
              </a:ext>
            </a:extLst>
          </p:cNvPr>
          <p:cNvSpPr txBox="1"/>
          <p:nvPr/>
        </p:nvSpPr>
        <p:spPr>
          <a:xfrm>
            <a:off x="323528" y="1196752"/>
            <a:ext cx="8496944" cy="5139869"/>
          </a:xfrm>
          <a:prstGeom prst="rect">
            <a:avLst/>
          </a:prstGeom>
          <a:noFill/>
        </p:spPr>
        <p:txBody>
          <a:bodyPr wrap="square">
            <a:spAutoFit/>
          </a:bodyPr>
          <a:lstStyle/>
          <a:p>
            <a:r>
              <a:rPr lang="fr-FR" sz="1600" b="0" i="0" dirty="0">
                <a:effectLst/>
                <a:latin typeface="Times New Roman" panose="02020603050405020304" pitchFamily="18" charset="0"/>
                <a:cs typeface="Times New Roman" panose="02020603050405020304" pitchFamily="18" charset="0"/>
              </a:rPr>
              <a:t>Le but du groupement est de faciliter ou de</a:t>
            </a:r>
            <a:r>
              <a:rPr lang="fr-FR" sz="1600" i="0" dirty="0">
                <a:effectLst/>
                <a:latin typeface="Times New Roman" panose="02020603050405020304" pitchFamily="18" charset="0"/>
                <a:cs typeface="Times New Roman" panose="02020603050405020304" pitchFamily="18" charset="0"/>
              </a:rPr>
              <a:t> développer l'activité économique </a:t>
            </a:r>
            <a:r>
              <a:rPr lang="fr-FR" sz="1600" b="0" i="0" dirty="0">
                <a:effectLst/>
                <a:latin typeface="Times New Roman" panose="02020603050405020304" pitchFamily="18" charset="0"/>
                <a:cs typeface="Times New Roman" panose="02020603050405020304" pitchFamily="18" charset="0"/>
              </a:rPr>
              <a:t>de ses membres, d'améliorer ou d'accroître les résultats de cette activité. Son activité doit se rattacher à l'activité économique de ses membres. </a:t>
            </a:r>
            <a:r>
              <a:rPr lang="fr-FR" sz="1600" dirty="0">
                <a:latin typeface="Times New Roman" panose="02020603050405020304" pitchFamily="18" charset="0"/>
                <a:cs typeface="Times New Roman" panose="02020603050405020304" pitchFamily="18" charset="0"/>
              </a:rPr>
              <a:t>C</a:t>
            </a:r>
            <a:r>
              <a:rPr lang="fr-FR" sz="1600" b="0" i="0" dirty="0">
                <a:effectLst/>
                <a:latin typeface="Times New Roman" panose="02020603050405020304" pitchFamily="18" charset="0"/>
                <a:cs typeface="Times New Roman" panose="02020603050405020304" pitchFamily="18" charset="0"/>
              </a:rPr>
              <a:t>haque membre du groupement doit exercer une activité économique qui trouve son prolongement dans celle du GIE. L’intérêt de création d’un groupement d’intérêt économique est multiple. </a:t>
            </a:r>
          </a:p>
          <a:p>
            <a:endParaRPr lang="fr-FR" sz="1600" b="0" i="0" dirty="0">
              <a:effectLst/>
              <a:latin typeface="Times New Roman" panose="02020603050405020304" pitchFamily="18" charset="0"/>
              <a:cs typeface="Times New Roman" panose="02020603050405020304" pitchFamily="18" charset="0"/>
            </a:endParaRPr>
          </a:p>
          <a:p>
            <a:endParaRPr lang="fr-FR" sz="1600" kern="0" dirty="0">
              <a:latin typeface="Times New Roman" panose="02020603050405020304" pitchFamily="18" charset="0"/>
              <a:ea typeface="Times New Roman" panose="02020603050405020304" pitchFamily="18" charset="0"/>
              <a:cs typeface="Times New Roman" panose="02020603050405020304" pitchFamily="18" charset="0"/>
            </a:endParaRPr>
          </a:p>
          <a:p>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Un des avantages majeurs est la possibilité de </a:t>
            </a:r>
            <a:r>
              <a:rPr lang="fr-FR" sz="1800" b="1" kern="0" dirty="0">
                <a:effectLst/>
                <a:latin typeface="Times New Roman" panose="02020603050405020304" pitchFamily="18" charset="0"/>
                <a:ea typeface="Times New Roman" panose="02020603050405020304" pitchFamily="18" charset="0"/>
                <a:cs typeface="Times New Roman" panose="02020603050405020304" pitchFamily="18" charset="0"/>
              </a:rPr>
              <a:t>réduire les coûts</a:t>
            </a:r>
            <a:r>
              <a:rPr lang="fr-FR" sz="1800" kern="0" dirty="0">
                <a:effectLst/>
                <a:latin typeface="Times New Roman" panose="02020603050405020304" pitchFamily="18" charset="0"/>
                <a:ea typeface="Times New Roman" panose="02020603050405020304" pitchFamily="18" charset="0"/>
                <a:cs typeface="Times New Roman" panose="02020603050405020304" pitchFamily="18" charset="0"/>
              </a:rPr>
              <a:t> en mutualisant certaines ressources. Par exemple, les entreprises peuvent partager des coûts liés à la recherche et développement, à la logistique, à l'achat de matières premières, ou encore à la promotion marketing.</a:t>
            </a:r>
            <a:r>
              <a:rPr lang="fr-FR" sz="1800" kern="100" dirty="0">
                <a:effectLst/>
                <a:latin typeface="Calibri" panose="020F0502020204030204" pitchFamily="34" charset="0"/>
                <a:ea typeface="Times New Roman" panose="02020603050405020304" pitchFamily="18" charset="0"/>
                <a:cs typeface="Times New Roman" panose="02020603050405020304" pitchFamily="18" charset="0"/>
              </a:rPr>
              <a:t> </a:t>
            </a:r>
            <a:r>
              <a:rPr lang="fr-FR" sz="1600" b="0" i="0" dirty="0">
                <a:effectLst/>
                <a:latin typeface="Times New Roman" panose="02020603050405020304" pitchFamily="18" charset="0"/>
                <a:cs typeface="Times New Roman" panose="02020603050405020304" pitchFamily="18" charset="0"/>
              </a:rPr>
              <a:t>Le groupement peut, au cours de son existence, accepter de nouveaux membres dans les conditions fixées par le contrat constitutif. Tout membre du groupement peut se retirer dans les conditions prévues par le contrat, sous réserve qu'il ait exécuté ses obligations.</a:t>
            </a:r>
          </a:p>
          <a:p>
            <a:pPr eaLnBrk="0" hangingPunct="0"/>
            <a:endParaRPr lang="fr-FR" sz="1600" dirty="0">
              <a:latin typeface="Times New Roman" panose="02020603050405020304" pitchFamily="18" charset="0"/>
              <a:ea typeface="Calibri" pitchFamily="34" charset="0"/>
              <a:cs typeface="Times New Roman" pitchFamily="18" charset="0"/>
            </a:endParaRPr>
          </a:p>
          <a:p>
            <a:pPr eaLnBrk="0" hangingPunct="0"/>
            <a:endParaRPr lang="fr-FR" sz="1600" dirty="0">
              <a:latin typeface="Times New Roman" panose="02020603050405020304" pitchFamily="18" charset="0"/>
              <a:ea typeface="Calibri" pitchFamily="34" charset="0"/>
              <a:cs typeface="Times New Roman" pitchFamily="18" charset="0"/>
            </a:endParaRPr>
          </a:p>
          <a:p>
            <a:pPr eaLnBrk="0" hangingPunct="0"/>
            <a:r>
              <a:rPr lang="fr-FR" sz="1600" dirty="0">
                <a:latin typeface="Times New Roman" panose="02020603050405020304" pitchFamily="18" charset="0"/>
                <a:ea typeface="Calibri" pitchFamily="34" charset="0"/>
                <a:cs typeface="Times New Roman" pitchFamily="18" charset="0"/>
              </a:rPr>
              <a:t>Lorsque ces groupements ont le siège social de leur direction effective en France, ils déterminent leur propre résultat sur l’ensemble de leur activité en distinguant celle exercée en France et hors de France. Distinction qui est indispensable pour les associés passibles de l’impôt sur les sociétés compte tenu de la règle de territorialité exonérant les résultats étrangers des sociétés soumises à l’impôt sur les sociétés. </a:t>
            </a:r>
          </a:p>
        </p:txBody>
      </p:sp>
    </p:spTree>
    <p:extLst>
      <p:ext uri="{BB962C8B-B14F-4D97-AF65-F5344CB8AC3E}">
        <p14:creationId xmlns:p14="http://schemas.microsoft.com/office/powerpoint/2010/main" val="35149269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p:cNvSpPr>
            <a:spLocks noChangeArrowheads="1"/>
          </p:cNvSpPr>
          <p:nvPr/>
        </p:nvSpPr>
        <p:spPr bwMode="auto">
          <a:xfrm>
            <a:off x="251618" y="1166842"/>
            <a:ext cx="8640763" cy="4524315"/>
          </a:xfrm>
          <a:prstGeom prst="rect">
            <a:avLst/>
          </a:prstGeom>
          <a:noFill/>
          <a:ln w="9525">
            <a:noFill/>
            <a:miter lim="800000"/>
            <a:headEnd/>
            <a:tailEnd/>
          </a:ln>
        </p:spPr>
        <p:txBody>
          <a:bodyPr anchor="ctr">
            <a:spAutoFit/>
          </a:bodyPr>
          <a:lstStyle/>
          <a:p>
            <a:r>
              <a:rPr lang="fr-FR" sz="1600" dirty="0">
                <a:latin typeface="Times New Roman" pitchFamily="18" charset="0"/>
                <a:ea typeface="Calibri" pitchFamily="34" charset="0"/>
                <a:cs typeface="Times New Roman" pitchFamily="18" charset="0"/>
              </a:rPr>
              <a:t>Les </a:t>
            </a:r>
            <a:r>
              <a:rPr lang="fr-FR" sz="1600" b="1" dirty="0">
                <a:latin typeface="Times New Roman" pitchFamily="18" charset="0"/>
                <a:ea typeface="Calibri" pitchFamily="34" charset="0"/>
                <a:cs typeface="Times New Roman" pitchFamily="18" charset="0"/>
              </a:rPr>
              <a:t>GIE</a:t>
            </a:r>
            <a:r>
              <a:rPr lang="fr-FR" sz="1600" dirty="0">
                <a:latin typeface="Times New Roman" pitchFamily="18" charset="0"/>
                <a:ea typeface="Calibri" pitchFamily="34" charset="0"/>
                <a:cs typeface="Times New Roman" pitchFamily="18" charset="0"/>
              </a:rPr>
              <a:t>, </a:t>
            </a:r>
            <a:r>
              <a:rPr lang="fr-FR" sz="1600" b="1" dirty="0">
                <a:latin typeface="Times New Roman" pitchFamily="18" charset="0"/>
                <a:ea typeface="Calibri" pitchFamily="34" charset="0"/>
                <a:cs typeface="Times New Roman" pitchFamily="18" charset="0"/>
              </a:rPr>
              <a:t>GEIE,</a:t>
            </a:r>
            <a:r>
              <a:rPr lang="fr-FR" sz="1600" dirty="0">
                <a:latin typeface="Times New Roman" pitchFamily="18" charset="0"/>
                <a:ea typeface="Calibri" pitchFamily="34" charset="0"/>
                <a:cs typeface="Times New Roman" pitchFamily="18" charset="0"/>
              </a:rPr>
              <a:t> comme les sociétés de personnes, ont la personnalité fiscale et dotés d’une </a:t>
            </a:r>
            <a:r>
              <a:rPr lang="fr-FR" sz="1600" dirty="0" err="1">
                <a:latin typeface="Times New Roman" pitchFamily="18" charset="0"/>
                <a:ea typeface="Calibri" pitchFamily="34" charset="0"/>
                <a:cs typeface="Times New Roman" pitchFamily="18" charset="0"/>
              </a:rPr>
              <a:t>semi-transparence</a:t>
            </a:r>
            <a:r>
              <a:rPr lang="fr-FR" sz="1600" dirty="0">
                <a:latin typeface="Times New Roman" pitchFamily="18" charset="0"/>
                <a:ea typeface="Calibri" pitchFamily="34" charset="0"/>
                <a:cs typeface="Times New Roman" pitchFamily="18" charset="0"/>
              </a:rPr>
              <a:t> fiscale. Pour les personnes physiques domiciliées en France ou les personnes morales établies en France, membre d’un </a:t>
            </a:r>
            <a:r>
              <a:rPr lang="fr-FR" sz="1600" b="1" dirty="0">
                <a:latin typeface="Times New Roman" pitchFamily="18" charset="0"/>
                <a:ea typeface="Calibri" pitchFamily="34" charset="0"/>
                <a:cs typeface="Times New Roman" pitchFamily="18" charset="0"/>
              </a:rPr>
              <a:t>GIE</a:t>
            </a:r>
            <a:r>
              <a:rPr lang="fr-FR" sz="1600" dirty="0">
                <a:latin typeface="Times New Roman" pitchFamily="18" charset="0"/>
                <a:ea typeface="Calibri" pitchFamily="34" charset="0"/>
                <a:cs typeface="Times New Roman" pitchFamily="18" charset="0"/>
              </a:rPr>
              <a:t> ou </a:t>
            </a:r>
            <a:r>
              <a:rPr lang="fr-FR" sz="1600" b="1" dirty="0">
                <a:latin typeface="Times New Roman" pitchFamily="18" charset="0"/>
                <a:ea typeface="Calibri" pitchFamily="34" charset="0"/>
                <a:cs typeface="Times New Roman" pitchFamily="18" charset="0"/>
              </a:rPr>
              <a:t>GEIE</a:t>
            </a:r>
            <a:r>
              <a:rPr lang="fr-FR" sz="1600" dirty="0">
                <a:latin typeface="Times New Roman" pitchFamily="18" charset="0"/>
                <a:ea typeface="Calibri" pitchFamily="34" charset="0"/>
                <a:cs typeface="Times New Roman" pitchFamily="18" charset="0"/>
              </a:rPr>
              <a:t> qui a son siège en France ou à l’étranger, avec activités à l’étranger, les règles d’imposition sont semblables à celles indiquées pour les sociétés de personnes à savoir :</a:t>
            </a:r>
          </a:p>
          <a:p>
            <a:endParaRPr lang="fr-FR" sz="1600" dirty="0">
              <a:latin typeface="Times New Roman" pitchFamily="18" charset="0"/>
              <a:ea typeface="Calibri" pitchFamily="34" charset="0"/>
              <a:cs typeface="Times New Roman" pitchFamily="18" charset="0"/>
            </a:endParaRPr>
          </a:p>
          <a:p>
            <a:endParaRPr lang="fr-FR" sz="1600" dirty="0">
              <a:latin typeface="Times New Roman" pitchFamily="18" charset="0"/>
              <a:ea typeface="Calibri" pitchFamily="34" charset="0"/>
              <a:cs typeface="Times New Roman" pitchFamily="18" charset="0"/>
            </a:endParaRPr>
          </a:p>
          <a:p>
            <a:r>
              <a:rPr lang="fr-FR" sz="1600" dirty="0">
                <a:latin typeface="Times New Roman" pitchFamily="18" charset="0"/>
                <a:ea typeface="Calibri" pitchFamily="34" charset="0"/>
                <a:cs typeface="Times New Roman" pitchFamily="18" charset="0"/>
              </a:rPr>
              <a:t> imposition à l’impôt sur le revenu mondial pour les contribuables soumis à l’impôt sur le revenu et imposition uniquement sur le résultat d’exploitation français pour les contribuables soumis à l’impôt sur les sociétés conformément au </a:t>
            </a:r>
            <a:r>
              <a:rPr lang="fr-FR" sz="1600" b="1" dirty="0">
                <a:latin typeface="Times New Roman" pitchFamily="18" charset="0"/>
                <a:ea typeface="Calibri" pitchFamily="34" charset="0"/>
                <a:cs typeface="Times New Roman" pitchFamily="18" charset="0"/>
              </a:rPr>
              <a:t>principe de territorialité de l’imposition sur les sociétés</a:t>
            </a:r>
            <a:r>
              <a:rPr lang="fr-FR" sz="1600" dirty="0">
                <a:latin typeface="Times New Roman" pitchFamily="18" charset="0"/>
                <a:ea typeface="Calibri" pitchFamily="34" charset="0"/>
                <a:cs typeface="Times New Roman" pitchFamily="18" charset="0"/>
              </a:rPr>
              <a:t>; dans tous les cas, au pourcentage de participation de chaque associé au capital social.  </a:t>
            </a:r>
          </a:p>
          <a:p>
            <a:endParaRPr lang="fr-FR" sz="1600" dirty="0">
              <a:latin typeface="Times New Roman" pitchFamily="18" charset="0"/>
              <a:ea typeface="Calibri" pitchFamily="34" charset="0"/>
              <a:cs typeface="Times New Roman" pitchFamily="18" charset="0"/>
            </a:endParaRPr>
          </a:p>
          <a:p>
            <a:r>
              <a:rPr lang="fr-FR" sz="1600" dirty="0">
                <a:latin typeface="Times New Roman" pitchFamily="18" charset="0"/>
                <a:ea typeface="Calibri" pitchFamily="34" charset="0"/>
                <a:cs typeface="Times New Roman" pitchFamily="18" charset="0"/>
              </a:rPr>
              <a:t>   </a:t>
            </a:r>
          </a:p>
          <a:p>
            <a:endParaRPr lang="fr-FR" sz="1600" dirty="0">
              <a:latin typeface="Times New Roman" pitchFamily="18" charset="0"/>
              <a:ea typeface="Calibri" pitchFamily="34" charset="0"/>
              <a:cs typeface="Times New Roman" pitchFamily="18" charset="0"/>
            </a:endParaRPr>
          </a:p>
          <a:p>
            <a:pPr eaLnBrk="0" hangingPunct="0"/>
            <a:r>
              <a:rPr lang="fr-FR" sz="1600" dirty="0">
                <a:latin typeface="Times New Roman" pitchFamily="18" charset="0"/>
                <a:ea typeface="Calibri" pitchFamily="34" charset="0"/>
                <a:cs typeface="Times New Roman" pitchFamily="18" charset="0"/>
              </a:rPr>
              <a:t>S’agissant des membres étrangers de ces groupements, il faut distinguer les parts revenant aux sociétés de capitaux qui sont imposées à l’</a:t>
            </a:r>
            <a:r>
              <a:rPr lang="fr-FR" sz="1600" b="1" dirty="0">
                <a:latin typeface="Times New Roman" pitchFamily="18" charset="0"/>
                <a:ea typeface="Calibri" pitchFamily="34" charset="0"/>
                <a:cs typeface="Times New Roman" pitchFamily="18" charset="0"/>
              </a:rPr>
              <a:t>IS</a:t>
            </a:r>
            <a:r>
              <a:rPr lang="fr-FR" sz="1600" dirty="0">
                <a:latin typeface="Times New Roman" pitchFamily="18" charset="0"/>
                <a:ea typeface="Calibri" pitchFamily="34" charset="0"/>
                <a:cs typeface="Times New Roman" pitchFamily="18" charset="0"/>
              </a:rPr>
              <a:t> en France et les parts revenant aux exploitations individuelles et sociétés de personnes étrangères qui sont soumises à l’impôt sur le revenu (</a:t>
            </a:r>
            <a:r>
              <a:rPr lang="fr-FR" sz="1600" b="1" dirty="0">
                <a:latin typeface="Times New Roman" pitchFamily="18" charset="0"/>
                <a:ea typeface="Calibri" pitchFamily="34" charset="0"/>
                <a:cs typeface="Times New Roman" pitchFamily="18" charset="0"/>
              </a:rPr>
              <a:t>IR</a:t>
            </a:r>
            <a:r>
              <a:rPr lang="fr-FR" sz="1600" dirty="0">
                <a:latin typeface="Times New Roman" pitchFamily="18" charset="0"/>
                <a:ea typeface="Calibri" pitchFamily="34" charset="0"/>
                <a:cs typeface="Times New Roman" pitchFamily="18" charset="0"/>
              </a:rPr>
              <a:t>) en France selon la catégorie dont relèvent leurs résultats.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
          <p:cNvSpPr>
            <a:spLocks noChangeArrowheads="1"/>
          </p:cNvSpPr>
          <p:nvPr/>
        </p:nvSpPr>
        <p:spPr bwMode="auto">
          <a:xfrm>
            <a:off x="323528" y="1382580"/>
            <a:ext cx="8569325" cy="4524315"/>
          </a:xfrm>
          <a:prstGeom prst="rect">
            <a:avLst/>
          </a:prstGeom>
          <a:noFill/>
          <a:ln w="9525">
            <a:noFill/>
            <a:miter lim="800000"/>
            <a:headEnd/>
            <a:tailEnd/>
          </a:ln>
        </p:spPr>
        <p:txBody>
          <a:bodyPr anchor="ctr">
            <a:spAutoFit/>
          </a:bodyPr>
          <a:lstStyle/>
          <a:p>
            <a:r>
              <a:rPr lang="fr-FR" sz="1600" b="1" u="sng" dirty="0">
                <a:latin typeface="Times New Roman" pitchFamily="18" charset="0"/>
                <a:ea typeface="Calibri" pitchFamily="34" charset="0"/>
                <a:cs typeface="Times New Roman" pitchFamily="18" charset="0"/>
              </a:rPr>
              <a:t>B- Imposition des groupements d’entreprises (</a:t>
            </a:r>
            <a:r>
              <a:rPr lang="fr-FR" sz="1600" b="1" u="sng" dirty="0" err="1">
                <a:latin typeface="Times New Roman" pitchFamily="18" charset="0"/>
                <a:ea typeface="Calibri" pitchFamily="34" charset="0"/>
                <a:cs typeface="Times New Roman" pitchFamily="18" charset="0"/>
              </a:rPr>
              <a:t>GIE</a:t>
            </a:r>
            <a:r>
              <a:rPr lang="fr-FR" sz="1600" b="1" u="sng" dirty="0">
                <a:latin typeface="Times New Roman" pitchFamily="18" charset="0"/>
                <a:ea typeface="Calibri" pitchFamily="34" charset="0"/>
                <a:cs typeface="Times New Roman" pitchFamily="18" charset="0"/>
              </a:rPr>
              <a:t> et </a:t>
            </a:r>
            <a:r>
              <a:rPr lang="fr-FR" sz="1600" b="1" u="sng" dirty="0" err="1">
                <a:latin typeface="Times New Roman" pitchFamily="18" charset="0"/>
                <a:ea typeface="Calibri" pitchFamily="34" charset="0"/>
                <a:cs typeface="Times New Roman" pitchFamily="18" charset="0"/>
              </a:rPr>
              <a:t>GEIE</a:t>
            </a:r>
            <a:r>
              <a:rPr lang="fr-FR" sz="1600" b="1" u="sng" dirty="0">
                <a:latin typeface="Times New Roman" pitchFamily="18" charset="0"/>
                <a:ea typeface="Calibri" pitchFamily="34" charset="0"/>
                <a:cs typeface="Times New Roman" pitchFamily="18" charset="0"/>
              </a:rPr>
              <a:t>) en droit conventionnel</a:t>
            </a:r>
          </a:p>
          <a:p>
            <a:endParaRPr lang="fr-FR" sz="1600" dirty="0">
              <a:latin typeface="Times New Roman" pitchFamily="18" charset="0"/>
              <a:ea typeface="Calibri" pitchFamily="34" charset="0"/>
              <a:cs typeface="Times New Roman" pitchFamily="18" charset="0"/>
            </a:endParaRPr>
          </a:p>
          <a:p>
            <a:pPr eaLnBrk="0" hangingPunct="0"/>
            <a:r>
              <a:rPr lang="fr-FR" sz="1600" dirty="0">
                <a:latin typeface="Times New Roman" pitchFamily="18" charset="0"/>
                <a:ea typeface="Calibri" pitchFamily="34" charset="0"/>
                <a:cs typeface="Times New Roman" pitchFamily="18" charset="0"/>
              </a:rPr>
              <a:t>Comme pour les sociétés de personnes, les conventions fiscales signées par la France permettent d’imposer les résultats au lieu d’exploitation principale ou d’établissement stable si l’exploitation est faite à l’étranger. Pour les </a:t>
            </a:r>
            <a:r>
              <a:rPr lang="fr-FR" sz="1600" b="1" dirty="0">
                <a:latin typeface="Times New Roman" pitchFamily="18" charset="0"/>
                <a:ea typeface="Calibri" pitchFamily="34" charset="0"/>
                <a:cs typeface="Times New Roman" pitchFamily="18" charset="0"/>
              </a:rPr>
              <a:t>GIE</a:t>
            </a:r>
            <a:r>
              <a:rPr lang="fr-FR" sz="1600" dirty="0">
                <a:latin typeface="Times New Roman" pitchFamily="18" charset="0"/>
                <a:ea typeface="Calibri" pitchFamily="34" charset="0"/>
                <a:cs typeface="Times New Roman" pitchFamily="18" charset="0"/>
              </a:rPr>
              <a:t>, l’instruction de l’administration française du </a:t>
            </a:r>
            <a:r>
              <a:rPr lang="fr-FR" sz="1600" b="1" dirty="0">
                <a:latin typeface="Times New Roman" pitchFamily="18" charset="0"/>
                <a:ea typeface="Calibri" pitchFamily="34" charset="0"/>
                <a:cs typeface="Times New Roman" pitchFamily="18" charset="0"/>
              </a:rPr>
              <a:t>13 juin 1989 </a:t>
            </a:r>
            <a:r>
              <a:rPr lang="fr-FR" sz="1600" dirty="0">
                <a:latin typeface="Times New Roman" pitchFamily="18" charset="0"/>
                <a:ea typeface="Calibri" pitchFamily="34" charset="0"/>
                <a:cs typeface="Times New Roman" pitchFamily="18" charset="0"/>
              </a:rPr>
              <a:t>avait prévu qu’en cas d’exploitation dans un pays étranger par l’intermédiaire d’établissement stable, les résultats sont imposés dans ce pays et exonérés en France. </a:t>
            </a:r>
          </a:p>
          <a:p>
            <a:pPr eaLnBrk="0" hangingPunct="0"/>
            <a:endParaRPr lang="fr-FR" sz="1600" dirty="0">
              <a:latin typeface="Times New Roman" pitchFamily="18" charset="0"/>
              <a:ea typeface="Calibri" pitchFamily="34" charset="0"/>
              <a:cs typeface="Times New Roman" pitchFamily="18" charset="0"/>
            </a:endParaRPr>
          </a:p>
          <a:p>
            <a:pPr eaLnBrk="0" hangingPunct="0"/>
            <a:endParaRPr lang="fr-FR" sz="1600" dirty="0">
              <a:latin typeface="Times New Roman" pitchFamily="18" charset="0"/>
              <a:ea typeface="Calibri" pitchFamily="34" charset="0"/>
              <a:cs typeface="Times New Roman" pitchFamily="18" charset="0"/>
            </a:endParaRPr>
          </a:p>
          <a:p>
            <a:pPr eaLnBrk="0" hangingPunct="0"/>
            <a:endParaRPr lang="fr-FR" sz="1600" dirty="0">
              <a:latin typeface="Times New Roman" pitchFamily="18" charset="0"/>
              <a:ea typeface="Calibri" pitchFamily="34" charset="0"/>
              <a:cs typeface="Times New Roman" pitchFamily="18" charset="0"/>
            </a:endParaRPr>
          </a:p>
          <a:p>
            <a:pPr eaLnBrk="0" hangingPunct="0"/>
            <a:r>
              <a:rPr lang="fr-FR" sz="1600" dirty="0">
                <a:latin typeface="Times New Roman" pitchFamily="18" charset="0"/>
                <a:ea typeface="Calibri" pitchFamily="34" charset="0"/>
                <a:cs typeface="Times New Roman" pitchFamily="18" charset="0"/>
              </a:rPr>
              <a:t>Pour les personnes physiques, exonération en France des résultats de sources étrangères, </a:t>
            </a:r>
            <a:r>
              <a:rPr lang="fr-FR" sz="1600" b="1" dirty="0">
                <a:latin typeface="Times New Roman" pitchFamily="18" charset="0"/>
                <a:ea typeface="Calibri" pitchFamily="34" charset="0"/>
                <a:cs typeface="Times New Roman" pitchFamily="18" charset="0"/>
              </a:rPr>
              <a:t>mais, l’impôt est calculé en tenant compte des résultats de sources étrangères</a:t>
            </a:r>
            <a:r>
              <a:rPr lang="fr-FR" sz="1600" dirty="0">
                <a:latin typeface="Times New Roman" pitchFamily="18" charset="0"/>
                <a:ea typeface="Calibri" pitchFamily="34" charset="0"/>
                <a:cs typeface="Times New Roman" pitchFamily="18" charset="0"/>
              </a:rPr>
              <a:t>, pas pour être imposés, mais pour l’obtention du </a:t>
            </a:r>
            <a:r>
              <a:rPr lang="fr-FR" sz="1600" b="1" dirty="0">
                <a:latin typeface="Times New Roman" pitchFamily="18" charset="0"/>
                <a:ea typeface="Calibri" pitchFamily="34" charset="0"/>
                <a:cs typeface="Times New Roman" pitchFamily="18" charset="0"/>
              </a:rPr>
              <a:t>taux effectif </a:t>
            </a:r>
            <a:r>
              <a:rPr lang="fr-FR" sz="1600" dirty="0">
                <a:latin typeface="Times New Roman" pitchFamily="18" charset="0"/>
                <a:ea typeface="Calibri" pitchFamily="34" charset="0"/>
                <a:cs typeface="Times New Roman" pitchFamily="18" charset="0"/>
              </a:rPr>
              <a:t>pour le respect de la règle de progressivité de l’impôt sur le revenu des personnes physiques. C’est la même règle que pour les sociétés de personnes.          </a:t>
            </a:r>
          </a:p>
          <a:p>
            <a:pPr eaLnBrk="0" hangingPunct="0"/>
            <a:r>
              <a:rPr lang="fr-FR" sz="1600" dirty="0">
                <a:latin typeface="Times New Roman" pitchFamily="18" charset="0"/>
                <a:ea typeface="Calibri" pitchFamily="34" charset="0"/>
                <a:cs typeface="Times New Roman" pitchFamily="18" charset="0"/>
              </a:rPr>
              <a:t>  </a:t>
            </a:r>
          </a:p>
          <a:p>
            <a:pPr eaLnBrk="0" hangingPunct="0"/>
            <a:r>
              <a:rPr lang="fr-FR" sz="1600" b="1" u="sng" dirty="0">
                <a:latin typeface="Times New Roman" pitchFamily="18" charset="0"/>
                <a:ea typeface="Calibri" pitchFamily="34" charset="0"/>
                <a:cs typeface="Times New Roman" pitchFamily="18" charset="0"/>
              </a:rPr>
              <a:t>      </a:t>
            </a:r>
            <a:endParaRPr lang="fr-FR" sz="1600" dirty="0">
              <a:latin typeface="Times New Roman" pitchFamily="18" charset="0"/>
              <a:ea typeface="Calibri" pitchFamily="34" charset="0"/>
              <a:cs typeface="Times New Roman" pitchFamily="18" charset="0"/>
            </a:endParaRPr>
          </a:p>
          <a:p>
            <a:pPr eaLnBrk="0" hangingPunct="0"/>
            <a:r>
              <a:rPr lang="fr-FR" sz="1600" dirty="0">
                <a:latin typeface="Times New Roman" pitchFamily="18" charset="0"/>
                <a:ea typeface="Calibri" pitchFamily="34" charset="0"/>
                <a:cs typeface="Times New Roman" pitchFamily="18" charset="0"/>
              </a:rPr>
              <a:t>    </a:t>
            </a:r>
          </a:p>
          <a:p>
            <a:pPr eaLnBrk="0" hangingPunct="0"/>
            <a:endParaRPr lang="fr-FR" sz="1600" dirty="0">
              <a:latin typeface="Times New Roman" pitchFamily="18" charset="0"/>
              <a:ea typeface="Calibri" pitchFamily="34"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3CE2528B-6D39-6970-CCB6-540E9BA93B5F}"/>
              </a:ext>
            </a:extLst>
          </p:cNvPr>
          <p:cNvSpPr txBox="1"/>
          <p:nvPr/>
        </p:nvSpPr>
        <p:spPr>
          <a:xfrm>
            <a:off x="323528" y="1166842"/>
            <a:ext cx="8496944" cy="5509200"/>
          </a:xfrm>
          <a:prstGeom prst="rect">
            <a:avLst/>
          </a:prstGeom>
          <a:noFill/>
        </p:spPr>
        <p:txBody>
          <a:bodyPr wrap="square">
            <a:spAutoFit/>
          </a:bodyPr>
          <a:lstStyle/>
          <a:p>
            <a:pPr eaLnBrk="0" hangingPunct="0"/>
            <a:r>
              <a:rPr lang="fr-FR" sz="1600" dirty="0">
                <a:latin typeface="Times New Roman" pitchFamily="18" charset="0"/>
                <a:ea typeface="Calibri" pitchFamily="34" charset="0"/>
                <a:cs typeface="Times New Roman" pitchFamily="18" charset="0"/>
              </a:rPr>
              <a:t>Cependant, l’impôt payé à l’étranger est déduit du revenu imposable de source étrangère, puis ajouté au revenu de source interne pour être soumis à l’impôt sur le revenu dans la catégorie des bénéfices industriels et commerciaux (</a:t>
            </a:r>
            <a:r>
              <a:rPr lang="fr-FR" sz="1600" b="1" dirty="0">
                <a:latin typeface="Times New Roman" pitchFamily="18" charset="0"/>
                <a:ea typeface="Calibri" pitchFamily="34" charset="0"/>
                <a:cs typeface="Times New Roman" pitchFamily="18" charset="0"/>
              </a:rPr>
              <a:t>BIC) </a:t>
            </a:r>
            <a:r>
              <a:rPr lang="fr-FR" sz="1600" dirty="0">
                <a:latin typeface="Times New Roman" pitchFamily="18" charset="0"/>
                <a:ea typeface="Calibri" pitchFamily="34" charset="0"/>
                <a:cs typeface="Times New Roman" pitchFamily="18" charset="0"/>
              </a:rPr>
              <a:t>si l’entreprise exerce une activité industrielle, commerciale ou artisanale.</a:t>
            </a:r>
            <a:r>
              <a:rPr lang="fr-FR" sz="1600" dirty="0">
                <a:latin typeface="Times New Roman" pitchFamily="18" charset="0"/>
                <a:cs typeface="Times New Roman" pitchFamily="18" charset="0"/>
              </a:rPr>
              <a:t> </a:t>
            </a:r>
          </a:p>
          <a:p>
            <a:pPr eaLnBrk="0" hangingPunct="0"/>
            <a:endParaRPr lang="fr-FR" sz="1600" dirty="0">
              <a:latin typeface="Times New Roman" pitchFamily="18" charset="0"/>
              <a:cs typeface="Times New Roman" pitchFamily="18" charset="0"/>
            </a:endParaRPr>
          </a:p>
          <a:p>
            <a:pPr eaLnBrk="0" hangingPunct="0"/>
            <a:endParaRPr lang="fr-FR" sz="1600" dirty="0">
              <a:latin typeface="Times New Roman" pitchFamily="18" charset="0"/>
              <a:cs typeface="Times New Roman" pitchFamily="18" charset="0"/>
            </a:endParaRPr>
          </a:p>
          <a:p>
            <a:pPr eaLnBrk="0" hangingPunct="0"/>
            <a:endParaRPr lang="fr-FR" sz="1600" dirty="0">
              <a:latin typeface="Times New Roman" pitchFamily="18" charset="0"/>
              <a:cs typeface="Times New Roman" pitchFamily="18" charset="0"/>
            </a:endParaRPr>
          </a:p>
          <a:p>
            <a:pPr eaLnBrk="0" hangingPunct="0"/>
            <a:r>
              <a:rPr lang="fr-FR" sz="1600" dirty="0">
                <a:latin typeface="Times New Roman" pitchFamily="18" charset="0"/>
                <a:cs typeface="Times New Roman" pitchFamily="18" charset="0"/>
              </a:rPr>
              <a:t>Si en plus de son  entreprise, l’exploitant consacre quelques temps à une activité salariale, l’impôt sur les revenus tirés de cette activité sera calculé conformément aux règles applicables aux traitements et salaires, additionné  aux revenus tirés de l’exploitation de l’entreprise à l’étranger, ensuite,  l’ensemble sera soumis à l’impôt sur le revus.   </a:t>
            </a:r>
          </a:p>
          <a:p>
            <a:pPr eaLnBrk="0" hangingPunct="0"/>
            <a:endParaRPr lang="fr-FR" sz="1600" dirty="0">
              <a:latin typeface="Times New Roman" pitchFamily="18" charset="0"/>
              <a:cs typeface="Times New Roman" pitchFamily="18" charset="0"/>
            </a:endParaRPr>
          </a:p>
          <a:p>
            <a:pPr eaLnBrk="0" hangingPunct="0"/>
            <a:endParaRPr lang="fr-FR" sz="1600" dirty="0">
              <a:latin typeface="Times New Roman" pitchFamily="18" charset="0"/>
              <a:cs typeface="Times New Roman" pitchFamily="18" charset="0"/>
            </a:endParaRPr>
          </a:p>
          <a:p>
            <a:pPr eaLnBrk="0" hangingPunct="0"/>
            <a:endParaRPr lang="fr-FR" sz="1600" dirty="0">
              <a:latin typeface="Times New Roman" pitchFamily="18" charset="0"/>
              <a:cs typeface="Times New Roman" pitchFamily="18" charset="0"/>
            </a:endParaRPr>
          </a:p>
          <a:p>
            <a:pPr eaLnBrk="0" hangingPunct="0"/>
            <a:r>
              <a:rPr lang="fr-FR" sz="1600" dirty="0">
                <a:latin typeface="Times New Roman" pitchFamily="18" charset="0"/>
                <a:ea typeface="Calibri" pitchFamily="34" charset="0"/>
                <a:cs typeface="Times New Roman" pitchFamily="18" charset="0"/>
              </a:rPr>
              <a:t>A souligner que les résultats étrangers sont recalculés selon les règles du Code général des impôts français d’après un régime de bénéfice réel car l’entreprise exploitée à l’étranger ne bénéficie pas de régime des micro-entreprises du fait que l’administration fiscale française est réputée ignorer les modalités de calcule de l’impôt à l’étranger. L’entreprise fera deux déclarations séparées.  La déclaration du revenu global de source interne et étrangère est faite dans l’imprimé </a:t>
            </a:r>
            <a:r>
              <a:rPr lang="fr-FR" sz="1600" b="1" dirty="0">
                <a:latin typeface="Times New Roman" pitchFamily="18" charset="0"/>
                <a:ea typeface="Calibri" pitchFamily="34" charset="0"/>
                <a:cs typeface="Times New Roman" pitchFamily="18" charset="0"/>
              </a:rPr>
              <a:t>N° 2042 </a:t>
            </a:r>
            <a:r>
              <a:rPr lang="fr-FR" sz="1600" dirty="0">
                <a:latin typeface="Times New Roman" pitchFamily="18" charset="0"/>
                <a:ea typeface="Calibri" pitchFamily="34" charset="0"/>
                <a:cs typeface="Times New Roman" pitchFamily="18" charset="0"/>
              </a:rPr>
              <a:t>et la déclaration de revenu de source étrangère est ensuite faite séparément dans l’imprimé</a:t>
            </a:r>
            <a:r>
              <a:rPr lang="fr-FR" sz="1600" b="1" dirty="0">
                <a:latin typeface="Times New Roman" pitchFamily="18" charset="0"/>
                <a:ea typeface="Calibri" pitchFamily="34" charset="0"/>
                <a:cs typeface="Times New Roman" pitchFamily="18" charset="0"/>
              </a:rPr>
              <a:t> N°</a:t>
            </a:r>
            <a:r>
              <a:rPr lang="fr-FR" sz="1600" dirty="0">
                <a:latin typeface="Times New Roman" pitchFamily="18" charset="0"/>
                <a:ea typeface="Calibri" pitchFamily="34" charset="0"/>
                <a:cs typeface="Times New Roman" pitchFamily="18" charset="0"/>
              </a:rPr>
              <a:t> </a:t>
            </a:r>
            <a:r>
              <a:rPr lang="fr-FR" sz="1600" b="1" dirty="0">
                <a:latin typeface="Times New Roman" pitchFamily="18" charset="0"/>
                <a:ea typeface="Calibri" pitchFamily="34" charset="0"/>
                <a:cs typeface="Times New Roman" pitchFamily="18" charset="0"/>
              </a:rPr>
              <a:t>2047</a:t>
            </a:r>
            <a:r>
              <a:rPr lang="fr-FR" sz="1600" dirty="0">
                <a:latin typeface="Times New Roman" pitchFamily="18" charset="0"/>
                <a:ea typeface="Calibri" pitchFamily="34" charset="0"/>
                <a:cs typeface="Times New Roman" pitchFamily="18" charset="0"/>
              </a:rPr>
              <a:t>. </a:t>
            </a:r>
          </a:p>
          <a:p>
            <a:pPr eaLnBrk="0" hangingPunct="0"/>
            <a:endParaRPr lang="fr-FR" sz="1600" dirty="0">
              <a:latin typeface="Times New Roman" pitchFamily="18" charset="0"/>
              <a:cs typeface="Times New Roman" pitchFamily="18" charset="0"/>
            </a:endParaRPr>
          </a:p>
          <a:p>
            <a:pPr eaLnBrk="0" hangingPunct="0"/>
            <a:r>
              <a:rPr lang="fr-FR" sz="1600" dirty="0">
                <a:latin typeface="Times New Roman" pitchFamily="18" charset="0"/>
                <a:cs typeface="Times New Roman" pitchFamily="18" charset="0"/>
              </a:rPr>
              <a:t>  </a:t>
            </a:r>
          </a:p>
        </p:txBody>
      </p:sp>
    </p:spTree>
    <p:extLst>
      <p:ext uri="{BB962C8B-B14F-4D97-AF65-F5344CB8AC3E}">
        <p14:creationId xmlns:p14="http://schemas.microsoft.com/office/powerpoint/2010/main" val="681602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ChangeArrowheads="1"/>
          </p:cNvSpPr>
          <p:nvPr/>
        </p:nvSpPr>
        <p:spPr bwMode="auto">
          <a:xfrm>
            <a:off x="395536" y="1052736"/>
            <a:ext cx="8569325" cy="4308872"/>
          </a:xfrm>
          <a:prstGeom prst="rect">
            <a:avLst/>
          </a:prstGeom>
          <a:solidFill>
            <a:srgbClr val="FFFFFF"/>
          </a:solidFill>
          <a:ln w="9525">
            <a:noFill/>
            <a:miter lim="800000"/>
            <a:headEnd/>
            <a:tailEnd/>
          </a:ln>
        </p:spPr>
        <p:txBody>
          <a:bodyPr anchor="ctr">
            <a:spAutoFit/>
          </a:bodyPr>
          <a:lstStyle/>
          <a:p>
            <a:endParaRPr lang="fr-FR" sz="1600" dirty="0">
              <a:latin typeface="Times New Roman" pitchFamily="18" charset="0"/>
              <a:ea typeface="Calibri" pitchFamily="34" charset="0"/>
              <a:cs typeface="Times New Roman" pitchFamily="18" charset="0"/>
            </a:endParaRPr>
          </a:p>
          <a:p>
            <a:endParaRPr lang="fr-FR" sz="1600" b="1" u="sng" dirty="0">
              <a:latin typeface="Times New Roman" pitchFamily="18" charset="0"/>
              <a:ea typeface="Calibri" pitchFamily="34" charset="0"/>
              <a:cs typeface="Times New Roman" pitchFamily="18" charset="0"/>
            </a:endParaRPr>
          </a:p>
          <a:p>
            <a:r>
              <a:rPr lang="fr-FR" sz="1600" b="1" u="sng" dirty="0">
                <a:solidFill>
                  <a:srgbClr val="00B0F0"/>
                </a:solidFill>
                <a:latin typeface="Times New Roman" pitchFamily="18" charset="0"/>
                <a:ea typeface="Calibri" pitchFamily="34" charset="0"/>
                <a:cs typeface="Times New Roman" pitchFamily="18" charset="0"/>
              </a:rPr>
              <a:t>Cas pratique / Le cas de monsieur DURAND  </a:t>
            </a:r>
          </a:p>
          <a:p>
            <a:endParaRPr lang="fr-FR" sz="1600" b="1" u="sng" dirty="0">
              <a:solidFill>
                <a:srgbClr val="00B0F0"/>
              </a:solidFill>
              <a:latin typeface="Times New Roman" pitchFamily="18" charset="0"/>
              <a:ea typeface="Calibri" pitchFamily="34" charset="0"/>
              <a:cs typeface="Times New Roman" pitchFamily="18" charset="0"/>
            </a:endParaRPr>
          </a:p>
          <a:p>
            <a:pPr eaLnBrk="0" hangingPunct="0"/>
            <a:endParaRPr lang="fr-FR" sz="1600" b="1" u="sng" dirty="0">
              <a:latin typeface="Times New Roman" pitchFamily="18" charset="0"/>
              <a:ea typeface="Calibri" pitchFamily="34" charset="0"/>
              <a:cs typeface="Times New Roman" pitchFamily="18" charset="0"/>
            </a:endParaRPr>
          </a:p>
          <a:p>
            <a:pPr eaLnBrk="0" hangingPunct="0"/>
            <a:r>
              <a:rPr lang="fr-FR" sz="1600" b="1" dirty="0">
                <a:latin typeface="Times New Roman" pitchFamily="18" charset="0"/>
                <a:ea typeface="Calibri" pitchFamily="34" charset="0"/>
                <a:cs typeface="Times New Roman" pitchFamily="18" charset="0"/>
              </a:rPr>
              <a:t>Monsieur  DURAND</a:t>
            </a:r>
            <a:r>
              <a:rPr lang="fr-FR" sz="1600" dirty="0">
                <a:latin typeface="Times New Roman" pitchFamily="18" charset="0"/>
                <a:ea typeface="Calibri" pitchFamily="34" charset="0"/>
                <a:cs typeface="Times New Roman" pitchFamily="18" charset="0"/>
              </a:rPr>
              <a:t> fiscalement domicilié en France, exploite deux pâtisseries, l’une à Paris et l’autre dans un pays </a:t>
            </a:r>
            <a:r>
              <a:rPr lang="fr-FR" sz="1600" b="1" dirty="0">
                <a:latin typeface="Times New Roman" pitchFamily="18" charset="0"/>
                <a:ea typeface="Calibri" pitchFamily="34" charset="0"/>
                <a:cs typeface="Times New Roman" pitchFamily="18" charset="0"/>
              </a:rPr>
              <a:t>X </a:t>
            </a:r>
            <a:r>
              <a:rPr lang="fr-FR" sz="1600" dirty="0">
                <a:latin typeface="Times New Roman" pitchFamily="18" charset="0"/>
                <a:ea typeface="Calibri" pitchFamily="34" charset="0"/>
                <a:cs typeface="Times New Roman" pitchFamily="18" charset="0"/>
              </a:rPr>
              <a:t>avec du personnel local. Cependant, le pays </a:t>
            </a:r>
            <a:r>
              <a:rPr lang="fr-FR" sz="1600" b="1" dirty="0">
                <a:latin typeface="Times New Roman" pitchFamily="18" charset="0"/>
                <a:ea typeface="Calibri" pitchFamily="34" charset="0"/>
                <a:cs typeface="Times New Roman" pitchFamily="18" charset="0"/>
              </a:rPr>
              <a:t>X</a:t>
            </a:r>
            <a:r>
              <a:rPr lang="fr-FR" sz="1600" dirty="0">
                <a:latin typeface="Times New Roman" pitchFamily="18" charset="0"/>
                <a:ea typeface="Calibri" pitchFamily="34" charset="0"/>
                <a:cs typeface="Times New Roman" pitchFamily="18" charset="0"/>
              </a:rPr>
              <a:t> n’a aucune convention fiscale avec la France. En 2019, son bénéfice tiré de la pâtisserie de Paris était </a:t>
            </a:r>
            <a:r>
              <a:rPr lang="fr-FR" sz="1600" b="1" dirty="0">
                <a:latin typeface="Times New Roman" pitchFamily="18" charset="0"/>
                <a:ea typeface="Calibri" pitchFamily="34" charset="0"/>
                <a:cs typeface="Times New Roman" pitchFamily="18" charset="0"/>
              </a:rPr>
              <a:t>50 000€.</a:t>
            </a:r>
            <a:r>
              <a:rPr lang="fr-FR" sz="1600" dirty="0">
                <a:latin typeface="Times New Roman" pitchFamily="18" charset="0"/>
                <a:ea typeface="Calibri" pitchFamily="34" charset="0"/>
                <a:cs typeface="Times New Roman" pitchFamily="18" charset="0"/>
              </a:rPr>
              <a:t>  Quant à sa pâtisserie du pays </a:t>
            </a:r>
            <a:r>
              <a:rPr lang="fr-FR" sz="1600" b="1" dirty="0">
                <a:latin typeface="Times New Roman" pitchFamily="18" charset="0"/>
                <a:ea typeface="Calibri" pitchFamily="34" charset="0"/>
                <a:cs typeface="Times New Roman" pitchFamily="18" charset="0"/>
              </a:rPr>
              <a:t>X</a:t>
            </a:r>
            <a:r>
              <a:rPr lang="fr-FR" sz="1600" dirty="0">
                <a:latin typeface="Times New Roman" pitchFamily="18" charset="0"/>
                <a:ea typeface="Calibri" pitchFamily="34" charset="0"/>
                <a:cs typeface="Times New Roman" pitchFamily="18" charset="0"/>
              </a:rPr>
              <a:t>,</a:t>
            </a:r>
            <a:r>
              <a:rPr lang="fr-FR" sz="1600" b="1" dirty="0">
                <a:latin typeface="Times New Roman" pitchFamily="18" charset="0"/>
                <a:ea typeface="Calibri" pitchFamily="34" charset="0"/>
                <a:cs typeface="Times New Roman" pitchFamily="18" charset="0"/>
              </a:rPr>
              <a:t> </a:t>
            </a:r>
            <a:r>
              <a:rPr lang="fr-FR" sz="1600" dirty="0">
                <a:latin typeface="Times New Roman" pitchFamily="18" charset="0"/>
                <a:ea typeface="Calibri" pitchFamily="34" charset="0"/>
                <a:cs typeface="Times New Roman" pitchFamily="18" charset="0"/>
              </a:rPr>
              <a:t>elle a été moins performante avec un bénéfice de seulement </a:t>
            </a:r>
            <a:r>
              <a:rPr lang="fr-FR" sz="1600" b="1" dirty="0">
                <a:latin typeface="Times New Roman" pitchFamily="18" charset="0"/>
                <a:ea typeface="Calibri" pitchFamily="34" charset="0"/>
                <a:cs typeface="Times New Roman" pitchFamily="18" charset="0"/>
              </a:rPr>
              <a:t>20. 000€</a:t>
            </a:r>
            <a:r>
              <a:rPr lang="fr-FR" sz="1600" dirty="0">
                <a:latin typeface="Times New Roman" pitchFamily="18" charset="0"/>
                <a:ea typeface="Calibri" pitchFamily="34" charset="0"/>
                <a:cs typeface="Times New Roman" pitchFamily="18" charset="0"/>
              </a:rPr>
              <a:t> soumis à l’impôt dans le pays</a:t>
            </a:r>
            <a:r>
              <a:rPr lang="fr-FR" sz="1600" b="1" dirty="0">
                <a:latin typeface="Times New Roman" pitchFamily="18" charset="0"/>
                <a:ea typeface="Calibri" pitchFamily="34" charset="0"/>
                <a:cs typeface="Times New Roman" pitchFamily="18" charset="0"/>
              </a:rPr>
              <a:t> X</a:t>
            </a:r>
            <a:r>
              <a:rPr lang="fr-FR" sz="1600" dirty="0">
                <a:latin typeface="Times New Roman" pitchFamily="18" charset="0"/>
                <a:ea typeface="Calibri" pitchFamily="34" charset="0"/>
                <a:cs typeface="Times New Roman" pitchFamily="18" charset="0"/>
              </a:rPr>
              <a:t>  pour un montant de </a:t>
            </a:r>
            <a:r>
              <a:rPr lang="fr-FR" sz="1600" b="1" dirty="0">
                <a:latin typeface="Times New Roman" pitchFamily="18" charset="0"/>
                <a:ea typeface="Calibri" pitchFamily="34" charset="0"/>
                <a:cs typeface="Times New Roman" pitchFamily="18" charset="0"/>
              </a:rPr>
              <a:t>5000€</a:t>
            </a:r>
            <a:r>
              <a:rPr lang="fr-FR" sz="1600" dirty="0">
                <a:latin typeface="Times New Roman" pitchFamily="18" charset="0"/>
                <a:ea typeface="Calibri" pitchFamily="34" charset="0"/>
                <a:cs typeface="Times New Roman" pitchFamily="18" charset="0"/>
              </a:rPr>
              <a:t>.</a:t>
            </a:r>
          </a:p>
          <a:p>
            <a:pPr eaLnBrk="0" hangingPunct="0"/>
            <a:endParaRPr lang="fr-FR" sz="1600" dirty="0">
              <a:latin typeface="Times New Roman" pitchFamily="18" charset="0"/>
              <a:ea typeface="Calibri" pitchFamily="34" charset="0"/>
              <a:cs typeface="Times New Roman" pitchFamily="18" charset="0"/>
            </a:endParaRPr>
          </a:p>
          <a:p>
            <a:pPr eaLnBrk="0" hangingPunct="0"/>
            <a:endParaRPr lang="fr-FR" sz="1600" dirty="0">
              <a:latin typeface="Times New Roman" pitchFamily="18" charset="0"/>
              <a:ea typeface="Calibri" pitchFamily="34" charset="0"/>
              <a:cs typeface="Times New Roman" pitchFamily="18" charset="0"/>
            </a:endParaRPr>
          </a:p>
          <a:p>
            <a:pPr eaLnBrk="0" hangingPunct="0"/>
            <a:endParaRPr lang="fr-FR" sz="1600" dirty="0">
              <a:latin typeface="Times New Roman" pitchFamily="18" charset="0"/>
              <a:ea typeface="Calibri" pitchFamily="34" charset="0"/>
              <a:cs typeface="Times New Roman" pitchFamily="18" charset="0"/>
            </a:endParaRPr>
          </a:p>
          <a:p>
            <a:pPr eaLnBrk="0" hangingPunct="0"/>
            <a:endParaRPr lang="fr-FR" sz="1600" dirty="0">
              <a:ea typeface="Calibri" pitchFamily="34" charset="0"/>
            </a:endParaRPr>
          </a:p>
          <a:p>
            <a:pPr eaLnBrk="0" hangingPunct="0"/>
            <a:r>
              <a:rPr lang="fr-FR" sz="1600" dirty="0">
                <a:latin typeface="Times New Roman" pitchFamily="18" charset="0"/>
                <a:ea typeface="Calibri" pitchFamily="34" charset="0"/>
              </a:rPr>
              <a:t> Quelle est la base imposable de </a:t>
            </a:r>
            <a:r>
              <a:rPr lang="fr-FR" sz="1600" b="1" dirty="0">
                <a:latin typeface="Times New Roman" pitchFamily="18" charset="0"/>
                <a:ea typeface="Calibri" pitchFamily="34" charset="0"/>
              </a:rPr>
              <a:t>monsieur</a:t>
            </a:r>
            <a:r>
              <a:rPr lang="fr-FR" sz="1600" dirty="0">
                <a:latin typeface="Times New Roman" pitchFamily="18" charset="0"/>
                <a:ea typeface="Calibri" pitchFamily="34" charset="0"/>
              </a:rPr>
              <a:t>  </a:t>
            </a:r>
            <a:r>
              <a:rPr lang="fr-FR" sz="1600" b="1" dirty="0">
                <a:latin typeface="Times New Roman" pitchFamily="18" charset="0"/>
                <a:ea typeface="Calibri" pitchFamily="34" charset="0"/>
              </a:rPr>
              <a:t>DURAND </a:t>
            </a:r>
            <a:r>
              <a:rPr lang="fr-FR" sz="1600" dirty="0">
                <a:latin typeface="Times New Roman" pitchFamily="18" charset="0"/>
                <a:ea typeface="Calibri" pitchFamily="34" charset="0"/>
              </a:rPr>
              <a:t>en France  ? </a:t>
            </a:r>
          </a:p>
          <a:p>
            <a:r>
              <a:rPr lang="fr-FR" sz="1600" dirty="0">
                <a:latin typeface="Times New Roman" pitchFamily="18" charset="0"/>
                <a:ea typeface="Calibri" pitchFamily="34" charset="0"/>
              </a:rPr>
              <a:t>            </a:t>
            </a:r>
            <a:endParaRPr lang="fr-FR" sz="1600" dirty="0">
              <a:latin typeface="Times New Roman" pitchFamily="18" charset="0"/>
              <a:ea typeface="Calibri" pitchFamily="34" charset="0"/>
              <a:cs typeface="Times New Roman" pitchFamily="18" charset="0"/>
            </a:endParaRPr>
          </a:p>
          <a:p>
            <a:pPr eaLnBrk="0" hangingPunct="0"/>
            <a:endParaRPr lang="fr-FR" dirty="0">
              <a:ea typeface="Calibri"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ChangeArrowheads="1"/>
          </p:cNvSpPr>
          <p:nvPr/>
        </p:nvSpPr>
        <p:spPr bwMode="auto">
          <a:xfrm>
            <a:off x="250825" y="929626"/>
            <a:ext cx="8642350" cy="5509200"/>
          </a:xfrm>
          <a:prstGeom prst="rect">
            <a:avLst/>
          </a:prstGeom>
          <a:noFill/>
          <a:ln w="9525">
            <a:noFill/>
            <a:miter lim="800000"/>
            <a:headEnd/>
            <a:tailEnd/>
          </a:ln>
        </p:spPr>
        <p:txBody>
          <a:bodyPr anchor="ctr">
            <a:spAutoFit/>
          </a:bodyPr>
          <a:lstStyle/>
          <a:p>
            <a:pPr eaLnBrk="0" hangingPunct="0"/>
            <a:r>
              <a:rPr lang="fr-FR" sz="1600" b="1" u="sng" dirty="0">
                <a:solidFill>
                  <a:schemeClr val="accent3"/>
                </a:solidFill>
                <a:latin typeface="Times New Roman" pitchFamily="18" charset="0"/>
                <a:ea typeface="Calibri" pitchFamily="34" charset="0"/>
                <a:cs typeface="Times New Roman" pitchFamily="18" charset="0"/>
              </a:rPr>
              <a:t>Corrigé / Le cas de monsieur DURAND</a:t>
            </a:r>
          </a:p>
          <a:p>
            <a:pPr eaLnBrk="0" hangingPunct="0"/>
            <a:endParaRPr lang="fr-FR" sz="1600" b="1" u="sng" dirty="0">
              <a:solidFill>
                <a:schemeClr val="accent3"/>
              </a:solidFill>
              <a:latin typeface="Times New Roman" pitchFamily="18" charset="0"/>
              <a:ea typeface="Calibri" pitchFamily="34" charset="0"/>
              <a:cs typeface="Times New Roman" pitchFamily="18" charset="0"/>
            </a:endParaRPr>
          </a:p>
          <a:p>
            <a:pPr eaLnBrk="0" hangingPunct="0"/>
            <a:r>
              <a:rPr lang="fr-FR" sz="1600" b="1" dirty="0">
                <a:latin typeface="Times New Roman" pitchFamily="18" charset="0"/>
                <a:ea typeface="Calibri" pitchFamily="34" charset="0"/>
                <a:cs typeface="Times New Roman" pitchFamily="18" charset="0"/>
              </a:rPr>
              <a:t>Monsieur  DURAND</a:t>
            </a:r>
            <a:r>
              <a:rPr lang="fr-FR" sz="1600" dirty="0">
                <a:latin typeface="Times New Roman" pitchFamily="18" charset="0"/>
                <a:ea typeface="Calibri" pitchFamily="34" charset="0"/>
                <a:cs typeface="Times New Roman" pitchFamily="18" charset="0"/>
              </a:rPr>
              <a:t> fiscalement domicilié en France, exploite deux pâtisseries, l’une à Paris et l’autre dans un pays </a:t>
            </a:r>
            <a:r>
              <a:rPr lang="fr-FR" sz="1600" b="1" dirty="0">
                <a:latin typeface="Times New Roman" pitchFamily="18" charset="0"/>
                <a:ea typeface="Calibri" pitchFamily="34" charset="0"/>
                <a:cs typeface="Times New Roman" pitchFamily="18" charset="0"/>
              </a:rPr>
              <a:t>X </a:t>
            </a:r>
            <a:r>
              <a:rPr lang="fr-FR" sz="1600" dirty="0">
                <a:latin typeface="Times New Roman" pitchFamily="18" charset="0"/>
                <a:ea typeface="Calibri" pitchFamily="34" charset="0"/>
                <a:cs typeface="Times New Roman" pitchFamily="18" charset="0"/>
              </a:rPr>
              <a:t>non lié à la France par une convention fiscale. Sa pâtisserie française a réalisé un bénéfice </a:t>
            </a:r>
            <a:r>
              <a:rPr lang="fr-FR" sz="1600" b="1" dirty="0">
                <a:latin typeface="Times New Roman" pitchFamily="18" charset="0"/>
                <a:ea typeface="Calibri" pitchFamily="34" charset="0"/>
                <a:cs typeface="Times New Roman" pitchFamily="18" charset="0"/>
              </a:rPr>
              <a:t>50. 000€ </a:t>
            </a:r>
            <a:r>
              <a:rPr lang="fr-FR" sz="1600" dirty="0">
                <a:latin typeface="Times New Roman" pitchFamily="18" charset="0"/>
                <a:ea typeface="Calibri" pitchFamily="34" charset="0"/>
                <a:cs typeface="Times New Roman" pitchFamily="18" charset="0"/>
              </a:rPr>
              <a:t>et celle du pays </a:t>
            </a:r>
            <a:r>
              <a:rPr lang="fr-FR" sz="1600" b="1" dirty="0">
                <a:latin typeface="Times New Roman" pitchFamily="18" charset="0"/>
                <a:ea typeface="Calibri" pitchFamily="34" charset="0"/>
                <a:cs typeface="Times New Roman" pitchFamily="18" charset="0"/>
              </a:rPr>
              <a:t>X</a:t>
            </a:r>
            <a:r>
              <a:rPr lang="fr-FR" sz="1600" dirty="0">
                <a:latin typeface="Times New Roman" pitchFamily="18" charset="0"/>
                <a:ea typeface="Calibri" pitchFamily="34" charset="0"/>
                <a:cs typeface="Times New Roman" pitchFamily="18" charset="0"/>
              </a:rPr>
              <a:t> était de </a:t>
            </a:r>
            <a:r>
              <a:rPr lang="fr-FR" sz="1600" b="1" dirty="0">
                <a:latin typeface="Times New Roman" pitchFamily="18" charset="0"/>
                <a:ea typeface="Calibri" pitchFamily="34" charset="0"/>
                <a:cs typeface="Times New Roman" pitchFamily="18" charset="0"/>
              </a:rPr>
              <a:t>20.000€</a:t>
            </a:r>
            <a:r>
              <a:rPr lang="fr-FR" sz="1600" dirty="0">
                <a:latin typeface="Times New Roman" pitchFamily="18" charset="0"/>
                <a:ea typeface="Calibri" pitchFamily="34" charset="0"/>
                <a:cs typeface="Times New Roman" pitchFamily="18" charset="0"/>
              </a:rPr>
              <a:t>. </a:t>
            </a:r>
            <a:r>
              <a:rPr lang="fr-FR" sz="1600" b="1" dirty="0">
                <a:latin typeface="Times New Roman" pitchFamily="18" charset="0"/>
                <a:ea typeface="Calibri" pitchFamily="34" charset="0"/>
                <a:cs typeface="Times New Roman" pitchFamily="18" charset="0"/>
              </a:rPr>
              <a:t>M</a:t>
            </a:r>
            <a:r>
              <a:rPr lang="fr-FR" sz="1600" b="1" dirty="0">
                <a:latin typeface="Times New Roman" pitchFamily="18" charset="0"/>
                <a:ea typeface="Calibri" pitchFamily="34" charset="0"/>
              </a:rPr>
              <a:t>onsieur</a:t>
            </a:r>
            <a:r>
              <a:rPr lang="fr-FR" sz="1600" dirty="0">
                <a:latin typeface="Times New Roman" pitchFamily="18" charset="0"/>
                <a:ea typeface="Calibri" pitchFamily="34" charset="0"/>
              </a:rPr>
              <a:t>  </a:t>
            </a:r>
            <a:r>
              <a:rPr lang="fr-FR" sz="1600" b="1" dirty="0">
                <a:latin typeface="Times New Roman" pitchFamily="18" charset="0"/>
                <a:ea typeface="Calibri" pitchFamily="34" charset="0"/>
              </a:rPr>
              <a:t>DURAND</a:t>
            </a:r>
            <a:r>
              <a:rPr lang="fr-FR" sz="1600" dirty="0">
                <a:latin typeface="Times New Roman" pitchFamily="18" charset="0"/>
                <a:ea typeface="Calibri" pitchFamily="34" charset="0"/>
                <a:cs typeface="Times New Roman" pitchFamily="18" charset="0"/>
              </a:rPr>
              <a:t> </a:t>
            </a:r>
            <a:r>
              <a:rPr lang="fr-FR" sz="1600" dirty="0">
                <a:latin typeface="Times New Roman" pitchFamily="18" charset="0"/>
                <a:ea typeface="Calibri" pitchFamily="34" charset="0"/>
              </a:rPr>
              <a:t>souhaite savoir quelle est sa base imposable. </a:t>
            </a:r>
            <a:endParaRPr lang="fr-FR" sz="1600" b="1" dirty="0">
              <a:latin typeface="Times New Roman" pitchFamily="18" charset="0"/>
              <a:ea typeface="Calibri" pitchFamily="34" charset="0"/>
              <a:cs typeface="Times New Roman" pitchFamily="18" charset="0"/>
            </a:endParaRPr>
          </a:p>
          <a:p>
            <a:pPr eaLnBrk="0" hangingPunct="0"/>
            <a:endParaRPr lang="fr-FR" sz="1600" b="1" dirty="0">
              <a:latin typeface="Times New Roman" pitchFamily="18" charset="0"/>
              <a:ea typeface="Calibri" pitchFamily="34" charset="0"/>
              <a:cs typeface="Times New Roman" pitchFamily="18" charset="0"/>
            </a:endParaRPr>
          </a:p>
          <a:p>
            <a:pPr eaLnBrk="0" hangingPunct="0"/>
            <a:r>
              <a:rPr lang="fr-FR" sz="1600" dirty="0">
                <a:latin typeface="Times New Roman" pitchFamily="18" charset="0"/>
                <a:ea typeface="Calibri" pitchFamily="34" charset="0"/>
                <a:cs typeface="Times New Roman" pitchFamily="18" charset="0"/>
              </a:rPr>
              <a:t>La question de ce cas d’espèce consiste à déterminer la base imposable d’un exploitant individuel domicilié fiscalement en France et ayant des revenus de source interne, mais aussi externe, venant d’un pays non conventionné ? </a:t>
            </a:r>
          </a:p>
          <a:p>
            <a:pPr eaLnBrk="0" hangingPunct="0"/>
            <a:endParaRPr lang="fr-FR" sz="1600" dirty="0">
              <a:latin typeface="Times New Roman" pitchFamily="18" charset="0"/>
              <a:ea typeface="Calibri" pitchFamily="34" charset="0"/>
              <a:cs typeface="Times New Roman" pitchFamily="18" charset="0"/>
            </a:endParaRPr>
          </a:p>
          <a:p>
            <a:pPr eaLnBrk="0" hangingPunct="0"/>
            <a:r>
              <a:rPr lang="fr-FR" sz="1600" dirty="0">
                <a:latin typeface="Times New Roman" pitchFamily="18" charset="0"/>
                <a:ea typeface="Calibri" pitchFamily="34" charset="0"/>
                <a:cs typeface="Times New Roman" pitchFamily="18" charset="0"/>
              </a:rPr>
              <a:t> </a:t>
            </a:r>
          </a:p>
          <a:p>
            <a:pPr eaLnBrk="0" hangingPunct="0"/>
            <a:r>
              <a:rPr lang="fr-FR" sz="1600" dirty="0">
                <a:latin typeface="Times New Roman" pitchFamily="18" charset="0"/>
                <a:ea typeface="Calibri" pitchFamily="34" charset="0"/>
                <a:cs typeface="Times New Roman" pitchFamily="18" charset="0"/>
              </a:rPr>
              <a:t>Selon </a:t>
            </a:r>
            <a:r>
              <a:rPr lang="fr-FR" sz="1600" b="1" dirty="0">
                <a:latin typeface="Times New Roman" pitchFamily="18" charset="0"/>
                <a:ea typeface="Calibri" pitchFamily="34" charset="0"/>
                <a:cs typeface="Times New Roman" pitchFamily="18" charset="0"/>
              </a:rPr>
              <a:t>l’article 4 A du CGI</a:t>
            </a:r>
            <a:r>
              <a:rPr lang="fr-FR" sz="1600" dirty="0">
                <a:latin typeface="Times New Roman" pitchFamily="18" charset="0"/>
                <a:ea typeface="Calibri" pitchFamily="34" charset="0"/>
                <a:cs typeface="Times New Roman" pitchFamily="18" charset="0"/>
              </a:rPr>
              <a:t>, un contribuable fiscalement domicilié en France est soumis à l’impôt sur l’ensemble de ses revenus de source française et étrangère par application de la règle de mondialité de l’impôt sur le revenu, sauf convention fiscale contraire, ce qui n’est pas le cas ici. Il est à noter qu’un entrepreneur individuel (qui n’a pas créé une société) est soumise à l’impôt sur le revenu des personnes physiques contrairement à une société qui est soumises à l’</a:t>
            </a:r>
            <a:r>
              <a:rPr lang="fr-FR" sz="1600" b="1" dirty="0">
                <a:latin typeface="Times New Roman" pitchFamily="18" charset="0"/>
                <a:ea typeface="Calibri" pitchFamily="34" charset="0"/>
                <a:cs typeface="Times New Roman" pitchFamily="18" charset="0"/>
              </a:rPr>
              <a:t>IS</a:t>
            </a:r>
            <a:r>
              <a:rPr lang="fr-FR" sz="1600" dirty="0">
                <a:latin typeface="Times New Roman" pitchFamily="18" charset="0"/>
                <a:ea typeface="Calibri" pitchFamily="34" charset="0"/>
                <a:cs typeface="Times New Roman" pitchFamily="18" charset="0"/>
              </a:rPr>
              <a:t>. </a:t>
            </a:r>
          </a:p>
          <a:p>
            <a:pPr eaLnBrk="0" hangingPunct="0"/>
            <a:endParaRPr lang="fr-FR" sz="1600" dirty="0">
              <a:latin typeface="Times New Roman" pitchFamily="18" charset="0"/>
              <a:ea typeface="Calibri" pitchFamily="34" charset="0"/>
              <a:cs typeface="Times New Roman" pitchFamily="18" charset="0"/>
            </a:endParaRPr>
          </a:p>
          <a:p>
            <a:pPr eaLnBrk="0" hangingPunct="0"/>
            <a:endParaRPr lang="fr-FR" sz="1600" dirty="0">
              <a:latin typeface="Times New Roman" pitchFamily="18" charset="0"/>
              <a:ea typeface="Calibri" pitchFamily="34" charset="0"/>
              <a:cs typeface="Times New Roman" pitchFamily="18" charset="0"/>
            </a:endParaRPr>
          </a:p>
          <a:p>
            <a:pPr eaLnBrk="0" hangingPunct="0"/>
            <a:r>
              <a:rPr lang="fr-FR" sz="1600" dirty="0">
                <a:latin typeface="Times New Roman" pitchFamily="18" charset="0"/>
                <a:ea typeface="Calibri" pitchFamily="34" charset="0"/>
                <a:cs typeface="Times New Roman" pitchFamily="18" charset="0"/>
              </a:rPr>
              <a:t>De ce qui résulte de </a:t>
            </a:r>
            <a:r>
              <a:rPr lang="fr-FR" sz="1600" b="1" dirty="0">
                <a:latin typeface="Times New Roman" pitchFamily="18" charset="0"/>
                <a:ea typeface="Calibri" pitchFamily="34" charset="0"/>
                <a:cs typeface="Times New Roman" pitchFamily="18" charset="0"/>
              </a:rPr>
              <a:t>l’article 4A du CGI</a:t>
            </a:r>
            <a:r>
              <a:rPr lang="fr-FR" sz="1600" dirty="0">
                <a:latin typeface="Times New Roman" pitchFamily="18" charset="0"/>
                <a:ea typeface="Calibri" pitchFamily="34" charset="0"/>
                <a:cs typeface="Times New Roman" pitchFamily="18" charset="0"/>
              </a:rPr>
              <a:t>, </a:t>
            </a:r>
            <a:r>
              <a:rPr lang="fr-FR" sz="1600" b="1" dirty="0">
                <a:latin typeface="Times New Roman" pitchFamily="18" charset="0"/>
                <a:ea typeface="Calibri" pitchFamily="34" charset="0"/>
                <a:cs typeface="Times New Roman" pitchFamily="18" charset="0"/>
              </a:rPr>
              <a:t>Monsieur  DURAND</a:t>
            </a:r>
            <a:r>
              <a:rPr lang="fr-FR" sz="1600" dirty="0">
                <a:latin typeface="Times New Roman" pitchFamily="18" charset="0"/>
                <a:ea typeface="Calibri" pitchFamily="34" charset="0"/>
                <a:cs typeface="Times New Roman" pitchFamily="18" charset="0"/>
              </a:rPr>
              <a:t>, fiscalement domicilié en France est imposé en France sur l’ensemble de ses revenus de source interne et externe du fait que la France n’est pas liée au pays</a:t>
            </a:r>
            <a:r>
              <a:rPr lang="fr-FR" sz="1600" b="1" dirty="0">
                <a:latin typeface="Times New Roman" pitchFamily="18" charset="0"/>
                <a:ea typeface="Calibri" pitchFamily="34" charset="0"/>
                <a:cs typeface="Times New Roman" pitchFamily="18" charset="0"/>
              </a:rPr>
              <a:t> X </a:t>
            </a:r>
            <a:r>
              <a:rPr lang="fr-FR" sz="1600" dirty="0">
                <a:latin typeface="Times New Roman" pitchFamily="18" charset="0"/>
                <a:ea typeface="Calibri" pitchFamily="34" charset="0"/>
                <a:cs typeface="Times New Roman" pitchFamily="18" charset="0"/>
              </a:rPr>
              <a:t>par une convention fiscale de non double imposition.   </a:t>
            </a:r>
            <a:endParaRPr lang="fr-F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245797E9-4E73-F8CB-ECF8-6F85D0F38D91}"/>
              </a:ext>
            </a:extLst>
          </p:cNvPr>
          <p:cNvSpPr txBox="1"/>
          <p:nvPr/>
        </p:nvSpPr>
        <p:spPr>
          <a:xfrm>
            <a:off x="215516" y="1124744"/>
            <a:ext cx="8712968" cy="5262979"/>
          </a:xfrm>
          <a:prstGeom prst="rect">
            <a:avLst/>
          </a:prstGeom>
          <a:noFill/>
        </p:spPr>
        <p:txBody>
          <a:bodyPr wrap="square">
            <a:spAutoFit/>
          </a:bodyPr>
          <a:lstStyle/>
          <a:p>
            <a:pPr eaLnBrk="0" hangingPunct="0"/>
            <a:r>
              <a:rPr lang="fr-FR" sz="1600" dirty="0">
                <a:latin typeface="Times New Roman" pitchFamily="18" charset="0"/>
                <a:ea typeface="Calibri" pitchFamily="34" charset="0"/>
                <a:cs typeface="Times New Roman" pitchFamily="18" charset="0"/>
              </a:rPr>
              <a:t>Ce qui entraine une double imposition de ses revenus venant du pays</a:t>
            </a:r>
            <a:r>
              <a:rPr lang="fr-FR" sz="1600" b="1" dirty="0">
                <a:latin typeface="Times New Roman" pitchFamily="18" charset="0"/>
                <a:ea typeface="Calibri" pitchFamily="34" charset="0"/>
                <a:cs typeface="Times New Roman" pitchFamily="18" charset="0"/>
              </a:rPr>
              <a:t> X </a:t>
            </a:r>
            <a:r>
              <a:rPr lang="fr-FR" sz="1600" dirty="0">
                <a:latin typeface="Times New Roman" pitchFamily="18" charset="0"/>
                <a:ea typeface="Calibri" pitchFamily="34" charset="0"/>
                <a:cs typeface="Times New Roman" pitchFamily="18" charset="0"/>
              </a:rPr>
              <a:t>qui va aussi imposer les revenus tirés de son territoire. A noter cependant que l’impôt payé à l’étranger est considéré comme une charge déductible sur le revenu perçu à l’étranger. De ce fait, la base imposable de</a:t>
            </a:r>
            <a:r>
              <a:rPr lang="fr-FR" sz="1600" b="1" dirty="0">
                <a:latin typeface="Times New Roman" pitchFamily="18" charset="0"/>
                <a:ea typeface="Calibri" pitchFamily="34" charset="0"/>
                <a:cs typeface="Times New Roman" pitchFamily="18" charset="0"/>
              </a:rPr>
              <a:t> monsieur</a:t>
            </a:r>
            <a:r>
              <a:rPr lang="fr-FR" sz="1600" dirty="0">
                <a:latin typeface="Times New Roman" pitchFamily="18" charset="0"/>
                <a:ea typeface="Calibri" pitchFamily="34" charset="0"/>
                <a:cs typeface="Times New Roman" pitchFamily="18" charset="0"/>
              </a:rPr>
              <a:t>  </a:t>
            </a:r>
            <a:r>
              <a:rPr lang="fr-FR" sz="1600" b="1" dirty="0">
                <a:latin typeface="Times New Roman" pitchFamily="18" charset="0"/>
                <a:ea typeface="Calibri" pitchFamily="34" charset="0"/>
                <a:cs typeface="Times New Roman" pitchFamily="18" charset="0"/>
              </a:rPr>
              <a:t>DURAND </a:t>
            </a:r>
            <a:r>
              <a:rPr lang="fr-FR" sz="1600" dirty="0">
                <a:latin typeface="Times New Roman" pitchFamily="18" charset="0"/>
                <a:ea typeface="Calibri" pitchFamily="34" charset="0"/>
                <a:cs typeface="Times New Roman" pitchFamily="18" charset="0"/>
              </a:rPr>
              <a:t>est déterminée de la manière suivante:</a:t>
            </a:r>
          </a:p>
          <a:p>
            <a:pPr eaLnBrk="0" hangingPunct="0"/>
            <a:endParaRPr lang="fr-FR" sz="1600" dirty="0">
              <a:latin typeface="Times New Roman" pitchFamily="18" charset="0"/>
              <a:cs typeface="Times New Roman" pitchFamily="18" charset="0"/>
            </a:endParaRPr>
          </a:p>
          <a:p>
            <a:pPr eaLnBrk="0" hangingPunct="0"/>
            <a:endParaRPr lang="fr-FR" sz="1600" dirty="0">
              <a:latin typeface="Times New Roman" pitchFamily="18" charset="0"/>
              <a:cs typeface="Calibri" pitchFamily="34" charset="0"/>
            </a:endParaRPr>
          </a:p>
          <a:p>
            <a:pPr eaLnBrk="0" hangingPunct="0"/>
            <a:r>
              <a:rPr lang="fr-FR" sz="1600" dirty="0">
                <a:latin typeface="Times New Roman" pitchFamily="18" charset="0"/>
                <a:cs typeface="Calibri" pitchFamily="34" charset="0"/>
              </a:rPr>
              <a:t>D’abord on calcule la part du revenu étranger imposable en France :</a:t>
            </a:r>
          </a:p>
          <a:p>
            <a:pPr eaLnBrk="0" hangingPunct="0"/>
            <a:endParaRPr lang="fr-FR" sz="1600" dirty="0">
              <a:latin typeface="Times New Roman" pitchFamily="18" charset="0"/>
              <a:cs typeface="Calibri" pitchFamily="34" charset="0"/>
            </a:endParaRPr>
          </a:p>
          <a:p>
            <a:pPr eaLnBrk="0" hangingPunct="0"/>
            <a:r>
              <a:rPr lang="fr-FR" sz="1600" dirty="0">
                <a:latin typeface="Times New Roman" pitchFamily="18" charset="0"/>
                <a:cs typeface="Calibri" pitchFamily="34" charset="0"/>
              </a:rPr>
              <a:t>bénéfice</a:t>
            </a:r>
            <a:r>
              <a:rPr lang="fr-FR" sz="1600" b="1" dirty="0">
                <a:latin typeface="Times New Roman" pitchFamily="18" charset="0"/>
                <a:cs typeface="Calibri" pitchFamily="34" charset="0"/>
              </a:rPr>
              <a:t> 20.000 – </a:t>
            </a:r>
            <a:r>
              <a:rPr lang="fr-FR" sz="1600" dirty="0">
                <a:latin typeface="Times New Roman" pitchFamily="18" charset="0"/>
                <a:cs typeface="Calibri" pitchFamily="34" charset="0"/>
              </a:rPr>
              <a:t>impôt local</a:t>
            </a:r>
            <a:r>
              <a:rPr lang="fr-FR" sz="1600" b="1" dirty="0">
                <a:latin typeface="Times New Roman" pitchFamily="18" charset="0"/>
                <a:cs typeface="Calibri" pitchFamily="34" charset="0"/>
              </a:rPr>
              <a:t> 5000€ = </a:t>
            </a:r>
            <a:r>
              <a:rPr lang="fr-FR" sz="1600" dirty="0">
                <a:latin typeface="Times New Roman" pitchFamily="18" charset="0"/>
                <a:cs typeface="Calibri" pitchFamily="34" charset="0"/>
              </a:rPr>
              <a:t> revenu étranger imposable France </a:t>
            </a:r>
            <a:r>
              <a:rPr lang="fr-FR" sz="1600" b="1" dirty="0">
                <a:latin typeface="Times New Roman" pitchFamily="18" charset="0"/>
                <a:cs typeface="Calibri" pitchFamily="34" charset="0"/>
              </a:rPr>
              <a:t>15.000€</a:t>
            </a:r>
          </a:p>
          <a:p>
            <a:pPr eaLnBrk="0" hangingPunct="0"/>
            <a:endParaRPr lang="fr-FR" sz="1600" dirty="0">
              <a:latin typeface="Times New Roman" pitchFamily="18" charset="0"/>
              <a:cs typeface="Times New Roman" pitchFamily="18" charset="0"/>
            </a:endParaRPr>
          </a:p>
          <a:p>
            <a:pPr eaLnBrk="0" hangingPunct="0"/>
            <a:r>
              <a:rPr lang="fr-FR" sz="1600" dirty="0">
                <a:latin typeface="Times New Roman" pitchFamily="18" charset="0"/>
                <a:cs typeface="Calibri" pitchFamily="34" charset="0"/>
              </a:rPr>
              <a:t>Ensuite, on fait l’addition des deux revenus imposables de source interne et externe pour obtenir la base imposable en France de</a:t>
            </a:r>
            <a:r>
              <a:rPr lang="fr-FR" sz="1600" b="1" dirty="0">
                <a:latin typeface="Times New Roman" pitchFamily="18" charset="0"/>
                <a:cs typeface="Calibri" pitchFamily="34" charset="0"/>
              </a:rPr>
              <a:t> monsieur</a:t>
            </a:r>
            <a:r>
              <a:rPr lang="fr-FR" sz="1600" dirty="0">
                <a:latin typeface="Times New Roman" pitchFamily="18" charset="0"/>
                <a:cs typeface="Calibri" pitchFamily="34" charset="0"/>
              </a:rPr>
              <a:t>  </a:t>
            </a:r>
            <a:r>
              <a:rPr lang="fr-FR" sz="1600" b="1" dirty="0">
                <a:latin typeface="Times New Roman" pitchFamily="18" charset="0"/>
                <a:cs typeface="Calibri" pitchFamily="34" charset="0"/>
              </a:rPr>
              <a:t>DURAND</a:t>
            </a:r>
            <a:r>
              <a:rPr lang="fr-FR" sz="1600" dirty="0">
                <a:latin typeface="Times New Roman" pitchFamily="18" charset="0"/>
                <a:cs typeface="Calibri" pitchFamily="34" charset="0"/>
              </a:rPr>
              <a:t> : </a:t>
            </a:r>
          </a:p>
          <a:p>
            <a:pPr eaLnBrk="0" hangingPunct="0"/>
            <a:endParaRPr lang="fr-FR" sz="1600" dirty="0">
              <a:latin typeface="Times New Roman" pitchFamily="18" charset="0"/>
              <a:cs typeface="Times New Roman" pitchFamily="18" charset="0"/>
            </a:endParaRPr>
          </a:p>
          <a:p>
            <a:pPr eaLnBrk="0" hangingPunct="0"/>
            <a:r>
              <a:rPr lang="fr-FR" sz="1600" b="1" dirty="0">
                <a:latin typeface="Times New Roman" pitchFamily="18" charset="0"/>
                <a:cs typeface="Calibri" pitchFamily="34" charset="0"/>
              </a:rPr>
              <a:t>50.000€</a:t>
            </a:r>
            <a:r>
              <a:rPr lang="fr-FR" sz="1600" dirty="0">
                <a:latin typeface="Times New Roman" pitchFamily="18" charset="0"/>
                <a:cs typeface="Calibri" pitchFamily="34" charset="0"/>
              </a:rPr>
              <a:t> + </a:t>
            </a:r>
            <a:r>
              <a:rPr lang="fr-FR" sz="1600" b="1" dirty="0">
                <a:latin typeface="Times New Roman" pitchFamily="18" charset="0"/>
                <a:cs typeface="Calibri" pitchFamily="34" charset="0"/>
              </a:rPr>
              <a:t>15.000€</a:t>
            </a:r>
            <a:r>
              <a:rPr lang="fr-FR" sz="1600" dirty="0">
                <a:latin typeface="Times New Roman" pitchFamily="18" charset="0"/>
                <a:cs typeface="Calibri" pitchFamily="34" charset="0"/>
              </a:rPr>
              <a:t> = </a:t>
            </a:r>
            <a:r>
              <a:rPr lang="fr-FR" sz="1600" b="1" dirty="0">
                <a:latin typeface="Times New Roman" pitchFamily="18" charset="0"/>
                <a:cs typeface="Calibri" pitchFamily="34" charset="0"/>
              </a:rPr>
              <a:t>65.000€</a:t>
            </a:r>
          </a:p>
          <a:p>
            <a:pPr eaLnBrk="0" hangingPunct="0"/>
            <a:endParaRPr lang="fr-FR" sz="1600" b="1" dirty="0">
              <a:latin typeface="Times New Roman" pitchFamily="18" charset="0"/>
              <a:cs typeface="Calibri" pitchFamily="34" charset="0"/>
            </a:endParaRPr>
          </a:p>
          <a:p>
            <a:endParaRPr lang="fr-FR" sz="1600" b="1" dirty="0">
              <a:latin typeface="Times New Roman" pitchFamily="18" charset="0"/>
              <a:cs typeface="Calibri" pitchFamily="34" charset="0"/>
            </a:endParaRPr>
          </a:p>
          <a:p>
            <a:endParaRPr lang="fr-FR" sz="1600" b="1" dirty="0">
              <a:latin typeface="Times New Roman" pitchFamily="18" charset="0"/>
              <a:cs typeface="Calibri" pitchFamily="34" charset="0"/>
            </a:endParaRPr>
          </a:p>
          <a:p>
            <a:r>
              <a:rPr lang="fr-FR" sz="1600" dirty="0">
                <a:latin typeface="Times New Roman" pitchFamily="18" charset="0"/>
                <a:cs typeface="Calibri" pitchFamily="34" charset="0"/>
              </a:rPr>
              <a:t>En conclusion, l’absence de convention fiscale entre la France et le pays </a:t>
            </a:r>
            <a:r>
              <a:rPr lang="fr-FR" sz="1600" b="1" dirty="0">
                <a:latin typeface="Times New Roman" pitchFamily="18" charset="0"/>
                <a:cs typeface="Calibri" pitchFamily="34" charset="0"/>
              </a:rPr>
              <a:t>X</a:t>
            </a:r>
            <a:r>
              <a:rPr lang="fr-FR" sz="1600" dirty="0">
                <a:latin typeface="Times New Roman" pitchFamily="18" charset="0"/>
                <a:cs typeface="Calibri" pitchFamily="34" charset="0"/>
              </a:rPr>
              <a:t> a fait que la base imposable de </a:t>
            </a:r>
            <a:r>
              <a:rPr lang="fr-FR" sz="1600" b="1" dirty="0">
                <a:latin typeface="Times New Roman" pitchFamily="18" charset="0"/>
                <a:cs typeface="Calibri" pitchFamily="34" charset="0"/>
              </a:rPr>
              <a:t>Monsieur DURAND </a:t>
            </a:r>
            <a:r>
              <a:rPr lang="fr-FR" sz="1600" dirty="0">
                <a:latin typeface="Times New Roman" pitchFamily="18" charset="0"/>
                <a:cs typeface="Calibri" pitchFamily="34" charset="0"/>
              </a:rPr>
              <a:t>en France soit de </a:t>
            </a:r>
            <a:r>
              <a:rPr lang="fr-FR" sz="1600" b="1" dirty="0">
                <a:latin typeface="Times New Roman" pitchFamily="18" charset="0"/>
                <a:cs typeface="Calibri" pitchFamily="34" charset="0"/>
              </a:rPr>
              <a:t>65.000€ </a:t>
            </a:r>
            <a:r>
              <a:rPr lang="fr-FR" sz="1600" dirty="0">
                <a:latin typeface="Times New Roman" pitchFamily="18" charset="0"/>
                <a:cs typeface="Calibri" pitchFamily="34" charset="0"/>
              </a:rPr>
              <a:t>et que ses revenus de source extérieur soient soumis à une double imposition. Il doit faire la déclaration de ses revenus globaux de source interne et étrangère sur l’imprimé </a:t>
            </a:r>
            <a:r>
              <a:rPr lang="fr-FR" sz="1600" b="1" dirty="0">
                <a:latin typeface="Times New Roman" pitchFamily="18" charset="0"/>
                <a:cs typeface="Calibri" pitchFamily="34" charset="0"/>
              </a:rPr>
              <a:t>N° 2042 </a:t>
            </a:r>
            <a:r>
              <a:rPr lang="fr-FR" sz="1600" dirty="0">
                <a:latin typeface="Times New Roman" pitchFamily="18" charset="0"/>
                <a:cs typeface="Calibri" pitchFamily="34" charset="0"/>
              </a:rPr>
              <a:t>et faire la déclaration de ses revenus venant du pays </a:t>
            </a:r>
            <a:r>
              <a:rPr lang="fr-FR" sz="1600" b="1" dirty="0">
                <a:latin typeface="Times New Roman" pitchFamily="18" charset="0"/>
                <a:cs typeface="Calibri" pitchFamily="34" charset="0"/>
              </a:rPr>
              <a:t>X </a:t>
            </a:r>
            <a:r>
              <a:rPr lang="fr-FR" sz="1600" dirty="0">
                <a:latin typeface="Times New Roman" pitchFamily="18" charset="0"/>
                <a:cs typeface="Calibri" pitchFamily="34" charset="0"/>
              </a:rPr>
              <a:t>sur  l’imprimé</a:t>
            </a:r>
            <a:r>
              <a:rPr lang="fr-FR" sz="1600" b="1" dirty="0">
                <a:latin typeface="Times New Roman" pitchFamily="18" charset="0"/>
                <a:cs typeface="Calibri" pitchFamily="34" charset="0"/>
              </a:rPr>
              <a:t> N°</a:t>
            </a:r>
            <a:r>
              <a:rPr lang="fr-FR" sz="1600" dirty="0">
                <a:latin typeface="Times New Roman" pitchFamily="18" charset="0"/>
                <a:cs typeface="Calibri" pitchFamily="34" charset="0"/>
              </a:rPr>
              <a:t> </a:t>
            </a:r>
            <a:r>
              <a:rPr lang="fr-FR" sz="1600" b="1" dirty="0">
                <a:latin typeface="Times New Roman" pitchFamily="18" charset="0"/>
                <a:cs typeface="Calibri" pitchFamily="34" charset="0"/>
              </a:rPr>
              <a:t>2047</a:t>
            </a:r>
            <a:r>
              <a:rPr lang="fr-FR" sz="1600" dirty="0">
                <a:latin typeface="Times New Roman" pitchFamily="18" charset="0"/>
                <a:cs typeface="Calibri" pitchFamily="34" charset="0"/>
              </a:rPr>
              <a:t>. </a:t>
            </a:r>
          </a:p>
        </p:txBody>
      </p:sp>
    </p:spTree>
    <p:extLst>
      <p:ext uri="{BB962C8B-B14F-4D97-AF65-F5344CB8AC3E}">
        <p14:creationId xmlns:p14="http://schemas.microsoft.com/office/powerpoint/2010/main" val="2277941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ChangeArrowheads="1"/>
          </p:cNvSpPr>
          <p:nvPr/>
        </p:nvSpPr>
        <p:spPr bwMode="auto">
          <a:xfrm>
            <a:off x="143669" y="908720"/>
            <a:ext cx="8856662" cy="5262979"/>
          </a:xfrm>
          <a:prstGeom prst="rect">
            <a:avLst/>
          </a:prstGeom>
          <a:noFill/>
          <a:ln w="9525">
            <a:noFill/>
            <a:miter lim="800000"/>
            <a:headEnd/>
            <a:tailEnd/>
          </a:ln>
        </p:spPr>
        <p:txBody>
          <a:bodyPr anchor="ctr">
            <a:spAutoFit/>
          </a:bodyPr>
          <a:lstStyle/>
          <a:p>
            <a:r>
              <a:rPr lang="fr-FR" sz="1600" b="1" u="sng" dirty="0">
                <a:latin typeface="Times New Roman" pitchFamily="18" charset="0"/>
                <a:ea typeface="Calibri" pitchFamily="34" charset="0"/>
                <a:cs typeface="Times New Roman" pitchFamily="18" charset="0"/>
              </a:rPr>
              <a:t>II- Une entreprise individuelle étrangère exploitée en France</a:t>
            </a:r>
          </a:p>
          <a:p>
            <a:r>
              <a:rPr lang="fr-FR" sz="1600" b="1" u="sng" dirty="0">
                <a:latin typeface="Times New Roman" pitchFamily="18" charset="0"/>
                <a:ea typeface="Calibri" pitchFamily="34" charset="0"/>
                <a:cs typeface="Times New Roman" pitchFamily="18" charset="0"/>
              </a:rPr>
              <a:t> </a:t>
            </a:r>
            <a:endParaRPr lang="fr-FR" sz="1600" dirty="0">
              <a:latin typeface="Times New Roman" pitchFamily="18" charset="0"/>
              <a:ea typeface="Calibri" pitchFamily="34" charset="0"/>
              <a:cs typeface="Times New Roman" pitchFamily="18" charset="0"/>
            </a:endParaRPr>
          </a:p>
          <a:p>
            <a:pPr eaLnBrk="0" hangingPunct="0"/>
            <a:r>
              <a:rPr lang="fr-FR" sz="1600" dirty="0">
                <a:latin typeface="Times New Roman" pitchFamily="18" charset="0"/>
                <a:ea typeface="Calibri" pitchFamily="34" charset="0"/>
                <a:cs typeface="Times New Roman" pitchFamily="18" charset="0"/>
              </a:rPr>
              <a:t>Une entreprise étrangère exerçant une activité commerciale en France est soumise à l’impôt sur le revenu dans la catégorie des bénéfices industriels et commerciaux (</a:t>
            </a:r>
            <a:r>
              <a:rPr lang="fr-FR" sz="1600" b="1" dirty="0">
                <a:latin typeface="Times New Roman" pitchFamily="18" charset="0"/>
                <a:ea typeface="Calibri" pitchFamily="34" charset="0"/>
                <a:cs typeface="Times New Roman" pitchFamily="18" charset="0"/>
              </a:rPr>
              <a:t>BIC</a:t>
            </a:r>
            <a:r>
              <a:rPr lang="fr-FR" sz="1600" dirty="0">
                <a:latin typeface="Times New Roman" pitchFamily="18" charset="0"/>
                <a:ea typeface="Calibri" pitchFamily="34" charset="0"/>
                <a:cs typeface="Times New Roman" pitchFamily="18" charset="0"/>
              </a:rPr>
              <a:t>). Mais, n’étant pas domiciliée en France, elle sera imposée seulement sur ses revenus de source française définis par l’</a:t>
            </a:r>
            <a:r>
              <a:rPr lang="fr-FR" sz="1600" b="1" dirty="0">
                <a:latin typeface="Times New Roman" pitchFamily="18" charset="0"/>
                <a:ea typeface="Calibri" pitchFamily="34" charset="0"/>
                <a:cs typeface="Times New Roman" pitchFamily="18" charset="0"/>
              </a:rPr>
              <a:t>article 164 </a:t>
            </a:r>
            <a:r>
              <a:rPr lang="fr-FR" sz="1600" b="1" dirty="0" err="1">
                <a:latin typeface="Times New Roman" pitchFamily="18" charset="0"/>
                <a:ea typeface="Calibri" pitchFamily="34" charset="0"/>
                <a:cs typeface="Times New Roman" pitchFamily="18" charset="0"/>
              </a:rPr>
              <a:t>B.c</a:t>
            </a:r>
            <a:r>
              <a:rPr lang="fr-FR" sz="1600" b="1" dirty="0">
                <a:latin typeface="Times New Roman" pitchFamily="18" charset="0"/>
                <a:ea typeface="Calibri" pitchFamily="34" charset="0"/>
                <a:cs typeface="Times New Roman" pitchFamily="18" charset="0"/>
              </a:rPr>
              <a:t>. du Code général des impôts</a:t>
            </a:r>
            <a:r>
              <a:rPr lang="fr-FR" sz="1600" dirty="0">
                <a:latin typeface="Times New Roman" pitchFamily="18" charset="0"/>
                <a:ea typeface="Calibri" pitchFamily="34" charset="0"/>
                <a:cs typeface="Times New Roman" pitchFamily="18" charset="0"/>
              </a:rPr>
              <a:t> qui dispose que : « Sont considérés comme revenus de source française, les revenus d'exploitations sises en France ». </a:t>
            </a:r>
          </a:p>
          <a:p>
            <a:pPr eaLnBrk="0" hangingPunct="0"/>
            <a:endParaRPr lang="fr-FR" sz="1600" dirty="0">
              <a:latin typeface="Times New Roman" pitchFamily="18" charset="0"/>
              <a:ea typeface="Calibri" pitchFamily="34" charset="0"/>
              <a:cs typeface="Times New Roman" pitchFamily="18" charset="0"/>
            </a:endParaRPr>
          </a:p>
          <a:p>
            <a:pPr eaLnBrk="0" hangingPunct="0"/>
            <a:endParaRPr lang="fr-FR" sz="1600" dirty="0">
              <a:latin typeface="Times New Roman" pitchFamily="18" charset="0"/>
              <a:ea typeface="Calibri" pitchFamily="34" charset="0"/>
              <a:cs typeface="Times New Roman" pitchFamily="18" charset="0"/>
            </a:endParaRPr>
          </a:p>
          <a:p>
            <a:pPr eaLnBrk="0" hangingPunct="0"/>
            <a:r>
              <a:rPr lang="fr-FR" sz="1600" dirty="0">
                <a:latin typeface="Times New Roman" pitchFamily="18" charset="0"/>
                <a:ea typeface="Calibri" pitchFamily="34" charset="0"/>
                <a:cs typeface="Times New Roman" pitchFamily="18" charset="0"/>
              </a:rPr>
              <a:t>Les déficits de source française sont imputables sur les revenus de source française. Contrairement à la situation d’une entreprise française ayant une exploitation à l’étranger, une entreprise étrangère exploitée en France peut bénéficier du régime d’imposition forfaitaire des </a:t>
            </a:r>
            <a:r>
              <a:rPr lang="fr-FR" sz="1600" b="1" dirty="0">
                <a:latin typeface="Times New Roman" pitchFamily="18" charset="0"/>
                <a:ea typeface="Calibri" pitchFamily="34" charset="0"/>
                <a:cs typeface="Times New Roman" pitchFamily="18" charset="0"/>
              </a:rPr>
              <a:t>micro-entreprises</a:t>
            </a:r>
            <a:r>
              <a:rPr lang="fr-FR" sz="1600" dirty="0">
                <a:latin typeface="Times New Roman" pitchFamily="18" charset="0"/>
                <a:ea typeface="Calibri" pitchFamily="34" charset="0"/>
                <a:cs typeface="Times New Roman" pitchFamily="18" charset="0"/>
              </a:rPr>
              <a:t> étant soumise à la législation française connue de l’administration fiscale. </a:t>
            </a:r>
          </a:p>
          <a:p>
            <a:pPr eaLnBrk="0" hangingPunct="0"/>
            <a:endParaRPr lang="fr-FR" sz="1600" dirty="0">
              <a:latin typeface="Times New Roman" pitchFamily="18" charset="0"/>
              <a:ea typeface="Calibri" pitchFamily="34" charset="0"/>
              <a:cs typeface="Times New Roman" pitchFamily="18" charset="0"/>
            </a:endParaRPr>
          </a:p>
          <a:p>
            <a:pPr eaLnBrk="0" hangingPunct="0"/>
            <a:endParaRPr lang="fr-FR" sz="1600" dirty="0">
              <a:latin typeface="Times New Roman" pitchFamily="18" charset="0"/>
              <a:ea typeface="Calibri" pitchFamily="34" charset="0"/>
              <a:cs typeface="Times New Roman" pitchFamily="18" charset="0"/>
            </a:endParaRPr>
          </a:p>
          <a:p>
            <a:pPr eaLnBrk="0" hangingPunct="0"/>
            <a:r>
              <a:rPr lang="fr-FR" sz="1600" dirty="0">
                <a:latin typeface="Times New Roman" pitchFamily="18" charset="0"/>
                <a:ea typeface="Calibri" pitchFamily="34" charset="0"/>
                <a:cs typeface="Times New Roman" pitchFamily="18" charset="0"/>
              </a:rPr>
              <a:t>Toutefois, selon </a:t>
            </a:r>
            <a:r>
              <a:rPr lang="fr-FR" sz="1600" b="1" dirty="0">
                <a:latin typeface="Times New Roman" pitchFamily="18" charset="0"/>
                <a:ea typeface="Calibri" pitchFamily="34" charset="0"/>
                <a:cs typeface="Times New Roman" pitchFamily="18" charset="0"/>
              </a:rPr>
              <a:t>l’article 197A.a.</a:t>
            </a:r>
            <a:r>
              <a:rPr lang="fr-FR" sz="1600" dirty="0">
                <a:latin typeface="Times New Roman" pitchFamily="18" charset="0"/>
                <a:ea typeface="Calibri" pitchFamily="34" charset="0"/>
                <a:cs typeface="Times New Roman" pitchFamily="18" charset="0"/>
              </a:rPr>
              <a:t> </a:t>
            </a:r>
            <a:r>
              <a:rPr lang="fr-FR" sz="1600" b="1" dirty="0">
                <a:latin typeface="Times New Roman" pitchFamily="18" charset="0"/>
                <a:ea typeface="Calibri" pitchFamily="34" charset="0"/>
                <a:cs typeface="Times New Roman" pitchFamily="18" charset="0"/>
              </a:rPr>
              <a:t>du Code général des impôts</a:t>
            </a:r>
            <a:r>
              <a:rPr lang="fr-FR" sz="1600" dirty="0">
                <a:latin typeface="Times New Roman" pitchFamily="18" charset="0"/>
                <a:ea typeface="Calibri" pitchFamily="34" charset="0"/>
                <a:cs typeface="Times New Roman" pitchFamily="18" charset="0"/>
              </a:rPr>
              <a:t>, « </a:t>
            </a:r>
            <a:r>
              <a:rPr lang="fr-FR" sz="1600" dirty="0">
                <a:solidFill>
                  <a:srgbClr val="000000"/>
                </a:solidFill>
                <a:latin typeface="Times New Roman" pitchFamily="18" charset="0"/>
                <a:ea typeface="Calibri" pitchFamily="34" charset="0"/>
                <a:cs typeface="Times New Roman" pitchFamily="18" charset="0"/>
              </a:rPr>
              <a:t>les personnes qui, n’ayant pas leur domicile fiscal en France, perçoivent des revenus de source française ; leur impôt ne peut être inférieur à un montant calculé en appliquant un taux de </a:t>
            </a:r>
            <a:r>
              <a:rPr lang="fr-FR" sz="1600" b="1" dirty="0">
                <a:solidFill>
                  <a:srgbClr val="000000"/>
                </a:solidFill>
                <a:latin typeface="Times New Roman" pitchFamily="18" charset="0"/>
                <a:ea typeface="Calibri" pitchFamily="34" charset="0"/>
                <a:cs typeface="Times New Roman" pitchFamily="18" charset="0"/>
              </a:rPr>
              <a:t>20 %</a:t>
            </a:r>
            <a:r>
              <a:rPr lang="fr-FR" sz="1600" dirty="0">
                <a:solidFill>
                  <a:srgbClr val="000000"/>
                </a:solidFill>
                <a:latin typeface="Times New Roman" pitchFamily="18" charset="0"/>
                <a:ea typeface="Calibri" pitchFamily="34" charset="0"/>
                <a:cs typeface="Times New Roman" pitchFamily="18" charset="0"/>
              </a:rPr>
              <a:t> à la fraction du revenu net imposable inférieure ou égale à la limite supérieure de la deuxième tranche du barème de l’impôt sur le revenu soit </a:t>
            </a:r>
            <a:r>
              <a:rPr lang="fr-FR" sz="1600" b="1" dirty="0">
                <a:latin typeface="Times New Roman" pitchFamily="18" charset="0"/>
                <a:ea typeface="Calibri" pitchFamily="34" charset="0"/>
                <a:cs typeface="Times New Roman" pitchFamily="18" charset="0"/>
              </a:rPr>
              <a:t>26.070</a:t>
            </a:r>
            <a:r>
              <a:rPr lang="fr-FR" sz="1600" dirty="0">
                <a:latin typeface="Times New Roman" pitchFamily="18" charset="0"/>
                <a:ea typeface="Calibri" pitchFamily="34" charset="0"/>
                <a:cs typeface="Times New Roman" pitchFamily="18" charset="0"/>
              </a:rPr>
              <a:t>€ en 2020</a:t>
            </a:r>
            <a:r>
              <a:rPr lang="fr-FR" sz="1600" dirty="0">
                <a:solidFill>
                  <a:srgbClr val="000000"/>
                </a:solidFill>
                <a:latin typeface="Times New Roman" pitchFamily="18" charset="0"/>
                <a:ea typeface="Calibri" pitchFamily="34" charset="0"/>
                <a:cs typeface="Times New Roman" pitchFamily="18" charset="0"/>
              </a:rPr>
              <a:t>  et un taux de </a:t>
            </a:r>
            <a:r>
              <a:rPr lang="fr-FR" sz="1600" b="1" dirty="0">
                <a:solidFill>
                  <a:srgbClr val="000000"/>
                </a:solidFill>
                <a:latin typeface="Times New Roman" pitchFamily="18" charset="0"/>
                <a:ea typeface="Calibri" pitchFamily="34" charset="0"/>
                <a:cs typeface="Times New Roman" pitchFamily="18" charset="0"/>
              </a:rPr>
              <a:t>30 %</a:t>
            </a:r>
            <a:r>
              <a:rPr lang="fr-FR" sz="1600" dirty="0">
                <a:solidFill>
                  <a:srgbClr val="000000"/>
                </a:solidFill>
                <a:latin typeface="Times New Roman" pitchFamily="18" charset="0"/>
                <a:ea typeface="Calibri" pitchFamily="34" charset="0"/>
                <a:cs typeface="Times New Roman" pitchFamily="18" charset="0"/>
              </a:rPr>
              <a:t> à la fraction supérieure à cette limite. Ces taux de </a:t>
            </a:r>
            <a:r>
              <a:rPr lang="fr-FR" sz="1600" b="1" dirty="0">
                <a:solidFill>
                  <a:srgbClr val="000000"/>
                </a:solidFill>
                <a:latin typeface="Times New Roman" pitchFamily="18" charset="0"/>
                <a:ea typeface="Calibri" pitchFamily="34" charset="0"/>
                <a:cs typeface="Times New Roman" pitchFamily="18" charset="0"/>
              </a:rPr>
              <a:t>20 %</a:t>
            </a:r>
            <a:r>
              <a:rPr lang="fr-FR" sz="1600" dirty="0">
                <a:solidFill>
                  <a:srgbClr val="000000"/>
                </a:solidFill>
                <a:latin typeface="Times New Roman" pitchFamily="18" charset="0"/>
                <a:ea typeface="Calibri" pitchFamily="34" charset="0"/>
                <a:cs typeface="Times New Roman" pitchFamily="18" charset="0"/>
              </a:rPr>
              <a:t> et </a:t>
            </a:r>
            <a:r>
              <a:rPr lang="fr-FR" sz="1600" b="1" dirty="0">
                <a:solidFill>
                  <a:srgbClr val="000000"/>
                </a:solidFill>
                <a:latin typeface="Times New Roman" pitchFamily="18" charset="0"/>
                <a:ea typeface="Calibri" pitchFamily="34" charset="0"/>
                <a:cs typeface="Times New Roman" pitchFamily="18" charset="0"/>
              </a:rPr>
              <a:t>30 %</a:t>
            </a:r>
            <a:r>
              <a:rPr lang="fr-FR" sz="1600" dirty="0">
                <a:solidFill>
                  <a:srgbClr val="000000"/>
                </a:solidFill>
                <a:latin typeface="Times New Roman" pitchFamily="18" charset="0"/>
                <a:ea typeface="Calibri" pitchFamily="34" charset="0"/>
                <a:cs typeface="Times New Roman" pitchFamily="18" charset="0"/>
              </a:rPr>
              <a:t> sont ramenés respectivement à </a:t>
            </a:r>
            <a:r>
              <a:rPr lang="fr-FR" sz="1600" b="1" dirty="0">
                <a:solidFill>
                  <a:srgbClr val="000000"/>
                </a:solidFill>
                <a:latin typeface="Times New Roman" pitchFamily="18" charset="0"/>
                <a:ea typeface="Calibri" pitchFamily="34" charset="0"/>
                <a:cs typeface="Times New Roman" pitchFamily="18" charset="0"/>
              </a:rPr>
              <a:t>14,4 %</a:t>
            </a:r>
            <a:r>
              <a:rPr lang="fr-FR" sz="1600" dirty="0">
                <a:solidFill>
                  <a:srgbClr val="000000"/>
                </a:solidFill>
                <a:latin typeface="Times New Roman" pitchFamily="18" charset="0"/>
                <a:ea typeface="Calibri" pitchFamily="34" charset="0"/>
                <a:cs typeface="Times New Roman" pitchFamily="18" charset="0"/>
              </a:rPr>
              <a:t> et </a:t>
            </a:r>
            <a:r>
              <a:rPr lang="fr-FR" sz="1600" b="1" dirty="0">
                <a:solidFill>
                  <a:srgbClr val="000000"/>
                </a:solidFill>
                <a:latin typeface="Times New Roman" pitchFamily="18" charset="0"/>
                <a:ea typeface="Calibri" pitchFamily="34" charset="0"/>
                <a:cs typeface="Times New Roman" pitchFamily="18" charset="0"/>
              </a:rPr>
              <a:t>20 %</a:t>
            </a:r>
            <a:r>
              <a:rPr lang="fr-FR" sz="1600" dirty="0">
                <a:solidFill>
                  <a:srgbClr val="000000"/>
                </a:solidFill>
                <a:latin typeface="Times New Roman" pitchFamily="18" charset="0"/>
                <a:ea typeface="Calibri" pitchFamily="34" charset="0"/>
                <a:cs typeface="Times New Roman" pitchFamily="18" charset="0"/>
              </a:rPr>
              <a:t> pour les revenus ayant leurs sources dans les départements d’outre-mer.</a:t>
            </a:r>
            <a:r>
              <a:rPr lang="fr-FR" sz="1600" dirty="0">
                <a:latin typeface="Times New Roman" pitchFamily="18" charset="0"/>
                <a:ea typeface="Calibri" pitchFamily="34" charset="0"/>
                <a:cs typeface="Times New Roman" pitchFamily="18" charset="0"/>
              </a:rPr>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ChangeArrowheads="1"/>
          </p:cNvSpPr>
          <p:nvPr/>
        </p:nvSpPr>
        <p:spPr bwMode="auto">
          <a:xfrm>
            <a:off x="287604" y="1052736"/>
            <a:ext cx="8568791" cy="5016758"/>
          </a:xfrm>
          <a:prstGeom prst="rect">
            <a:avLst/>
          </a:prstGeom>
          <a:solidFill>
            <a:srgbClr val="FFFFFF"/>
          </a:solidFill>
          <a:ln w="9525">
            <a:noFill/>
            <a:miter lim="800000"/>
            <a:headEnd/>
            <a:tailEnd/>
          </a:ln>
        </p:spPr>
        <p:txBody>
          <a:bodyPr wrap="square" anchor="ctr">
            <a:spAutoFit/>
          </a:bodyPr>
          <a:lstStyle/>
          <a:p>
            <a:r>
              <a:rPr lang="fr-FR" sz="1600" dirty="0">
                <a:solidFill>
                  <a:srgbClr val="000000"/>
                </a:solidFill>
                <a:latin typeface="Times New Roman" pitchFamily="18" charset="0"/>
                <a:cs typeface="Times New Roman" pitchFamily="18" charset="0"/>
              </a:rPr>
              <a:t>Cependant, si le contribuable trouve que le taux moyen de l’impôt français sur l’ensemble de ses revenus de source française et étrangère (comme un domicilié français) serait inférieur aux taux d’impôt minimum cités ci-dessus correspondant à sa situation, (</a:t>
            </a:r>
            <a:r>
              <a:rPr lang="fr-FR" sz="1600" b="1" dirty="0">
                <a:solidFill>
                  <a:srgbClr val="000000"/>
                </a:solidFill>
                <a:latin typeface="Times New Roman" pitchFamily="18" charset="0"/>
                <a:cs typeface="Times New Roman" pitchFamily="18" charset="0"/>
              </a:rPr>
              <a:t>20%, 30% 14,4 % et 20%)</a:t>
            </a:r>
            <a:r>
              <a:rPr lang="fr-FR" sz="1600" dirty="0">
                <a:solidFill>
                  <a:srgbClr val="000000"/>
                </a:solidFill>
                <a:latin typeface="Times New Roman" pitchFamily="18" charset="0"/>
                <a:cs typeface="Times New Roman" pitchFamily="18" charset="0"/>
              </a:rPr>
              <a:t>, il peut opter </a:t>
            </a:r>
            <a:r>
              <a:rPr lang="fr-FR" sz="1600" dirty="0">
                <a:latin typeface="Times New Roman" pitchFamily="18" charset="0"/>
                <a:cs typeface="Times New Roman" pitchFamily="18" charset="0"/>
              </a:rPr>
              <a:t>pour les règles d’imposition des contribuables domiciliés fiscalement en France, c’est-à-dire, la prise en compte de ses revenus mondiaux pour l’application de la règle du taux effectif</a:t>
            </a:r>
            <a:r>
              <a:rPr lang="fr-FR" sz="1600" dirty="0">
                <a:solidFill>
                  <a:srgbClr val="000000"/>
                </a:solidFill>
                <a:latin typeface="Times New Roman" pitchFamily="18" charset="0"/>
                <a:cs typeface="Times New Roman" pitchFamily="18" charset="0"/>
              </a:rPr>
              <a:t>.  </a:t>
            </a:r>
          </a:p>
          <a:p>
            <a:endParaRPr lang="fr-FR" sz="1600" dirty="0">
              <a:solidFill>
                <a:srgbClr val="000000"/>
              </a:solidFill>
              <a:latin typeface="Times New Roman" pitchFamily="18" charset="0"/>
              <a:cs typeface="Times New Roman" pitchFamily="18" charset="0"/>
            </a:endParaRPr>
          </a:p>
          <a:p>
            <a:endParaRPr lang="fr-FR" sz="1600" dirty="0">
              <a:solidFill>
                <a:srgbClr val="000000"/>
              </a:solidFill>
              <a:latin typeface="Times New Roman" pitchFamily="18" charset="0"/>
              <a:cs typeface="Times New Roman" pitchFamily="18" charset="0"/>
            </a:endParaRPr>
          </a:p>
          <a:p>
            <a:endParaRPr lang="fr-FR" sz="1600" dirty="0">
              <a:solidFill>
                <a:srgbClr val="000000"/>
              </a:solidFill>
              <a:latin typeface="Times New Roman" pitchFamily="18" charset="0"/>
              <a:cs typeface="Times New Roman" pitchFamily="18" charset="0"/>
            </a:endParaRPr>
          </a:p>
          <a:p>
            <a:r>
              <a:rPr lang="fr-FR" sz="1600" dirty="0">
                <a:latin typeface="Times New Roman" pitchFamily="18" charset="0"/>
                <a:cs typeface="Times New Roman" pitchFamily="18" charset="0"/>
              </a:rPr>
              <a:t>Cette option ne soumet pas le bénéfice de source étrangère à une double imposition. Son addition au bénéfice de source française permet simplement la détermination du taux effectif d’imposition compte tenu de la progressivité du barème de l’impôt sur le revenu.</a:t>
            </a:r>
          </a:p>
          <a:p>
            <a:endParaRPr lang="fr-FR" sz="1600" dirty="0">
              <a:latin typeface="Times New Roman" pitchFamily="18" charset="0"/>
              <a:cs typeface="Times New Roman" pitchFamily="18" charset="0"/>
            </a:endParaRPr>
          </a:p>
          <a:p>
            <a:endParaRPr lang="fr-FR" sz="1600" dirty="0">
              <a:latin typeface="Times New Roman" pitchFamily="18" charset="0"/>
              <a:cs typeface="Times New Roman" pitchFamily="18" charset="0"/>
            </a:endParaRPr>
          </a:p>
          <a:p>
            <a:endParaRPr lang="fr-FR" sz="1600" dirty="0">
              <a:solidFill>
                <a:srgbClr val="000000"/>
              </a:solidFill>
              <a:latin typeface="Times New Roman" pitchFamily="18" charset="0"/>
              <a:cs typeface="Times New Roman" pitchFamily="18" charset="0"/>
            </a:endParaRPr>
          </a:p>
          <a:p>
            <a:r>
              <a:rPr lang="fr-FR" sz="1600" dirty="0">
                <a:solidFill>
                  <a:srgbClr val="000000"/>
                </a:solidFill>
                <a:latin typeface="Times New Roman" pitchFamily="18" charset="0"/>
                <a:cs typeface="Times New Roman" pitchFamily="18" charset="0"/>
              </a:rPr>
              <a:t>Dans ce cas, les contribuables qui ont leur domicile fiscal dans un État membre de l’Union européenne ou dans un État avec lequel la France a signé une convention d’assistance administrative de lutte contre la fraude et l’évasion fiscales ou une convention d’assistance mutuelle en matière de recouvrement d'impôt peuvent, dans l’attente de pouvoir produire les pièces justificatives de leurs revenus de source étrangère, annexer à leur déclaration de revenu, une déclaration sur l’honneur de l’exactitude des informations fournies ».</a:t>
            </a:r>
            <a:endParaRPr lang="fr-FR" sz="1600"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ébit">
  <a:themeElements>
    <a:clrScheme name="Débit">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Débit">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Débit">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ébit">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Débit">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CAS PRATIQUE DU CONTRÔLE CONTINU 2018</Template>
  <TotalTime>3324</TotalTime>
  <Words>7607</Words>
  <Application>Microsoft Office PowerPoint</Application>
  <PresentationFormat>Affichage à l'écran (4:3)</PresentationFormat>
  <Paragraphs>428</Paragraphs>
  <Slides>38</Slides>
  <Notes>2</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38</vt:i4>
      </vt:variant>
    </vt:vector>
  </HeadingPairs>
  <TitlesOfParts>
    <vt:vector size="45" baseType="lpstr">
      <vt:lpstr>Arial</vt:lpstr>
      <vt:lpstr>Calibri</vt:lpstr>
      <vt:lpstr>Constantia</vt:lpstr>
      <vt:lpstr>Times New Roman</vt:lpstr>
      <vt:lpstr>Wingdings</vt:lpstr>
      <vt:lpstr>Wingdings 2</vt:lpstr>
      <vt:lpstr>Débit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CHAPITRE 2 / Imposition des entreprises individuelles, sociétés de personnes et groupements d’entreprises (GIE, GEIE) en droit interne et conventionnel</dc:title>
  <dc:creator>MAKANERA</dc:creator>
  <cp:lastModifiedBy>Ibrahima Sory MAKANERA</cp:lastModifiedBy>
  <cp:revision>422</cp:revision>
  <dcterms:created xsi:type="dcterms:W3CDTF">2020-04-02T04:33:09Z</dcterms:created>
  <dcterms:modified xsi:type="dcterms:W3CDTF">2024-10-25T12:51:32Z</dcterms:modified>
</cp:coreProperties>
</file>