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415" r:id="rId2"/>
    <p:sldId id="257" r:id="rId3"/>
    <p:sldId id="268" r:id="rId4"/>
    <p:sldId id="416" r:id="rId5"/>
    <p:sldId id="259" r:id="rId6"/>
    <p:sldId id="269" r:id="rId7"/>
    <p:sldId id="417" r:id="rId8"/>
    <p:sldId id="418" r:id="rId9"/>
    <p:sldId id="419" r:id="rId10"/>
    <p:sldId id="271" r:id="rId11"/>
    <p:sldId id="263" r:id="rId12"/>
    <p:sldId id="420" r:id="rId13"/>
    <p:sldId id="273" r:id="rId14"/>
    <p:sldId id="265" r:id="rId15"/>
    <p:sldId id="266" r:id="rId16"/>
    <p:sldId id="272" r:id="rId17"/>
    <p:sldId id="267" r:id="rId18"/>
    <p:sldId id="274" r:id="rId19"/>
    <p:sldId id="258" r:id="rId20"/>
    <p:sldId id="260" r:id="rId21"/>
    <p:sldId id="261" r:id="rId22"/>
    <p:sldId id="262" r:id="rId23"/>
    <p:sldId id="264" r:id="rId24"/>
    <p:sldId id="411"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A9FA-062E-4C81-83AF-55D9C8E86166}" type="datetimeFigureOut">
              <a:rPr lang="fr-FR" smtClean="0"/>
              <a:t>02/10/2024</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48CE0-8857-44B5-90E6-DBB54C1DF0AC}" type="slidenum">
              <a:rPr lang="fr-FR" smtClean="0"/>
              <a:t>‹N°›</a:t>
            </a:fld>
            <a:endParaRPr lang="fr-FR"/>
          </a:p>
        </p:txBody>
      </p:sp>
    </p:spTree>
    <p:extLst>
      <p:ext uri="{BB962C8B-B14F-4D97-AF65-F5344CB8AC3E}">
        <p14:creationId xmlns:p14="http://schemas.microsoft.com/office/powerpoint/2010/main" val="131200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77872F48-E395-435A-944A-33A277A1313F}" type="slidenum">
              <a:rPr lang="fr-FR" smtClean="0"/>
              <a:pPr/>
              <a:t>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7872F48-E395-435A-944A-33A277A1313F}" type="slidenum">
              <a:rPr lang="fr-FR" smtClean="0"/>
              <a:pPr/>
              <a:t>9</a:t>
            </a:fld>
            <a:endParaRPr lang="fr-FR"/>
          </a:p>
        </p:txBody>
      </p:sp>
    </p:spTree>
    <p:extLst>
      <p:ext uri="{BB962C8B-B14F-4D97-AF65-F5344CB8AC3E}">
        <p14:creationId xmlns:p14="http://schemas.microsoft.com/office/powerpoint/2010/main" val="78482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7872F48-E395-435A-944A-33A277A1313F}" type="slidenum">
              <a:rPr lang="fr-FR" smtClean="0"/>
              <a:pPr/>
              <a:t>10</a:t>
            </a:fld>
            <a:endParaRPr lang="fr-FR"/>
          </a:p>
        </p:txBody>
      </p:sp>
    </p:spTree>
    <p:extLst>
      <p:ext uri="{BB962C8B-B14F-4D97-AF65-F5344CB8AC3E}">
        <p14:creationId xmlns:p14="http://schemas.microsoft.com/office/powerpoint/2010/main" val="325112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FF4F39D5-F959-4B0E-9461-378E8B4DC0B4}"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F4F39D5-F959-4B0E-9461-378E8B4DC0B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F4F39D5-F959-4B0E-9461-378E8B4DC0B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F4F39D5-F959-4B0E-9461-378E8B4DC0B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F4F39D5-F959-4B0E-9461-378E8B4DC0B4}"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F4F39D5-F959-4B0E-9461-378E8B4DC0B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F4F39D5-F959-4B0E-9461-378E8B4DC0B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F4F39D5-F959-4B0E-9461-378E8B4DC0B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F4F39D5-F959-4B0E-9461-378E8B4DC0B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F4F39D5-F959-4B0E-9461-378E8B4DC0B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FCBBC370-5F32-4F2C-B938-336FD1031CD5}" type="datetimeFigureOut">
              <a:rPr lang="fr-FR" smtClean="0"/>
              <a:pPr/>
              <a:t>02/10/2024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FF4F39D5-F959-4B0E-9461-378E8B4DC0B4}"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BBC370-5F32-4F2C-B938-336FD1031CD5}" type="datetimeFigureOut">
              <a:rPr lang="fr-FR" smtClean="0"/>
              <a:pPr/>
              <a:t>02/10/2024</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F4F39D5-F959-4B0E-9461-378E8B4DC0B4}"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30C3152-A169-6BD4-4EB4-A72C23C1B5DC}"/>
              </a:ext>
            </a:extLst>
          </p:cNvPr>
          <p:cNvSpPr txBox="1"/>
          <p:nvPr/>
        </p:nvSpPr>
        <p:spPr>
          <a:xfrm>
            <a:off x="611560" y="1196752"/>
            <a:ext cx="7751096" cy="2308324"/>
          </a:xfrm>
          <a:prstGeom prst="rect">
            <a:avLst/>
          </a:prstGeom>
          <a:noFill/>
        </p:spPr>
        <p:txBody>
          <a:bodyPr wrap="none" rtlCol="0">
            <a:spAutoFit/>
          </a:bodyPr>
          <a:lstStyle/>
          <a:p>
            <a:pPr algn="ctr"/>
            <a:r>
              <a:rPr lang="fr-FR" b="1" u="sng" dirty="0">
                <a:solidFill>
                  <a:schemeClr val="accent3"/>
                </a:solidFill>
              </a:rPr>
              <a:t>CAS PRATIQUES EN FISCALITE INTERNATIONALE DES ENTREPRISES</a:t>
            </a:r>
          </a:p>
          <a:p>
            <a:endParaRPr lang="fr-FR" b="1" u="sng" dirty="0">
              <a:solidFill>
                <a:schemeClr val="accent3"/>
              </a:solidFill>
            </a:endParaRPr>
          </a:p>
          <a:p>
            <a:endParaRPr lang="fr-FR" b="1" u="sng" dirty="0">
              <a:solidFill>
                <a:schemeClr val="accent3"/>
              </a:solidFill>
            </a:endParaRPr>
          </a:p>
          <a:p>
            <a:endParaRPr lang="fr-FR" b="1" u="sng" dirty="0">
              <a:solidFill>
                <a:schemeClr val="accent3"/>
              </a:solidFill>
            </a:endParaRPr>
          </a:p>
          <a:p>
            <a:endParaRPr lang="fr-FR" b="1" u="sng" dirty="0">
              <a:solidFill>
                <a:schemeClr val="accent3"/>
              </a:solidFill>
            </a:endParaRPr>
          </a:p>
          <a:p>
            <a:endParaRPr lang="fr-FR" b="1" u="sng" dirty="0">
              <a:solidFill>
                <a:schemeClr val="accent3"/>
              </a:solidFill>
            </a:endParaRPr>
          </a:p>
          <a:p>
            <a:endParaRPr lang="fr-FR" b="1" u="sng" dirty="0">
              <a:solidFill>
                <a:schemeClr val="accent3"/>
              </a:solidFill>
            </a:endParaRPr>
          </a:p>
          <a:p>
            <a:pPr algn="ctr"/>
            <a:r>
              <a:rPr lang="fr-FR" b="1" u="sng" dirty="0">
                <a:solidFill>
                  <a:schemeClr val="accent3"/>
                </a:solidFill>
              </a:rPr>
              <a:t>IMPOSITION DES ENTREPRENEURS INDIVIDUELS</a:t>
            </a:r>
          </a:p>
        </p:txBody>
      </p:sp>
      <p:pic>
        <p:nvPicPr>
          <p:cNvPr id="3" name="Image 2" descr="PPA  logo.jpg"/>
          <p:cNvPicPr>
            <a:picLocks noChangeAspect="1"/>
          </p:cNvPicPr>
          <p:nvPr/>
        </p:nvPicPr>
        <p:blipFill>
          <a:blip r:embed="rId2" cstate="print"/>
          <a:stretch>
            <a:fillRect/>
          </a:stretch>
        </p:blipFill>
        <p:spPr>
          <a:xfrm>
            <a:off x="0" y="0"/>
            <a:ext cx="755576" cy="404664"/>
          </a:xfrm>
          <a:prstGeom prst="rect">
            <a:avLst/>
          </a:prstGeom>
        </p:spPr>
      </p:pic>
    </p:spTree>
    <p:extLst>
      <p:ext uri="{BB962C8B-B14F-4D97-AF65-F5344CB8AC3E}">
        <p14:creationId xmlns:p14="http://schemas.microsoft.com/office/powerpoint/2010/main" val="2349949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8CF555B-A2FE-7724-61C6-543132D26D5A}"/>
              </a:ext>
            </a:extLst>
          </p:cNvPr>
          <p:cNvSpPr txBox="1"/>
          <p:nvPr/>
        </p:nvSpPr>
        <p:spPr>
          <a:xfrm>
            <a:off x="215516" y="980728"/>
            <a:ext cx="8712968" cy="6001643"/>
          </a:xfrm>
          <a:prstGeom prst="rect">
            <a:avLst/>
          </a:prstGeom>
          <a:noFill/>
        </p:spPr>
        <p:txBody>
          <a:bodyPr wrap="square">
            <a:spAutoFit/>
          </a:bodyPr>
          <a:lstStyle/>
          <a:p>
            <a:r>
              <a:rPr lang="fr-FR" sz="1600" b="1" u="sng" dirty="0">
                <a:solidFill>
                  <a:srgbClr val="FF0000"/>
                </a:solidFill>
                <a:latin typeface="Times New Roman" pitchFamily="18" charset="0"/>
                <a:cs typeface="Times New Roman" pitchFamily="18" charset="0"/>
              </a:rPr>
              <a:t>Corrigé du cas ROSSI </a:t>
            </a: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Au préalable, il est utile de rappeler qu’un entrepreneur individuel est soumis à l’impôt sur le revenu des personne physique comme tout contribuable qui ne tire pas directement ses revenus du bénéfice d’une société commerciale. Dans ce cas d’espèce, il faut rappeler qu’on n’est dans le cadre du droit fiscale international, du fait de la présence d’un élément d’extranéité à savoir, la possibilité que les revenus de l’un des époux soient imposés par deux États. Pour répondre à la question de </a:t>
            </a:r>
            <a:r>
              <a:rPr lang="fr-FR" sz="1600" b="1" dirty="0">
                <a:latin typeface="Times New Roman" pitchFamily="18" charset="0"/>
                <a:cs typeface="Times New Roman" pitchFamily="18" charset="0"/>
              </a:rPr>
              <a:t>monsieur ROSSI</a:t>
            </a:r>
            <a:r>
              <a:rPr lang="fr-FR" sz="1600" dirty="0">
                <a:latin typeface="Times New Roman" pitchFamily="18" charset="0"/>
                <a:cs typeface="Times New Roman" pitchFamily="18" charset="0"/>
              </a:rPr>
              <a:t>, il faut passer par l’étape incontournable de détermination de la </a:t>
            </a:r>
            <a:r>
              <a:rPr lang="fr-FR" sz="1600" b="1" dirty="0">
                <a:latin typeface="Times New Roman" pitchFamily="18" charset="0"/>
                <a:cs typeface="Times New Roman" pitchFamily="18" charset="0"/>
              </a:rPr>
              <a:t>résidence fiscale </a:t>
            </a:r>
            <a:r>
              <a:rPr lang="fr-FR" sz="1600" dirty="0">
                <a:latin typeface="Times New Roman" pitchFamily="18" charset="0"/>
                <a:cs typeface="Times New Roman" pitchFamily="18" charset="0"/>
              </a:rPr>
              <a:t>de chacun des époux </a:t>
            </a:r>
            <a:r>
              <a:rPr lang="fr-FR" sz="1600" b="1" dirty="0">
                <a:latin typeface="Times New Roman" pitchFamily="18" charset="0"/>
                <a:cs typeface="Times New Roman" pitchFamily="18" charset="0"/>
              </a:rPr>
              <a:t>(I)</a:t>
            </a:r>
            <a:r>
              <a:rPr lang="fr-FR" sz="1600" dirty="0">
                <a:latin typeface="Times New Roman" pitchFamily="18" charset="0"/>
                <a:cs typeface="Times New Roman" pitchFamily="18" charset="0"/>
              </a:rPr>
              <a:t>, avant de déterminer le pays ou les pays d’imposition de leurs revenus </a:t>
            </a:r>
            <a:r>
              <a:rPr lang="fr-FR" sz="1600" b="1" dirty="0">
                <a:latin typeface="Times New Roman" pitchFamily="18" charset="0"/>
                <a:cs typeface="Times New Roman" pitchFamily="18" charset="0"/>
              </a:rPr>
              <a:t>(II)</a:t>
            </a:r>
            <a:r>
              <a:rPr lang="fr-FR" sz="1600" dirty="0">
                <a:latin typeface="Times New Roman" pitchFamily="18" charset="0"/>
                <a:cs typeface="Times New Roman" pitchFamily="18" charset="0"/>
              </a:rPr>
              <a:t>. </a:t>
            </a: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La France étant liée à l’Italie par une convention fiscale de non double imposition, la détermination de la résidence fiscale des époux ne se fait pas conformément à la loi française,  mais, aux dispositions conventionnelles. </a:t>
            </a:r>
          </a:p>
          <a:p>
            <a:endParaRPr lang="fr-FR" sz="1600"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I- Détermination de la résidence fiscale des époux</a:t>
            </a:r>
            <a:r>
              <a:rPr lang="fr-FR" sz="1600" b="1" u="sng" dirty="0">
                <a:latin typeface="Times New Roman" pitchFamily="18" charset="0"/>
                <a:cs typeface="Times New Roman" pitchFamily="18" charset="0"/>
              </a:rPr>
              <a:t> ROSSI</a:t>
            </a: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600" b="0" i="0" u="sng"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1- Résidence fiscale de madame</a:t>
            </a:r>
            <a:r>
              <a:rPr lang="fr-FR" sz="1600" b="1" u="sng" dirty="0">
                <a:latin typeface="Times New Roman" pitchFamily="18" charset="0"/>
                <a:cs typeface="Times New Roman" pitchFamily="18" charset="0"/>
              </a:rPr>
              <a:t> ROSSI</a:t>
            </a: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lang="fr-FR" sz="1600" b="1" dirty="0">
                <a:latin typeface="Times New Roman" pitchFamily="18" charset="0"/>
                <a:ea typeface="Calibri" pitchFamily="34" charset="0"/>
                <a:cs typeface="Times New Roman" pitchFamily="18" charset="0"/>
              </a:rPr>
              <a:t>Madame </a:t>
            </a:r>
            <a:r>
              <a:rPr lang="fr-FR" sz="1600" b="1" dirty="0">
                <a:latin typeface="Times New Roman" pitchFamily="18" charset="0"/>
                <a:cs typeface="Times New Roman" pitchFamily="18" charset="0"/>
              </a:rPr>
              <a:t>ROSSI</a:t>
            </a:r>
            <a:r>
              <a:rPr lang="fr-FR" sz="1600" b="1" dirty="0">
                <a:latin typeface="Times New Roman" pitchFamily="18" charset="0"/>
                <a:ea typeface="Calibri" pitchFamily="34" charset="0"/>
                <a:cs typeface="Times New Roman" pitchFamily="18" charset="0"/>
              </a:rPr>
              <a:t> </a:t>
            </a:r>
            <a:r>
              <a:rPr kumimoji="0" lang="fr-FR" sz="1600"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exerce sa profession en France et y vit</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avec ses deux enfants. Pour déterminer la résidence fiscale de chacun des époux, il faut se référer à la convention fiscale qui lie la France à l’Italie. Cette convention étant conforme au modèle de l’OCDE, il faut alors déterminer la résidence des époux conformément aux dispositions de ce modèle.</a:t>
            </a:r>
          </a:p>
          <a:p>
            <a:pPr marL="0" marR="0" lvl="0" indent="0" algn="l" defTabSz="914400" rtl="0" eaLnBrk="0" fontAlgn="base" latinLnBrk="0" hangingPunct="0">
              <a:lnSpc>
                <a:spcPct val="100000"/>
              </a:lnSpc>
              <a:spcBef>
                <a:spcPct val="0"/>
              </a:spcBef>
              <a:spcAft>
                <a:spcPct val="0"/>
              </a:spcAft>
              <a:buClrTx/>
              <a:buSzTx/>
              <a:buFontTx/>
              <a:buNone/>
              <a:tabLst/>
            </a:pPr>
            <a:endParaRPr lang="fr-FR" sz="1600" dirty="0">
              <a:latin typeface="Times New Roman" pitchFamily="18" charset="0"/>
              <a:ea typeface="Calibri" pitchFamily="34" charset="0"/>
              <a:cs typeface="Times New Roman" pitchFamily="18" charset="0"/>
            </a:endParaRPr>
          </a:p>
          <a:p>
            <a:endParaRPr lang="fr-FR" sz="1600" dirty="0">
              <a:latin typeface="Times New Roman" pitchFamily="18" charset="0"/>
              <a:cs typeface="Times New Roman" pitchFamily="18" charset="0"/>
            </a:endParaRPr>
          </a:p>
        </p:txBody>
      </p:sp>
    </p:spTree>
    <p:extLst>
      <p:ext uri="{BB962C8B-B14F-4D97-AF65-F5344CB8AC3E}">
        <p14:creationId xmlns:p14="http://schemas.microsoft.com/office/powerpoint/2010/main" val="579438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23528" y="1052736"/>
            <a:ext cx="8496944"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Les critères de détermination de la résidence fiscale proposés par le modèle de l’OCDE sont les suivants: « le contribuable est considéré comme résident de l’État dans lequel il dispose d’un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foyer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permanent d’habitation. Lorsqu’il dispose de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foyer</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d’habitation dans les deux États, il est considéré comme résident de l’État avec lequel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ses liens personnels et économiques sont les plus étroits</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fr-FR" sz="1600" dirty="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Si ses liens économiques et personnels sont dans les deux États, il est résident de l’État où il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séjourne habituellement</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S’il séjourne habituellement dans les deux États, il est résident de l’État dont il dispose la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nationalité</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S’il a la nationalité des deux États ou il n’en a aucune, les administrations compétentes des deux États détermineront la résidence par accord.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fr-FR" sz="1600" dirty="0">
              <a:latin typeface="Times New Roman" pitchFamily="18" charset="0"/>
              <a:ea typeface="Calibri" pitchFamily="34" charset="0"/>
              <a:cs typeface="Times New Roman" pitchFamily="18" charset="0"/>
            </a:endParaRPr>
          </a:p>
          <a:p>
            <a:pPr fontAlgn="base">
              <a:spcBef>
                <a:spcPct val="0"/>
              </a:spcBef>
              <a:spcAft>
                <a:spcPct val="0"/>
              </a:spcAf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Il est à remarquer que, contrairement au droit interne, la notion de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foyer</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en droit  conventionnel ne tient compte que du lieu d’habitation principale de chacun des époux, sans tenir compte de la résidence de l’un des époux </a:t>
            </a:r>
            <a:r>
              <a:rPr lang="fr-FR" sz="1600" dirty="0">
                <a:latin typeface="Times New Roman" pitchFamily="18" charset="0"/>
                <a:ea typeface="Calibri" pitchFamily="34" charset="0"/>
                <a:cs typeface="Times New Roman" pitchFamily="18" charset="0"/>
              </a:rPr>
              <a:t>vivant</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avec les enfants mineurs à charge et qui sert de lieu de retrouvaille de la famille. Au vue du premier critère conventionnel de détermination de résidence fiscale et le fait que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madame</a:t>
            </a:r>
            <a:r>
              <a:rPr lang="fr-FR" sz="1600" b="1" dirty="0">
                <a:latin typeface="Times New Roman" pitchFamily="18" charset="0"/>
                <a:cs typeface="Times New Roman" pitchFamily="18" charset="0"/>
              </a:rPr>
              <a:t> ROSSI</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habite principalement en France, on peut soutenir qu’elle est fiscalement résidente de France.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179512" y="908720"/>
            <a:ext cx="8784976"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2 Résidence fiscal de monsieur </a:t>
            </a:r>
            <a:r>
              <a:rPr lang="fr-FR" sz="1600" b="1" u="sng" dirty="0">
                <a:latin typeface="Times New Roman" pitchFamily="18" charset="0"/>
                <a:cs typeface="Times New Roman" pitchFamily="18" charset="0"/>
              </a:rPr>
              <a:t>ROSSI</a:t>
            </a: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Monsieur </a:t>
            </a:r>
            <a:r>
              <a:rPr lang="fr-FR" sz="1600" b="1" dirty="0">
                <a:latin typeface="Times New Roman" pitchFamily="18" charset="0"/>
                <a:cs typeface="Times New Roman" pitchFamily="18" charset="0"/>
              </a:rPr>
              <a:t>ROSSI</a:t>
            </a:r>
            <a:r>
              <a:rPr kumimoji="0" lang="fr-FR" sz="1600" b="0" i="0"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vit</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et travaille de façon permanente en Italie alors que son épouse et ses enfants résident en France. La France étant liée à l’Italie par une convention fiscale, la détermination de sa résidence fiscale obéit aux critères conventionnels. Étant donné que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monsieur</a:t>
            </a:r>
            <a:r>
              <a:rPr lang="fr-FR" sz="1600" b="1" dirty="0">
                <a:latin typeface="Times New Roman" pitchFamily="18" charset="0"/>
                <a:cs typeface="Times New Roman" pitchFamily="18" charset="0"/>
              </a:rPr>
              <a:t> ROSSI</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habite principalement en Italie, il remplit le premier critère  conventionnel (foyer d’habitation principale) qui situe sa résidence fiscale en Italie. </a:t>
            </a:r>
          </a:p>
          <a:p>
            <a:pPr marL="0" marR="0" lvl="0" indent="0" algn="l" defTabSz="914400" rtl="0" eaLnBrk="0" fontAlgn="base" latinLnBrk="0" hangingPunct="0">
              <a:lnSpc>
                <a:spcPct val="100000"/>
              </a:lnSpc>
              <a:spcBef>
                <a:spcPct val="0"/>
              </a:spcBef>
              <a:spcAft>
                <a:spcPct val="0"/>
              </a:spcAft>
              <a:buClrTx/>
              <a:buSzTx/>
              <a:buFontTx/>
              <a:buNone/>
              <a:tabLst/>
            </a:pPr>
            <a:endParaRPr lang="fr-FR" sz="16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Il résulte de ce qui précède que les époux ne constituent pas le même foyer fiscal.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sz="16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II- Pays  d’imposition des époux </a:t>
            </a:r>
            <a:r>
              <a:rPr lang="fr-FR" sz="1600" b="1" u="sng" dirty="0">
                <a:latin typeface="Times New Roman" pitchFamily="18" charset="0"/>
                <a:cs typeface="Times New Roman" pitchFamily="18" charset="0"/>
              </a:rPr>
              <a:t>ROSSI</a:t>
            </a: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sng"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1- Pays d’imposition de madame </a:t>
            </a:r>
            <a:r>
              <a:rPr lang="fr-FR" sz="1600" b="1" u="sng" dirty="0">
                <a:latin typeface="Times New Roman" pitchFamily="18" charset="0"/>
                <a:cs typeface="Times New Roman" pitchFamily="18" charset="0"/>
              </a:rPr>
              <a:t>ROSSI</a:t>
            </a:r>
            <a:endPar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Le fait que les époux </a:t>
            </a:r>
            <a:r>
              <a:rPr lang="fr-FR" sz="1600" b="1" dirty="0">
                <a:latin typeface="Times New Roman" pitchFamily="18" charset="0"/>
                <a:cs typeface="Times New Roman" pitchFamily="18" charset="0"/>
              </a:rPr>
              <a:t>ROSSI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ne constituent pas un foyer fiscal commun, chacun sera imposé individuellement. La résidence fiscale de madame </a:t>
            </a:r>
            <a:r>
              <a:rPr lang="fr-FR" sz="1600" b="1" dirty="0">
                <a:latin typeface="Times New Roman" pitchFamily="18" charset="0"/>
                <a:cs typeface="Times New Roman" pitchFamily="18" charset="0"/>
              </a:rPr>
              <a:t>ROSSI</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est située en France et ses revenus annuels de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27.000€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seront</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imposés en France. Comme les résidents fiscaux sont imposés sur leurs revenus mondiaux conformément à l’article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4B</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du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CGI</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si madame </a:t>
            </a:r>
            <a:r>
              <a:rPr lang="fr-FR" sz="1600" b="1" dirty="0">
                <a:latin typeface="Times New Roman" pitchFamily="18" charset="0"/>
                <a:cs typeface="Times New Roman" pitchFamily="18" charset="0"/>
              </a:rPr>
              <a:t>ROSSI</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avait perçu des revenus de source étrangère, ces revenus auraient été imposés en France, sauf convention fiscale contraire.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EFBA6E1-5D57-9C77-CFF2-522592DB04C2}"/>
              </a:ext>
            </a:extLst>
          </p:cNvPr>
          <p:cNvSpPr txBox="1"/>
          <p:nvPr/>
        </p:nvSpPr>
        <p:spPr>
          <a:xfrm>
            <a:off x="479470" y="1052736"/>
            <a:ext cx="8640960" cy="5262979"/>
          </a:xfrm>
          <a:prstGeom prst="rect">
            <a:avLst/>
          </a:prstGeom>
          <a:noFill/>
        </p:spPr>
        <p:txBody>
          <a:bodyPr wrap="square">
            <a:spAutoFit/>
          </a:bodyPr>
          <a:lstStyle/>
          <a:p>
            <a:endParaRPr lang="fr-FR" sz="1600" b="1" u="sng" dirty="0">
              <a:latin typeface="Times New Roman" pitchFamily="18" charset="0"/>
              <a:cs typeface="Times New Roman" pitchFamily="18" charset="0"/>
            </a:endParaRPr>
          </a:p>
          <a:p>
            <a:r>
              <a:rPr lang="fr-FR" sz="1600" b="1" u="sng" dirty="0">
                <a:latin typeface="Times New Roman" pitchFamily="18" charset="0"/>
                <a:cs typeface="Times New Roman" pitchFamily="18" charset="0"/>
              </a:rPr>
              <a:t>2- Pays d’imposition de monsieur ROSSI  </a:t>
            </a: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Étant donné que monsieur </a:t>
            </a:r>
            <a:r>
              <a:rPr lang="fr-FR" sz="1600" b="1" dirty="0">
                <a:latin typeface="Times New Roman" pitchFamily="18" charset="0"/>
                <a:cs typeface="Times New Roman" pitchFamily="18" charset="0"/>
              </a:rPr>
              <a:t>ROSSI</a:t>
            </a:r>
            <a:r>
              <a:rPr lang="fr-FR" sz="1600" dirty="0">
                <a:latin typeface="Times New Roman" pitchFamily="18" charset="0"/>
                <a:cs typeface="Times New Roman" pitchFamily="18" charset="0"/>
              </a:rPr>
              <a:t> est un résident fiscal de l’Italie, c’est dans ce  pays que ses revenus de </a:t>
            </a:r>
            <a:r>
              <a:rPr lang="fr-FR" sz="1600" b="1" dirty="0">
                <a:latin typeface="Times New Roman" pitchFamily="18" charset="0"/>
                <a:cs typeface="Times New Roman" pitchFamily="18" charset="0"/>
              </a:rPr>
              <a:t>52 000€</a:t>
            </a:r>
            <a:r>
              <a:rPr lang="fr-FR" sz="1600" dirty="0">
                <a:latin typeface="Times New Roman" pitchFamily="18" charset="0"/>
                <a:cs typeface="Times New Roman" pitchFamily="18" charset="0"/>
              </a:rPr>
              <a:t> seront imposés. S’il avait des revenus de source française, ces derniers auraient été imposés en France conformément aux disposition conventionnelles. A souligner également que, si la France n’était pas liée à l’Italie par une convention fiscale, la jurisprudence française aurait fixé le domicile fiscal de monsieur </a:t>
            </a:r>
            <a:r>
              <a:rPr lang="fr-FR" sz="1600" b="1" dirty="0">
                <a:latin typeface="Times New Roman" pitchFamily="18" charset="0"/>
                <a:cs typeface="Times New Roman" pitchFamily="18" charset="0"/>
              </a:rPr>
              <a:t>ROSSI</a:t>
            </a:r>
            <a:r>
              <a:rPr lang="fr-FR" sz="1600" dirty="0">
                <a:latin typeface="Times New Roman" pitchFamily="18" charset="0"/>
                <a:cs typeface="Times New Roman" pitchFamily="18" charset="0"/>
              </a:rPr>
              <a:t> en France du fait que sa femme qui vit avec les enfants à charge a son domicile fiscal en France.   </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 réponse à la question de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monsieur</a:t>
            </a:r>
            <a:r>
              <a:rPr lang="fr-FR" sz="1600" b="1" dirty="0">
                <a:latin typeface="Times New Roman" pitchFamily="18" charset="0"/>
                <a:cs typeface="Times New Roman" pitchFamily="18" charset="0"/>
              </a:rPr>
              <a:t> ROSSI</a:t>
            </a:r>
            <a:r>
              <a:rPr lang="fr-FR" sz="1600" dirty="0">
                <a:latin typeface="Times New Roman" pitchFamily="18" charset="0"/>
                <a:cs typeface="Times New Roman" pitchFamily="18" charset="0"/>
              </a:rPr>
              <a:t>,</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on peut</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lui dire que son couple ne forme pas un foyer fiscal unique et que chacun d’entre eux sera imposé dans son pays de résidence fiscale et que la convention fiscale Franco-italienne empêchera la double imposition des revenus de son couple. </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p:txBody>
      </p:sp>
    </p:spTree>
    <p:extLst>
      <p:ext uri="{BB962C8B-B14F-4D97-AF65-F5344CB8AC3E}">
        <p14:creationId xmlns:p14="http://schemas.microsoft.com/office/powerpoint/2010/main" val="347723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359532" y="1413063"/>
            <a:ext cx="8424936"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sng" strike="noStrike" cap="none" normalizeH="0" baseline="0" dirty="0">
                <a:ln>
                  <a:noFill/>
                </a:ln>
                <a:solidFill>
                  <a:schemeClr val="accent1"/>
                </a:solidFill>
                <a:effectLst/>
                <a:latin typeface="Times New Roman" pitchFamily="18" charset="0"/>
                <a:ea typeface="Calibri" pitchFamily="34" charset="0"/>
                <a:cs typeface="Times New Roman" pitchFamily="18" charset="0"/>
              </a:rPr>
              <a:t>C</a:t>
            </a:r>
            <a:r>
              <a:rPr lang="fr-FR" sz="1600" b="1" u="sng" dirty="0">
                <a:solidFill>
                  <a:schemeClr val="accent1"/>
                </a:solidFill>
                <a:latin typeface="Times New Roman" pitchFamily="18" charset="0"/>
                <a:ea typeface="Calibri" pitchFamily="34" charset="0"/>
                <a:cs typeface="Times New Roman" pitchFamily="18" charset="0"/>
              </a:rPr>
              <a:t>as pratique </a:t>
            </a:r>
            <a:r>
              <a:rPr kumimoji="0" lang="fr-FR" sz="1600" b="1" i="0" u="sng" strike="noStrike" cap="none" normalizeH="0" baseline="0" dirty="0">
                <a:ln>
                  <a:noFill/>
                </a:ln>
                <a:solidFill>
                  <a:schemeClr val="accent1"/>
                </a:solidFill>
                <a:effectLst/>
                <a:latin typeface="Times New Roman" pitchFamily="18" charset="0"/>
                <a:ea typeface="Calibri" pitchFamily="34" charset="0"/>
                <a:cs typeface="Times New Roman" pitchFamily="18" charset="0"/>
              </a:rPr>
              <a:t>N°4 / Monsieur  MANOLO</a:t>
            </a:r>
          </a:p>
          <a:p>
            <a:pPr marL="0" marR="0" lvl="0" indent="0" algn="l" defTabSz="914400" rtl="0" eaLnBrk="0" fontAlgn="base" latinLnBrk="0" hangingPunct="0">
              <a:lnSpc>
                <a:spcPct val="100000"/>
              </a:lnSpc>
              <a:spcBef>
                <a:spcPct val="0"/>
              </a:spcBef>
              <a:spcAft>
                <a:spcPct val="0"/>
              </a:spcAft>
              <a:buClrTx/>
              <a:buSzTx/>
              <a:buFontTx/>
              <a:buNone/>
              <a:tabLst/>
            </a:pPr>
            <a:endParaRPr lang="fr-FR" sz="1600" b="1" u="sng" dirty="0">
              <a:solidFill>
                <a:schemeClr val="accent1"/>
              </a:solidFill>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1" i="0" u="sng" strike="noStrike" cap="none" normalizeH="0" baseline="0" dirty="0">
              <a:ln>
                <a:noFill/>
              </a:ln>
              <a:solidFill>
                <a:schemeClr val="accent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Monsieur</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MANOLO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est un entrepreneur individuel de nationalité espagnole, pays lié à la France par une convention fiscale de non double imposition. Il</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vit</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à Barcelone avec sa femme.</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 2022, son activité en Espagne lui a rapporté un revenu net de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120.000€</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La même année, la vente de son appartement situé à Toulouse lui a rapporté une plus-value de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45.000€</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Il dispose également de parts sociales dans une société toulousaine qui lui a aussi versé un dividende de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35.000€</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sz="1600" dirty="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r>
              <a:rPr kumimoji="0" lang="fr-FR" sz="160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Très confus par l’éparpillement de ses revenus entre la France et l’Espagne,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MANOLO</a:t>
            </a:r>
            <a:r>
              <a:rPr kumimoji="0" lang="fr-FR" sz="160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souhaite savoir dans quel pays ses revenus seront-ils imposés ?</a:t>
            </a:r>
          </a:p>
          <a:p>
            <a:endParaRPr lang="fr-FR" sz="1600" dirty="0">
              <a:latin typeface="Times New Roman" pitchFamily="18" charset="0"/>
              <a:ea typeface="Calibri" pitchFamily="34" charset="0"/>
              <a:cs typeface="Times New Roman" pitchFamily="18" charset="0"/>
            </a:endParaRPr>
          </a:p>
          <a:p>
            <a:r>
              <a:rPr kumimoji="0" lang="fr-FR" sz="1600" b="1" i="0" u="none" strike="noStrike" cap="none" normalizeH="0" baseline="0" dirty="0">
                <a:ln>
                  <a:noFill/>
                </a:ln>
                <a:solidFill>
                  <a:srgbClr val="FF0000"/>
                </a:solidFill>
                <a:effectLst/>
                <a:latin typeface="Times New Roman" pitchFamily="18" charset="0"/>
                <a:ea typeface="Calibri" pitchFamily="34" charset="0"/>
                <a:cs typeface="Times New Roman" pitchFamily="18" charset="0"/>
              </a:rPr>
              <a:t> </a:t>
            </a:r>
            <a:endParaRPr lang="fr-FR"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531" y="1196752"/>
            <a:ext cx="8424937" cy="5262979"/>
          </a:xfrm>
          <a:prstGeom prst="rect">
            <a:avLst/>
          </a:prstGeom>
        </p:spPr>
        <p:txBody>
          <a:bodyPr wrap="square">
            <a:spAutoFit/>
          </a:bodyPr>
          <a:lstStyle/>
          <a:p>
            <a:r>
              <a:rPr lang="fr-FR" sz="1600" b="1" u="sng" dirty="0">
                <a:solidFill>
                  <a:srgbClr val="FF0000"/>
                </a:solidFill>
                <a:latin typeface="Times New Roman" pitchFamily="18" charset="0"/>
                <a:cs typeface="Times New Roman" pitchFamily="18" charset="0"/>
              </a:rPr>
              <a:t>Corrigé du cas MANOLO</a:t>
            </a:r>
          </a:p>
          <a:p>
            <a:endParaRPr lang="fr-FR" sz="1600" dirty="0">
              <a:solidFill>
                <a:srgbClr val="FF0000"/>
              </a:solidFill>
              <a:latin typeface="Times New Roman" pitchFamily="18" charset="0"/>
              <a:cs typeface="Times New Roman" pitchFamily="18" charset="0"/>
            </a:endParaRPr>
          </a:p>
          <a:p>
            <a:r>
              <a:rPr lang="fr-FR" sz="1600" dirty="0">
                <a:latin typeface="Times New Roman" pitchFamily="18" charset="0"/>
                <a:cs typeface="Times New Roman" pitchFamily="18" charset="0"/>
              </a:rPr>
              <a:t>La question posée par monsieur </a:t>
            </a:r>
            <a:r>
              <a:rPr lang="fr-FR" sz="1600" b="1" dirty="0">
                <a:latin typeface="Times New Roman" pitchFamily="18" charset="0"/>
                <a:cs typeface="Times New Roman" pitchFamily="18" charset="0"/>
              </a:rPr>
              <a:t>MANOLO</a:t>
            </a:r>
            <a:r>
              <a:rPr lang="fr-FR" sz="1600" dirty="0">
                <a:latin typeface="Times New Roman" pitchFamily="18" charset="0"/>
                <a:cs typeface="Times New Roman" pitchFamily="18" charset="0"/>
              </a:rPr>
              <a:t> porte sur le pays d’imposition de ses revenus de sources espagnole et française. Pour répondre à sa question, il faut préalablement déterminer sa résidence fiscale </a:t>
            </a:r>
            <a:r>
              <a:rPr lang="fr-FR" sz="1600" b="1" dirty="0">
                <a:latin typeface="Times New Roman" pitchFamily="18" charset="0"/>
                <a:cs typeface="Times New Roman" pitchFamily="18" charset="0"/>
              </a:rPr>
              <a:t>(I)</a:t>
            </a:r>
            <a:r>
              <a:rPr lang="fr-FR" sz="1600" dirty="0">
                <a:latin typeface="Times New Roman" pitchFamily="18" charset="0"/>
                <a:cs typeface="Times New Roman" pitchFamily="18" charset="0"/>
              </a:rPr>
              <a:t>, ensuite, les pays d’imposition de ses différents revenus </a:t>
            </a:r>
            <a:r>
              <a:rPr lang="fr-FR" sz="1600" b="1" dirty="0">
                <a:latin typeface="Times New Roman" pitchFamily="18" charset="0"/>
                <a:cs typeface="Times New Roman" pitchFamily="18" charset="0"/>
              </a:rPr>
              <a:t>(II)</a:t>
            </a:r>
            <a:r>
              <a:rPr lang="fr-FR" sz="1600" dirty="0">
                <a:latin typeface="Times New Roman" pitchFamily="18" charset="0"/>
                <a:cs typeface="Times New Roman" pitchFamily="18" charset="0"/>
              </a:rPr>
              <a:t>.  </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r>
              <a:rPr lang="fr-FR" sz="1600" b="1" u="sng" dirty="0">
                <a:latin typeface="Times New Roman" pitchFamily="18" charset="0"/>
                <a:cs typeface="Times New Roman" pitchFamily="18" charset="0"/>
              </a:rPr>
              <a:t>I- Détermination de la résidence fiscale de monsieur MANOLO</a:t>
            </a: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Étant donné que les sources des revenus de monsieur </a:t>
            </a:r>
            <a:r>
              <a:rPr lang="fr-FR" sz="1600" b="1" dirty="0">
                <a:latin typeface="Times New Roman" pitchFamily="18" charset="0"/>
                <a:cs typeface="Times New Roman" pitchFamily="18" charset="0"/>
              </a:rPr>
              <a:t>MANOLO</a:t>
            </a:r>
            <a:r>
              <a:rPr lang="fr-FR" sz="1600" dirty="0">
                <a:latin typeface="Times New Roman" pitchFamily="18" charset="0"/>
                <a:cs typeface="Times New Roman" pitchFamily="18" charset="0"/>
              </a:rPr>
              <a:t> présentent un élément d’extranéité et que la France soit liée à l’Espagne par une convention ; la résidence fiscale de monsieur </a:t>
            </a:r>
            <a:r>
              <a:rPr lang="fr-FR" sz="1600" b="1" dirty="0">
                <a:latin typeface="Times New Roman" pitchFamily="18" charset="0"/>
                <a:cs typeface="Times New Roman" pitchFamily="18" charset="0"/>
              </a:rPr>
              <a:t>MANOLO </a:t>
            </a:r>
            <a:r>
              <a:rPr lang="fr-FR" sz="1600" dirty="0">
                <a:latin typeface="Times New Roman" pitchFamily="18" charset="0"/>
                <a:cs typeface="Times New Roman" pitchFamily="18" charset="0"/>
              </a:rPr>
              <a:t>doit être déterminée conformément aux critères conventionnels. Parmi ces critères, celui du </a:t>
            </a:r>
            <a:r>
              <a:rPr lang="fr-FR" sz="1600" b="1" dirty="0">
                <a:latin typeface="Times New Roman" pitchFamily="18" charset="0"/>
                <a:cs typeface="Times New Roman" pitchFamily="18" charset="0"/>
              </a:rPr>
              <a:t>foyer d’habitation principale </a:t>
            </a:r>
            <a:r>
              <a:rPr lang="fr-FR" sz="1600" dirty="0">
                <a:latin typeface="Times New Roman" pitchFamily="18" charset="0"/>
                <a:cs typeface="Times New Roman" pitchFamily="18" charset="0"/>
              </a:rPr>
              <a:t>prime sur tous les autres. </a:t>
            </a: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Du fait que monsieur </a:t>
            </a:r>
            <a:r>
              <a:rPr lang="fr-FR" sz="1600" b="1" dirty="0">
                <a:latin typeface="Times New Roman" pitchFamily="18" charset="0"/>
                <a:cs typeface="Times New Roman" pitchFamily="18" charset="0"/>
              </a:rPr>
              <a:t>MANOLO</a:t>
            </a:r>
            <a:r>
              <a:rPr lang="fr-FR" sz="1600" dirty="0">
                <a:latin typeface="Times New Roman" pitchFamily="18" charset="0"/>
                <a:cs typeface="Times New Roman" pitchFamily="18" charset="0"/>
              </a:rPr>
              <a:t> habite principalement en Espagne avec son épouse, il remplit le premier critère conventionnel qui situe sa résidence fiscale en Espagne. A noter que, même si la France n’était pas liée à l’Espagne par une convention fiscale, les critères de l’article </a:t>
            </a:r>
            <a:r>
              <a:rPr lang="fr-FR" sz="1600" b="1" dirty="0">
                <a:latin typeface="Times New Roman" pitchFamily="18" charset="0"/>
                <a:cs typeface="Times New Roman" pitchFamily="18" charset="0"/>
              </a:rPr>
              <a:t>4 B</a:t>
            </a:r>
            <a:r>
              <a:rPr lang="fr-FR" sz="1600" dirty="0">
                <a:latin typeface="Times New Roman" pitchFamily="18" charset="0"/>
                <a:cs typeface="Times New Roman" pitchFamily="18" charset="0"/>
              </a:rPr>
              <a:t> du </a:t>
            </a:r>
            <a:r>
              <a:rPr lang="fr-FR" sz="1600" b="1" dirty="0">
                <a:latin typeface="Times New Roman" pitchFamily="18" charset="0"/>
                <a:cs typeface="Times New Roman" pitchFamily="18" charset="0"/>
              </a:rPr>
              <a:t>CGI</a:t>
            </a:r>
            <a:r>
              <a:rPr lang="fr-FR" sz="1600" dirty="0">
                <a:latin typeface="Times New Roman" pitchFamily="18" charset="0"/>
                <a:cs typeface="Times New Roman" pitchFamily="18" charset="0"/>
              </a:rPr>
              <a:t> auraient aussi situé  la résidence de monsieur </a:t>
            </a:r>
            <a:r>
              <a:rPr lang="fr-FR" sz="1600" b="1" dirty="0">
                <a:latin typeface="Times New Roman" pitchFamily="18" charset="0"/>
                <a:cs typeface="Times New Roman" pitchFamily="18" charset="0"/>
              </a:rPr>
              <a:t>MANOLO </a:t>
            </a:r>
            <a:r>
              <a:rPr lang="fr-FR" sz="1600" dirty="0">
                <a:latin typeface="Times New Roman" pitchFamily="18" charset="0"/>
                <a:cs typeface="Times New Roman" pitchFamily="18" charset="0"/>
              </a:rPr>
              <a:t>en Espagne car,  aucun des époux ne réside ni ne travaille en France et que la France ne semble pas être le centre de ses intérêts économiques.  </a:t>
            </a:r>
          </a:p>
          <a:p>
            <a:endParaRPr lang="fr-FR" sz="1600" b="1" u="sng"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97E10C2-C1FF-3019-C7FC-FFB633A86998}"/>
              </a:ext>
            </a:extLst>
          </p:cNvPr>
          <p:cNvSpPr txBox="1"/>
          <p:nvPr/>
        </p:nvSpPr>
        <p:spPr>
          <a:xfrm>
            <a:off x="359532" y="1340768"/>
            <a:ext cx="8424936" cy="3539430"/>
          </a:xfrm>
          <a:prstGeom prst="rect">
            <a:avLst/>
          </a:prstGeom>
          <a:noFill/>
        </p:spPr>
        <p:txBody>
          <a:bodyPr wrap="square">
            <a:spAutoFit/>
          </a:bodyPr>
          <a:lstStyle/>
          <a:p>
            <a:r>
              <a:rPr lang="fr-FR" sz="1600" b="1" u="sng" dirty="0">
                <a:latin typeface="Times New Roman" pitchFamily="18" charset="0"/>
                <a:cs typeface="Times New Roman" pitchFamily="18" charset="0"/>
              </a:rPr>
              <a:t>II- Les pays d’imposition des revenus de monsieur MANOLO</a:t>
            </a: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Le rôle des conventions fiscales de non double imposition se limite à déterminer la résidence fiscale des contribuables et le pays d’imposition des revenus tirés des différents types de  biens situés ou provenant des États signataires de la convention. En principe, elle  ne déterminent pas le régime fiscal des revenus qui relève des lois internes des États. </a:t>
            </a:r>
          </a:p>
          <a:p>
            <a:endParaRPr lang="fr-FR" sz="1600" b="1" u="sng" dirty="0">
              <a:latin typeface="Times New Roman" pitchFamily="18" charset="0"/>
              <a:cs typeface="Times New Roman" pitchFamily="18" charset="0"/>
            </a:endParaRPr>
          </a:p>
          <a:p>
            <a:endParaRPr lang="fr-FR" sz="1600" b="1" u="sng" dirty="0">
              <a:latin typeface="Times New Roman" pitchFamily="18" charset="0"/>
              <a:cs typeface="Times New Roman" pitchFamily="18" charset="0"/>
            </a:endParaRPr>
          </a:p>
          <a:p>
            <a:endParaRPr lang="fr-FR" sz="1600" b="1" u="sng" dirty="0">
              <a:latin typeface="Times New Roman" pitchFamily="18" charset="0"/>
              <a:cs typeface="Times New Roman" pitchFamily="18" charset="0"/>
            </a:endParaRPr>
          </a:p>
          <a:p>
            <a:r>
              <a:rPr lang="fr-FR" sz="1600" b="1" u="sng" dirty="0">
                <a:latin typeface="Times New Roman" pitchFamily="18" charset="0"/>
                <a:cs typeface="Times New Roman" pitchFamily="18" charset="0"/>
              </a:rPr>
              <a:t>1- Pays d’imposition des revenus tirés de ses activité en Espagne</a:t>
            </a: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Les revenus annuels de source espagnole de </a:t>
            </a:r>
            <a:r>
              <a:rPr lang="fr-FR" sz="1600" b="1" dirty="0">
                <a:latin typeface="Times New Roman" pitchFamily="18" charset="0"/>
                <a:cs typeface="Times New Roman" pitchFamily="18" charset="0"/>
              </a:rPr>
              <a:t>monsieur</a:t>
            </a:r>
            <a:r>
              <a:rPr lang="fr-FR" sz="1600" dirty="0">
                <a:latin typeface="Times New Roman" pitchFamily="18" charset="0"/>
                <a:cs typeface="Times New Roman" pitchFamily="18" charset="0"/>
              </a:rPr>
              <a:t> </a:t>
            </a:r>
            <a:r>
              <a:rPr lang="fr-FR" sz="1600" b="1" dirty="0">
                <a:latin typeface="Times New Roman" pitchFamily="18" charset="0"/>
                <a:cs typeface="Times New Roman" pitchFamily="18" charset="0"/>
              </a:rPr>
              <a:t>MANOLO</a:t>
            </a:r>
            <a:r>
              <a:rPr lang="fr-FR" sz="1600" dirty="0">
                <a:latin typeface="Times New Roman" pitchFamily="18" charset="0"/>
                <a:cs typeface="Times New Roman" pitchFamily="18" charset="0"/>
              </a:rPr>
              <a:t> correspondent à </a:t>
            </a:r>
            <a:r>
              <a:rPr lang="fr-FR" sz="1600" b="1" dirty="0">
                <a:latin typeface="Times New Roman" pitchFamily="18" charset="0"/>
                <a:cs typeface="Times New Roman" pitchFamily="18" charset="0"/>
              </a:rPr>
              <a:t>120.000€. </a:t>
            </a:r>
            <a:r>
              <a:rPr lang="fr-FR" sz="1600" dirty="0">
                <a:latin typeface="Times New Roman" pitchFamily="18" charset="0"/>
                <a:cs typeface="Times New Roman" pitchFamily="18" charset="0"/>
              </a:rPr>
              <a:t>Cette somme n’étant pas de source française et que </a:t>
            </a:r>
            <a:r>
              <a:rPr lang="fr-FR" sz="1600" b="1" dirty="0">
                <a:latin typeface="Times New Roman" pitchFamily="18" charset="0"/>
                <a:cs typeface="Times New Roman" pitchFamily="18" charset="0"/>
              </a:rPr>
              <a:t>monsieur</a:t>
            </a:r>
            <a:r>
              <a:rPr lang="fr-FR" sz="1600" dirty="0">
                <a:latin typeface="Times New Roman" pitchFamily="18" charset="0"/>
                <a:cs typeface="Times New Roman" pitchFamily="18" charset="0"/>
              </a:rPr>
              <a:t> </a:t>
            </a:r>
            <a:r>
              <a:rPr lang="fr-FR" sz="1600" b="1" dirty="0">
                <a:latin typeface="Times New Roman" pitchFamily="18" charset="0"/>
                <a:cs typeface="Times New Roman" pitchFamily="18" charset="0"/>
              </a:rPr>
              <a:t>MANOLO</a:t>
            </a:r>
            <a:r>
              <a:rPr lang="fr-FR" sz="1600" dirty="0">
                <a:latin typeface="Times New Roman" pitchFamily="18" charset="0"/>
                <a:cs typeface="Times New Roman" pitchFamily="18" charset="0"/>
              </a:rPr>
              <a:t> non plus n’est pas résident fiscal de France, elle sera imposée en Espagne car rien ne rattache cette somme à la France.</a:t>
            </a:r>
          </a:p>
        </p:txBody>
      </p:sp>
    </p:spTree>
    <p:extLst>
      <p:ext uri="{BB962C8B-B14F-4D97-AF65-F5344CB8AC3E}">
        <p14:creationId xmlns:p14="http://schemas.microsoft.com/office/powerpoint/2010/main" val="249014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786" y="997565"/>
            <a:ext cx="8670428" cy="5016758"/>
          </a:xfrm>
          <a:prstGeom prst="rect">
            <a:avLst/>
          </a:prstGeom>
        </p:spPr>
        <p:txBody>
          <a:bodyPr wrap="square">
            <a:spAutoFit/>
          </a:bodyPr>
          <a:lstStyle/>
          <a:p>
            <a:r>
              <a:rPr lang="fr-FR" sz="1600" b="1" u="sng" dirty="0">
                <a:latin typeface="Times New Roman" pitchFamily="18" charset="0"/>
                <a:cs typeface="Times New Roman" pitchFamily="18" charset="0"/>
              </a:rPr>
              <a:t>2- La plus-value sur la vente de son immeuble de Toulouse </a:t>
            </a:r>
          </a:p>
          <a:p>
            <a:r>
              <a:rPr lang="fr-FR" sz="1600" b="1" u="sng" dirty="0">
                <a:latin typeface="Times New Roman" pitchFamily="18" charset="0"/>
                <a:cs typeface="Times New Roman" pitchFamily="18" charset="0"/>
              </a:rPr>
              <a:t> </a:t>
            </a:r>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La plus-value tirée de la vente de son immeuble situé à Toulouse est de</a:t>
            </a:r>
            <a:r>
              <a:rPr lang="fr-FR" sz="1600" b="1" dirty="0">
                <a:latin typeface="Times New Roman" pitchFamily="18" charset="0"/>
                <a:cs typeface="Times New Roman" pitchFamily="18" charset="0"/>
              </a:rPr>
              <a:t> 45.000€. </a:t>
            </a:r>
            <a:r>
              <a:rPr lang="fr-FR" sz="1600" dirty="0">
                <a:latin typeface="Times New Roman" pitchFamily="18" charset="0"/>
                <a:cs typeface="Times New Roman" pitchFamily="18" charset="0"/>
              </a:rPr>
              <a:t> Pour déterminer l’État dans lequel ce revenu sera imposé, il faut se référer à </a:t>
            </a:r>
            <a:r>
              <a:rPr lang="fr-FR" sz="1600" b="1" dirty="0">
                <a:latin typeface="Times New Roman" pitchFamily="18" charset="0"/>
                <a:cs typeface="Times New Roman" pitchFamily="18" charset="0"/>
              </a:rPr>
              <a:t>l’article 6</a:t>
            </a:r>
            <a:r>
              <a:rPr lang="fr-FR" sz="1600" dirty="0">
                <a:latin typeface="Times New Roman" pitchFamily="18" charset="0"/>
                <a:cs typeface="Times New Roman" pitchFamily="18" charset="0"/>
              </a:rPr>
              <a:t> de la convention modèle de l’</a:t>
            </a:r>
            <a:r>
              <a:rPr lang="fr-FR" sz="1600" b="1" dirty="0">
                <a:latin typeface="Times New Roman" pitchFamily="18" charset="0"/>
                <a:cs typeface="Times New Roman" pitchFamily="18" charset="0"/>
              </a:rPr>
              <a:t>OCDE  </a:t>
            </a:r>
            <a:r>
              <a:rPr lang="fr-FR" sz="1600" dirty="0">
                <a:latin typeface="Times New Roman" pitchFamily="18" charset="0"/>
                <a:cs typeface="Times New Roman" pitchFamily="18" charset="0"/>
              </a:rPr>
              <a:t>de laquelle la France s’inspire et qui dispose que : </a:t>
            </a:r>
          </a:p>
          <a:p>
            <a:endParaRPr lang="fr-FR" sz="1600" b="1" dirty="0">
              <a:latin typeface="Times New Roman" pitchFamily="18" charset="0"/>
              <a:cs typeface="Times New Roman" pitchFamily="18" charset="0"/>
            </a:endParaRPr>
          </a:p>
          <a:p>
            <a:r>
              <a:rPr lang="fr-FR" sz="1600" b="1" dirty="0">
                <a:latin typeface="Times New Roman" pitchFamily="18" charset="0"/>
                <a:cs typeface="Times New Roman" pitchFamily="18" charset="0"/>
              </a:rPr>
              <a:t>« Les revenus qu’un résident d’un État contractant tire de biens immobiliers situés dans l’autre État contractant sont imposables dans cet autre État </a:t>
            </a:r>
            <a:r>
              <a:rPr lang="fr-FR" sz="1600" dirty="0">
                <a:latin typeface="Times New Roman" pitchFamily="18" charset="0"/>
                <a:cs typeface="Times New Roman" pitchFamily="18" charset="0"/>
              </a:rPr>
              <a:t>». Du fait que la plus-value est tirée de la vente d’un immeuble situé en France, l’article 6 précité attribue son imposition à la France.</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 </a:t>
            </a:r>
            <a:r>
              <a:rPr lang="fr-FR" sz="1600" b="1" u="sng" dirty="0">
                <a:latin typeface="Times New Roman" pitchFamily="18" charset="0"/>
                <a:cs typeface="Times New Roman" pitchFamily="18" charset="0"/>
              </a:rPr>
              <a:t>3- Dividende versé par la société toulousaine</a:t>
            </a:r>
          </a:p>
          <a:p>
            <a:endParaRPr lang="fr-FR" sz="1600" dirty="0">
              <a:latin typeface="Times New Roman" pitchFamily="18" charset="0"/>
              <a:cs typeface="Times New Roman" pitchFamily="18" charset="0"/>
            </a:endParaRPr>
          </a:p>
          <a:p>
            <a:pPr algn="l"/>
            <a:r>
              <a:rPr lang="fr-FR" sz="1600" dirty="0">
                <a:latin typeface="Times New Roman" pitchFamily="18" charset="0"/>
                <a:cs typeface="Times New Roman" pitchFamily="18" charset="0"/>
              </a:rPr>
              <a:t>Pour déterminer le pays d’imposition du dividende perçu par monsieur </a:t>
            </a:r>
            <a:r>
              <a:rPr lang="fr-FR" sz="1600" b="1" dirty="0">
                <a:latin typeface="Times New Roman" pitchFamily="18" charset="0"/>
                <a:cs typeface="Times New Roman" pitchFamily="18" charset="0"/>
              </a:rPr>
              <a:t>MANOLO</a:t>
            </a:r>
            <a:r>
              <a:rPr lang="fr-FR" sz="1600" dirty="0">
                <a:latin typeface="Times New Roman" pitchFamily="18" charset="0"/>
                <a:cs typeface="Times New Roman" pitchFamily="18" charset="0"/>
              </a:rPr>
              <a:t>, il faut se référer à la convention modèle de l’</a:t>
            </a:r>
            <a:r>
              <a:rPr lang="fr-FR" sz="1600" b="1" dirty="0">
                <a:latin typeface="Times New Roman" pitchFamily="18" charset="0"/>
                <a:cs typeface="Times New Roman" pitchFamily="18" charset="0"/>
              </a:rPr>
              <a:t>OCDE</a:t>
            </a:r>
            <a:r>
              <a:rPr lang="fr-FR" sz="1600" dirty="0">
                <a:latin typeface="Times New Roman" pitchFamily="18" charset="0"/>
                <a:cs typeface="Times New Roman" pitchFamily="18" charset="0"/>
              </a:rPr>
              <a:t> en son </a:t>
            </a:r>
            <a:r>
              <a:rPr lang="fr-FR" sz="1600" b="1" dirty="0">
                <a:latin typeface="Times New Roman" pitchFamily="18" charset="0"/>
                <a:cs typeface="Times New Roman" pitchFamily="18" charset="0"/>
              </a:rPr>
              <a:t>article 10 alinéa 1</a:t>
            </a:r>
            <a:r>
              <a:rPr lang="fr-FR" sz="1600" b="1" baseline="30000" dirty="0">
                <a:latin typeface="Times New Roman" pitchFamily="18" charset="0"/>
                <a:cs typeface="Times New Roman" pitchFamily="18" charset="0"/>
              </a:rPr>
              <a:t>er</a:t>
            </a:r>
            <a:r>
              <a:rPr lang="fr-FR" sz="1600" dirty="0">
                <a:latin typeface="Times New Roman" pitchFamily="18" charset="0"/>
                <a:cs typeface="Times New Roman" pitchFamily="18" charset="0"/>
              </a:rPr>
              <a:t> et</a:t>
            </a:r>
            <a:r>
              <a:rPr lang="fr-FR" sz="1600" b="1" dirty="0">
                <a:latin typeface="Times New Roman" pitchFamily="18" charset="0"/>
                <a:cs typeface="Times New Roman" pitchFamily="18" charset="0"/>
              </a:rPr>
              <a:t> 2 </a:t>
            </a:r>
            <a:r>
              <a:rPr lang="fr-FR" sz="1600" dirty="0">
                <a:latin typeface="Times New Roman" pitchFamily="18" charset="0"/>
                <a:cs typeface="Times New Roman" pitchFamily="18" charset="0"/>
              </a:rPr>
              <a:t>qui dispose que : </a:t>
            </a:r>
            <a:r>
              <a:rPr lang="fr-FR" sz="1600" b="1" dirty="0">
                <a:latin typeface="Times New Roman" pitchFamily="18" charset="0"/>
                <a:cs typeface="Times New Roman" pitchFamily="18" charset="0"/>
              </a:rPr>
              <a:t>« </a:t>
            </a:r>
            <a:r>
              <a:rPr lang="fr-FR" sz="1600" dirty="0">
                <a:latin typeface="Times New Roman" pitchFamily="18" charset="0"/>
                <a:cs typeface="Times New Roman" pitchFamily="18" charset="0"/>
              </a:rPr>
              <a:t>Les dividendes payés par une société qui est une résidente d’un État contractant à un résident de l’autre État contractant, sont imposables dans cet autre État (alinéa 1</a:t>
            </a:r>
            <a:r>
              <a:rPr lang="fr-FR" sz="1600" baseline="30000" dirty="0">
                <a:latin typeface="Times New Roman" pitchFamily="18" charset="0"/>
                <a:cs typeface="Times New Roman" pitchFamily="18" charset="0"/>
              </a:rPr>
              <a:t>er</a:t>
            </a:r>
            <a:r>
              <a:rPr lang="fr-FR" sz="1600" dirty="0">
                <a:latin typeface="Times New Roman" pitchFamily="18" charset="0"/>
                <a:cs typeface="Times New Roman" pitchFamily="18" charset="0"/>
              </a:rPr>
              <a:t>), t</a:t>
            </a:r>
            <a:r>
              <a:rPr lang="fr-FR" sz="1600" i="0" u="none" strike="noStrike" baseline="0" dirty="0">
                <a:latin typeface="Times New Roman" panose="02020603050405020304" pitchFamily="18" charset="0"/>
                <a:cs typeface="Times New Roman" panose="02020603050405020304" pitchFamily="18" charset="0"/>
              </a:rPr>
              <a:t>outefois, les dividendes payés par une société qui est un résident d’un État contractant sont aussi imposables dans cet État selon la législation de cet État… </a:t>
            </a:r>
            <a:r>
              <a:rPr lang="fr-FR" sz="1600" b="0" i="0" u="none" strike="noStrike" baseline="0" dirty="0">
                <a:latin typeface="Times New Roman" panose="02020603050405020304" pitchFamily="18" charset="0"/>
                <a:cs typeface="Times New Roman" panose="02020603050405020304" pitchFamily="18" charset="0"/>
              </a:rPr>
              <a:t>(alinéa 2) ».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5AFDF0F-8B00-058D-955C-DD25284BFA2F}"/>
              </a:ext>
            </a:extLst>
          </p:cNvPr>
          <p:cNvSpPr txBox="1"/>
          <p:nvPr/>
        </p:nvSpPr>
        <p:spPr>
          <a:xfrm>
            <a:off x="287524" y="1124744"/>
            <a:ext cx="8568952" cy="5016758"/>
          </a:xfrm>
          <a:prstGeom prst="rect">
            <a:avLst/>
          </a:prstGeom>
          <a:noFill/>
        </p:spPr>
        <p:txBody>
          <a:bodyPr wrap="square">
            <a:spAutoFit/>
          </a:bodyPr>
          <a:lstStyle/>
          <a:p>
            <a:r>
              <a:rPr lang="fr-FR" sz="1600" dirty="0">
                <a:latin typeface="Times New Roman" pitchFamily="18" charset="0"/>
                <a:cs typeface="Times New Roman" pitchFamily="18" charset="0"/>
              </a:rPr>
              <a:t>Cependant, selon </a:t>
            </a:r>
            <a:r>
              <a:rPr lang="fr-FR" sz="1600" b="1" dirty="0">
                <a:latin typeface="Times New Roman" pitchFamily="18" charset="0"/>
                <a:cs typeface="Times New Roman" pitchFamily="18" charset="0"/>
              </a:rPr>
              <a:t>l’article 10 alinéas 2</a:t>
            </a:r>
            <a:r>
              <a:rPr lang="fr-FR" sz="1600" dirty="0">
                <a:latin typeface="Times New Roman" pitchFamily="18" charset="0"/>
                <a:cs typeface="Times New Roman" pitchFamily="18" charset="0"/>
              </a:rPr>
              <a:t> de la même convention modèle OCDE, les États peuvent prévoir que l’État de la source des dividendes impose une partie par le biais de la retenue à la source. Dans cette éventualité, les dividendes perçus par une société détenant </a:t>
            </a:r>
            <a:r>
              <a:rPr lang="fr-FR" sz="1600" b="1" dirty="0">
                <a:latin typeface="Times New Roman" pitchFamily="18" charset="0"/>
                <a:cs typeface="Times New Roman" pitchFamily="18" charset="0"/>
              </a:rPr>
              <a:t>25% </a:t>
            </a:r>
            <a:r>
              <a:rPr lang="fr-FR" sz="1600" dirty="0">
                <a:latin typeface="Times New Roman" pitchFamily="18" charset="0"/>
                <a:cs typeface="Times New Roman" pitchFamily="18" charset="0"/>
              </a:rPr>
              <a:t>du capital social de la société distributrice ne peut subir une imposition de plus </a:t>
            </a:r>
            <a:r>
              <a:rPr lang="fr-FR" sz="1600" b="1" dirty="0">
                <a:latin typeface="Times New Roman" pitchFamily="18" charset="0"/>
                <a:cs typeface="Times New Roman" pitchFamily="18" charset="0"/>
              </a:rPr>
              <a:t>5%</a:t>
            </a:r>
            <a:r>
              <a:rPr lang="fr-FR" sz="1600" dirty="0">
                <a:latin typeface="Times New Roman" pitchFamily="18" charset="0"/>
                <a:cs typeface="Times New Roman" pitchFamily="18" charset="0"/>
              </a:rPr>
              <a:t> du dividende brut. S’agissant des personnes physiques ou dans tout autre cas, la retenue à la source ne peut dépasser les </a:t>
            </a:r>
            <a:r>
              <a:rPr lang="fr-FR" sz="1600" b="1" dirty="0">
                <a:latin typeface="Times New Roman" pitchFamily="18" charset="0"/>
                <a:cs typeface="Times New Roman" pitchFamily="18" charset="0"/>
              </a:rPr>
              <a:t>15% </a:t>
            </a:r>
            <a:r>
              <a:rPr lang="fr-FR" sz="1600" dirty="0">
                <a:latin typeface="Times New Roman" pitchFamily="18" charset="0"/>
                <a:cs typeface="Times New Roman" pitchFamily="18" charset="0"/>
              </a:rPr>
              <a:t>du dividende brut. </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De ce qui résulte de </a:t>
            </a:r>
            <a:r>
              <a:rPr lang="fr-FR" sz="1600" b="1" dirty="0">
                <a:latin typeface="Times New Roman" pitchFamily="18" charset="0"/>
                <a:cs typeface="Times New Roman" pitchFamily="18" charset="0"/>
              </a:rPr>
              <a:t>l’article 10</a:t>
            </a:r>
            <a:r>
              <a:rPr lang="fr-FR" sz="1600" dirty="0">
                <a:latin typeface="Times New Roman" pitchFamily="18" charset="0"/>
                <a:cs typeface="Times New Roman" pitchFamily="18" charset="0"/>
              </a:rPr>
              <a:t> précité, ce dividende d’une somme de </a:t>
            </a:r>
            <a:r>
              <a:rPr lang="fr-FR" sz="1600" b="1" dirty="0">
                <a:latin typeface="Times New Roman" pitchFamily="18" charset="0"/>
                <a:cs typeface="Times New Roman" pitchFamily="18" charset="0"/>
              </a:rPr>
              <a:t>35.000€</a:t>
            </a:r>
            <a:r>
              <a:rPr lang="fr-FR" sz="1600" dirty="0">
                <a:latin typeface="Times New Roman" pitchFamily="18" charset="0"/>
                <a:cs typeface="Times New Roman" pitchFamily="18" charset="0"/>
              </a:rPr>
              <a:t> payé par une société française à un résident fiscal d’Espagne, peut être exclusivement imposé en Espagne si les deux pays ont opté que le pays de la source du dividende pratique la méthode d’exemption, ou faire l’objet de partage d’imposition entre les deux pays s’ils ont opté que les deux pays pratiquent la méthode d’imputation. </a:t>
            </a: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   </a:t>
            </a:r>
          </a:p>
          <a:p>
            <a:r>
              <a:rPr lang="fr-FR" sz="1600" dirty="0">
                <a:latin typeface="Times New Roman" pitchFamily="18" charset="0"/>
                <a:cs typeface="Times New Roman" pitchFamily="18" charset="0"/>
              </a:rPr>
              <a:t>En réponse à la question  de </a:t>
            </a:r>
            <a:r>
              <a:rPr lang="fr-FR" sz="1600" b="1" dirty="0">
                <a:latin typeface="Times New Roman" pitchFamily="18" charset="0"/>
                <a:cs typeface="Times New Roman" pitchFamily="18" charset="0"/>
              </a:rPr>
              <a:t>monsieur MANOLO</a:t>
            </a:r>
            <a:r>
              <a:rPr lang="fr-FR" sz="1600" dirty="0">
                <a:latin typeface="Times New Roman" pitchFamily="18" charset="0"/>
                <a:cs typeface="Times New Roman" pitchFamily="18" charset="0"/>
              </a:rPr>
              <a:t>, on peut lui dire que dans ce sas d’espèce, le revenu tiré de son immeuble situé en France sera exclusivement imposé en France. S’agissant  du dividende de source française, il peut être exclusivement imposé dans le pays du bénéficiaire, donc en Espagne, ou faire l’objet de partage d’imposition entre les deux États (Pays de la source du dividende et pays du bénéficiaire du dividende). Tout est question de choix des États partie à la convention.  </a:t>
            </a:r>
          </a:p>
        </p:txBody>
      </p:sp>
    </p:spTree>
    <p:extLst>
      <p:ext uri="{BB962C8B-B14F-4D97-AF65-F5344CB8AC3E}">
        <p14:creationId xmlns:p14="http://schemas.microsoft.com/office/powerpoint/2010/main" val="50279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24744"/>
            <a:ext cx="8640960" cy="3785652"/>
          </a:xfrm>
          <a:prstGeom prst="rect">
            <a:avLst/>
          </a:prstGeom>
        </p:spPr>
        <p:txBody>
          <a:bodyPr wrap="square">
            <a:spAutoFit/>
          </a:bodyPr>
          <a:lstStyle/>
          <a:p>
            <a:r>
              <a:rPr lang="fr-FR" sz="1600" b="1" u="sng" dirty="0">
                <a:solidFill>
                  <a:schemeClr val="accent1"/>
                </a:solidFill>
                <a:latin typeface="Times New Roman" pitchFamily="18" charset="0"/>
                <a:ea typeface="Calibri" pitchFamily="34" charset="0"/>
                <a:cs typeface="Times New Roman" pitchFamily="18" charset="0"/>
              </a:rPr>
              <a:t>Cas pratique N°5 /  Monsieur  DURAND  </a:t>
            </a:r>
          </a:p>
          <a:p>
            <a:endParaRPr lang="fr-FR" sz="1600" b="1" u="sng" dirty="0">
              <a:solidFill>
                <a:srgbClr val="00B0F0"/>
              </a:solidFill>
              <a:latin typeface="Times New Roman" pitchFamily="18" charset="0"/>
              <a:ea typeface="Calibri" pitchFamily="34" charset="0"/>
              <a:cs typeface="Times New Roman" pitchFamily="18" charset="0"/>
            </a:endParaRPr>
          </a:p>
          <a:p>
            <a:pPr eaLnBrk="0" hangingPunct="0"/>
            <a:endParaRPr lang="fr-FR" sz="1600" b="1" u="sng" dirty="0">
              <a:latin typeface="Times New Roman" pitchFamily="18" charset="0"/>
              <a:ea typeface="Calibri" pitchFamily="34" charset="0"/>
              <a:cs typeface="Times New Roman" pitchFamily="18" charset="0"/>
            </a:endParaRPr>
          </a:p>
          <a:p>
            <a:pPr eaLnBrk="0" hangingPunct="0"/>
            <a:r>
              <a:rPr lang="fr-FR" sz="1600" b="1" dirty="0">
                <a:latin typeface="Times New Roman" pitchFamily="18" charset="0"/>
                <a:ea typeface="Calibri" pitchFamily="34" charset="0"/>
                <a:cs typeface="Times New Roman" pitchFamily="18" charset="0"/>
              </a:rPr>
              <a:t>Monsieur  DURAND</a:t>
            </a:r>
            <a:r>
              <a:rPr lang="fr-FR" sz="1600" dirty="0">
                <a:latin typeface="Times New Roman" pitchFamily="18" charset="0"/>
                <a:ea typeface="Calibri" pitchFamily="34" charset="0"/>
                <a:cs typeface="Times New Roman" pitchFamily="18" charset="0"/>
              </a:rPr>
              <a:t> domicilié en France  exploite deux pâtisseries, l’une à Paris et l’autre dans un pays </a:t>
            </a:r>
            <a:r>
              <a:rPr lang="fr-FR" sz="1600" b="1" dirty="0">
                <a:latin typeface="Times New Roman" pitchFamily="18" charset="0"/>
                <a:ea typeface="Calibri" pitchFamily="34" charset="0"/>
                <a:cs typeface="Times New Roman" pitchFamily="18" charset="0"/>
              </a:rPr>
              <a:t>X </a:t>
            </a:r>
            <a:r>
              <a:rPr lang="fr-FR" sz="1600" dirty="0">
                <a:latin typeface="Times New Roman" pitchFamily="18" charset="0"/>
                <a:ea typeface="Calibri" pitchFamily="34" charset="0"/>
                <a:cs typeface="Times New Roman" pitchFamily="18" charset="0"/>
              </a:rPr>
              <a:t>avec du personnel local. Cependant, le pays </a:t>
            </a:r>
            <a:r>
              <a:rPr lang="fr-FR" sz="1600" b="1" dirty="0">
                <a:latin typeface="Times New Roman" pitchFamily="18" charset="0"/>
                <a:ea typeface="Calibri" pitchFamily="34" charset="0"/>
                <a:cs typeface="Times New Roman" pitchFamily="18" charset="0"/>
              </a:rPr>
              <a:t>X</a:t>
            </a:r>
            <a:r>
              <a:rPr lang="fr-FR" sz="1600" dirty="0">
                <a:latin typeface="Times New Roman" pitchFamily="18" charset="0"/>
                <a:ea typeface="Calibri" pitchFamily="34" charset="0"/>
                <a:cs typeface="Times New Roman" pitchFamily="18" charset="0"/>
              </a:rPr>
              <a:t> n’a aucune convention fiscale avec la France. En 2019, son bénéfice tiré de la pâtisserie de Paris était </a:t>
            </a:r>
            <a:r>
              <a:rPr lang="fr-FR" sz="1600" b="1" dirty="0">
                <a:latin typeface="Times New Roman" pitchFamily="18" charset="0"/>
                <a:ea typeface="Calibri" pitchFamily="34" charset="0"/>
                <a:cs typeface="Times New Roman" pitchFamily="18" charset="0"/>
              </a:rPr>
              <a:t>50 000€.</a:t>
            </a:r>
            <a:r>
              <a:rPr lang="fr-FR" sz="1600" dirty="0">
                <a:latin typeface="Times New Roman" pitchFamily="18" charset="0"/>
                <a:ea typeface="Calibri" pitchFamily="34" charset="0"/>
                <a:cs typeface="Times New Roman" pitchFamily="18" charset="0"/>
              </a:rPr>
              <a:t>  Quant à sa pâtisserie du pays </a:t>
            </a:r>
            <a:r>
              <a:rPr lang="fr-FR" sz="1600" b="1" dirty="0">
                <a:latin typeface="Times New Roman" pitchFamily="18" charset="0"/>
                <a:ea typeface="Calibri" pitchFamily="34" charset="0"/>
                <a:cs typeface="Times New Roman" pitchFamily="18" charset="0"/>
              </a:rPr>
              <a:t>X</a:t>
            </a:r>
            <a:r>
              <a:rPr lang="fr-FR" sz="1600" dirty="0">
                <a:latin typeface="Times New Roman" pitchFamily="18" charset="0"/>
                <a:ea typeface="Calibri" pitchFamily="34" charset="0"/>
                <a:cs typeface="Times New Roman" pitchFamily="18" charset="0"/>
              </a:rPr>
              <a:t>,</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elle a été moins performante avec un bénéfice de seulement </a:t>
            </a:r>
            <a:r>
              <a:rPr lang="fr-FR" sz="1600" b="1" dirty="0">
                <a:latin typeface="Times New Roman" pitchFamily="18" charset="0"/>
                <a:ea typeface="Calibri" pitchFamily="34" charset="0"/>
                <a:cs typeface="Times New Roman" pitchFamily="18" charset="0"/>
              </a:rPr>
              <a:t>20. 000€</a:t>
            </a:r>
            <a:r>
              <a:rPr lang="fr-FR" sz="1600" dirty="0">
                <a:latin typeface="Times New Roman" pitchFamily="18" charset="0"/>
                <a:ea typeface="Calibri" pitchFamily="34" charset="0"/>
                <a:cs typeface="Times New Roman" pitchFamily="18" charset="0"/>
              </a:rPr>
              <a:t> soumis à l’impôt dans le pays</a:t>
            </a:r>
            <a:r>
              <a:rPr lang="fr-FR" sz="1600" b="1" dirty="0">
                <a:latin typeface="Times New Roman" pitchFamily="18" charset="0"/>
                <a:ea typeface="Calibri" pitchFamily="34" charset="0"/>
                <a:cs typeface="Times New Roman" pitchFamily="18" charset="0"/>
              </a:rPr>
              <a:t> X</a:t>
            </a:r>
            <a:r>
              <a:rPr lang="fr-FR" sz="1600" dirty="0">
                <a:latin typeface="Times New Roman" pitchFamily="18" charset="0"/>
                <a:ea typeface="Calibri" pitchFamily="34" charset="0"/>
                <a:cs typeface="Times New Roman" pitchFamily="18" charset="0"/>
              </a:rPr>
              <a:t>  pour un montant de </a:t>
            </a:r>
            <a:r>
              <a:rPr lang="fr-FR" sz="1600" b="1" dirty="0">
                <a:latin typeface="Times New Roman" pitchFamily="18" charset="0"/>
                <a:ea typeface="Calibri" pitchFamily="34" charset="0"/>
                <a:cs typeface="Times New Roman" pitchFamily="18" charset="0"/>
              </a:rPr>
              <a:t>5000€</a:t>
            </a:r>
            <a:r>
              <a:rPr lang="fr-FR" sz="1600" dirty="0">
                <a:latin typeface="Times New Roman" pitchFamily="18" charset="0"/>
                <a:ea typeface="Calibri" pitchFamily="34" charset="0"/>
                <a:cs typeface="Times New Roman" pitchFamily="18" charset="0"/>
              </a:rPr>
              <a:t>.</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ea typeface="Calibri" pitchFamily="34" charset="0"/>
            </a:endParaRPr>
          </a:p>
          <a:p>
            <a:pPr eaLnBrk="0" hangingPunct="0"/>
            <a:r>
              <a:rPr lang="fr-FR" sz="1600" b="1" dirty="0">
                <a:latin typeface="Times New Roman" pitchFamily="18" charset="0"/>
                <a:ea typeface="Calibri" pitchFamily="34" charset="0"/>
              </a:rPr>
              <a:t>Quelle est la base imposable de monsieur  DURAND  </a:t>
            </a:r>
            <a:r>
              <a:rPr lang="fr-FR" sz="1600" dirty="0">
                <a:latin typeface="Times New Roman" pitchFamily="18" charset="0"/>
                <a:ea typeface="Calibri" pitchFamily="34" charset="0"/>
              </a:rPr>
              <a:t>? </a:t>
            </a:r>
          </a:p>
          <a:p>
            <a:r>
              <a:rPr lang="fr-FR" sz="1600" dirty="0">
                <a:latin typeface="Times New Roman" pitchFamily="18" charset="0"/>
                <a:ea typeface="Calibri" pitchFamily="34" charset="0"/>
              </a:rPr>
              <a:t>            </a:t>
            </a:r>
            <a:endParaRPr lang="fr-FR" sz="1600" dirty="0">
              <a:latin typeface="Times New Roman" pitchFamily="18" charset="0"/>
              <a:ea typeface="Calibri" pitchFamily="34"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323528" y="1305341"/>
            <a:ext cx="8820472"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sng" strike="noStrike" cap="none" normalizeH="0" baseline="0" dirty="0">
                <a:ln>
                  <a:noFill/>
                </a:ln>
                <a:solidFill>
                  <a:schemeClr val="accent1"/>
                </a:solidFill>
                <a:effectLst/>
                <a:latin typeface="Times New Roman" pitchFamily="18" charset="0"/>
                <a:ea typeface="Calibri" pitchFamily="34" charset="0"/>
                <a:cs typeface="Times New Roman" pitchFamily="18" charset="0"/>
              </a:rPr>
              <a:t>Cas pratique N°1 / Monsieur HASSAN</a:t>
            </a:r>
          </a:p>
          <a:p>
            <a:pPr marL="0" marR="0" lvl="0" indent="0" algn="l" defTabSz="914400" rtl="0" eaLnBrk="1" fontAlgn="base" latinLnBrk="0" hangingPunct="1">
              <a:lnSpc>
                <a:spcPct val="100000"/>
              </a:lnSpc>
              <a:spcBef>
                <a:spcPct val="0"/>
              </a:spcBef>
              <a:spcAft>
                <a:spcPct val="0"/>
              </a:spcAft>
              <a:buClrTx/>
              <a:buSzTx/>
              <a:buFontTx/>
              <a:buNone/>
              <a:tabLst/>
            </a:pPr>
            <a:endParaRPr lang="fr-FR" sz="1600" dirty="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fr-FR" sz="1600" dirty="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Vous avez obtenu votre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MBA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à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PPA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et vous êtes à la recherche de votre premier emploi. En guise d’entretien d’embauche, le DRH de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J&amp;M- conseils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vous soumet les questions ci-dessous.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1" i="0" u="sng" strike="noStrike" cap="none" normalizeH="0" baseline="0" dirty="0">
              <a:ln>
                <a:noFill/>
              </a:ln>
              <a:solidFill>
                <a:schemeClr val="accent3"/>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HASSAN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est originaire du pays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X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qui n’a aucune convention fiscale avec la France. Il exploite une entreprise individuelle à Paris et il a eu un revenu annuel de </a:t>
            </a:r>
            <a:r>
              <a:rPr lang="fr-FR" sz="1600" b="1" dirty="0">
                <a:latin typeface="Times New Roman" pitchFamily="18" charset="0"/>
                <a:ea typeface="Calibri" pitchFamily="34" charset="0"/>
                <a:cs typeface="Times New Roman" pitchFamily="18" charset="0"/>
              </a:rPr>
              <a:t>140</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500€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 2023. Sa femme et ses trois enfants </a:t>
            </a:r>
            <a:r>
              <a:rPr lang="fr-FR" sz="1600" dirty="0">
                <a:latin typeface="Times New Roman" pitchFamily="18" charset="0"/>
                <a:ea typeface="Calibri" pitchFamily="34" charset="0"/>
                <a:cs typeface="Times New Roman" pitchFamily="18" charset="0"/>
              </a:rPr>
              <a:t>vivent</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dans leur pays. Sa femme est salariée d’une boutique de vente de chaussures qui lui a rapporté un revenu annuel équivalant à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15.500€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 2023.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sz="1600" dirty="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Monsieur</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HASSAN </a:t>
            </a:r>
            <a:r>
              <a:rPr kumimoji="0" lang="fr-FR" sz="160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souhaite savoir quel est État ou quels sont les Etats qui peuvent imposer les revenus de son couple (</a:t>
            </a:r>
            <a:r>
              <a:rPr lang="fr-FR" sz="1600" b="1" dirty="0">
                <a:latin typeface="Times New Roman" pitchFamily="18" charset="0"/>
                <a:ea typeface="Calibri" pitchFamily="34" charset="0"/>
                <a:cs typeface="Times New Roman" pitchFamily="18" charset="0"/>
              </a:rPr>
              <a:t>1</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40.500€ et 15.500€</a:t>
            </a:r>
            <a:r>
              <a:rPr kumimoji="0" lang="fr-FR" sz="160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50825" y="980728"/>
            <a:ext cx="8642350" cy="5539978"/>
          </a:xfrm>
          <a:prstGeom prst="rect">
            <a:avLst/>
          </a:prstGeom>
          <a:noFill/>
          <a:ln w="9525">
            <a:noFill/>
            <a:miter lim="800000"/>
            <a:headEnd/>
            <a:tailEnd/>
          </a:ln>
        </p:spPr>
        <p:txBody>
          <a:bodyPr anchor="ctr">
            <a:spAutoFit/>
          </a:bodyPr>
          <a:lstStyle/>
          <a:p>
            <a:pPr eaLnBrk="0" hangingPunct="0"/>
            <a:r>
              <a:rPr lang="fr-FR" sz="1600" b="1" u="sng" dirty="0">
                <a:solidFill>
                  <a:srgbClr val="FF0000"/>
                </a:solidFill>
                <a:latin typeface="Times New Roman" pitchFamily="18" charset="0"/>
                <a:ea typeface="Calibri" pitchFamily="34" charset="0"/>
                <a:cs typeface="Times New Roman" pitchFamily="18" charset="0"/>
              </a:rPr>
              <a:t>Corrigé du cas monsieur DURAND</a:t>
            </a:r>
          </a:p>
          <a:p>
            <a:pPr eaLnBrk="0" hangingPunct="0"/>
            <a:endParaRPr lang="fr-FR" sz="1600" b="1" u="sng" dirty="0">
              <a:solidFill>
                <a:schemeClr val="accent2"/>
              </a:solidFill>
              <a:latin typeface="Times New Roman" pitchFamily="18" charset="0"/>
              <a:ea typeface="Calibri" pitchFamily="34" charset="0"/>
              <a:cs typeface="Times New Roman" pitchFamily="18" charset="0"/>
            </a:endParaRPr>
          </a:p>
          <a:p>
            <a:pPr eaLnBrk="0" hangingPunct="0"/>
            <a:r>
              <a:rPr lang="fr-FR" sz="1600" b="1" dirty="0">
                <a:latin typeface="Times New Roman" pitchFamily="18" charset="0"/>
                <a:ea typeface="Calibri" pitchFamily="34" charset="0"/>
                <a:cs typeface="Times New Roman" pitchFamily="18" charset="0"/>
              </a:rPr>
              <a:t>Monsieur DURAND</a:t>
            </a:r>
            <a:r>
              <a:rPr lang="fr-FR" sz="1600" dirty="0">
                <a:latin typeface="Times New Roman" pitchFamily="18" charset="0"/>
                <a:ea typeface="Calibri" pitchFamily="34" charset="0"/>
                <a:cs typeface="Times New Roman" pitchFamily="18" charset="0"/>
              </a:rPr>
              <a:t> étant un exploitant individuel domicilié fiscalement en France, il est personnellement soumis à l’impôt sur l’ensemble de ses revenus de source française et étrangère par application de la règle de mondialité, sauf convention fiscale contraire, ce qui n’est pas le cas ici. </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 A noter cependant que l’impôt payé à l’étranger est considéré comme une charge déductible sur le revenu perçu à étranger. De ce fait, la base imposable de</a:t>
            </a:r>
            <a:r>
              <a:rPr lang="fr-FR" sz="1600" b="1" dirty="0">
                <a:latin typeface="Times New Roman" pitchFamily="18" charset="0"/>
                <a:ea typeface="Calibri" pitchFamily="34" charset="0"/>
                <a:cs typeface="Times New Roman" pitchFamily="18" charset="0"/>
              </a:rPr>
              <a:t> monsieur</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DURAND </a:t>
            </a:r>
            <a:r>
              <a:rPr lang="fr-FR" sz="1600" dirty="0">
                <a:latin typeface="Times New Roman" pitchFamily="18" charset="0"/>
                <a:ea typeface="Calibri" pitchFamily="34" charset="0"/>
                <a:cs typeface="Times New Roman" pitchFamily="18" charset="0"/>
              </a:rPr>
              <a:t>est déterminée de la manière suivante:</a:t>
            </a:r>
          </a:p>
          <a:p>
            <a:pPr eaLnBrk="0" hangingPunct="0"/>
            <a:endParaRPr lang="fr-FR" sz="1600" dirty="0">
              <a:latin typeface="Times New Roman" pitchFamily="18" charset="0"/>
              <a:cs typeface="Times New Roman" pitchFamily="18" charset="0"/>
            </a:endParaRPr>
          </a:p>
          <a:p>
            <a:pPr eaLnBrk="0" hangingPunct="0"/>
            <a:r>
              <a:rPr lang="fr-FR" sz="1600" dirty="0">
                <a:latin typeface="Times New Roman" pitchFamily="18" charset="0"/>
                <a:cs typeface="Calibri" pitchFamily="34" charset="0"/>
              </a:rPr>
              <a:t>D’abord on calcule la part du revenu étranger imposable en France :</a:t>
            </a:r>
          </a:p>
          <a:p>
            <a:pPr eaLnBrk="0" hangingPunct="0"/>
            <a:endParaRPr lang="fr-FR" sz="1600" dirty="0">
              <a:latin typeface="Times New Roman" pitchFamily="18" charset="0"/>
              <a:cs typeface="Calibri" pitchFamily="34" charset="0"/>
            </a:endParaRPr>
          </a:p>
          <a:p>
            <a:pPr eaLnBrk="0" hangingPunct="0"/>
            <a:r>
              <a:rPr lang="fr-FR" sz="1600" dirty="0">
                <a:latin typeface="Times New Roman" pitchFamily="18" charset="0"/>
                <a:cs typeface="Calibri" pitchFamily="34" charset="0"/>
              </a:rPr>
              <a:t>bénéfice</a:t>
            </a:r>
            <a:r>
              <a:rPr lang="fr-FR" sz="1600" b="1" dirty="0">
                <a:latin typeface="Times New Roman" pitchFamily="18" charset="0"/>
                <a:cs typeface="Calibri" pitchFamily="34" charset="0"/>
              </a:rPr>
              <a:t> 20.000 – </a:t>
            </a:r>
            <a:r>
              <a:rPr lang="fr-FR" sz="1600" dirty="0">
                <a:latin typeface="Times New Roman" pitchFamily="18" charset="0"/>
                <a:cs typeface="Calibri" pitchFamily="34" charset="0"/>
              </a:rPr>
              <a:t>impôt local</a:t>
            </a:r>
            <a:r>
              <a:rPr lang="fr-FR" sz="1600" b="1" dirty="0">
                <a:latin typeface="Times New Roman" pitchFamily="18" charset="0"/>
                <a:cs typeface="Calibri" pitchFamily="34" charset="0"/>
              </a:rPr>
              <a:t> 5000€ = </a:t>
            </a:r>
            <a:r>
              <a:rPr lang="fr-FR" sz="1600" dirty="0">
                <a:latin typeface="Times New Roman" pitchFamily="18" charset="0"/>
                <a:cs typeface="Calibri" pitchFamily="34" charset="0"/>
              </a:rPr>
              <a:t> revenu étranger imposable France </a:t>
            </a:r>
            <a:r>
              <a:rPr lang="fr-FR" sz="1600" b="1" dirty="0">
                <a:latin typeface="Times New Roman" pitchFamily="18" charset="0"/>
                <a:cs typeface="Calibri" pitchFamily="34" charset="0"/>
              </a:rPr>
              <a:t>15.000€</a:t>
            </a:r>
          </a:p>
          <a:p>
            <a:pPr eaLnBrk="0" hangingPunct="0"/>
            <a:endParaRPr lang="fr-FR" sz="1600" dirty="0">
              <a:latin typeface="Times New Roman" pitchFamily="18" charset="0"/>
              <a:cs typeface="Times New Roman" pitchFamily="18" charset="0"/>
            </a:endParaRPr>
          </a:p>
          <a:p>
            <a:pPr eaLnBrk="0" hangingPunct="0"/>
            <a:r>
              <a:rPr lang="fr-FR" sz="1600" dirty="0">
                <a:latin typeface="Times New Roman" pitchFamily="18" charset="0"/>
                <a:cs typeface="Calibri" pitchFamily="34" charset="0"/>
              </a:rPr>
              <a:t>Ensuite, on fait l’addition des deux revenus imposables de source interne et externe pour obtenir la base imposable en France de</a:t>
            </a:r>
            <a:r>
              <a:rPr lang="fr-FR" sz="1600" b="1" dirty="0">
                <a:latin typeface="Times New Roman" pitchFamily="18" charset="0"/>
                <a:cs typeface="Calibri" pitchFamily="34" charset="0"/>
              </a:rPr>
              <a:t> monsieur</a:t>
            </a:r>
            <a:r>
              <a:rPr lang="fr-FR" sz="1600" dirty="0">
                <a:latin typeface="Times New Roman" pitchFamily="18" charset="0"/>
                <a:cs typeface="Calibri" pitchFamily="34" charset="0"/>
              </a:rPr>
              <a:t>  </a:t>
            </a:r>
            <a:r>
              <a:rPr lang="fr-FR" sz="1600" b="1" dirty="0">
                <a:latin typeface="Times New Roman" pitchFamily="18" charset="0"/>
                <a:cs typeface="Calibri" pitchFamily="34" charset="0"/>
              </a:rPr>
              <a:t>DURAND</a:t>
            </a:r>
            <a:r>
              <a:rPr lang="fr-FR" sz="1600" dirty="0">
                <a:latin typeface="Times New Roman" pitchFamily="18" charset="0"/>
                <a:cs typeface="Calibri" pitchFamily="34" charset="0"/>
              </a:rPr>
              <a:t> : </a:t>
            </a:r>
          </a:p>
          <a:p>
            <a:pPr eaLnBrk="0" hangingPunct="0"/>
            <a:endParaRPr lang="fr-FR" sz="1600" dirty="0">
              <a:latin typeface="Times New Roman" pitchFamily="18" charset="0"/>
              <a:cs typeface="Times New Roman" pitchFamily="18" charset="0"/>
            </a:endParaRPr>
          </a:p>
          <a:p>
            <a:pPr eaLnBrk="0" hangingPunct="0"/>
            <a:r>
              <a:rPr lang="fr-FR" sz="1600" b="1" dirty="0">
                <a:latin typeface="Times New Roman" pitchFamily="18" charset="0"/>
                <a:cs typeface="Calibri" pitchFamily="34" charset="0"/>
              </a:rPr>
              <a:t>50.000€</a:t>
            </a:r>
            <a:r>
              <a:rPr lang="fr-FR" sz="1600" dirty="0">
                <a:latin typeface="Times New Roman" pitchFamily="18" charset="0"/>
                <a:cs typeface="Calibri" pitchFamily="34" charset="0"/>
              </a:rPr>
              <a:t> + </a:t>
            </a:r>
            <a:r>
              <a:rPr lang="fr-FR" sz="1600" b="1" dirty="0">
                <a:latin typeface="Times New Roman" pitchFamily="18" charset="0"/>
                <a:cs typeface="Calibri" pitchFamily="34" charset="0"/>
              </a:rPr>
              <a:t>15.000€</a:t>
            </a:r>
            <a:r>
              <a:rPr lang="fr-FR" sz="1600" dirty="0">
                <a:latin typeface="Times New Roman" pitchFamily="18" charset="0"/>
                <a:cs typeface="Calibri" pitchFamily="34" charset="0"/>
              </a:rPr>
              <a:t> = </a:t>
            </a:r>
            <a:r>
              <a:rPr lang="fr-FR" sz="1600" b="1" dirty="0">
                <a:latin typeface="Times New Roman" pitchFamily="18" charset="0"/>
                <a:cs typeface="Calibri" pitchFamily="34" charset="0"/>
              </a:rPr>
              <a:t>65.000€</a:t>
            </a:r>
          </a:p>
          <a:p>
            <a:pPr eaLnBrk="0" hangingPunct="0"/>
            <a:endParaRPr lang="fr-FR" sz="1600" b="1" dirty="0">
              <a:latin typeface="Times New Roman" pitchFamily="18" charset="0"/>
              <a:cs typeface="Calibri" pitchFamily="34" charset="0"/>
            </a:endParaRPr>
          </a:p>
          <a:p>
            <a:r>
              <a:rPr lang="fr-FR" sz="1600" b="1" dirty="0">
                <a:latin typeface="Times New Roman" pitchFamily="18" charset="0"/>
                <a:cs typeface="Calibri" pitchFamily="34" charset="0"/>
              </a:rPr>
              <a:t>Monsieur DURAND</a:t>
            </a:r>
            <a:r>
              <a:rPr lang="fr-FR" sz="1600" dirty="0">
                <a:latin typeface="Times New Roman" pitchFamily="18" charset="0"/>
                <a:cs typeface="Calibri" pitchFamily="34" charset="0"/>
              </a:rPr>
              <a:t>  doit faire la déclaration de ses revenus globaux de source interne et étrangère sur  l’imprimé </a:t>
            </a:r>
            <a:r>
              <a:rPr lang="fr-FR" sz="1600" b="1" dirty="0">
                <a:latin typeface="Times New Roman" pitchFamily="18" charset="0"/>
                <a:cs typeface="Calibri" pitchFamily="34" charset="0"/>
              </a:rPr>
              <a:t>N° 2042 </a:t>
            </a:r>
            <a:r>
              <a:rPr lang="fr-FR" sz="1600" dirty="0">
                <a:latin typeface="Times New Roman" pitchFamily="18" charset="0"/>
                <a:cs typeface="Calibri" pitchFamily="34" charset="0"/>
              </a:rPr>
              <a:t>et faire la déclaration de ses revenus venant du pays </a:t>
            </a:r>
            <a:r>
              <a:rPr lang="fr-FR" sz="1600" b="1" dirty="0">
                <a:latin typeface="Times New Roman" pitchFamily="18" charset="0"/>
                <a:cs typeface="Calibri" pitchFamily="34" charset="0"/>
              </a:rPr>
              <a:t>X </a:t>
            </a:r>
            <a:r>
              <a:rPr lang="fr-FR" sz="1600" dirty="0">
                <a:latin typeface="Times New Roman" pitchFamily="18" charset="0"/>
                <a:cs typeface="Calibri" pitchFamily="34" charset="0"/>
              </a:rPr>
              <a:t>sur  l’imprimé</a:t>
            </a:r>
            <a:r>
              <a:rPr lang="fr-FR" sz="1600" b="1" dirty="0">
                <a:latin typeface="Times New Roman" pitchFamily="18" charset="0"/>
                <a:cs typeface="Calibri" pitchFamily="34" charset="0"/>
              </a:rPr>
              <a:t> N°</a:t>
            </a:r>
            <a:r>
              <a:rPr lang="fr-FR" sz="1600" dirty="0">
                <a:latin typeface="Times New Roman" pitchFamily="18" charset="0"/>
                <a:cs typeface="Calibri" pitchFamily="34" charset="0"/>
              </a:rPr>
              <a:t> </a:t>
            </a:r>
            <a:r>
              <a:rPr lang="fr-FR" sz="1600" b="1" dirty="0">
                <a:latin typeface="Times New Roman" pitchFamily="18" charset="0"/>
                <a:cs typeface="Calibri" pitchFamily="34" charset="0"/>
              </a:rPr>
              <a:t>2047</a:t>
            </a:r>
            <a:r>
              <a:rPr lang="fr-FR" sz="1600" dirty="0">
                <a:latin typeface="Times New Roman" pitchFamily="18" charset="0"/>
                <a:cs typeface="Calibri" pitchFamily="34" charset="0"/>
              </a:rPr>
              <a:t>. </a:t>
            </a:r>
          </a:p>
          <a:p>
            <a:pPr eaLnBrk="0" hangingPunct="0"/>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87337" y="1166843"/>
            <a:ext cx="8569325" cy="4524315"/>
          </a:xfrm>
          <a:prstGeom prst="rect">
            <a:avLst/>
          </a:prstGeom>
          <a:solidFill>
            <a:srgbClr val="FFFFFF"/>
          </a:solidFill>
          <a:ln w="9525">
            <a:noFill/>
            <a:miter lim="800000"/>
            <a:headEnd/>
            <a:tailEnd/>
          </a:ln>
        </p:spPr>
        <p:txBody>
          <a:bodyPr anchor="ctr">
            <a:spAutoFit/>
          </a:bodyPr>
          <a:lstStyle/>
          <a:p>
            <a:r>
              <a:rPr lang="fr-FR" sz="1600" b="1" u="sng" dirty="0">
                <a:solidFill>
                  <a:schemeClr val="accent3"/>
                </a:solidFill>
                <a:latin typeface="Times New Roman" pitchFamily="18" charset="0"/>
                <a:cs typeface="Times New Roman" pitchFamily="18" charset="0"/>
              </a:rPr>
              <a:t>Cas pratique N°6 /  Monsieur Batista</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Monsieur Batista</a:t>
            </a:r>
            <a:r>
              <a:rPr lang="fr-FR" sz="1600" dirty="0">
                <a:latin typeface="Times New Roman" pitchFamily="18" charset="0"/>
                <a:ea typeface="Calibri" pitchFamily="34" charset="0"/>
                <a:cs typeface="Times New Roman" pitchFamily="18" charset="0"/>
              </a:rPr>
              <a:t>, </a:t>
            </a:r>
            <a:r>
              <a:rPr lang="fr-FR" sz="1600" dirty="0">
                <a:latin typeface="Times New Roman" pitchFamily="18" charset="0"/>
                <a:cs typeface="Times New Roman" pitchFamily="18" charset="0"/>
              </a:rPr>
              <a:t>célibataire sans enfant</a:t>
            </a:r>
            <a:r>
              <a:rPr lang="fr-FR" sz="1600" dirty="0">
                <a:latin typeface="Constantia" pitchFamily="18" charset="0"/>
              </a:rPr>
              <a:t>, </a:t>
            </a:r>
            <a:r>
              <a:rPr lang="fr-FR" sz="1600" dirty="0">
                <a:latin typeface="Times New Roman" pitchFamily="18" charset="0"/>
                <a:cs typeface="Calibri" pitchFamily="34" charset="0"/>
              </a:rPr>
              <a:t>un entrepreneur individuel italien domicilié en Italie a ouvert une exploitation à Lyon, destinée à vendre ses spaghettis de fabrication artisanale. En 2019, son exploitation lyonnaise a dégagé un bénéfice de </a:t>
            </a:r>
            <a:r>
              <a:rPr lang="fr-FR" sz="1600" b="1" dirty="0">
                <a:latin typeface="Times New Roman" pitchFamily="18" charset="0"/>
                <a:cs typeface="Calibri" pitchFamily="34" charset="0"/>
              </a:rPr>
              <a:t>20.000€</a:t>
            </a:r>
            <a:r>
              <a:rPr lang="fr-FR" sz="1600" dirty="0">
                <a:latin typeface="Times New Roman" pitchFamily="18" charset="0"/>
                <a:cs typeface="Calibri" pitchFamily="34" charset="0"/>
              </a:rPr>
              <a:t>. </a:t>
            </a:r>
          </a:p>
          <a:p>
            <a:pPr eaLnBrk="0" hangingPunct="0"/>
            <a:endParaRPr lang="fr-FR" sz="1600" dirty="0">
              <a:latin typeface="Times New Roman" pitchFamily="18" charset="0"/>
              <a:cs typeface="Calibri" pitchFamily="34" charset="0"/>
            </a:endParaRPr>
          </a:p>
          <a:p>
            <a:pPr eaLnBrk="0" hangingPunct="0"/>
            <a:r>
              <a:rPr lang="fr-FR" sz="1600" dirty="0">
                <a:latin typeface="Times New Roman" pitchFamily="18" charset="0"/>
                <a:cs typeface="Calibri" pitchFamily="34" charset="0"/>
              </a:rPr>
              <a:t>Quant à son exploitation italienne qui était en travaux au cours des 10 mois de l’année 2019, n’a dégagé que </a:t>
            </a:r>
            <a:r>
              <a:rPr lang="fr-FR" sz="1600" b="1" dirty="0">
                <a:latin typeface="Times New Roman" pitchFamily="18" charset="0"/>
                <a:cs typeface="Calibri" pitchFamily="34" charset="0"/>
              </a:rPr>
              <a:t>7 070€ </a:t>
            </a:r>
            <a:r>
              <a:rPr lang="fr-FR" sz="1600" dirty="0">
                <a:latin typeface="Times New Roman" pitchFamily="18" charset="0"/>
                <a:cs typeface="Calibri" pitchFamily="34" charset="0"/>
              </a:rPr>
              <a:t>de bénéfice sur lequel il a payé </a:t>
            </a:r>
            <a:r>
              <a:rPr lang="fr-FR" sz="1600" b="1" dirty="0">
                <a:latin typeface="Times New Roman" pitchFamily="18" charset="0"/>
                <a:cs typeface="Calibri" pitchFamily="34" charset="0"/>
              </a:rPr>
              <a:t>1000€ </a:t>
            </a:r>
            <a:r>
              <a:rPr lang="fr-FR" sz="1600" dirty="0">
                <a:latin typeface="Times New Roman" pitchFamily="18" charset="0"/>
                <a:cs typeface="Calibri" pitchFamily="34" charset="0"/>
              </a:rPr>
              <a:t>d’impôt au fisc italien, ce qui donne un bénéfice net d’impôt </a:t>
            </a:r>
            <a:r>
              <a:rPr lang="fr-FR" sz="1600" b="1" dirty="0">
                <a:latin typeface="Times New Roman" pitchFamily="18" charset="0"/>
                <a:cs typeface="Calibri" pitchFamily="34" charset="0"/>
              </a:rPr>
              <a:t>6070€ 5</a:t>
            </a:r>
            <a:r>
              <a:rPr lang="fr-FR" sz="1600" dirty="0">
                <a:latin typeface="Times New Roman" pitchFamily="18" charset="0"/>
                <a:cs typeface="Calibri" pitchFamily="34" charset="0"/>
              </a:rPr>
              <a:t>. A souligner que l’Italie est liée à la France par une convention fiscale de non double imposition et que chacune des deux exploitations de </a:t>
            </a:r>
            <a:r>
              <a:rPr lang="fr-FR" sz="1600" b="1" dirty="0">
                <a:latin typeface="Times New Roman" pitchFamily="18" charset="0"/>
                <a:cs typeface="Calibri" pitchFamily="34" charset="0"/>
              </a:rPr>
              <a:t>Monsieur Batista </a:t>
            </a:r>
            <a:r>
              <a:rPr lang="fr-FR" sz="1600" dirty="0">
                <a:latin typeface="Times New Roman" pitchFamily="18" charset="0"/>
                <a:cs typeface="Calibri" pitchFamily="34" charset="0"/>
              </a:rPr>
              <a:t>est localement imposée.</a:t>
            </a:r>
            <a:r>
              <a:rPr lang="fr-FR" sz="1600" b="1" dirty="0">
                <a:latin typeface="Times New Roman" pitchFamily="18" charset="0"/>
                <a:cs typeface="Calibri" pitchFamily="34" charset="0"/>
              </a:rPr>
              <a:t> </a:t>
            </a:r>
          </a:p>
          <a:p>
            <a:pPr eaLnBrk="0" hangingPunct="0"/>
            <a:endParaRPr lang="fr-FR" sz="1600" b="1" dirty="0">
              <a:latin typeface="Times New Roman" pitchFamily="18" charset="0"/>
              <a:cs typeface="Calibri" pitchFamily="34" charset="0"/>
            </a:endParaRPr>
          </a:p>
          <a:p>
            <a:pPr eaLnBrk="0" hangingPunct="0"/>
            <a:endParaRPr lang="fr-FR" sz="1600" b="1" dirty="0">
              <a:latin typeface="Times New Roman" pitchFamily="18" charset="0"/>
              <a:cs typeface="Calibri" pitchFamily="34" charset="0"/>
            </a:endParaRPr>
          </a:p>
          <a:p>
            <a:pPr eaLnBrk="0" hangingPunct="0"/>
            <a:endParaRPr lang="fr-FR" sz="1600" b="1" dirty="0">
              <a:latin typeface="Times New Roman" pitchFamily="18" charset="0"/>
              <a:cs typeface="Calibri" pitchFamily="34" charset="0"/>
            </a:endParaRPr>
          </a:p>
          <a:p>
            <a:pPr eaLnBrk="0" hangingPunct="0"/>
            <a:endParaRPr lang="fr-FR" sz="1600" dirty="0">
              <a:latin typeface="Times New Roman" pitchFamily="18" charset="0"/>
              <a:cs typeface="Calibri" pitchFamily="34" charset="0"/>
            </a:endParaRPr>
          </a:p>
          <a:p>
            <a:r>
              <a:rPr lang="fr-FR" sz="1600" dirty="0">
                <a:latin typeface="Times New Roman" pitchFamily="18" charset="0"/>
                <a:cs typeface="Times New Roman" pitchFamily="18" charset="0"/>
              </a:rPr>
              <a:t>Calculez l’impôt que </a:t>
            </a:r>
            <a:r>
              <a:rPr lang="fr-FR" sz="1600" b="1" dirty="0">
                <a:latin typeface="Times New Roman" pitchFamily="18" charset="0"/>
                <a:cs typeface="Times New Roman" pitchFamily="18" charset="0"/>
              </a:rPr>
              <a:t>monsieur Batista </a:t>
            </a:r>
            <a:r>
              <a:rPr lang="fr-FR" sz="1600" dirty="0">
                <a:latin typeface="Times New Roman" pitchFamily="18" charset="0"/>
                <a:cs typeface="Times New Roman" pitchFamily="18" charset="0"/>
              </a:rPr>
              <a:t>doit payer en France. </a:t>
            </a:r>
          </a:p>
          <a:p>
            <a:pPr eaLnBrk="0" hangingPunct="0"/>
            <a:endParaRPr lang="fr-FR" sz="16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251458" y="917912"/>
            <a:ext cx="8641084" cy="5816977"/>
          </a:xfrm>
          <a:prstGeom prst="rect">
            <a:avLst/>
          </a:prstGeom>
          <a:noFill/>
          <a:ln w="9525">
            <a:noFill/>
            <a:miter lim="800000"/>
            <a:headEnd/>
            <a:tailEnd/>
          </a:ln>
        </p:spPr>
        <p:txBody>
          <a:bodyPr wrap="square" anchor="ctr">
            <a:spAutoFit/>
          </a:bodyPr>
          <a:lstStyle/>
          <a:p>
            <a:r>
              <a:rPr lang="fr-FR" sz="1600" b="1" u="sng" dirty="0">
                <a:solidFill>
                  <a:srgbClr val="FF0000"/>
                </a:solidFill>
                <a:latin typeface="Times New Roman" pitchFamily="18" charset="0"/>
                <a:ea typeface="Calibri" pitchFamily="34" charset="0"/>
                <a:cs typeface="Times New Roman" pitchFamily="18" charset="0"/>
              </a:rPr>
              <a:t>Corrigé du cas  monsieur Batista</a:t>
            </a:r>
          </a:p>
          <a:p>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En matière d’impôt sur le revenu des personnes physiques, y compris les exploitants d’entreprises individuelles, la France applique le système de mondialité d’imposition, c’est-à-dire, le contribuable domicilié en France est imposé sur tous ses revenus de source française et étrangère sauf disposition contraire d’une convention fiscale de non double imposition. Par contre, un contribuable non domicilié en France n’est imposable que sur ses revenus de source française. Dans notre exemple, l’entrepreneur fiscalement domicilié en Italie ne sera soumis à l’impôt que sur ses revenus de source française, dans la catégorie des bénéfices industriels et commerciaux (</a:t>
            </a:r>
            <a:r>
              <a:rPr lang="fr-FR" sz="1600" b="1" dirty="0">
                <a:latin typeface="Times New Roman" pitchFamily="18" charset="0"/>
                <a:ea typeface="Calibri" pitchFamily="34" charset="0"/>
                <a:cs typeface="Times New Roman" pitchFamily="18" charset="0"/>
              </a:rPr>
              <a:t>BIC</a:t>
            </a:r>
            <a:r>
              <a:rPr lang="fr-FR" sz="1600" dirty="0">
                <a:latin typeface="Times New Roman" pitchFamily="18" charset="0"/>
                <a:ea typeface="Calibri" pitchFamily="34" charset="0"/>
                <a:cs typeface="Times New Roman" pitchFamily="18" charset="0"/>
              </a:rPr>
              <a:t>).</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Cependant, l’impôt sur le revenu d’un non domicilié en France ne peut être inférieur selon les cas, à </a:t>
            </a:r>
            <a:r>
              <a:rPr lang="fr-FR" sz="1600" b="1" dirty="0">
                <a:latin typeface="Times New Roman" pitchFamily="18" charset="0"/>
                <a:ea typeface="Calibri" pitchFamily="34" charset="0"/>
                <a:cs typeface="Times New Roman" pitchFamily="18" charset="0"/>
              </a:rPr>
              <a:t>20%</a:t>
            </a:r>
            <a:r>
              <a:rPr lang="fr-FR" sz="1600" dirty="0">
                <a:latin typeface="Times New Roman" pitchFamily="18" charset="0"/>
                <a:ea typeface="Calibri" pitchFamily="34" charset="0"/>
                <a:cs typeface="Times New Roman" pitchFamily="18" charset="0"/>
              </a:rPr>
              <a:t> ou </a:t>
            </a:r>
            <a:r>
              <a:rPr lang="fr-FR" sz="1600" b="1" dirty="0">
                <a:latin typeface="Times New Roman" pitchFamily="18" charset="0"/>
                <a:ea typeface="Calibri" pitchFamily="34" charset="0"/>
                <a:cs typeface="Times New Roman" pitchFamily="18" charset="0"/>
              </a:rPr>
              <a:t>30%</a:t>
            </a:r>
            <a:r>
              <a:rPr lang="fr-FR" sz="1600" dirty="0">
                <a:latin typeface="Times New Roman" pitchFamily="18" charset="0"/>
                <a:ea typeface="Calibri" pitchFamily="34" charset="0"/>
                <a:cs typeface="Times New Roman" pitchFamily="18" charset="0"/>
              </a:rPr>
              <a:t> de son bénéfice imposable sauf s’il opte pour des règles applicables aux résidents français. Cette option ne soumet pas le bénéfice tiré en Italie à une double imposition. Son addition au bénéfice de source française permet simplement la détermination du taux effectif d’imposition de </a:t>
            </a:r>
            <a:r>
              <a:rPr lang="fr-FR" sz="1600" b="1" dirty="0">
                <a:latin typeface="Times New Roman" pitchFamily="18" charset="0"/>
                <a:ea typeface="Calibri" pitchFamily="34" charset="0"/>
                <a:cs typeface="Times New Roman" pitchFamily="18" charset="0"/>
              </a:rPr>
              <a:t>monsieur Batista</a:t>
            </a:r>
            <a:r>
              <a:rPr lang="fr-FR" sz="1600" dirty="0">
                <a:latin typeface="Times New Roman" pitchFamily="18" charset="0"/>
                <a:ea typeface="Calibri" pitchFamily="34" charset="0"/>
                <a:cs typeface="Times New Roman" pitchFamily="18" charset="0"/>
              </a:rPr>
              <a:t>, compte tenu de la progressivité du barème de l’impôt sur le revenu.</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Ce taux sera ensuite appliqué au seul revenu imposable de source française, par conséquent, le bénéfice tiré en Italie sera retranché du bénéfice global et ne sera pas soumis à l’impôt français. </a:t>
            </a:r>
          </a:p>
          <a:p>
            <a:pPr eaLnBrk="0" hangingPunct="0"/>
            <a:endParaRPr lang="fr-FR" sz="1600" dirty="0">
              <a:latin typeface="Times New Roman" pitchFamily="18" charset="0"/>
              <a:ea typeface="Calibri" pitchFamily="34" charset="0"/>
              <a:cs typeface="Times New Roman" pitchFamily="18" charset="0"/>
            </a:endParaRPr>
          </a:p>
          <a:p>
            <a:endParaRPr lang="fr-FR" sz="1600" dirty="0">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Donc, il convient de calculer l’impôt de </a:t>
            </a:r>
            <a:r>
              <a:rPr lang="fr-FR" sz="1600" b="1" dirty="0">
                <a:latin typeface="Times New Roman" pitchFamily="18" charset="0"/>
                <a:ea typeface="Calibri" pitchFamily="34" charset="0"/>
                <a:cs typeface="Times New Roman" pitchFamily="18" charset="0"/>
              </a:rPr>
              <a:t>monsieur Batista</a:t>
            </a:r>
            <a:r>
              <a:rPr lang="fr-FR" sz="1600" dirty="0">
                <a:latin typeface="Times New Roman" pitchFamily="18" charset="0"/>
                <a:ea typeface="Calibri" pitchFamily="34" charset="0"/>
                <a:cs typeface="Times New Roman" pitchFamily="18" charset="0"/>
              </a:rPr>
              <a:t> d’abord sans option, et ensuite, avec option pour les non résidents, lui permettant de choisir le taux qui lui est le plus favorable</a:t>
            </a:r>
            <a:r>
              <a:rPr lang="fr-FR" dirty="0">
                <a:latin typeface="Times New Roman" pitchFamily="18" charset="0"/>
                <a:ea typeface="Calibri" pitchFamily="34" charset="0"/>
                <a:cs typeface="Times New Roman" pitchFamily="18" charset="0"/>
              </a:rPr>
              <a:t>. </a:t>
            </a:r>
          </a:p>
          <a:p>
            <a:pPr eaLnBrk="0" hangingPunct="0"/>
            <a:r>
              <a:rPr lang="fr-FR" dirty="0">
                <a:latin typeface="Times New Roman" pitchFamily="18" charset="0"/>
                <a:ea typeface="Calibri" pitchFamily="34" charset="0"/>
                <a:cs typeface="Times New Roman"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117613" y="836712"/>
            <a:ext cx="8856984" cy="3293209"/>
          </a:xfrm>
          <a:prstGeom prst="rect">
            <a:avLst/>
          </a:prstGeom>
          <a:noFill/>
          <a:ln w="9525">
            <a:noFill/>
            <a:miter lim="800000"/>
            <a:headEnd/>
            <a:tailEnd/>
          </a:ln>
        </p:spPr>
        <p:txBody>
          <a:bodyPr wrap="square" anchor="ctr">
            <a:spAutoFit/>
          </a:bodyPr>
          <a:lstStyle/>
          <a:p>
            <a:r>
              <a:rPr lang="fr-FR" sz="1600" b="1" u="sng" dirty="0">
                <a:latin typeface="Times New Roman" pitchFamily="18" charset="0"/>
                <a:ea typeface="Calibri" pitchFamily="34" charset="0"/>
                <a:cs typeface="Times New Roman" pitchFamily="18" charset="0"/>
              </a:rPr>
              <a:t>1- Calcul du taux d’imposition sans option </a:t>
            </a:r>
          </a:p>
          <a:p>
            <a:endParaRPr lang="fr-FR" sz="1600" dirty="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Le bénéfice de source française (</a:t>
            </a:r>
            <a:r>
              <a:rPr lang="fr-FR" sz="1600" b="1" dirty="0">
                <a:latin typeface="Times New Roman" pitchFamily="18" charset="0"/>
                <a:ea typeface="Calibri" pitchFamily="34" charset="0"/>
                <a:cs typeface="Times New Roman" pitchFamily="18" charset="0"/>
              </a:rPr>
              <a:t>20.000€) </a:t>
            </a:r>
            <a:r>
              <a:rPr lang="fr-FR" sz="1600" dirty="0">
                <a:latin typeface="Times New Roman" pitchFamily="18" charset="0"/>
                <a:ea typeface="Calibri" pitchFamily="34" charset="0"/>
                <a:cs typeface="Times New Roman" pitchFamily="18" charset="0"/>
              </a:rPr>
              <a:t>correspond à la deuxième tranche du barème  progressif  du taux de l’impôt sur revenu (tableau ci-dessus) et à un taux d’imposition de </a:t>
            </a:r>
            <a:r>
              <a:rPr lang="fr-FR" sz="1600" b="1" dirty="0">
                <a:latin typeface="Times New Roman" pitchFamily="18" charset="0"/>
                <a:ea typeface="Calibri" pitchFamily="34" charset="0"/>
                <a:cs typeface="Times New Roman" pitchFamily="18" charset="0"/>
              </a:rPr>
              <a:t>11%</a:t>
            </a:r>
            <a:r>
              <a:rPr lang="fr-FR" sz="1600" dirty="0">
                <a:latin typeface="Times New Roman" pitchFamily="18" charset="0"/>
                <a:ea typeface="Calibri" pitchFamily="34" charset="0"/>
                <a:cs typeface="Times New Roman" pitchFamily="18" charset="0"/>
              </a:rPr>
              <a:t>. Cependant, sans option, et conformément à l’</a:t>
            </a:r>
            <a:r>
              <a:rPr lang="fr-FR" sz="1600" b="1" dirty="0">
                <a:latin typeface="Times New Roman" pitchFamily="18" charset="0"/>
                <a:ea typeface="Calibri" pitchFamily="34" charset="0"/>
                <a:cs typeface="Times New Roman" pitchFamily="18" charset="0"/>
              </a:rPr>
              <a:t>article 197A.a.</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du CGI,  monsieur Batista </a:t>
            </a:r>
            <a:r>
              <a:rPr lang="fr-FR" sz="1600" dirty="0">
                <a:latin typeface="Times New Roman" pitchFamily="18" charset="0"/>
                <a:ea typeface="Calibri" pitchFamily="34" charset="0"/>
                <a:cs typeface="Times New Roman" pitchFamily="18" charset="0"/>
              </a:rPr>
              <a:t>ne peut  payer moins de</a:t>
            </a:r>
            <a:r>
              <a:rPr lang="fr-FR" sz="1600" b="1" dirty="0">
                <a:latin typeface="Times New Roman" pitchFamily="18" charset="0"/>
                <a:ea typeface="Calibri" pitchFamily="34" charset="0"/>
                <a:cs typeface="Times New Roman" pitchFamily="18" charset="0"/>
              </a:rPr>
              <a:t> 20% </a:t>
            </a:r>
            <a:r>
              <a:rPr lang="fr-FR" sz="1600" dirty="0">
                <a:latin typeface="Times New Roman" pitchFamily="18" charset="0"/>
                <a:ea typeface="Calibri" pitchFamily="34" charset="0"/>
                <a:cs typeface="Times New Roman" pitchFamily="18" charset="0"/>
              </a:rPr>
              <a:t>de son bénéfice de</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source française</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inférieur ou égal au montant maximum de la </a:t>
            </a:r>
            <a:r>
              <a:rPr lang="fr-FR" sz="1600" dirty="0" err="1">
                <a:latin typeface="Times New Roman" pitchFamily="18" charset="0"/>
                <a:ea typeface="Calibri" pitchFamily="34" charset="0"/>
                <a:cs typeface="Times New Roman" pitchFamily="18" charset="0"/>
              </a:rPr>
              <a:t>2</a:t>
            </a:r>
            <a:r>
              <a:rPr lang="fr-FR" sz="1600" baseline="30000" dirty="0" err="1">
                <a:latin typeface="Times New Roman" pitchFamily="18" charset="0"/>
                <a:ea typeface="Calibri" pitchFamily="34" charset="0"/>
                <a:cs typeface="Times New Roman" pitchFamily="18" charset="0"/>
              </a:rPr>
              <a:t>e</a:t>
            </a:r>
            <a:r>
              <a:rPr lang="fr-FR" sz="1600" dirty="0">
                <a:latin typeface="Times New Roman" pitchFamily="18" charset="0"/>
                <a:ea typeface="Calibri" pitchFamily="34" charset="0"/>
                <a:cs typeface="Times New Roman" pitchFamily="18" charset="0"/>
              </a:rPr>
              <a:t> tranche du barème progressif de l’impôt sur le revenu. Donc, jusqu’à </a:t>
            </a:r>
            <a:r>
              <a:rPr lang="fr-FR" sz="1600" b="1" dirty="0">
                <a:latin typeface="Times New Roman" pitchFamily="18" charset="0"/>
                <a:ea typeface="Calibri" pitchFamily="34" charset="0"/>
                <a:cs typeface="Times New Roman" pitchFamily="18" charset="0"/>
              </a:rPr>
              <a:t>26 070€ il doit payer  20%.  </a:t>
            </a:r>
            <a:r>
              <a:rPr lang="fr-FR" sz="1600" dirty="0">
                <a:latin typeface="Times New Roman" pitchFamily="18" charset="0"/>
                <a:ea typeface="Calibri" pitchFamily="34" charset="0"/>
                <a:cs typeface="Times New Roman" pitchFamily="18" charset="0"/>
              </a:rPr>
              <a:t>c’est-à-dire:</a:t>
            </a:r>
            <a:r>
              <a:rPr lang="fr-FR" sz="1600" b="1" dirty="0">
                <a:latin typeface="Times New Roman" pitchFamily="18" charset="0"/>
                <a:ea typeface="Calibri" pitchFamily="34" charset="0"/>
                <a:cs typeface="Times New Roman" pitchFamily="18" charset="0"/>
              </a:rPr>
              <a:t> </a:t>
            </a:r>
          </a:p>
          <a:p>
            <a:pPr eaLnBrk="0" hangingPunct="0"/>
            <a:endParaRPr lang="fr-FR" sz="1600" b="1" dirty="0">
              <a:latin typeface="Times New Roman" pitchFamily="18" charset="0"/>
              <a:ea typeface="Calibri" pitchFamily="34" charset="0"/>
              <a:cs typeface="Times New Roman" pitchFamily="18" charset="0"/>
            </a:endParaRPr>
          </a:p>
          <a:p>
            <a:pPr eaLnBrk="0" hangingPunct="0"/>
            <a:r>
              <a:rPr lang="fr-FR" sz="1600" b="1" dirty="0">
                <a:latin typeface="Times New Roman" pitchFamily="18" charset="0"/>
                <a:ea typeface="Calibri" pitchFamily="34" charset="0"/>
                <a:cs typeface="Times New Roman" pitchFamily="18" charset="0"/>
              </a:rPr>
              <a:t>20.000€ x 20 % = </a:t>
            </a:r>
            <a:r>
              <a:rPr lang="fr-FR" sz="1600" b="1" dirty="0">
                <a:solidFill>
                  <a:srgbClr val="FF0000"/>
                </a:solidFill>
                <a:latin typeface="Times New Roman" pitchFamily="18" charset="0"/>
                <a:ea typeface="Calibri" pitchFamily="34" charset="0"/>
                <a:cs typeface="Times New Roman" pitchFamily="18" charset="0"/>
              </a:rPr>
              <a:t>4. 000€ </a:t>
            </a:r>
            <a:r>
              <a:rPr lang="fr-FR" sz="1600" dirty="0">
                <a:solidFill>
                  <a:srgbClr val="FF0000"/>
                </a:solidFill>
                <a:latin typeface="Times New Roman" pitchFamily="18" charset="0"/>
                <a:ea typeface="Calibri" pitchFamily="34" charset="0"/>
                <a:cs typeface="Times New Roman" pitchFamily="18" charset="0"/>
              </a:rPr>
              <a:t> </a:t>
            </a:r>
          </a:p>
          <a:p>
            <a:pPr eaLnBrk="0" hangingPunct="0"/>
            <a:endParaRPr lang="fr-FR" sz="1600" dirty="0"/>
          </a:p>
          <a:p>
            <a:pPr eaLnBrk="0" hangingPunct="0"/>
            <a:r>
              <a:rPr lang="fr-FR" sz="1600" b="1" u="sng" dirty="0">
                <a:latin typeface="Times New Roman" pitchFamily="18" charset="0"/>
                <a:cs typeface="Calibri" pitchFamily="34" charset="0"/>
              </a:rPr>
              <a:t>2- Calcul du taux d’imposition avec option</a:t>
            </a:r>
          </a:p>
          <a:p>
            <a:pPr eaLnBrk="0" hangingPunct="0"/>
            <a:endParaRPr lang="fr-FR" sz="1600" b="1" u="sng" dirty="0">
              <a:latin typeface="Times New Roman" pitchFamily="18" charset="0"/>
              <a:cs typeface="Calibri" pitchFamily="34" charset="0"/>
            </a:endParaRPr>
          </a:p>
          <a:p>
            <a:pPr eaLnBrk="0" hangingPunct="0"/>
            <a:r>
              <a:rPr lang="fr-FR" sz="1600" b="1" dirty="0">
                <a:solidFill>
                  <a:schemeClr val="accent3"/>
                </a:solidFill>
                <a:latin typeface="Times New Roman" panose="02020603050405020304" pitchFamily="18" charset="0"/>
                <a:cs typeface="Times New Roman" panose="02020603050405020304" pitchFamily="18" charset="0"/>
              </a:rPr>
              <a:t>                                          Le barème progressif de l’impôt sur le revenu 2022   </a:t>
            </a:r>
            <a:r>
              <a:rPr lang="fr-FR" sz="1600" b="1" u="sng" dirty="0">
                <a:latin typeface="Times New Roman" pitchFamily="18" charset="0"/>
                <a:cs typeface="Calibri" pitchFamily="34" charset="0"/>
              </a:rPr>
              <a:t>             </a:t>
            </a:r>
            <a:endParaRPr lang="fr-FR" sz="1600" dirty="0"/>
          </a:p>
        </p:txBody>
      </p:sp>
      <p:graphicFrame>
        <p:nvGraphicFramePr>
          <p:cNvPr id="3" name="Tableau 2">
            <a:extLst>
              <a:ext uri="{FF2B5EF4-FFF2-40B4-BE49-F238E27FC236}">
                <a16:creationId xmlns:a16="http://schemas.microsoft.com/office/drawing/2014/main" id="{96DB287C-EDC8-8AE4-9C15-16B6355080A2}"/>
              </a:ext>
            </a:extLst>
          </p:cNvPr>
          <p:cNvGraphicFramePr>
            <a:graphicFrameLocks noGrp="1"/>
          </p:cNvGraphicFramePr>
          <p:nvPr>
            <p:extLst>
              <p:ext uri="{D42A27DB-BD31-4B8C-83A1-F6EECF244321}">
                <p14:modId xmlns:p14="http://schemas.microsoft.com/office/powerpoint/2010/main" val="2744780036"/>
              </p:ext>
            </p:extLst>
          </p:nvPr>
        </p:nvGraphicFramePr>
        <p:xfrm>
          <a:off x="455459" y="4221088"/>
          <a:ext cx="8570804" cy="2525903"/>
        </p:xfrm>
        <a:graphic>
          <a:graphicData uri="http://schemas.openxmlformats.org/drawingml/2006/table">
            <a:tbl>
              <a:tblPr firstRow="1" firstCol="1" bandRow="1">
                <a:tableStyleId>{5C22544A-7EE6-4342-B048-85BDC9FD1C3A}</a:tableStyleId>
              </a:tblPr>
              <a:tblGrid>
                <a:gridCol w="1997997">
                  <a:extLst>
                    <a:ext uri="{9D8B030D-6E8A-4147-A177-3AD203B41FA5}">
                      <a16:colId xmlns:a16="http://schemas.microsoft.com/office/drawing/2014/main" val="2244745316"/>
                    </a:ext>
                  </a:extLst>
                </a:gridCol>
                <a:gridCol w="2070955">
                  <a:extLst>
                    <a:ext uri="{9D8B030D-6E8A-4147-A177-3AD203B41FA5}">
                      <a16:colId xmlns:a16="http://schemas.microsoft.com/office/drawing/2014/main" val="884756508"/>
                    </a:ext>
                  </a:extLst>
                </a:gridCol>
                <a:gridCol w="4501852">
                  <a:extLst>
                    <a:ext uri="{9D8B030D-6E8A-4147-A177-3AD203B41FA5}">
                      <a16:colId xmlns:a16="http://schemas.microsoft.com/office/drawing/2014/main" val="651729954"/>
                    </a:ext>
                  </a:extLst>
                </a:gridCol>
              </a:tblGrid>
              <a:tr h="461745">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Tranches de revenus </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1000"/>
                        </a:spcAft>
                      </a:pPr>
                      <a:r>
                        <a:rPr lang="fr-FR" sz="1600" dirty="0">
                          <a:effectLst/>
                        </a:rPr>
                        <a:t> Taux d’imposition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1000"/>
                        </a:spcAft>
                      </a:pPr>
                      <a:r>
                        <a:rPr lang="fr-FR" sz="1600" dirty="0">
                          <a:effectLst/>
                        </a:rPr>
                        <a:t>                            Impôt à payer par tranche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932025956"/>
                  </a:ext>
                </a:extLst>
              </a:tr>
              <a:tr h="343115">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Jusqu’à   10.225€</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0 %</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10. 225€ x 0 %  =                                          </a:t>
                      </a:r>
                      <a:r>
                        <a:rPr lang="fr-FR" sz="1600" b="1" dirty="0">
                          <a:solidFill>
                            <a:srgbClr val="FF0000"/>
                          </a:solidFill>
                          <a:effectLst/>
                          <a:latin typeface="Times New Roman" panose="02020603050405020304" pitchFamily="18" charset="0"/>
                          <a:cs typeface="Times New Roman" panose="02020603050405020304" pitchFamily="18" charset="0"/>
                        </a:rPr>
                        <a:t>0€</a:t>
                      </a:r>
                      <a:endParaRPr lang="fr-FR"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960665669"/>
                  </a:ext>
                </a:extLst>
              </a:tr>
              <a:tr h="381964">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de 10.225€ à 26. 070€</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11%</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26.070€ - 10. 225€ = 15.845€ x 11%   =  </a:t>
                      </a:r>
                      <a:r>
                        <a:rPr lang="fr-FR" sz="1600" b="1" dirty="0">
                          <a:solidFill>
                            <a:srgbClr val="FF0000"/>
                          </a:solidFill>
                          <a:effectLst/>
                          <a:latin typeface="Times New Roman" panose="02020603050405020304" pitchFamily="18" charset="0"/>
                          <a:cs typeface="Times New Roman" panose="02020603050405020304" pitchFamily="18" charset="0"/>
                        </a:rPr>
                        <a:t>1742,95€</a:t>
                      </a:r>
                      <a:endParaRPr lang="fr-FR"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651737589"/>
                  </a:ext>
                </a:extLst>
              </a:tr>
              <a:tr h="411034">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de 26.070€ à 45000€</a:t>
                      </a: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30%</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endParaRPr lang="fr-FR"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421885717"/>
                  </a:ext>
                </a:extLst>
              </a:tr>
              <a:tr h="442760">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de 74.545€ à 160. 366€</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41%</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endParaRPr lang="fr-FR"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561505262"/>
                  </a:ext>
                </a:extLst>
              </a:tr>
              <a:tr h="389692">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au-delà de 160. 366€</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45%</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dirty="0">
                          <a:effectLst/>
                          <a:latin typeface="Times New Roman" panose="02020603050405020304" pitchFamily="18" charset="0"/>
                          <a:cs typeface="Times New Roman" panose="02020603050405020304" pitchFamily="18" charset="0"/>
                        </a:rPr>
                        <a:t>                                              </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663176613"/>
                  </a:ext>
                </a:extLst>
              </a:tr>
            </a:tbl>
          </a:graphicData>
        </a:graphic>
      </p:graphicFrame>
      <p:sp>
        <p:nvSpPr>
          <p:cNvPr id="4" name="ZoneTexte 3">
            <a:extLst>
              <a:ext uri="{FF2B5EF4-FFF2-40B4-BE49-F238E27FC236}">
                <a16:creationId xmlns:a16="http://schemas.microsoft.com/office/drawing/2014/main" id="{2ED85B4B-CACD-A611-5525-5B7FB5418A97}"/>
              </a:ext>
            </a:extLst>
          </p:cNvPr>
          <p:cNvSpPr txBox="1"/>
          <p:nvPr/>
        </p:nvSpPr>
        <p:spPr>
          <a:xfrm>
            <a:off x="142605" y="5801420"/>
            <a:ext cx="8831992" cy="438582"/>
          </a:xfrm>
          <a:prstGeom prst="rect">
            <a:avLst/>
          </a:prstGeom>
          <a:noFill/>
        </p:spPr>
        <p:txBody>
          <a:bodyPr wrap="square">
            <a:spAutoFit/>
          </a:bodyPr>
          <a:lstStyle/>
          <a:p>
            <a:pPr eaLnBrk="0" fontAlgn="base" hangingPunct="0">
              <a:spcBef>
                <a:spcPct val="0"/>
              </a:spcBef>
              <a:spcAft>
                <a:spcPct val="0"/>
              </a:spcAft>
            </a:pPr>
            <a:endParaRPr lang="fr-FR" altLang="fr-FR"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fr-FR" altLang="fr-FR" sz="105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B1A31D0-9493-592F-0C9C-68953113661A}"/>
              </a:ext>
            </a:extLst>
          </p:cNvPr>
          <p:cNvSpPr txBox="1"/>
          <p:nvPr/>
        </p:nvSpPr>
        <p:spPr>
          <a:xfrm>
            <a:off x="323528" y="1124744"/>
            <a:ext cx="8352928" cy="4031873"/>
          </a:xfrm>
          <a:prstGeom prst="rect">
            <a:avLst/>
          </a:prstGeom>
          <a:noFill/>
        </p:spPr>
        <p:txBody>
          <a:bodyPr wrap="square">
            <a:spAutoFit/>
          </a:bodyPr>
          <a:lstStyle/>
          <a:p>
            <a:pPr eaLnBrk="0" hangingPunct="0"/>
            <a:r>
              <a:rPr lang="fr-FR" sz="1600" dirty="0">
                <a:latin typeface="Times New Roman" panose="02020603050405020304" pitchFamily="18" charset="0"/>
                <a:cs typeface="Times New Roman" panose="02020603050405020304" pitchFamily="18" charset="0"/>
              </a:rPr>
              <a:t>En optant pour le régime des résidents français, c’est-à-dire la prise en compte du bénéfice de source italienne pour le calcul du taux effectif d’imposition à savoir </a:t>
            </a:r>
            <a:r>
              <a:rPr lang="fr-FR" sz="1600" b="1" dirty="0">
                <a:latin typeface="Times New Roman" panose="02020603050405020304" pitchFamily="18" charset="0"/>
                <a:cs typeface="Times New Roman" panose="02020603050405020304" pitchFamily="18" charset="0"/>
              </a:rPr>
              <a:t>20 000€ + 6070€</a:t>
            </a:r>
            <a:r>
              <a:rPr lang="fr-FR" sz="1600" dirty="0">
                <a:latin typeface="Times New Roman" panose="02020603050405020304" pitchFamily="18" charset="0"/>
                <a:cs typeface="Times New Roman" panose="02020603050405020304" pitchFamily="18" charset="0"/>
              </a:rPr>
              <a:t> qui donnent </a:t>
            </a:r>
            <a:r>
              <a:rPr lang="fr-FR" sz="1600" b="1" dirty="0">
                <a:latin typeface="Times New Roman" panose="02020603050405020304" pitchFamily="18" charset="0"/>
                <a:cs typeface="Times New Roman" panose="02020603050405020304" pitchFamily="18" charset="0"/>
              </a:rPr>
              <a:t>26 070€</a:t>
            </a:r>
            <a:r>
              <a:rPr lang="fr-FR" sz="1600" dirty="0">
                <a:latin typeface="Times New Roman" panose="02020603050405020304" pitchFamily="18" charset="0"/>
                <a:cs typeface="Times New Roman" panose="02020603050405020304" pitchFamily="18" charset="0"/>
              </a:rPr>
              <a:t>, son impôt sera calculer tel que mentionné dans le tableau du barème progressif de l’impôt sur le revenu </a:t>
            </a:r>
            <a:r>
              <a:rPr lang="fr-FR" sz="1600" b="1" dirty="0">
                <a:latin typeface="Times New Roman" panose="02020603050405020304" pitchFamily="18" charset="0"/>
                <a:cs typeface="Times New Roman" panose="02020603050405020304" pitchFamily="18" charset="0"/>
              </a:rPr>
              <a:t> et la partie imposable sera soumise à un taux de d’impôt de 11%  c’est-à-dire: </a:t>
            </a:r>
            <a:r>
              <a:rPr lang="fr-FR" sz="1600" b="1" dirty="0">
                <a:effectLst/>
                <a:latin typeface="Times New Roman" panose="02020603050405020304" pitchFamily="18" charset="0"/>
                <a:cs typeface="Times New Roman" panose="02020603050405020304" pitchFamily="18" charset="0"/>
              </a:rPr>
              <a:t>15.845€ x 11%   =  </a:t>
            </a:r>
            <a:r>
              <a:rPr lang="fr-FR" sz="1600" b="1" dirty="0">
                <a:solidFill>
                  <a:srgbClr val="FF0000"/>
                </a:solidFill>
                <a:effectLst/>
                <a:latin typeface="Times New Roman" panose="02020603050405020304" pitchFamily="18" charset="0"/>
                <a:cs typeface="Times New Roman" panose="02020603050405020304" pitchFamily="18" charset="0"/>
              </a:rPr>
              <a:t>1742,95€</a:t>
            </a:r>
            <a:endParaRPr lang="fr-FR" sz="1600" b="1" dirty="0">
              <a:latin typeface="Times New Roman" panose="02020603050405020304" pitchFamily="18" charset="0"/>
              <a:cs typeface="Times New Roman" panose="02020603050405020304" pitchFamily="18" charset="0"/>
            </a:endParaRPr>
          </a:p>
          <a:p>
            <a:pPr eaLnBrk="0" hangingPunct="0"/>
            <a:endParaRPr lang="fr-FR" sz="1600" dirty="0">
              <a:latin typeface="Times New Roman" panose="02020603050405020304" pitchFamily="18" charset="0"/>
              <a:cs typeface="Times New Roman" panose="02020603050405020304" pitchFamily="18" charset="0"/>
            </a:endParaRPr>
          </a:p>
          <a:p>
            <a:pPr eaLnBrk="0" hangingPunct="0"/>
            <a:endParaRPr lang="fr-FR" sz="1600" dirty="0">
              <a:latin typeface="Times New Roman" panose="02020603050405020304" pitchFamily="18" charset="0"/>
              <a:cs typeface="Times New Roman" panose="02020603050405020304" pitchFamily="18" charset="0"/>
            </a:endParaRPr>
          </a:p>
          <a:p>
            <a:pPr eaLnBrk="0" hangingPunct="0"/>
            <a:r>
              <a:rPr lang="fr-FR" sz="1600" dirty="0">
                <a:latin typeface="Times New Roman" panose="02020603050405020304" pitchFamily="18" charset="0"/>
                <a:cs typeface="Times New Roman" panose="02020603050405020304" pitchFamily="18" charset="0"/>
              </a:rPr>
              <a:t>Donc, même  avec option, </a:t>
            </a:r>
            <a:r>
              <a:rPr lang="fr-FR" sz="1600" b="1" dirty="0">
                <a:latin typeface="Times New Roman" panose="02020603050405020304" pitchFamily="18" charset="0"/>
                <a:cs typeface="Times New Roman" panose="02020603050405020304" pitchFamily="18" charset="0"/>
              </a:rPr>
              <a:t>monsieur Batista</a:t>
            </a:r>
            <a:r>
              <a:rPr lang="fr-FR" sz="1600" dirty="0">
                <a:latin typeface="Times New Roman" panose="02020603050405020304" pitchFamily="18" charset="0"/>
                <a:cs typeface="Times New Roman" panose="02020603050405020304" pitchFamily="18" charset="0"/>
              </a:rPr>
              <a:t> reste toujours au niveau de la deuxième tranche correspondant au taux d’imposition de </a:t>
            </a:r>
            <a:r>
              <a:rPr lang="fr-FR" sz="1600" b="1" dirty="0">
                <a:latin typeface="Times New Roman" panose="02020603050405020304" pitchFamily="18" charset="0"/>
                <a:cs typeface="Times New Roman" panose="02020603050405020304" pitchFamily="18" charset="0"/>
              </a:rPr>
              <a:t>11%</a:t>
            </a:r>
            <a:r>
              <a:rPr lang="fr-FR" sz="1600" dirty="0">
                <a:latin typeface="Times New Roman" panose="02020603050405020304" pitchFamily="18" charset="0"/>
                <a:cs typeface="Times New Roman" panose="02020603050405020304" pitchFamily="18" charset="0"/>
              </a:rPr>
              <a:t> pour l’année 2022. Avec  cette option, il réalise une économie  d’impôt de </a:t>
            </a:r>
            <a:r>
              <a:rPr lang="fr-FR" sz="1600" b="1" dirty="0">
                <a:latin typeface="Times New Roman" panose="02020603050405020304" pitchFamily="18" charset="0"/>
                <a:cs typeface="Times New Roman" panose="02020603050405020304" pitchFamily="18" charset="0"/>
              </a:rPr>
              <a:t>2257,5€ </a:t>
            </a:r>
            <a:r>
              <a:rPr lang="fr-FR" sz="1600" dirty="0">
                <a:latin typeface="Times New Roman" panose="02020603050405020304" pitchFamily="18" charset="0"/>
                <a:cs typeface="Times New Roman" panose="02020603050405020304" pitchFamily="18" charset="0"/>
              </a:rPr>
              <a:t>par rapport au régime sans option.  De ce fait, </a:t>
            </a:r>
            <a:r>
              <a:rPr lang="fr-FR" sz="1600" b="1" dirty="0">
                <a:latin typeface="Times New Roman" panose="02020603050405020304" pitchFamily="18" charset="0"/>
                <a:cs typeface="Times New Roman" panose="02020603050405020304" pitchFamily="18" charset="0"/>
              </a:rPr>
              <a:t>monsieur Batista </a:t>
            </a:r>
            <a:r>
              <a:rPr lang="fr-FR" sz="1600" dirty="0">
                <a:latin typeface="Times New Roman" panose="02020603050405020304" pitchFamily="18" charset="0"/>
                <a:cs typeface="Times New Roman" panose="02020603050405020304" pitchFamily="18" charset="0"/>
              </a:rPr>
              <a:t>à tout intérêt à opter pour le régime fiscal des résidents afin que son bénéfice tiré en France, seul imposable, soit soumis au taux de </a:t>
            </a:r>
            <a:r>
              <a:rPr lang="fr-FR" sz="1600" b="1" dirty="0">
                <a:latin typeface="Times New Roman" panose="02020603050405020304" pitchFamily="18" charset="0"/>
                <a:cs typeface="Times New Roman" panose="02020603050405020304" pitchFamily="18" charset="0"/>
              </a:rPr>
              <a:t>11%</a:t>
            </a:r>
            <a:r>
              <a:rPr lang="fr-FR" sz="1600" dirty="0">
                <a:latin typeface="Times New Roman" panose="02020603050405020304" pitchFamily="18" charset="0"/>
                <a:cs typeface="Times New Roman" panose="02020603050405020304" pitchFamily="18" charset="0"/>
              </a:rPr>
              <a:t> au lieu du taux de </a:t>
            </a:r>
            <a:r>
              <a:rPr lang="fr-FR" sz="1600" b="1" dirty="0">
                <a:latin typeface="Times New Roman" panose="02020603050405020304" pitchFamily="18" charset="0"/>
                <a:cs typeface="Times New Roman" panose="02020603050405020304" pitchFamily="18" charset="0"/>
              </a:rPr>
              <a:t>20%</a:t>
            </a:r>
            <a:r>
              <a:rPr lang="fr-FR" sz="1600" dirty="0">
                <a:latin typeface="Times New Roman" panose="02020603050405020304" pitchFamily="18" charset="0"/>
                <a:cs typeface="Times New Roman" panose="02020603050405020304" pitchFamily="18" charset="0"/>
              </a:rPr>
              <a:t> prévu pour les non- résidents.  </a:t>
            </a:r>
          </a:p>
          <a:p>
            <a:pPr eaLnBrk="0" hangingPunct="0"/>
            <a:endParaRPr lang="fr-FR" sz="1600" dirty="0">
              <a:latin typeface="Times New Roman" panose="02020603050405020304" pitchFamily="18" charset="0"/>
              <a:cs typeface="Times New Roman" panose="02020603050405020304" pitchFamily="18" charset="0"/>
            </a:endParaRPr>
          </a:p>
          <a:p>
            <a:pPr eaLnBrk="0" hangingPunct="0"/>
            <a:r>
              <a:rPr lang="fr-FR" sz="1600" dirty="0">
                <a:latin typeface="Times New Roman" panose="02020603050405020304" pitchFamily="18" charset="0"/>
                <a:cs typeface="Times New Roman" panose="02020603050405020304" pitchFamily="18" charset="0"/>
              </a:rPr>
              <a:t>   </a:t>
            </a:r>
          </a:p>
          <a:p>
            <a:pPr eaLnBrk="0" hangingPunct="0"/>
            <a:r>
              <a:rPr lang="fr-FR" sz="1600" dirty="0">
                <a:latin typeface="Times New Roman" panose="02020603050405020304" pitchFamily="18" charset="0"/>
                <a:cs typeface="Times New Roman" panose="02020603050405020304" pitchFamily="18" charset="0"/>
              </a:rPr>
              <a:t>A rappeler que pour les non-résidents, la déclaration et le paiement d’impôt se font au service des impôts des non-résidents au 10 rue du Centre </a:t>
            </a:r>
            <a:r>
              <a:rPr lang="fr-FR" sz="1600" b="1" dirty="0">
                <a:latin typeface="Times New Roman" panose="02020603050405020304" pitchFamily="18" charset="0"/>
                <a:cs typeface="Times New Roman" panose="02020603050405020304" pitchFamily="18" charset="0"/>
              </a:rPr>
              <a:t>93160 Noisy-le-Grand</a:t>
            </a:r>
            <a:r>
              <a:rPr lang="fr-FR" sz="1600" dirty="0">
                <a:latin typeface="Times New Roman" panose="02020603050405020304" pitchFamily="18" charset="0"/>
                <a:cs typeface="Times New Roman" panose="02020603050405020304" pitchFamily="18" charset="0"/>
              </a:rPr>
              <a:t>. </a:t>
            </a:r>
            <a:r>
              <a:rPr lang="fr-FR" sz="1600" dirty="0">
                <a:solidFill>
                  <a:srgbClr val="FF0000"/>
                </a:solidFill>
                <a:latin typeface="Times New Roman" pitchFamily="18" charset="0"/>
                <a:cs typeface="Calibri" pitchFamily="34" charset="0"/>
              </a:rPr>
              <a:t>                                   </a:t>
            </a:r>
            <a:endParaRPr lang="fr-FR" sz="1600" dirty="0">
              <a:solidFill>
                <a:srgbClr val="FF0000"/>
              </a:solidFill>
            </a:endParaRPr>
          </a:p>
        </p:txBody>
      </p:sp>
    </p:spTree>
    <p:extLst>
      <p:ext uri="{BB962C8B-B14F-4D97-AF65-F5344CB8AC3E}">
        <p14:creationId xmlns:p14="http://schemas.microsoft.com/office/powerpoint/2010/main" val="60173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CF74913-2499-F852-FE64-B9102251C68E}"/>
              </a:ext>
            </a:extLst>
          </p:cNvPr>
          <p:cNvSpPr txBox="1"/>
          <p:nvPr/>
        </p:nvSpPr>
        <p:spPr>
          <a:xfrm>
            <a:off x="251520" y="908720"/>
            <a:ext cx="8640960" cy="57554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sng" strike="noStrike" cap="none" normalizeH="0" baseline="0" dirty="0">
                <a:ln>
                  <a:noFill/>
                </a:ln>
                <a:solidFill>
                  <a:srgbClr val="FF0000"/>
                </a:solidFill>
                <a:effectLst/>
                <a:latin typeface="Times New Roman" pitchFamily="18" charset="0"/>
                <a:ea typeface="Calibri" pitchFamily="34" charset="0"/>
                <a:cs typeface="Times New Roman" pitchFamily="18" charset="0"/>
              </a:rPr>
              <a:t>Réponses à la question </a:t>
            </a:r>
            <a:r>
              <a:rPr kumimoji="0" lang="fr-FR" sz="1600" b="1" i="0" u="sng" strike="noStrike" cap="none" normalizeH="0" baseline="0" dirty="0" err="1">
                <a:ln>
                  <a:noFill/>
                </a:ln>
                <a:solidFill>
                  <a:srgbClr val="FF0000"/>
                </a:solidFill>
                <a:effectLst/>
                <a:latin typeface="Times New Roman" pitchFamily="18" charset="0"/>
                <a:ea typeface="Calibri" pitchFamily="34" charset="0"/>
                <a:cs typeface="Times New Roman" pitchFamily="18" charset="0"/>
              </a:rPr>
              <a:t>N°1</a:t>
            </a:r>
            <a:endParaRPr kumimoji="0" lang="fr-FR" sz="1600" b="1" i="0" u="sng" strike="noStrike" cap="none" normalizeH="0" baseline="0" dirty="0">
              <a:ln>
                <a:noFill/>
              </a:ln>
              <a:solidFill>
                <a:srgbClr val="FF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Étant donné que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HASSAN</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vit en France alors que sa femme et ses enfants vivent dans un autre pays, il a souhaité savoir dans quel pays son couple sera-t-il imposé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Avant tout, il </a:t>
            </a:r>
            <a:r>
              <a:rPr lang="fr-FR" sz="1600" dirty="0">
                <a:latin typeface="Times New Roman" pitchFamily="18" charset="0"/>
                <a:ea typeface="Calibri" pitchFamily="34" charset="0"/>
                <a:cs typeface="Times New Roman" pitchFamily="18" charset="0"/>
              </a:rPr>
              <a:t>est à souligner qu’un entrepreneur individuel est en principe soumis à l’impôt sur le revenu des personnes physiques, contrairement à une société qui est soumise à l’impôt sur les sociétés.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La réponse à la question de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HASSAN</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exige que le domicile fiscal de chacun des époux soit préalablement déterminé, afin de savoir si les époux forment le même foyer fiscal ou non d’une part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avant de déterminer le pays d’imposition du couple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HASSAN</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d’autre part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II</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sz="1600"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I- Détermination du domicile fiscal de chacun des époux</a:t>
            </a:r>
          </a:p>
          <a:p>
            <a:pPr marL="0" marR="0" lvl="0" indent="0" algn="l" defTabSz="914400" rtl="0" eaLnBrk="0" fontAlgn="base" latinLnBrk="0" hangingPunct="0">
              <a:lnSpc>
                <a:spcPct val="100000"/>
              </a:lnSpc>
              <a:spcBef>
                <a:spcPct val="0"/>
              </a:spcBef>
              <a:spcAft>
                <a:spcPct val="0"/>
              </a:spcAft>
              <a:buClrTx/>
              <a:buSzTx/>
              <a:buFontTx/>
              <a:buNone/>
              <a:tabLst/>
            </a:pPr>
            <a:endParaRPr lang="fr-FR" sz="16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Étant donné qu’aucune convention  fiscale ne lie la France au pays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X,</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c’est la loi française qui déterminera le domicile fiscal des époux </a:t>
            </a:r>
            <a:r>
              <a:rPr kumimoji="0" lang="fr-FR" sz="16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HASSAN</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En droit interne, c’est l’article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 B du CGI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qui fixe les quatre critères de détermination du domicile fiscal selon lesquels, sont considérées comme ayant leur domicile fiscal en France :</a:t>
            </a:r>
          </a:p>
          <a:p>
            <a:pPr marL="0" marR="0" lvl="0" indent="0" algn="l" defTabSz="914400" rtl="0" eaLnBrk="0" fontAlgn="base" latinLnBrk="0" hangingPunct="0">
              <a:lnSpc>
                <a:spcPct val="100000"/>
              </a:lnSpc>
              <a:spcBef>
                <a:spcPct val="0"/>
              </a:spcBef>
              <a:spcAft>
                <a:spcPct val="0"/>
              </a:spcAft>
              <a:buClrTx/>
              <a:buSzTx/>
              <a:buFontTx/>
              <a:buNone/>
              <a:tabLst/>
            </a:pPr>
            <a:endParaRPr lang="fr-FR" sz="1600" dirty="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ceux qui ont en France leur 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foyer</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lieu de leur séjour principal</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ceux qui exercent une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activité professionnelle</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en France et ceux qui ont en France 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centre de leurs intérêts économiques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Il est à souligner que les quatre critères sont alternatifs et il suffit la présence d’un seul des critères pour qu’un contribuable soit reconnu fiscalement domicilié en France.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37872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43508" y="1052736"/>
            <a:ext cx="8856984" cy="52322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1- Domicile fiscal de monsieur HASSAN</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Étant donné qu’il habite et travaille en France,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HASSAN</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remplit au moins deux des quatre critères de l’article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4B</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du CGI </a:t>
            </a:r>
            <a:r>
              <a:rPr kumimoji="0" lang="fr-FR" sz="160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cité ci-dessus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pour être un résident fiscal français, à savoir, le lieu de son séjour principal et le lieu d’exercice de sa profession. De ce fait, il est fiscalement domicilié en France.</a:t>
            </a:r>
          </a:p>
          <a:p>
            <a:endParaRPr lang="fr-FR" sz="1600" dirty="0">
              <a:latin typeface="Times New Roman" pitchFamily="18" charset="0"/>
              <a:ea typeface="Calibri" pitchFamily="34" charset="0"/>
              <a:cs typeface="Times New Roman" pitchFamily="18" charset="0"/>
            </a:endParaRPr>
          </a:p>
          <a:p>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lang="fr-FR" sz="1600" b="1" dirty="0">
                <a:latin typeface="Times New Roman" pitchFamily="18" charset="0"/>
                <a:cs typeface="Times New Roman" pitchFamily="18" charset="0"/>
              </a:rPr>
              <a:t>2-</a:t>
            </a:r>
            <a:r>
              <a:rPr lang="fr-FR" sz="1600" dirty="0">
                <a:latin typeface="Times New Roman" pitchFamily="18" charset="0"/>
                <a:cs typeface="Times New Roman" pitchFamily="18" charset="0"/>
              </a:rPr>
              <a:t> </a:t>
            </a:r>
            <a:r>
              <a:rPr lang="fr-FR" sz="1600" b="1" u="sng" dirty="0">
                <a:latin typeface="Times New Roman" pitchFamily="18" charset="0"/>
                <a:cs typeface="Times New Roman" pitchFamily="18" charset="0"/>
              </a:rPr>
              <a:t>Domicile fiscal de madame HASSAN</a:t>
            </a:r>
          </a:p>
          <a:p>
            <a:r>
              <a:rPr lang="fr-FR" sz="1600" dirty="0">
                <a:latin typeface="Times New Roman" pitchFamily="18" charset="0"/>
                <a:cs typeface="Times New Roman" pitchFamily="18" charset="0"/>
              </a:rPr>
              <a:t> </a:t>
            </a:r>
          </a:p>
          <a:p>
            <a:r>
              <a:rPr lang="fr-FR" sz="1600" dirty="0">
                <a:latin typeface="Times New Roman" pitchFamily="18" charset="0"/>
                <a:cs typeface="Times New Roman" pitchFamily="18" charset="0"/>
              </a:rPr>
              <a:t>Le fait que madame </a:t>
            </a:r>
            <a:r>
              <a:rPr lang="fr-FR" sz="1600" b="1" dirty="0">
                <a:latin typeface="Times New Roman" pitchFamily="18" charset="0"/>
                <a:cs typeface="Times New Roman" pitchFamily="18" charset="0"/>
              </a:rPr>
              <a:t>HASSAN</a:t>
            </a:r>
            <a:r>
              <a:rPr lang="fr-FR" sz="1600" dirty="0">
                <a:latin typeface="Times New Roman" pitchFamily="18" charset="0"/>
                <a:cs typeface="Times New Roman" pitchFamily="18" charset="0"/>
              </a:rPr>
              <a:t> ne vit ni ne travaille en France et que leurs enfants </a:t>
            </a:r>
            <a:r>
              <a:rPr lang="fr-FR" sz="1600" b="1" dirty="0">
                <a:latin typeface="Times New Roman" pitchFamily="18" charset="0"/>
                <a:cs typeface="Times New Roman" pitchFamily="18" charset="0"/>
              </a:rPr>
              <a:t>mineurs </a:t>
            </a:r>
            <a:r>
              <a:rPr lang="fr-FR" sz="1600" dirty="0">
                <a:latin typeface="Times New Roman" pitchFamily="18" charset="0"/>
                <a:cs typeface="Times New Roman" pitchFamily="18" charset="0"/>
              </a:rPr>
              <a:t>n’habitent pas avec leur père en France, elle ne remplit aucun des quatre critères de l’article </a:t>
            </a:r>
            <a:r>
              <a:rPr lang="fr-FR" sz="1600" b="1" dirty="0">
                <a:latin typeface="Times New Roman" pitchFamily="18" charset="0"/>
                <a:cs typeface="Times New Roman" pitchFamily="18" charset="0"/>
              </a:rPr>
              <a:t>4B du CGI</a:t>
            </a:r>
            <a:r>
              <a:rPr lang="fr-FR" sz="1600" dirty="0">
                <a:latin typeface="Times New Roman" pitchFamily="18" charset="0"/>
                <a:cs typeface="Times New Roman" pitchFamily="18" charset="0"/>
              </a:rPr>
              <a:t>  mentionnés ci-dessus pour être fiscalement domiciliée en France. Elle est donc non-résidente et elle ne forme pas de foyer fiscal commun avec son époux.</a:t>
            </a:r>
          </a:p>
          <a:p>
            <a:endParaRPr lang="fr-FR" sz="1600" b="1" u="sng" dirty="0">
              <a:latin typeface="Times New Roman" pitchFamily="18" charset="0"/>
              <a:cs typeface="Times New Roman" pitchFamily="18" charset="0"/>
            </a:endParaRPr>
          </a:p>
          <a:p>
            <a:r>
              <a:rPr lang="fr-FR" sz="1600" b="1" u="sng" dirty="0"/>
              <a:t> </a:t>
            </a:r>
            <a:r>
              <a:rPr lang="fr-FR" sz="1600" b="1" u="sng" dirty="0">
                <a:latin typeface="Times New Roman" pitchFamily="18" charset="0"/>
                <a:cs typeface="Times New Roman" pitchFamily="18" charset="0"/>
              </a:rPr>
              <a:t>II- Détermination du pays d’imposition des époux HASSAN     </a:t>
            </a:r>
          </a:p>
          <a:p>
            <a:r>
              <a:rPr lang="fr-FR" sz="1600" b="1" u="sng" dirty="0">
                <a:latin typeface="Times New Roman" pitchFamily="18" charset="0"/>
                <a:cs typeface="Times New Roman" pitchFamily="18" charset="0"/>
              </a:rPr>
              <a:t>   </a:t>
            </a:r>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C’est l’article </a:t>
            </a:r>
            <a:r>
              <a:rPr lang="fr-FR" sz="1600" b="1" dirty="0">
                <a:latin typeface="Times New Roman" pitchFamily="18" charset="0"/>
                <a:cs typeface="Times New Roman" pitchFamily="18" charset="0"/>
              </a:rPr>
              <a:t>4 A alinéa 1</a:t>
            </a:r>
            <a:r>
              <a:rPr lang="fr-FR" sz="1600" b="1" baseline="30000" dirty="0">
                <a:latin typeface="Times New Roman" pitchFamily="18" charset="0"/>
                <a:cs typeface="Times New Roman" pitchFamily="18" charset="0"/>
              </a:rPr>
              <a:t>er</a:t>
            </a:r>
            <a:r>
              <a:rPr lang="fr-FR" sz="1600" b="1" dirty="0">
                <a:latin typeface="Times New Roman" pitchFamily="18" charset="0"/>
                <a:cs typeface="Times New Roman" pitchFamily="18" charset="0"/>
              </a:rPr>
              <a:t>  et 2 du CGI </a:t>
            </a:r>
            <a:r>
              <a:rPr lang="fr-FR" sz="1600" dirty="0">
                <a:latin typeface="Times New Roman" pitchFamily="18" charset="0"/>
                <a:cs typeface="Times New Roman" pitchFamily="18" charset="0"/>
              </a:rPr>
              <a:t>qui</a:t>
            </a:r>
            <a:r>
              <a:rPr lang="fr-FR" sz="1600" b="1" dirty="0">
                <a:latin typeface="Times New Roman" pitchFamily="18" charset="0"/>
                <a:cs typeface="Times New Roman" pitchFamily="18" charset="0"/>
              </a:rPr>
              <a:t> </a:t>
            </a:r>
            <a:r>
              <a:rPr lang="fr-FR" sz="1600" dirty="0">
                <a:latin typeface="Times New Roman" pitchFamily="18" charset="0"/>
                <a:cs typeface="Times New Roman" pitchFamily="18" charset="0"/>
              </a:rPr>
              <a:t>détermine le pays d’imposition des contribuables en disposant que: </a:t>
            </a:r>
            <a:r>
              <a:rPr lang="fr-FR" sz="1600" b="1" dirty="0">
                <a:latin typeface="Times New Roman" pitchFamily="18" charset="0"/>
                <a:ea typeface="Calibri" pitchFamily="34" charset="0"/>
                <a:cs typeface="Times New Roman" pitchFamily="18" charset="0"/>
              </a:rPr>
              <a:t>«</a:t>
            </a:r>
            <a:r>
              <a:rPr lang="fr-FR" sz="1600" dirty="0">
                <a:latin typeface="Times New Roman" pitchFamily="18" charset="0"/>
                <a:ea typeface="Calibri" pitchFamily="34" charset="0"/>
                <a:cs typeface="Times New Roman" pitchFamily="18" charset="0"/>
              </a:rPr>
              <a:t> </a:t>
            </a:r>
            <a:r>
              <a:rPr lang="fr-FR" sz="1600" dirty="0">
                <a:latin typeface="Times New Roman" pitchFamily="18" charset="0"/>
                <a:cs typeface="Times New Roman" pitchFamily="18" charset="0"/>
              </a:rPr>
              <a:t>les personnes qui ont leur domicile fiscal en France sont passibles de l'impôt sur le revenu en raison de l'ensemble de leurs revenus (alinéa 1</a:t>
            </a:r>
            <a:r>
              <a:rPr lang="fr-FR" sz="1600" baseline="30000" dirty="0">
                <a:latin typeface="Times New Roman" pitchFamily="18" charset="0"/>
                <a:cs typeface="Times New Roman" pitchFamily="18" charset="0"/>
              </a:rPr>
              <a:t>er</a:t>
            </a:r>
            <a:r>
              <a:rPr lang="fr-FR" sz="1600" dirty="0">
                <a:latin typeface="Times New Roman" pitchFamily="18" charset="0"/>
                <a:cs typeface="Times New Roman" pitchFamily="18" charset="0"/>
              </a:rPr>
              <a:t> ) et que celles dont le domicile fiscal est situé hors de France ne sont passibles de cet impôt qu’en raison de leurs seuls revenus de source française (alinéa 2)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69268" y="1059120"/>
            <a:ext cx="8605464" cy="47397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1- Pays d’imposition de monsieur HASSAN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HASSAN</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étant fiscalement domicilié en France, il est imposable en France sur l’ensemble de ses revenus de source interne et éventuellement de source externe conformément</a:t>
            </a:r>
            <a:r>
              <a:rPr kumimoji="0" lang="fr-FR" sz="16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à </a:t>
            </a:r>
            <a:r>
              <a:rPr kumimoji="0" lang="fr-FR" sz="1600" b="1" i="0" u="none" strike="noStrike" cap="none" normalizeH="0" dirty="0">
                <a:ln>
                  <a:noFill/>
                </a:ln>
                <a:solidFill>
                  <a:schemeClr val="tx1"/>
                </a:solidFill>
                <a:effectLst/>
                <a:latin typeface="Times New Roman" pitchFamily="18" charset="0"/>
                <a:ea typeface="Calibri" pitchFamily="34" charset="0"/>
                <a:cs typeface="Times New Roman" pitchFamily="18" charset="0"/>
              </a:rPr>
              <a:t>l’article 4A alinéa 1</a:t>
            </a:r>
            <a:r>
              <a:rPr kumimoji="0" lang="fr-FR" sz="1600" b="1"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er</a:t>
            </a:r>
            <a:r>
              <a:rPr kumimoji="0" lang="fr-FR" sz="1600" b="1" i="0" u="none" strike="noStrike" cap="none" normalizeH="0" dirty="0">
                <a:ln>
                  <a:noFill/>
                </a:ln>
                <a:solidFill>
                  <a:schemeClr val="tx1"/>
                </a:solidFill>
                <a:effectLst/>
                <a:latin typeface="Times New Roman" pitchFamily="18" charset="0"/>
                <a:ea typeface="Calibri" pitchFamily="34" charset="0"/>
                <a:cs typeface="Times New Roman" pitchFamily="18" charset="0"/>
              </a:rPr>
              <a:t> du CGI</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N’ayant pas déclaré de revenu de source externe et que son foyer fiscal soit distinct de celui de son épouse, sa base imposable n’inclut pas les revenus de son épouse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15.500€)</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et se limite à ses revenus annuels perçu en France c’est-à-dire </a:t>
            </a:r>
            <a:r>
              <a:rPr lang="fr-FR" sz="1600" b="1" dirty="0">
                <a:latin typeface="Times New Roman" pitchFamily="18" charset="0"/>
                <a:ea typeface="Calibri" pitchFamily="34" charset="0"/>
                <a:cs typeface="Times New Roman" pitchFamily="18" charset="0"/>
              </a:rPr>
              <a:t>1</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40.</a:t>
            </a:r>
            <a:r>
              <a:rPr lang="fr-FR" sz="1600" b="1" dirty="0">
                <a:latin typeface="Times New Roman" pitchFamily="18" charset="0"/>
                <a:ea typeface="Calibri" pitchFamily="34"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500€</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Pays d’imposition de madame HASSAN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lang="fr-FR" sz="1600" dirty="0">
                <a:latin typeface="Times New Roman" pitchFamily="18" charset="0"/>
                <a:ea typeface="Calibri" pitchFamily="34" charset="0"/>
                <a:cs typeface="Times New Roman" pitchFamily="18" charset="0"/>
              </a:rPr>
              <a:t>En droit interne français, le pays d’imposition  des revenus d’un non résident fiscal est déterminé par </a:t>
            </a:r>
            <a:r>
              <a:rPr lang="fr-FR" sz="1600" b="1" dirty="0">
                <a:latin typeface="Times New Roman" pitchFamily="18" charset="0"/>
                <a:ea typeface="Calibri" pitchFamily="34" charset="0"/>
                <a:cs typeface="Times New Roman" pitchFamily="18" charset="0"/>
              </a:rPr>
              <a:t>l’article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4A alinéa 2 du CGI</a:t>
            </a:r>
            <a:r>
              <a:rPr lang="fr-FR" sz="1600" dirty="0">
                <a:latin typeface="Times New Roman" pitchFamily="18" charset="0"/>
                <a:ea typeface="Calibri" pitchFamily="34" charset="0"/>
                <a:cs typeface="Times New Roman" pitchFamily="18" charset="0"/>
              </a:rPr>
              <a:t> qui dispose que:</a:t>
            </a:r>
            <a:r>
              <a:rPr lang="fr-FR" sz="1600" b="1" dirty="0">
                <a:latin typeface="Times New Roman" pitchFamily="18" charset="0"/>
                <a:ea typeface="Calibri" pitchFamily="34" charset="0"/>
                <a:cs typeface="Times New Roman" pitchFamily="18" charset="0"/>
              </a:rPr>
              <a:t> « </a:t>
            </a:r>
            <a:r>
              <a:rPr lang="fr-FR" sz="1600" dirty="0">
                <a:latin typeface="Times New Roman" pitchFamily="18" charset="0"/>
                <a:cs typeface="Times New Roman" pitchFamily="18" charset="0"/>
              </a:rPr>
              <a:t>Celles (les personnes) dont le domicile fiscal est situé hors de France sont passibles de cet impôt en raison de leurs </a:t>
            </a:r>
            <a:r>
              <a:rPr lang="fr-FR" sz="1600" b="1" dirty="0">
                <a:latin typeface="Times New Roman" pitchFamily="18" charset="0"/>
                <a:cs typeface="Times New Roman" pitchFamily="18" charset="0"/>
              </a:rPr>
              <a:t>seuls revenus </a:t>
            </a:r>
            <a:r>
              <a:rPr lang="fr-FR" sz="1600" dirty="0">
                <a:latin typeface="Times New Roman" pitchFamily="18" charset="0"/>
                <a:cs typeface="Times New Roman" pitchFamily="18" charset="0"/>
              </a:rPr>
              <a:t>de source française</a:t>
            </a:r>
            <a:r>
              <a:rPr lang="fr-FR" sz="1600" dirty="0"/>
              <a:t> </a:t>
            </a:r>
            <a:r>
              <a:rPr lang="fr-FR" sz="1600" dirty="0">
                <a:latin typeface="Times New Roman" pitchFamily="18" charset="0"/>
                <a:ea typeface="Calibri" pitchFamily="34" charset="0"/>
                <a:cs typeface="Times New Roman" pitchFamily="18" charset="0"/>
              </a:rPr>
              <a:t>». Étant donné que </a:t>
            </a:r>
            <a:r>
              <a:rPr lang="fr-FR" sz="1600" b="1" dirty="0"/>
              <a:t>m</a:t>
            </a:r>
            <a:r>
              <a:rPr lang="fr-FR" sz="1600" b="1" dirty="0">
                <a:latin typeface="Times New Roman" pitchFamily="18" charset="0"/>
                <a:ea typeface="Calibri" pitchFamily="34" charset="0"/>
                <a:cs typeface="Times New Roman" pitchFamily="18" charset="0"/>
              </a:rPr>
              <a:t>adame</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HASSAN </a:t>
            </a:r>
            <a:r>
              <a:rPr lang="fr-FR" sz="1600" dirty="0">
                <a:latin typeface="Times New Roman" pitchFamily="18" charset="0"/>
                <a:ea typeface="Calibri" pitchFamily="34" charset="0"/>
                <a:cs typeface="Times New Roman" pitchFamily="18" charset="0"/>
              </a:rPr>
              <a:t>n’est pas fiscalement domiciliée en France  et qu’elle  n’a perçu aucun revenu de source française en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2023, elle </a:t>
            </a:r>
            <a:r>
              <a:rPr lang="fr-FR" sz="1600" dirty="0">
                <a:latin typeface="Times New Roman" pitchFamily="18" charset="0"/>
                <a:ea typeface="Calibri" pitchFamily="34" charset="0"/>
                <a:cs typeface="Times New Roman" pitchFamily="18" charset="0"/>
              </a:rPr>
              <a:t>n’est  de ce fait, pas imposables en France.  </a:t>
            </a:r>
          </a:p>
          <a:p>
            <a:pPr lvl="0" eaLnBrk="0" fontAlgn="base" hangingPunct="0">
              <a:spcBef>
                <a:spcPct val="0"/>
              </a:spcBef>
              <a:spcAft>
                <a:spcPct val="0"/>
              </a:spcAf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 réponse à la question de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HASSAN</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il doit savoir que son couple ne forme pas un foyer fiscal commun et que les revenus de chacun des époux seront imposés dans son État de résidence.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6B89272-A3CB-6442-0AE8-74DB097DD8E3}"/>
              </a:ext>
            </a:extLst>
          </p:cNvPr>
          <p:cNvSpPr txBox="1"/>
          <p:nvPr/>
        </p:nvSpPr>
        <p:spPr>
          <a:xfrm>
            <a:off x="287524" y="1412776"/>
            <a:ext cx="8568952" cy="3785652"/>
          </a:xfrm>
          <a:prstGeom prst="rect">
            <a:avLst/>
          </a:prstGeom>
          <a:noFill/>
        </p:spPr>
        <p:txBody>
          <a:bodyPr wrap="square">
            <a:spAutoFit/>
          </a:bodyPr>
          <a:lstStyle/>
          <a:p>
            <a:pPr eaLnBrk="0" fontAlgn="base" hangingPunct="0">
              <a:spcBef>
                <a:spcPct val="0"/>
              </a:spcBef>
              <a:spcAft>
                <a:spcPct val="0"/>
              </a:spcAft>
            </a:pPr>
            <a:r>
              <a:rPr kumimoji="0" lang="fr-FR" sz="1600" b="1" i="0" u="sng" strike="noStrike" cap="none" normalizeH="0" baseline="0" dirty="0">
                <a:ln>
                  <a:noFill/>
                </a:ln>
                <a:solidFill>
                  <a:schemeClr val="accent1"/>
                </a:solidFill>
                <a:effectLst/>
                <a:latin typeface="Times New Roman" pitchFamily="18" charset="0"/>
                <a:ea typeface="Calibri" pitchFamily="34" charset="0"/>
                <a:cs typeface="Times New Roman" pitchFamily="18" charset="0"/>
              </a:rPr>
              <a:t>Cas pratique N°2   / Monsieur  CAMARA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1" i="0" u="sng" strike="noStrike" cap="none" normalizeH="0" baseline="0" dirty="0">
              <a:ln>
                <a:noFill/>
              </a:ln>
              <a:solidFill>
                <a:schemeClr val="accent3"/>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est </a:t>
            </a:r>
            <a:r>
              <a:rPr lang="fr-FR" sz="1600" dirty="0">
                <a:latin typeface="Times New Roman" pitchFamily="18" charset="0"/>
                <a:ea typeface="Calibri" pitchFamily="34" charset="0"/>
                <a:cs typeface="Times New Roman" pitchFamily="18" charset="0"/>
              </a:rPr>
              <a:t>un entrepreneur individuel qui exploite son entreprise au pays</a:t>
            </a:r>
            <a:r>
              <a:rPr lang="fr-FR" sz="1600" b="1" dirty="0">
                <a:latin typeface="Times New Roman" pitchFamily="18" charset="0"/>
                <a:ea typeface="Calibri" pitchFamily="34" charset="0"/>
                <a:cs typeface="Times New Roman" pitchFamily="18" charset="0"/>
              </a:rPr>
              <a:t> Y  </a:t>
            </a:r>
            <a:r>
              <a:rPr lang="fr-FR" sz="1600" dirty="0">
                <a:latin typeface="Times New Roman" pitchFamily="18" charset="0"/>
                <a:ea typeface="Calibri" pitchFamily="34" charset="0"/>
                <a:cs typeface="Times New Roman" pitchFamily="18" charset="0"/>
              </a:rPr>
              <a:t>dont il est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originaire</a:t>
            </a:r>
            <a:r>
              <a:rPr lang="fr-FR" sz="1600" dirty="0">
                <a:latin typeface="Times New Roman" pitchFamily="18" charset="0"/>
                <a:ea typeface="Calibri" pitchFamily="34" charset="0"/>
                <a:cs typeface="Times New Roman" pitchFamily="18" charset="0"/>
              </a:rPr>
              <a:t> et</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qui n’est pas lié à la France par une</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convention fiscale de non double imposition.</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Pour offrir de bonnes études à son fils unique, il à pris un logement pour sa famille à Paris dans lequel vivent sa femme et leur fils </a:t>
            </a:r>
            <a:r>
              <a:rPr lang="fr-FR" sz="1600" dirty="0">
                <a:latin typeface="Times New Roman" pitchFamily="18" charset="0"/>
                <a:ea typeface="Calibri" pitchFamily="34" charset="0"/>
                <a:cs typeface="Times New Roman" pitchFamily="18" charset="0"/>
              </a:rPr>
              <a:t>mineur</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Sa femme qui est infirmière dans une maison de retraite a</a:t>
            </a:r>
            <a:r>
              <a:rPr lang="fr-FR" sz="1600" dirty="0">
                <a:latin typeface="Times New Roman" pitchFamily="18" charset="0"/>
                <a:ea typeface="Calibri" pitchFamily="34" charset="0"/>
                <a:cs typeface="Times New Roman" pitchFamily="18" charset="0"/>
              </a:rPr>
              <a:t> disposé d’</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un revenu de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25.500€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 2023. Monsieur</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CAMARA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qui exerce son activité professionnelle dans son pays a</a:t>
            </a:r>
            <a:r>
              <a:rPr kumimoji="0" lang="fr-FR" sz="16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perçu</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un revenu équivalant à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220.400€</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en 2023. </a:t>
            </a:r>
          </a:p>
          <a:p>
            <a:pPr marL="0" marR="0" lvl="0" indent="0" algn="l" defTabSz="914400" rtl="0" eaLnBrk="0" fontAlgn="base" latinLnBrk="0" hangingPunct="0">
              <a:lnSpc>
                <a:spcPct val="100000"/>
              </a:lnSpc>
              <a:spcBef>
                <a:spcPct val="0"/>
              </a:spcBef>
              <a:spcAft>
                <a:spcPct val="0"/>
              </a:spcAft>
              <a:buClrTx/>
              <a:buSzTx/>
              <a:buFontTx/>
              <a:buNone/>
              <a:tabLst/>
            </a:pPr>
            <a:endParaRPr lang="fr-FR" sz="1600" dirty="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sz="1600" dirty="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Pour mieux faire face à l’impôt que sa famille sera amenée à payer,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a:t>
            </a:r>
            <a:r>
              <a:rPr kumimoji="0" lang="fr-FR" sz="160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souhaite savoir quel est le pays ou quels sont les pays d’imposition de son revenu et celui de sa femme ?   </a:t>
            </a:r>
            <a:endParaRPr kumimoji="0" lang="fr-FR" sz="160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72522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323528" y="1001634"/>
            <a:ext cx="828092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sng" strike="noStrike" cap="none" normalizeH="0" baseline="0" dirty="0">
                <a:ln>
                  <a:noFill/>
                </a:ln>
                <a:solidFill>
                  <a:srgbClr val="FF0000"/>
                </a:solidFill>
                <a:effectLst/>
                <a:latin typeface="Times New Roman" pitchFamily="18" charset="0"/>
                <a:ea typeface="Calibri" pitchFamily="34" charset="0"/>
                <a:cs typeface="Times New Roman" pitchFamily="18" charset="0"/>
              </a:rPr>
              <a:t>Réponse</a:t>
            </a:r>
            <a:r>
              <a:rPr kumimoji="0" lang="fr-FR" sz="1600" b="1" i="0" u="sng" strike="noStrike" cap="none" normalizeH="0" dirty="0">
                <a:ln>
                  <a:noFill/>
                </a:ln>
                <a:solidFill>
                  <a:srgbClr val="FF0000"/>
                </a:solidFill>
                <a:effectLst/>
                <a:latin typeface="Times New Roman" pitchFamily="18" charset="0"/>
                <a:ea typeface="Calibri" pitchFamily="34" charset="0"/>
                <a:cs typeface="Times New Roman" pitchFamily="18" charset="0"/>
              </a:rPr>
              <a:t> à la question N° 2</a:t>
            </a:r>
            <a:r>
              <a:rPr kumimoji="0" lang="fr-FR" sz="1600" b="1" i="0" u="sng" strike="noStrike" cap="none" normalizeH="0" baseline="0" dirty="0">
                <a:ln>
                  <a:noFill/>
                </a:ln>
                <a:solidFill>
                  <a:srgbClr val="FF0000"/>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Ne vivant pas de façon permanente avec sa femme et son fils, et pour mieux faire face à l’impôt que sa famille sera amenée à payer,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souhaite savoir dans quel État son revenu et celui de sa femme seront-ils soumis à l’impôt ?  Étant donné que c’est le domicile fiscal qui détermine le pays d’imposition d’un contribuable, la réponse à la question de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passe par la détermination du domicile fiscal de chacun des époux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avant de déterminer leur pays d’imposition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II</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I- Détermination du domicile fiscal des époux CAMARA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1-Domicile fiscal de madame CAMARA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Madame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vit et exerce sa profession en France. En droit interne, c’est l’article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 B du CGI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qui fixe les quatre critères de détermination du domicile fiscal selon lesquels, sont considérés comme ayant leur domicile fiscal en France :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ceux qui ont en France leur 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foyer</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 lieu de leur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séjour principal</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ceux qui exercent une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activité professionnelle en France</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et ceux qui ont en France 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centre de leurs intérêts économiques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De ce qui précède, elle remplit tous les critères fixant son domicile fiscal en France.</a:t>
            </a:r>
          </a:p>
          <a:p>
            <a:endParaRPr lang="fr-FR" sz="1600" dirty="0">
              <a:latin typeface="Times New Roman" pitchFamily="18" charset="0"/>
              <a:cs typeface="Times New Roman" pitchFamily="18" charset="0"/>
            </a:endParaRPr>
          </a:p>
          <a:p>
            <a:r>
              <a:rPr lang="fr-FR" sz="1600" b="1" u="sng" dirty="0"/>
              <a:t> </a:t>
            </a:r>
            <a:endParaRPr lang="fr-FR"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15516" y="1196752"/>
            <a:ext cx="8712968" cy="54784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sz="1600" dirty="0">
                <a:latin typeface="Times New Roman" pitchFamily="18" charset="0"/>
                <a:ea typeface="Calibri" pitchFamily="34" charset="0"/>
                <a:cs typeface="Times New Roman" pitchFamily="18" charset="0"/>
              </a:rPr>
              <a:t>Si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vivait et exerçait sa profession en France et que la résidence fiscale de madame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qui vit avec les enfants à charge soit située dans un autre État, la loi française n’aurait pas permis que la résidence fiscale de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suive celle de son épouse. </a:t>
            </a:r>
            <a:endParaRPr lang="fr-FR" sz="1600" dirty="0">
              <a:latin typeface="Times New Roman" pitchFamily="18" charset="0"/>
              <a:ea typeface="Calibri" pitchFamily="34" charset="0"/>
              <a:cs typeface="Times New Roman" pitchFamily="18" charset="0"/>
            </a:endParaRPr>
          </a:p>
          <a:p>
            <a:pPr lvl="0" fontAlgn="base">
              <a:spcBef>
                <a:spcPct val="0"/>
              </a:spcBef>
              <a:spcAft>
                <a:spcPct val="0"/>
              </a:spcAft>
            </a:pPr>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lvl="0" fontAlgn="base">
              <a:spcBef>
                <a:spcPct val="0"/>
              </a:spcBef>
              <a:spcAft>
                <a:spcPct val="0"/>
              </a:spcAf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Il résulte de tout ce qui précède que le couple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constitue un seul foyer fiscal situé en France.</a:t>
            </a:r>
          </a:p>
          <a:p>
            <a:pPr lvl="0" fontAlgn="base">
              <a:spcBef>
                <a:spcPct val="0"/>
              </a:spcBef>
              <a:spcAft>
                <a:spcPct val="0"/>
              </a:spcAf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II- Détermination du pays d’imposition des époux CAMARA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Du fait que monsieur et madame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forment un foyer fiscal unique en France, ils seront imposés sur l’ensemble de leurs revenus de source interne et externe conformément aux dispositions de l’article</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4A alinéa 1</a:t>
            </a:r>
            <a:r>
              <a:rPr kumimoji="0" lang="fr-FR" sz="1600" b="1"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er</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du CGI</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qui dispose que :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Les personnes qui ont en France leur domicile fiscal sont passibles de l'impôt sur le revenu en raison de l'ensemble de leurs revenus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De ce fait, tous les revenus du couple (les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25.500€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 madame</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CAMARA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perçus en France et les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220.400€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perçus au pays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Y)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seront soumis à l’impôt sur le revenus en France.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Cependant, faute de convention fiscale de non double imposition entre la France et le pays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Y</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il est probable que monsieur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CAMARA</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fasse l’objet de double imposition.</a:t>
            </a:r>
            <a:r>
              <a:rPr kumimoji="0" lang="fr-FR" sz="16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Déjà imposable en France, </a:t>
            </a:r>
            <a:r>
              <a:rPr lang="fr-FR" sz="1600" dirty="0">
                <a:latin typeface="Times New Roman" pitchFamily="18" charset="0"/>
                <a:ea typeface="Calibri" pitchFamily="34" charset="0"/>
                <a:cs typeface="Times New Roman" pitchFamily="18" charset="0"/>
              </a:rPr>
              <a:t>monsieur </a:t>
            </a:r>
            <a:r>
              <a:rPr lang="fr-FR" sz="1600" b="1" dirty="0">
                <a:latin typeface="Times New Roman" pitchFamily="18" charset="0"/>
                <a:ea typeface="Calibri" pitchFamily="34" charset="0"/>
                <a:cs typeface="Times New Roman" pitchFamily="18" charset="0"/>
              </a:rPr>
              <a:t>CAMARA</a:t>
            </a:r>
            <a:r>
              <a:rPr lang="fr-FR" sz="1600" dirty="0">
                <a:latin typeface="Times New Roman" pitchFamily="18" charset="0"/>
                <a:ea typeface="Calibri" pitchFamily="34" charset="0"/>
                <a:cs typeface="Times New Roman" pitchFamily="18" charset="0"/>
              </a:rPr>
              <a:t> peut aussi être imposé au pays </a:t>
            </a:r>
            <a:r>
              <a:rPr lang="fr-FR" sz="1600" b="1" dirty="0">
                <a:latin typeface="Times New Roman" pitchFamily="18" charset="0"/>
                <a:ea typeface="Calibri" pitchFamily="34" charset="0"/>
                <a:cs typeface="Times New Roman" pitchFamily="18" charset="0"/>
              </a:rPr>
              <a:t>Y</a:t>
            </a:r>
            <a:r>
              <a:rPr kumimoji="0" lang="fr-FR" sz="1600" i="0"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si les critères de rattachement fiscal </a:t>
            </a:r>
            <a:r>
              <a:rPr lang="fr-FR" sz="1600" dirty="0">
                <a:latin typeface="Times New Roman" pitchFamily="18" charset="0"/>
                <a:ea typeface="Calibri" pitchFamily="34" charset="0"/>
                <a:cs typeface="Times New Roman" pitchFamily="18" charset="0"/>
              </a:rPr>
              <a:t>de ce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pays</a:t>
            </a:r>
            <a:r>
              <a:rPr lang="fr-FR" sz="1600" dirty="0">
                <a:latin typeface="Times New Roman" pitchFamily="18" charset="0"/>
                <a:ea typeface="Calibri" pitchFamily="34"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fixe son domicile fiscal sur son territoire.</a:t>
            </a:r>
          </a:p>
          <a:p>
            <a:endParaRPr lang="fr-FR" sz="16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96752"/>
            <a:ext cx="8640960" cy="4739759"/>
          </a:xfrm>
          <a:prstGeom prst="rect">
            <a:avLst/>
          </a:prstGeom>
        </p:spPr>
        <p:txBody>
          <a:bodyPr wrap="square">
            <a:spAutoFit/>
          </a:bodyPr>
          <a:lstStyle/>
          <a:p>
            <a:r>
              <a:rPr lang="fr-FR" sz="1600" b="1" u="sng" dirty="0">
                <a:solidFill>
                  <a:schemeClr val="accent1"/>
                </a:solidFill>
                <a:latin typeface="Times New Roman" pitchFamily="18" charset="0"/>
                <a:cs typeface="Times New Roman" pitchFamily="18" charset="0"/>
              </a:rPr>
              <a:t>Cas pratique N° 3 / Monsieur ROSSI</a:t>
            </a:r>
          </a:p>
          <a:p>
            <a:endParaRPr lang="fr-FR" sz="1600" dirty="0">
              <a:latin typeface="Times New Roman" pitchFamily="18" charset="0"/>
              <a:cs typeface="Times New Roman" pitchFamily="18" charset="0"/>
            </a:endParaRPr>
          </a:p>
          <a:p>
            <a:endParaRPr lang="fr-FR" sz="1600" b="1" dirty="0">
              <a:latin typeface="Times New Roman" pitchFamily="18" charset="0"/>
              <a:cs typeface="Times New Roman" pitchFamily="18" charset="0"/>
            </a:endParaRPr>
          </a:p>
          <a:p>
            <a:r>
              <a:rPr lang="fr-FR" sz="1600" b="1" dirty="0">
                <a:latin typeface="Times New Roman" pitchFamily="18" charset="0"/>
                <a:cs typeface="Times New Roman" pitchFamily="18" charset="0"/>
              </a:rPr>
              <a:t>Monsieur</a:t>
            </a:r>
            <a:r>
              <a:rPr lang="fr-FR" sz="1600" dirty="0">
                <a:latin typeface="Times New Roman" pitchFamily="18" charset="0"/>
                <a:cs typeface="Times New Roman" pitchFamily="18" charset="0"/>
              </a:rPr>
              <a:t> </a:t>
            </a:r>
            <a:r>
              <a:rPr lang="fr-FR" sz="1600" b="1" dirty="0">
                <a:latin typeface="Times New Roman" pitchFamily="18" charset="0"/>
                <a:cs typeface="Times New Roman" pitchFamily="18" charset="0"/>
              </a:rPr>
              <a:t>ROSSI</a:t>
            </a:r>
            <a:r>
              <a:rPr lang="fr-FR" sz="1600" dirty="0">
                <a:latin typeface="Times New Roman" pitchFamily="18" charset="0"/>
                <a:cs typeface="Times New Roman" pitchFamily="18" charset="0"/>
              </a:rPr>
              <a:t> est un entrepreneur individuel italien (pays lié à la France par une convention fiscale de non double imposition) exerçant son activité professionnelle toute l’année dans son pays et a disposé d’un revenu de</a:t>
            </a:r>
            <a:r>
              <a:rPr lang="fr-FR" sz="1600" b="1" dirty="0">
                <a:latin typeface="Times New Roman" pitchFamily="18" charset="0"/>
                <a:cs typeface="Times New Roman" pitchFamily="18" charset="0"/>
              </a:rPr>
              <a:t> 152.000€ </a:t>
            </a:r>
            <a:r>
              <a:rPr lang="fr-FR" sz="1600" dirty="0">
                <a:latin typeface="Times New Roman" pitchFamily="18" charset="0"/>
                <a:cs typeface="Times New Roman" pitchFamily="18" charset="0"/>
              </a:rPr>
              <a:t>en 2023. Il ne vient en France que 2 ou 3 fois par an. Cependant, son épouse (</a:t>
            </a:r>
            <a:r>
              <a:rPr lang="fr-FR" sz="1600" b="1" dirty="0">
                <a:latin typeface="Times New Roman" pitchFamily="18" charset="0"/>
                <a:cs typeface="Times New Roman" pitchFamily="18" charset="0"/>
              </a:rPr>
              <a:t>madame ROSSI) </a:t>
            </a:r>
            <a:r>
              <a:rPr lang="fr-FR" sz="1600" dirty="0">
                <a:latin typeface="Times New Roman" pitchFamily="18" charset="0"/>
                <a:cs typeface="Times New Roman" pitchFamily="18" charset="0"/>
              </a:rPr>
              <a:t>également italienne, vit à Paris depuis 5 ans avec leurs deux enfants mineurs scolarisés. Elle a disposé d’un revenu salarié de </a:t>
            </a:r>
            <a:r>
              <a:rPr lang="fr-FR" sz="1600" b="1" dirty="0">
                <a:latin typeface="Times New Roman" pitchFamily="18" charset="0"/>
                <a:cs typeface="Times New Roman" pitchFamily="18" charset="0"/>
              </a:rPr>
              <a:t>27.000€ </a:t>
            </a:r>
            <a:r>
              <a:rPr lang="fr-FR" sz="1600" dirty="0">
                <a:latin typeface="Times New Roman" pitchFamily="18" charset="0"/>
                <a:cs typeface="Times New Roman" pitchFamily="18" charset="0"/>
              </a:rPr>
              <a:t>en 2023. </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Monsieur</a:t>
            </a:r>
            <a:r>
              <a:rPr lang="fr-FR" sz="1600" b="1" dirty="0">
                <a:latin typeface="Times New Roman" pitchFamily="18" charset="0"/>
                <a:cs typeface="Times New Roman" pitchFamily="18" charset="0"/>
              </a:rPr>
              <a:t> ROSSI</a:t>
            </a:r>
            <a:r>
              <a:rPr lang="fr-FR" sz="1600" dirty="0">
                <a:latin typeface="Times New Roman" pitchFamily="18" charset="0"/>
                <a:cs typeface="Times New Roman" pitchFamily="18" charset="0"/>
              </a:rPr>
              <a:t> redoute que les administrations fiscales des deux États (France et Italie) ne lui réclament l’impôt sur le revenu au titre de l’année 2023. </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b="1" dirty="0">
              <a:latin typeface="Times New Roman" pitchFamily="18" charset="0"/>
              <a:cs typeface="Times New Roman" pitchFamily="18" charset="0"/>
            </a:endParaRPr>
          </a:p>
          <a:p>
            <a:r>
              <a:rPr lang="fr-FR" sz="1600" dirty="0">
                <a:latin typeface="Times New Roman" pitchFamily="18" charset="0"/>
                <a:cs typeface="Times New Roman" pitchFamily="18" charset="0"/>
              </a:rPr>
              <a:t>Il souhaite savoir quel est le pays ou quels sont les pays d’imposition des revenus de son couple ? </a:t>
            </a:r>
          </a:p>
          <a:p>
            <a:endParaRPr lang="fr-FR" sz="1600" dirty="0">
              <a:latin typeface="Times New Roman" pitchFamily="18" charset="0"/>
              <a:cs typeface="Times New Roman" pitchFamily="18" charset="0"/>
            </a:endParaRPr>
          </a:p>
          <a:p>
            <a:endParaRPr lang="fr-FR" sz="1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CAS PRATIQUE DU CONTRÔLE CONTINU 2018</Template>
  <TotalTime>436</TotalTime>
  <Words>4524</Words>
  <Application>Microsoft Office PowerPoint</Application>
  <PresentationFormat>Affichage à l'écran (4:3)</PresentationFormat>
  <Paragraphs>266</Paragraphs>
  <Slides>24</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Calibri</vt:lpstr>
      <vt:lpstr>Constantia</vt:lpstr>
      <vt:lpstr>Times New Roman</vt:lpstr>
      <vt:lpstr>Wingdings 2</vt:lpstr>
      <vt:lpstr>Débit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MAKANERA</dc:creator>
  <cp:lastModifiedBy>Ibrahima Sory MAKANERA</cp:lastModifiedBy>
  <cp:revision>19</cp:revision>
  <dcterms:created xsi:type="dcterms:W3CDTF">2021-05-09T17:34:42Z</dcterms:created>
  <dcterms:modified xsi:type="dcterms:W3CDTF">2024-10-02T13:07:25Z</dcterms:modified>
</cp:coreProperties>
</file>