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506020203020204" pitchFamily="34" charset="7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78e4f00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78e4f00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78e4f00d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78e4f00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78e4f00d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78e4f00d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6db61ad9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6db61ad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78e4f00d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78e4f00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78e4f00d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78e4f00d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78e4f00d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78e4f00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ypi.org/project/python_ts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ypi.org/project/mlros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ypi.org/project/python_ts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ypi.org/project/mlros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Baseball Travels </a:t>
            </a:r>
            <a:endParaRPr/>
          </a:p>
          <a:p>
            <a:pPr marL="0" lvl="0" indent="0" algn="ctr" rtl="0">
              <a:spcBef>
                <a:spcPts val="0"/>
              </a:spcBef>
              <a:spcAft>
                <a:spcPts val="0"/>
              </a:spcAft>
              <a:buNone/>
            </a:pPr>
            <a:r>
              <a:rPr lang="en"/>
              <a:t>Technology Review</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
              <a:t>Optimizing distance and cost for visiting baseball stadiums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&amp; Use Case</a:t>
            </a:r>
            <a:endParaRPr/>
          </a:p>
        </p:txBody>
      </p:sp>
      <p:sp>
        <p:nvSpPr>
          <p:cNvPr id="73" name="Google Shape;73;p14"/>
          <p:cNvSpPr txBox="1">
            <a:spLocks noGrp="1"/>
          </p:cNvSpPr>
          <p:nvPr>
            <p:ph type="body" idx="1"/>
          </p:nvPr>
        </p:nvSpPr>
        <p:spPr>
          <a:xfrm>
            <a:off x="311700" y="1266325"/>
            <a:ext cx="42129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Our application is trying to create an optimal schedule for visiting MLB stadiums given the 2024 MLB schedule, given user inputted parameters</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Part of the project involves finding an optimal path for up to 30 cities, which can be represented through the Travelling Salesman Problem, which involves finding the shortest route to travel to all nodes on a graph</a:t>
            </a:r>
            <a:endParaRPr/>
          </a:p>
          <a:p>
            <a:pPr marL="0" lvl="0" indent="0" algn="l" rtl="0">
              <a:spcBef>
                <a:spcPts val="1200"/>
              </a:spcBef>
              <a:spcAft>
                <a:spcPts val="1200"/>
              </a:spcAft>
              <a:buNone/>
            </a:pPr>
            <a:endParaRPr/>
          </a:p>
        </p:txBody>
      </p:sp>
      <p:pic>
        <p:nvPicPr>
          <p:cNvPr id="74" name="Google Shape;74;p14"/>
          <p:cNvPicPr preferRelativeResize="0"/>
          <p:nvPr/>
        </p:nvPicPr>
        <p:blipFill>
          <a:blip r:embed="rId3">
            <a:alphaModFix/>
          </a:blip>
          <a:stretch>
            <a:fillRect/>
          </a:stretch>
        </p:blipFill>
        <p:spPr>
          <a:xfrm>
            <a:off x="4709700" y="1465244"/>
            <a:ext cx="3908100" cy="260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
              <a:t>python-tsp</a:t>
            </a:r>
            <a:endParaRPr/>
          </a:p>
          <a:p>
            <a:pPr marL="914400" lvl="1" indent="-310832" algn="l" rtl="0">
              <a:spcBef>
                <a:spcPts val="0"/>
              </a:spcBef>
              <a:spcAft>
                <a:spcPts val="0"/>
              </a:spcAft>
              <a:buSzPct val="100000"/>
              <a:buChar char="○"/>
            </a:pPr>
            <a:r>
              <a:rPr lang="en"/>
              <a:t>Author: Fillipe Goulart</a:t>
            </a:r>
            <a:endParaRPr/>
          </a:p>
          <a:p>
            <a:pPr marL="914400" lvl="1" indent="-310832" algn="l" rtl="0">
              <a:spcBef>
                <a:spcPts val="0"/>
              </a:spcBef>
              <a:spcAft>
                <a:spcPts val="0"/>
              </a:spcAft>
              <a:buSzPct val="100000"/>
              <a:buChar char="○"/>
            </a:pPr>
            <a:r>
              <a:rPr lang="en"/>
              <a:t>python-tsp is a Python package for solving typical (symmetric or asymmetric) Traveling Salesperson Problems</a:t>
            </a:r>
            <a:endParaRPr/>
          </a:p>
          <a:p>
            <a:pPr marL="914400" lvl="1" indent="-310832" algn="l" rtl="0">
              <a:spcBef>
                <a:spcPts val="0"/>
              </a:spcBef>
              <a:spcAft>
                <a:spcPts val="0"/>
              </a:spcAft>
              <a:buSzPct val="100000"/>
              <a:buChar char="○"/>
            </a:pPr>
            <a:r>
              <a:rPr lang="en" u="sng">
                <a:solidFill>
                  <a:schemeClr val="hlink"/>
                </a:solidFill>
                <a:hlinkClick r:id="rId3"/>
              </a:rPr>
              <a:t>https://pypi.org/project/python_tsp/</a:t>
            </a:r>
            <a:endParaRPr/>
          </a:p>
          <a:p>
            <a:pPr marL="457200" lvl="0" indent="-334327" algn="l" rtl="0">
              <a:spcBef>
                <a:spcPts val="0"/>
              </a:spcBef>
              <a:spcAft>
                <a:spcPts val="0"/>
              </a:spcAft>
              <a:buSzPct val="100000"/>
              <a:buAutoNum type="arabicPeriod"/>
            </a:pPr>
            <a:r>
              <a:rPr lang="en"/>
              <a:t>mlrose</a:t>
            </a:r>
            <a:endParaRPr/>
          </a:p>
          <a:p>
            <a:pPr marL="914400" lvl="1" indent="-308932" algn="l" rtl="0">
              <a:spcBef>
                <a:spcPts val="0"/>
              </a:spcBef>
              <a:spcAft>
                <a:spcPts val="0"/>
              </a:spcAft>
              <a:buSzPct val="100000"/>
              <a:buChar char="○"/>
            </a:pPr>
            <a:r>
              <a:rPr lang="en" sz="1367">
                <a:solidFill>
                  <a:srgbClr val="404040"/>
                </a:solidFill>
                <a:highlight>
                  <a:srgbClr val="FCFCFC"/>
                </a:highlight>
              </a:rPr>
              <a:t>Author: Genevieve Hayes</a:t>
            </a:r>
            <a:endParaRPr sz="1367">
              <a:solidFill>
                <a:srgbClr val="404040"/>
              </a:solidFill>
              <a:highlight>
                <a:srgbClr val="FCFCFC"/>
              </a:highlight>
            </a:endParaRPr>
          </a:p>
          <a:p>
            <a:pPr marL="914400" lvl="1" indent="-308932" algn="l" rtl="0">
              <a:spcBef>
                <a:spcPts val="0"/>
              </a:spcBef>
              <a:spcAft>
                <a:spcPts val="0"/>
              </a:spcAft>
              <a:buSzPct val="100000"/>
              <a:buChar char="○"/>
            </a:pPr>
            <a:r>
              <a:rPr lang="en" sz="1367">
                <a:solidFill>
                  <a:srgbClr val="404040"/>
                </a:solidFill>
                <a:highlight>
                  <a:srgbClr val="FCFCFC"/>
                </a:highlight>
              </a:rPr>
              <a:t>mlrose is a Python package for applying some of the most common randomized optimization and search algorithms. It includes implementations of randomized optimization algorithms as well as functionality to apply these algorithms to tour optimization problems, such as the Travelling Salesperson problem. It also has the flexibility to solve user-defined optimization problems.</a:t>
            </a:r>
            <a:endParaRPr sz="1367">
              <a:solidFill>
                <a:srgbClr val="404040"/>
              </a:solidFill>
              <a:highlight>
                <a:srgbClr val="FCFCFC"/>
              </a:highlight>
            </a:endParaRPr>
          </a:p>
          <a:p>
            <a:pPr marL="914400" lvl="1" indent="-308932" algn="l" rtl="0">
              <a:spcBef>
                <a:spcPts val="0"/>
              </a:spcBef>
              <a:spcAft>
                <a:spcPts val="0"/>
              </a:spcAft>
              <a:buSzPct val="100000"/>
              <a:buChar char="○"/>
            </a:pPr>
            <a:r>
              <a:rPr lang="en" sz="1367" u="sng">
                <a:solidFill>
                  <a:schemeClr val="accent5"/>
                </a:solidFill>
                <a:hlinkClick r:id="rId4">
                  <a:extLst>
                    <a:ext uri="{A12FA001-AC4F-418D-AE19-62706E023703}">
                      <ahyp:hlinkClr xmlns:ahyp="http://schemas.microsoft.com/office/drawing/2018/hyperlinkcolor" val="tx"/>
                    </a:ext>
                  </a:extLst>
                </a:hlinkClick>
              </a:rPr>
              <a:t>https://pypi.org/project/mlrose/</a:t>
            </a:r>
            <a:endParaRPr sz="1367">
              <a:solidFill>
                <a:srgbClr val="404040"/>
              </a:solidFill>
              <a:highlight>
                <a:srgbClr val="FCFCFC"/>
              </a:highlight>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 Comparison - </a:t>
            </a:r>
            <a:r>
              <a:rPr lang="en" sz="1800" u="sng">
                <a:solidFill>
                  <a:schemeClr val="hlink"/>
                </a:solidFill>
                <a:hlinkClick r:id="rId3"/>
              </a:rPr>
              <a:t>python-tsp</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Does it address all requirements for the project</a:t>
            </a:r>
            <a:endParaRPr/>
          </a:p>
          <a:p>
            <a:pPr marL="914400" lvl="1" indent="-304165" algn="l" rtl="0">
              <a:spcBef>
                <a:spcPts val="0"/>
              </a:spcBef>
              <a:spcAft>
                <a:spcPts val="0"/>
              </a:spcAft>
              <a:buSzPct val="100000"/>
              <a:buChar char="○"/>
            </a:pPr>
            <a:r>
              <a:rPr lang="en"/>
              <a:t>The package provides functions that find solutions from distance matrices and also provides a function to create a distance matrix</a:t>
            </a:r>
            <a:endParaRPr/>
          </a:p>
          <a:p>
            <a:pPr marL="457200" lvl="0" indent="-325755" algn="l" rtl="0">
              <a:spcBef>
                <a:spcPts val="0"/>
              </a:spcBef>
              <a:spcAft>
                <a:spcPts val="0"/>
              </a:spcAft>
              <a:buSzPct val="100000"/>
              <a:buChar char="●"/>
            </a:pPr>
            <a:r>
              <a:rPr lang="en"/>
              <a:t>Ease of use</a:t>
            </a:r>
            <a:endParaRPr/>
          </a:p>
          <a:p>
            <a:pPr marL="914400" lvl="1" indent="-304165" algn="l" rtl="0">
              <a:spcBef>
                <a:spcPts val="0"/>
              </a:spcBef>
              <a:spcAft>
                <a:spcPts val="0"/>
              </a:spcAft>
              <a:buSzPct val="100000"/>
              <a:buChar char="○"/>
            </a:pPr>
            <a:r>
              <a:rPr lang="en"/>
              <a:t>We anticipate having a filterable distance matrix or a set of coordinates, so the functions should be relatively easy to implement in our code. </a:t>
            </a:r>
            <a:endParaRPr/>
          </a:p>
          <a:p>
            <a:pPr marL="457200" lvl="0" indent="-325755" algn="l" rtl="0">
              <a:spcBef>
                <a:spcPts val="0"/>
              </a:spcBef>
              <a:spcAft>
                <a:spcPts val="0"/>
              </a:spcAft>
              <a:buSzPct val="100000"/>
              <a:buChar char="●"/>
            </a:pPr>
            <a:r>
              <a:rPr lang="en"/>
              <a:t>Computational Efficiency</a:t>
            </a:r>
            <a:endParaRPr/>
          </a:p>
          <a:p>
            <a:pPr marL="914400" lvl="1" indent="-304165" algn="l" rtl="0">
              <a:spcBef>
                <a:spcPts val="0"/>
              </a:spcBef>
              <a:spcAft>
                <a:spcPts val="0"/>
              </a:spcAft>
              <a:buSzPct val="100000"/>
              <a:buChar char="○"/>
            </a:pPr>
            <a:r>
              <a:rPr lang="en"/>
              <a:t>Fast computation of distance matrices and solution, tested up to 14 coordinates. </a:t>
            </a:r>
            <a:endParaRPr/>
          </a:p>
          <a:p>
            <a:pPr marL="457200" lvl="0" indent="-325755" algn="l" rtl="0">
              <a:spcBef>
                <a:spcPts val="0"/>
              </a:spcBef>
              <a:spcAft>
                <a:spcPts val="0"/>
              </a:spcAft>
              <a:buSzPct val="100000"/>
              <a:buChar char="●"/>
            </a:pPr>
            <a:r>
              <a:rPr lang="en"/>
              <a:t>Software Bugs</a:t>
            </a:r>
            <a:endParaRPr/>
          </a:p>
          <a:p>
            <a:pPr marL="914400" lvl="1" indent="-304165" algn="l" rtl="0">
              <a:spcBef>
                <a:spcPts val="0"/>
              </a:spcBef>
              <a:spcAft>
                <a:spcPts val="0"/>
              </a:spcAft>
              <a:buSzPct val="100000"/>
              <a:buChar char="○"/>
            </a:pPr>
            <a:r>
              <a:rPr lang="en"/>
              <a:t>There do not seem to be any known bugs at the moment, and the author is very active on the github</a:t>
            </a:r>
            <a:endParaRPr/>
          </a:p>
          <a:p>
            <a:pPr marL="457200" lvl="0" indent="-325755" algn="l" rtl="0">
              <a:spcBef>
                <a:spcPts val="0"/>
              </a:spcBef>
              <a:spcAft>
                <a:spcPts val="0"/>
              </a:spcAft>
              <a:buSzPct val="100000"/>
              <a:buChar char="●"/>
            </a:pPr>
            <a:r>
              <a:rPr lang="en"/>
              <a:t>Availability of relevant examples</a:t>
            </a:r>
            <a:endParaRPr/>
          </a:p>
          <a:p>
            <a:pPr marL="914400" lvl="1" indent="-304165" algn="l" rtl="0">
              <a:spcBef>
                <a:spcPts val="0"/>
              </a:spcBef>
              <a:spcAft>
                <a:spcPts val="0"/>
              </a:spcAft>
              <a:buSzPct val="100000"/>
              <a:buChar char="○"/>
            </a:pPr>
            <a:r>
              <a:rPr lang="en"/>
              <a:t>The package provides an example of a Hamiltonian path with solutions derived from dynamic programming and a metaheuristic method on a provided distance matrix. It also provides an example of creating the distance matrix if it does not exist. </a:t>
            </a:r>
            <a:endParaRPr/>
          </a:p>
          <a:p>
            <a:pPr marL="457200" lvl="0" indent="-325755" algn="l" rtl="0">
              <a:spcBef>
                <a:spcPts val="0"/>
              </a:spcBef>
              <a:spcAft>
                <a:spcPts val="0"/>
              </a:spcAft>
              <a:buSzPct val="100000"/>
              <a:buChar char="●"/>
            </a:pPr>
            <a:r>
              <a:rPr lang="en"/>
              <a:t>Open Issues</a:t>
            </a:r>
            <a:endParaRPr/>
          </a:p>
          <a:p>
            <a:pPr marL="914400" lvl="1" indent="-304165" algn="l" rtl="0">
              <a:spcBef>
                <a:spcPts val="0"/>
              </a:spcBef>
              <a:spcAft>
                <a:spcPts val="0"/>
              </a:spcAft>
              <a:buSzPct val="100000"/>
              <a:buChar char="○"/>
            </a:pPr>
            <a:r>
              <a:rPr lang="en"/>
              <a:t>6 open issues currently on github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 Comparison - </a:t>
            </a:r>
            <a:r>
              <a:rPr lang="en" sz="1800" u="sng">
                <a:solidFill>
                  <a:schemeClr val="accent5"/>
                </a:solidFill>
                <a:hlinkClick r:id="rId3">
                  <a:extLst>
                    <a:ext uri="{A12FA001-AC4F-418D-AE19-62706E023703}">
                      <ahyp:hlinkClr xmlns:ahyp="http://schemas.microsoft.com/office/drawing/2018/hyperlinkcolor" val="tx"/>
                    </a:ext>
                  </a:extLst>
                </a:hlinkClick>
              </a:rPr>
              <a:t>mlrose</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Does it address all requirements for the project</a:t>
            </a:r>
            <a:endParaRPr/>
          </a:p>
          <a:p>
            <a:pPr marL="914400" lvl="1" indent="-304165" algn="l" rtl="0">
              <a:spcBef>
                <a:spcPts val="0"/>
              </a:spcBef>
              <a:spcAft>
                <a:spcPts val="0"/>
              </a:spcAft>
              <a:buSzPct val="100000"/>
              <a:buChar char="○"/>
            </a:pPr>
            <a:r>
              <a:rPr lang="en"/>
              <a:t>The TSPOpt function is able to optimally find the minimum or maximum optimization function value if we define our optimization function and features per location well to the problem.</a:t>
            </a:r>
            <a:endParaRPr/>
          </a:p>
          <a:p>
            <a:pPr marL="457200" lvl="0" indent="-325755" algn="l" rtl="0">
              <a:spcBef>
                <a:spcPts val="0"/>
              </a:spcBef>
              <a:spcAft>
                <a:spcPts val="0"/>
              </a:spcAft>
              <a:buSzPct val="100000"/>
              <a:buChar char="●"/>
            </a:pPr>
            <a:r>
              <a:rPr lang="en"/>
              <a:t>Ease of use</a:t>
            </a:r>
            <a:endParaRPr/>
          </a:p>
          <a:p>
            <a:pPr marL="914400" lvl="1" indent="-304165" algn="l" rtl="0">
              <a:spcBef>
                <a:spcPts val="0"/>
              </a:spcBef>
              <a:spcAft>
                <a:spcPts val="0"/>
              </a:spcAft>
              <a:buSzPct val="100000"/>
              <a:buChar char="○"/>
            </a:pPr>
            <a:r>
              <a:rPr lang="en"/>
              <a:t>Easy to use given we have our desired features defined per location and date</a:t>
            </a:r>
            <a:endParaRPr/>
          </a:p>
          <a:p>
            <a:pPr marL="457200" lvl="0" indent="-325755" algn="l" rtl="0">
              <a:spcBef>
                <a:spcPts val="0"/>
              </a:spcBef>
              <a:spcAft>
                <a:spcPts val="0"/>
              </a:spcAft>
              <a:buSzPct val="100000"/>
              <a:buChar char="●"/>
            </a:pPr>
            <a:r>
              <a:rPr lang="en"/>
              <a:t>Computational Efficiency</a:t>
            </a:r>
            <a:endParaRPr/>
          </a:p>
          <a:p>
            <a:pPr marL="914400" lvl="1" indent="-304165" algn="l" rtl="0">
              <a:spcBef>
                <a:spcPts val="0"/>
              </a:spcBef>
              <a:spcAft>
                <a:spcPts val="0"/>
              </a:spcAft>
              <a:buSzPct val="100000"/>
              <a:buChar char="○"/>
            </a:pPr>
            <a:r>
              <a:rPr lang="en"/>
              <a:t>Fast computation of optimal path even with 4 coordinates (features) per node</a:t>
            </a:r>
            <a:endParaRPr/>
          </a:p>
          <a:p>
            <a:pPr marL="457200" lvl="0" indent="-325755" algn="l" rtl="0">
              <a:spcBef>
                <a:spcPts val="0"/>
              </a:spcBef>
              <a:spcAft>
                <a:spcPts val="0"/>
              </a:spcAft>
              <a:buSzPct val="100000"/>
              <a:buChar char="●"/>
            </a:pPr>
            <a:r>
              <a:rPr lang="en"/>
              <a:t>Software Bugs</a:t>
            </a:r>
            <a:endParaRPr/>
          </a:p>
          <a:p>
            <a:pPr marL="914400" lvl="1" indent="-304165" algn="l" rtl="0">
              <a:spcBef>
                <a:spcPts val="0"/>
              </a:spcBef>
              <a:spcAft>
                <a:spcPts val="0"/>
              </a:spcAft>
              <a:buSzPct val="100000"/>
              <a:buChar char="○"/>
            </a:pPr>
            <a:r>
              <a:rPr lang="en"/>
              <a:t>Because there is one author, there are a few bugs with installation that are common, such as package dependencies having to be manually changed before being able to import it.</a:t>
            </a:r>
            <a:endParaRPr/>
          </a:p>
          <a:p>
            <a:pPr marL="457200" lvl="0" indent="-325755" algn="l" rtl="0">
              <a:spcBef>
                <a:spcPts val="0"/>
              </a:spcBef>
              <a:spcAft>
                <a:spcPts val="0"/>
              </a:spcAft>
              <a:buSzPct val="100000"/>
              <a:buChar char="●"/>
            </a:pPr>
            <a:r>
              <a:rPr lang="en"/>
              <a:t>Availability of relevant examples</a:t>
            </a:r>
            <a:endParaRPr/>
          </a:p>
          <a:p>
            <a:pPr marL="914400" lvl="1" indent="-304165" algn="l" rtl="0">
              <a:spcBef>
                <a:spcPts val="0"/>
              </a:spcBef>
              <a:spcAft>
                <a:spcPts val="0"/>
              </a:spcAft>
              <a:buSzPct val="100000"/>
              <a:buChar char="○"/>
            </a:pPr>
            <a:r>
              <a:rPr lang="en"/>
              <a:t>There are a few tutorials in the documentation, one of which is on the traveling salesperson problem which we can follow for our example</a:t>
            </a:r>
            <a:endParaRPr/>
          </a:p>
          <a:p>
            <a:pPr marL="457200" lvl="0" indent="-325755" algn="l" rtl="0">
              <a:spcBef>
                <a:spcPts val="0"/>
              </a:spcBef>
              <a:spcAft>
                <a:spcPts val="0"/>
              </a:spcAft>
              <a:buSzPct val="100000"/>
              <a:buChar char="●"/>
            </a:pPr>
            <a:r>
              <a:rPr lang="en"/>
              <a:t>Open Issues</a:t>
            </a:r>
            <a:endParaRPr/>
          </a:p>
          <a:p>
            <a:pPr marL="914400" lvl="1" indent="-304165" algn="l" rtl="0">
              <a:spcBef>
                <a:spcPts val="0"/>
              </a:spcBef>
              <a:spcAft>
                <a:spcPts val="0"/>
              </a:spcAft>
              <a:buSzPct val="100000"/>
              <a:buChar char="○"/>
            </a:pPr>
            <a:r>
              <a:rPr lang="en"/>
              <a:t>14 open issues currently on github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and Choice</a:t>
            </a:r>
            <a:endParaRPr/>
          </a:p>
        </p:txBody>
      </p:sp>
      <p:sp>
        <p:nvSpPr>
          <p:cNvPr id="98" name="Google Shape;98;p18"/>
          <p:cNvSpPr txBox="1">
            <a:spLocks noGrp="1"/>
          </p:cNvSpPr>
          <p:nvPr>
            <p:ph type="body" idx="1"/>
          </p:nvPr>
        </p:nvSpPr>
        <p:spPr>
          <a:xfrm>
            <a:off x="311700" y="1152475"/>
            <a:ext cx="3622500" cy="3416400"/>
          </a:xfrm>
          <a:prstGeom prst="rect">
            <a:avLst/>
          </a:prstGeom>
        </p:spPr>
        <p:txBody>
          <a:bodyPr spcFirstLastPara="1" wrap="square" lIns="91425" tIns="91425" rIns="91425" bIns="91425" anchor="t" anchorCtr="0">
            <a:normAutofit/>
          </a:bodyPr>
          <a:lstStyle/>
          <a:p>
            <a:pPr marL="457200" lvl="0" indent="-309403" algn="l" rtl="0">
              <a:lnSpc>
                <a:spcPct val="95000"/>
              </a:lnSpc>
              <a:spcBef>
                <a:spcPts val="1200"/>
              </a:spcBef>
              <a:spcAft>
                <a:spcPts val="0"/>
              </a:spcAft>
              <a:buSzPts val="1273"/>
              <a:buChar char="●"/>
            </a:pPr>
            <a:r>
              <a:rPr lang="en" sz="1272"/>
              <a:t>Both python-tsp and mlrose are utilized in similar ways and reached the same solution on our basic test case</a:t>
            </a:r>
            <a:endParaRPr sz="1272"/>
          </a:p>
          <a:p>
            <a:pPr marL="457200" lvl="0" indent="0" algn="l" rtl="0">
              <a:lnSpc>
                <a:spcPct val="95000"/>
              </a:lnSpc>
              <a:spcBef>
                <a:spcPts val="1200"/>
              </a:spcBef>
              <a:spcAft>
                <a:spcPts val="0"/>
              </a:spcAft>
              <a:buNone/>
            </a:pPr>
            <a:endParaRPr sz="1272"/>
          </a:p>
          <a:p>
            <a:pPr marL="457200" lvl="0" indent="-309403" algn="l" rtl="0">
              <a:lnSpc>
                <a:spcPct val="95000"/>
              </a:lnSpc>
              <a:spcBef>
                <a:spcPts val="1200"/>
              </a:spcBef>
              <a:spcAft>
                <a:spcPts val="0"/>
              </a:spcAft>
              <a:buSzPts val="1273"/>
              <a:buChar char="●"/>
            </a:pPr>
            <a:r>
              <a:rPr lang="en" sz="1272"/>
              <a:t>python-tsp requires Python 3.9 or newer, while mlrose requires only 3</a:t>
            </a:r>
            <a:endParaRPr sz="1272"/>
          </a:p>
          <a:p>
            <a:pPr marL="457200" lvl="0" indent="0" algn="l" rtl="0">
              <a:lnSpc>
                <a:spcPct val="95000"/>
              </a:lnSpc>
              <a:spcBef>
                <a:spcPts val="1200"/>
              </a:spcBef>
              <a:spcAft>
                <a:spcPts val="0"/>
              </a:spcAft>
              <a:buNone/>
            </a:pPr>
            <a:endParaRPr sz="1272"/>
          </a:p>
          <a:p>
            <a:pPr marL="457200" lvl="0" indent="-309403" algn="l" rtl="0">
              <a:lnSpc>
                <a:spcPct val="95000"/>
              </a:lnSpc>
              <a:spcBef>
                <a:spcPts val="1200"/>
              </a:spcBef>
              <a:spcAft>
                <a:spcPts val="0"/>
              </a:spcAft>
              <a:buSzPts val="1273"/>
              <a:buChar char="●"/>
            </a:pPr>
            <a:r>
              <a:rPr lang="en" sz="1272"/>
              <a:t>python-tsp is more focused on the travelling salesman problem, and since it uses a distance matrix, we can use other values as edges on the graph instead of distances or coordinates</a:t>
            </a:r>
            <a:endParaRPr sz="1272"/>
          </a:p>
        </p:txBody>
      </p:sp>
      <p:pic>
        <p:nvPicPr>
          <p:cNvPr id="99" name="Google Shape;99;p18"/>
          <p:cNvPicPr preferRelativeResize="0"/>
          <p:nvPr/>
        </p:nvPicPr>
        <p:blipFill>
          <a:blip r:embed="rId3">
            <a:alphaModFix/>
          </a:blip>
          <a:stretch>
            <a:fillRect/>
          </a:stretch>
        </p:blipFill>
        <p:spPr>
          <a:xfrm>
            <a:off x="4106588" y="797174"/>
            <a:ext cx="4725725" cy="1774575"/>
          </a:xfrm>
          <a:prstGeom prst="rect">
            <a:avLst/>
          </a:prstGeom>
          <a:noFill/>
          <a:ln>
            <a:noFill/>
          </a:ln>
        </p:spPr>
      </p:pic>
      <p:pic>
        <p:nvPicPr>
          <p:cNvPr id="100" name="Google Shape;100;p18"/>
          <p:cNvPicPr preferRelativeResize="0"/>
          <p:nvPr/>
        </p:nvPicPr>
        <p:blipFill rotWithShape="1">
          <a:blip r:embed="rId4">
            <a:alphaModFix/>
          </a:blip>
          <a:srcRect l="4752"/>
          <a:stretch/>
        </p:blipFill>
        <p:spPr>
          <a:xfrm>
            <a:off x="4154350" y="2625450"/>
            <a:ext cx="4173024" cy="216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Drawbacks/Remaining Concerns</a:t>
            </a:r>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Only the optimal solution is returned with both packages, but we might want to see the top 5 or more solutions in case the optimal is invalid due to other constraints</a:t>
            </a:r>
            <a:endParaRPr/>
          </a:p>
          <a:p>
            <a:pPr marL="457200" lvl="0" indent="-342900" algn="l" rtl="0">
              <a:spcBef>
                <a:spcPts val="0"/>
              </a:spcBef>
              <a:spcAft>
                <a:spcPts val="0"/>
              </a:spcAft>
              <a:buSzPts val="1800"/>
              <a:buChar char="●"/>
            </a:pPr>
            <a:r>
              <a:rPr lang="en"/>
              <a:t>May not be able to handle scenarios with extremely large number of teams/stadiums</a:t>
            </a:r>
            <a:endParaRPr/>
          </a:p>
          <a:p>
            <a:pPr marL="457200" lvl="0" indent="-342900" algn="l" rtl="0">
              <a:spcBef>
                <a:spcPts val="0"/>
              </a:spcBef>
              <a:spcAft>
                <a:spcPts val="0"/>
              </a:spcAft>
              <a:buSzPts val="1800"/>
              <a:buChar char="●"/>
            </a:pPr>
            <a:r>
              <a:rPr lang="en"/>
              <a:t>Needs a starting point input</a:t>
            </a:r>
            <a:endParaRPr/>
          </a:p>
          <a:p>
            <a:pPr marL="457200" lvl="0" indent="-342900" algn="l" rtl="0">
              <a:spcBef>
                <a:spcPts val="0"/>
              </a:spcBef>
              <a:spcAft>
                <a:spcPts val="0"/>
              </a:spcAft>
              <a:buSzPts val="1800"/>
              <a:buChar char="●"/>
            </a:pPr>
            <a:r>
              <a:rPr lang="en"/>
              <a:t>In reality, the nodes within the searchable graph change over time depending on the MLB schedule, so the current optimization problem is simplified to static states.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a:t>
            </a:r>
            <a:endParaRPr/>
          </a:p>
        </p:txBody>
      </p:sp>
      <p:sp>
        <p:nvSpPr>
          <p:cNvPr id="112" name="Google Shape;112;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639</Words>
  <Application>Microsoft Macintosh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PT Sans Narrow</vt:lpstr>
      <vt:lpstr>Open Sans</vt:lpstr>
      <vt:lpstr>Tropic</vt:lpstr>
      <vt:lpstr>Baseball Travels  Technology Review</vt:lpstr>
      <vt:lpstr>Background &amp; Use Case</vt:lpstr>
      <vt:lpstr>Python Package Choices</vt:lpstr>
      <vt:lpstr>Package Comparison - python-tsp</vt:lpstr>
      <vt:lpstr>Package Comparison - mlrose</vt:lpstr>
      <vt:lpstr>Comparison and Choice</vt:lpstr>
      <vt:lpstr>Drawbacks/Remaining Concerns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Travels  Technology Review</dc:title>
  <cp:lastModifiedBy>Yong Tan</cp:lastModifiedBy>
  <cp:revision>1</cp:revision>
  <dcterms:modified xsi:type="dcterms:W3CDTF">2024-02-09T04:19:41Z</dcterms:modified>
</cp:coreProperties>
</file>