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0B3-3D4E-430B-A3D8-8F089B23111D}" type="datetimeFigureOut">
              <a:rPr lang="tr-TR" smtClean="0"/>
              <a:t>9.08.2022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E01E-D4D8-4E4F-9907-6195EFF5E0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115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C9B3-C71F-48B5-BFE9-9F6BD8A45011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3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6F46-B86C-402D-9B76-A79591699952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4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0C8-AF54-4262-AD76-652FE6E37E1C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5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9652-B1E8-42B4-A8D3-2F76CD275981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85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1273-4599-4B5B-919D-26E373A42839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0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22B-D221-4EC4-8331-2F872E8F5BFB}" type="datetime1">
              <a:rPr lang="tr-TR" smtClean="0"/>
              <a:t>9.08.2022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5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F8E-A953-411B-91BF-325A7736B8D3}" type="datetime1">
              <a:rPr lang="tr-TR" smtClean="0"/>
              <a:t>9.08.2022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2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EDC-C975-45E1-A3F5-8A14A9CDFCAB}" type="datetime1">
              <a:rPr lang="tr-TR" smtClean="0"/>
              <a:t>9.08.2022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5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FAD4-EB8D-4594-BDB0-F71A2AA2B720}" type="datetime1">
              <a:rPr lang="tr-TR" smtClean="0"/>
              <a:t>9.08.2022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64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3990-B4F9-45D9-A270-377436D1094A}" type="datetime1">
              <a:rPr lang="tr-TR" smtClean="0"/>
              <a:t>9.08.2022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3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EAC7-AA2B-44F7-A9DB-F699334902AE}" type="datetime1">
              <a:rPr lang="tr-TR" smtClean="0"/>
              <a:t>9.08.2022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7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C997-DACF-438C-B65D-2BEFEB890D87}" type="datetime1">
              <a:rPr lang="tr-TR" smtClean="0"/>
              <a:t>9.08.2022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9AFD-4EBF-4C21-8AAD-D2A7C1E81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6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01" y="1068531"/>
            <a:ext cx="5715000" cy="33909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948089" y="5105071"/>
            <a:ext cx="643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</a:rPr>
              <a:t>TIMESCALEDB KULLANIM VE SORGULAR</a:t>
            </a:r>
            <a:endParaRPr lang="tr-T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4" y="2586892"/>
            <a:ext cx="5095275" cy="392332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8" y="2586892"/>
            <a:ext cx="5236306" cy="3923324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17230" y="289168"/>
            <a:ext cx="1199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Buradaki sorgumuzda da hız farkını görebiliyoruz. </a:t>
            </a:r>
          </a:p>
          <a:p>
            <a:endParaRPr lang="tr-TR" dirty="0" smtClean="0"/>
          </a:p>
          <a:p>
            <a:r>
              <a:rPr lang="tr-TR" dirty="0" smtClean="0"/>
              <a:t>TimescaleDB bu performansı tabloları zamansal olarak bölerek ve ayrı ayrı sorgulayarak sağlıyor. </a:t>
            </a:r>
          </a:p>
          <a:p>
            <a:endParaRPr lang="tr-TR" dirty="0" smtClean="0"/>
          </a:p>
          <a:p>
            <a:r>
              <a:rPr lang="tr-TR" dirty="0" smtClean="0"/>
              <a:t>Bu şekilde hem yüklü dosyaları daha kolay şekilde sorgulayabiliyoruz hem de depolamadan kazanıyoruz.</a:t>
            </a:r>
            <a:endParaRPr lang="tr-TR" dirty="0"/>
          </a:p>
        </p:txBody>
      </p:sp>
      <p:sp>
        <p:nvSpPr>
          <p:cNvPr id="2" name="Oval 1"/>
          <p:cNvSpPr/>
          <p:nvPr/>
        </p:nvSpPr>
        <p:spPr>
          <a:xfrm>
            <a:off x="3759198" y="6080372"/>
            <a:ext cx="570524" cy="492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9566032" y="6017847"/>
            <a:ext cx="601784" cy="492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8" y="1541014"/>
            <a:ext cx="5729000" cy="312477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98770" y="734646"/>
            <a:ext cx="72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1.İlk önce </a:t>
            </a:r>
            <a:r>
              <a:rPr lang="tr-TR" dirty="0" err="1" smtClean="0">
                <a:solidFill>
                  <a:schemeClr val="accent2"/>
                </a:solidFill>
              </a:rPr>
              <a:t>PostgreSQL’e</a:t>
            </a:r>
            <a:r>
              <a:rPr lang="tr-TR" dirty="0" smtClean="0">
                <a:solidFill>
                  <a:schemeClr val="accent2"/>
                </a:solidFill>
              </a:rPr>
              <a:t> giriş yapıyoruz</a:t>
            </a:r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24" y="1719385"/>
            <a:ext cx="6099890" cy="2946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244492" y="734646"/>
            <a:ext cx="56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2.Sonrasında </a:t>
            </a:r>
            <a:r>
              <a:rPr lang="tr-TR" dirty="0" err="1" smtClean="0">
                <a:solidFill>
                  <a:schemeClr val="accent2"/>
                </a:solidFill>
              </a:rPr>
              <a:t>TimescaleDB’ye</a:t>
            </a:r>
            <a:r>
              <a:rPr lang="tr-TR" dirty="0" smtClean="0">
                <a:solidFill>
                  <a:schemeClr val="accent2"/>
                </a:solidFill>
              </a:rPr>
              <a:t> giriş yapıyoruz.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12872" y="5140514"/>
            <a:ext cx="11894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TimescaleDB’ye</a:t>
            </a:r>
            <a:r>
              <a:rPr lang="tr-TR" dirty="0" smtClean="0"/>
              <a:t> bağlanabilmek için ilk önce bir </a:t>
            </a:r>
            <a:r>
              <a:rPr lang="tr-TR" dirty="0" err="1" smtClean="0"/>
              <a:t>database</a:t>
            </a:r>
            <a:r>
              <a:rPr lang="tr-TR" dirty="0" smtClean="0"/>
              <a:t> oluşturmalıyız.</a:t>
            </a:r>
          </a:p>
          <a:p>
            <a:endParaRPr lang="tr-TR" dirty="0" smtClean="0"/>
          </a:p>
          <a:p>
            <a:r>
              <a:rPr lang="tr-TR" dirty="0" smtClean="0"/>
              <a:t>Sonrasında ‘’CREATE EXTENSION’’ ile başlayan komutumuzu çalıştırıyoruz.</a:t>
            </a:r>
          </a:p>
          <a:p>
            <a:endParaRPr lang="tr-TR" dirty="0" smtClean="0"/>
          </a:p>
          <a:p>
            <a:r>
              <a:rPr lang="tr-TR" dirty="0" smtClean="0"/>
              <a:t>Komutumuzu çalıştırdıktan sonra TimescaleDB başlangıç </a:t>
            </a:r>
            <a:r>
              <a:rPr lang="tr-TR" dirty="0" err="1" smtClean="0"/>
              <a:t>textleri</a:t>
            </a:r>
            <a:r>
              <a:rPr lang="tr-TR" dirty="0" smtClean="0"/>
              <a:t> bu şekilde olmalıdır.</a:t>
            </a:r>
          </a:p>
          <a:p>
            <a:endParaRPr lang="tr-TR" dirty="0"/>
          </a:p>
        </p:txBody>
      </p:sp>
      <p:cxnSp>
        <p:nvCxnSpPr>
          <p:cNvPr id="11" name="Düz Bağlayıcı 10"/>
          <p:cNvCxnSpPr/>
          <p:nvPr/>
        </p:nvCxnSpPr>
        <p:spPr>
          <a:xfrm flipV="1">
            <a:off x="5963138" y="0"/>
            <a:ext cx="7816" cy="498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>
            <a:off x="0" y="4986215"/>
            <a:ext cx="5963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5970954" y="4986215"/>
            <a:ext cx="622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 flipV="1">
            <a:off x="0" y="1242646"/>
            <a:ext cx="5963138" cy="1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>
            <a:off x="5970954" y="1258277"/>
            <a:ext cx="618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113322" y="577950"/>
            <a:ext cx="571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3. Adım olarak </a:t>
            </a:r>
            <a:r>
              <a:rPr lang="tr-TR" dirty="0" err="1" smtClean="0">
                <a:solidFill>
                  <a:schemeClr val="accent2"/>
                </a:solidFill>
              </a:rPr>
              <a:t>db’ye</a:t>
            </a:r>
            <a:r>
              <a:rPr lang="tr-TR" dirty="0" smtClean="0">
                <a:solidFill>
                  <a:schemeClr val="accent2"/>
                </a:solidFill>
              </a:rPr>
              <a:t> yüklü data oluşturabileceğimiz bir tablo oluşturuyoruz. </a:t>
            </a:r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5" y="1802311"/>
            <a:ext cx="5058481" cy="336279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24" y="1914459"/>
            <a:ext cx="6002214" cy="90689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5853724" y="596873"/>
            <a:ext cx="600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4.Adım olarak tablomuz için Chunk sistemi oluşturuyoruz.</a:t>
            </a:r>
            <a:endParaRPr lang="tr-TR" dirty="0">
              <a:solidFill>
                <a:schemeClr val="accent2"/>
              </a:solidFill>
            </a:endParaRPr>
          </a:p>
        </p:txBody>
      </p:sp>
      <p:cxnSp>
        <p:nvCxnSpPr>
          <p:cNvPr id="13" name="Düz Bağlayıcı 12"/>
          <p:cNvCxnSpPr/>
          <p:nvPr/>
        </p:nvCxnSpPr>
        <p:spPr>
          <a:xfrm>
            <a:off x="57833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 flipH="1" flipV="1">
            <a:off x="0" y="1531815"/>
            <a:ext cx="5783385" cy="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5783385" y="1563077"/>
            <a:ext cx="640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-515816" y="102381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chemeClr val="accent2"/>
                </a:solidFill>
              </a:rPr>
              <a:t>CHUNK SİSTEMİ NEDİR? NE İŞE YARAR?</a:t>
            </a:r>
            <a:endParaRPr lang="tr-TR" sz="2400" dirty="0">
              <a:solidFill>
                <a:schemeClr val="accent2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07999" y="1985107"/>
            <a:ext cx="10558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Chunk sistemi hipertablomuzun zaman aralıklarıyla parçalara bölünmesidir.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Chunk sisteminde bir çok parçalama sistemi vardır.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Mesela günlük güncellenen bir tablomuz var. Tablomuz için en uygun olacak Chunk sistemi günlük parçalanan sistem olacaktır.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Chunk sistemlerinde sadece belirli zaman aralıkları yoktur. TimescaleDB tablolarımız için en uygun olan değerleri manuel olarak </a:t>
            </a:r>
            <a:r>
              <a:rPr lang="tr-TR" dirty="0" smtClean="0"/>
              <a:t>ayarlayabilmemize </a:t>
            </a:r>
            <a:r>
              <a:rPr lang="tr-TR" dirty="0" smtClean="0"/>
              <a:t>olanak sağlar.</a:t>
            </a:r>
          </a:p>
        </p:txBody>
      </p:sp>
    </p:spTree>
    <p:extLst>
      <p:ext uri="{BB962C8B-B14F-4D97-AF65-F5344CB8AC3E}">
        <p14:creationId xmlns:p14="http://schemas.microsoft.com/office/powerpoint/2010/main" val="20314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04800" y="494802"/>
            <a:ext cx="733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 smtClean="0">
                <a:solidFill>
                  <a:schemeClr val="accent2"/>
                </a:solidFill>
              </a:rPr>
              <a:t>TimescaleDB’de</a:t>
            </a:r>
            <a:r>
              <a:rPr lang="tr-TR" sz="2400" dirty="0" smtClean="0">
                <a:solidFill>
                  <a:schemeClr val="accent2"/>
                </a:solidFill>
              </a:rPr>
              <a:t> sıkıştırma nasıl yapılır? Ne işe yarar?</a:t>
            </a:r>
          </a:p>
          <a:p>
            <a:endParaRPr lang="tr-TR" dirty="0" smtClean="0">
              <a:solidFill>
                <a:schemeClr val="accent2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26832" y="1233466"/>
            <a:ext cx="9769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TimescaleDB büyük ve sürekli güncellenen tablolara sıkıştırma olanağı sunar.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 sorgular daha az kullanılan verilerimizi daha küçük boyutlara düşürerek sorgularımızın performansını arttırır.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Belli zaman aralıklarıyla kullanılmayan verilerimizi sıkıştırabiliriz.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8" y="3754417"/>
            <a:ext cx="7214317" cy="75455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26832" y="3357124"/>
            <a:ext cx="59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 sorgumuz 60 gün önceki verileri sıkıştırıyor.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8" y="5101822"/>
            <a:ext cx="7308100" cy="43527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726832" y="4536937"/>
            <a:ext cx="67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 sorgu da tamsayı bulunduran tabloların sıkıştırılmasını sağlıyor.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8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-1676400" y="488015"/>
            <a:ext cx="85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chemeClr val="accent2"/>
                </a:solidFill>
              </a:rPr>
              <a:t>Farklı makinelerde tablo oluşturma</a:t>
            </a:r>
            <a:endParaRPr lang="tr-TR" sz="2400" dirty="0">
              <a:solidFill>
                <a:schemeClr val="accent2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0" y="3210795"/>
            <a:ext cx="9800492" cy="810587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90770" y="1372835"/>
            <a:ext cx="1147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Aşağıda görülen komut farklı makinelerden SQL tablosu oluşturmamıza olanak sağlıyor. </a:t>
            </a:r>
          </a:p>
          <a:p>
            <a:endParaRPr lang="tr-TR" dirty="0" smtClean="0"/>
          </a:p>
          <a:p>
            <a:r>
              <a:rPr lang="tr-TR" dirty="0" smtClean="0"/>
              <a:t>Bu sistem bize farklı makinelerden SQL tablosu da düzenlemeler ve sorgular yapmamıza olanak sağlıyor.</a:t>
            </a:r>
          </a:p>
          <a:p>
            <a:endParaRPr lang="tr-TR" dirty="0" smtClean="0"/>
          </a:p>
          <a:p>
            <a:r>
              <a:rPr lang="tr-TR" dirty="0" smtClean="0"/>
              <a:t>Genellikle Linux için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5420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-278075" y="536695"/>
            <a:ext cx="1062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chemeClr val="accent2"/>
                </a:solidFill>
              </a:rPr>
              <a:t>TIMESCALEDB’ DE KULLANILMAYAN VERİLERİN FARKLI BİR DİSKE TAŞINMASI</a:t>
            </a:r>
            <a:endParaRPr lang="tr-TR" sz="2400" dirty="0">
              <a:solidFill>
                <a:schemeClr val="accent2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" y="3329353"/>
            <a:ext cx="7843025" cy="225864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79754" y="1367692"/>
            <a:ext cx="11723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Timescaledb bize daha az kullanılan verilerimizin hızlı çalışan diskimizden daha yavaş çalışan diskimize aktararak hem performans hem de depolamadan alan kazandırıyor. </a:t>
            </a:r>
          </a:p>
          <a:p>
            <a:endParaRPr lang="tr-TR" dirty="0" smtClean="0"/>
          </a:p>
          <a:p>
            <a:r>
              <a:rPr lang="tr-TR" dirty="0" smtClean="0"/>
              <a:t>Örnek olarak SSD, HDD ye göre daha hızlı çalışır fakat daha maliyetlidir. Bu sorguyla hem maliyetten kazanıyoruz hem de SSD’mizin depolama alanını genişletip daha hızlı ve düzenli çalışmasını sağlıyoruz.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06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-930031" y="372695"/>
            <a:ext cx="702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chemeClr val="accent2"/>
                </a:solidFill>
              </a:rPr>
              <a:t>TIMESCALEDB SORGULARI</a:t>
            </a:r>
            <a:endParaRPr lang="tr-TR" sz="2400" dirty="0">
              <a:solidFill>
                <a:schemeClr val="accent2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55" y="1212309"/>
            <a:ext cx="5409144" cy="69456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1011" y="1223416"/>
            <a:ext cx="62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Chunkları</a:t>
            </a:r>
            <a:r>
              <a:rPr lang="tr-TR" dirty="0" smtClean="0"/>
              <a:t> görüntüleme sorgusu: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50" y="2891693"/>
            <a:ext cx="4083574" cy="3406708"/>
          </a:xfrm>
          <a:prstGeom prst="rect">
            <a:avLst/>
          </a:prstGeom>
        </p:spPr>
      </p:pic>
      <p:sp>
        <p:nvSpPr>
          <p:cNvPr id="8" name="İçerik Yer Tutucusu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" name="İçerik Yer Tutucusu 2"/>
          <p:cNvSpPr>
            <a:spLocks noGrp="1"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" name="İçerik Yer Tutucusu 2"/>
          <p:cNvSpPr>
            <a:spLocks noGrp="1"/>
          </p:cNvSpPr>
          <p:nvPr/>
        </p:nvSpPr>
        <p:spPr>
          <a:xfrm>
            <a:off x="1143000" y="15581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cxnSp>
        <p:nvCxnSpPr>
          <p:cNvPr id="15" name="Düz Ok Bağlayıcısı 14"/>
          <p:cNvCxnSpPr/>
          <p:nvPr/>
        </p:nvCxnSpPr>
        <p:spPr>
          <a:xfrm flipH="1">
            <a:off x="7278011" y="1983371"/>
            <a:ext cx="7816" cy="591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6" y="1771344"/>
            <a:ext cx="5288081" cy="340244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69" y="1771343"/>
            <a:ext cx="5228492" cy="340244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59242" y="526424"/>
            <a:ext cx="1215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TimescaleDB ve PostgreSQL de bulunan tablonun belirli aralıklardaki sorgusunu aşağıda görebiliyoruz.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TimescaleDB PostgreSQL’ e göre yaklaşık </a:t>
            </a:r>
            <a:r>
              <a:rPr lang="tr-TR" u="sng" dirty="0" smtClean="0"/>
              <a:t>540 kat</a:t>
            </a:r>
            <a:r>
              <a:rPr lang="tr-TR" dirty="0" smtClean="0"/>
              <a:t> daha hızlı sorgu hızına sahip.</a:t>
            </a:r>
            <a:endParaRPr lang="tr-TR" dirty="0"/>
          </a:p>
        </p:txBody>
      </p:sp>
      <p:sp>
        <p:nvSpPr>
          <p:cNvPr id="2" name="Oval 1"/>
          <p:cNvSpPr/>
          <p:nvPr/>
        </p:nvSpPr>
        <p:spPr>
          <a:xfrm>
            <a:off x="3376246" y="4618893"/>
            <a:ext cx="453293" cy="4532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9335477" y="4228123"/>
            <a:ext cx="508000" cy="515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2243017" y="5400431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TimeScaleDB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655539" y="5400431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PostgreSQL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351</Words>
  <Application>Microsoft Office PowerPoint</Application>
  <PresentationFormat>Geniş ekran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23</cp:revision>
  <dcterms:created xsi:type="dcterms:W3CDTF">2022-08-05T10:42:04Z</dcterms:created>
  <dcterms:modified xsi:type="dcterms:W3CDTF">2022-08-09T07:26:31Z</dcterms:modified>
</cp:coreProperties>
</file>