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extLst>
      <p:ext uri="{19B8F6BF-5375-455C-9EA6-DF929625EA0E}">
        <p15:presenceInfo xmlns:p15="http://schemas.microsoft.com/office/powerpoint/2012/main" userId="c8bf32b719b6f63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55" autoAdjust="0"/>
  </p:normalViewPr>
  <p:slideViewPr>
    <p:cSldViewPr snapToGrid="0">
      <p:cViewPr>
        <p:scale>
          <a:sx n="122" d="100"/>
          <a:sy n="122" d="100"/>
        </p:scale>
        <p:origin x="9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2-19T14:07:35.665" idx="1">
    <p:pos x="10" y="10"/>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767D54-0655-4A87-A03D-E32148E36CBD}" type="datetimeFigureOut">
              <a:rPr lang="tr-TR" smtClean="0"/>
              <a:t>20.12.2022</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CC8DC-0947-4222-B5BA-03FAF8A8EA25}" type="slidenum">
              <a:rPr lang="tr-TR" smtClean="0"/>
              <a:t>‹#›</a:t>
            </a:fld>
            <a:endParaRPr lang="tr-TR"/>
          </a:p>
        </p:txBody>
      </p:sp>
    </p:spTree>
    <p:extLst>
      <p:ext uri="{BB962C8B-B14F-4D97-AF65-F5344CB8AC3E}">
        <p14:creationId xmlns:p14="http://schemas.microsoft.com/office/powerpoint/2010/main" val="701101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A37CC8DC-0947-4222-B5BA-03FAF8A8EA25}" type="slidenum">
              <a:rPr lang="tr-TR" smtClean="0"/>
              <a:t>2</a:t>
            </a:fld>
            <a:endParaRPr lang="tr-TR"/>
          </a:p>
        </p:txBody>
      </p:sp>
    </p:spTree>
    <p:extLst>
      <p:ext uri="{BB962C8B-B14F-4D97-AF65-F5344CB8AC3E}">
        <p14:creationId xmlns:p14="http://schemas.microsoft.com/office/powerpoint/2010/main" val="400837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26652D02-14C5-41E0-9664-581F8AC034A4}" type="datetimeFigureOut">
              <a:rPr lang="tr-TR" smtClean="0"/>
              <a:t>20.12.2022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5122264-C33C-44E7-96B9-D8DBEEE8FD02}" type="slidenum">
              <a:rPr lang="tr-TR" smtClean="0"/>
              <a:t>‹#›</a:t>
            </a:fld>
            <a:endParaRPr lang="tr-TR"/>
          </a:p>
        </p:txBody>
      </p:sp>
    </p:spTree>
    <p:extLst>
      <p:ext uri="{BB962C8B-B14F-4D97-AF65-F5344CB8AC3E}">
        <p14:creationId xmlns:p14="http://schemas.microsoft.com/office/powerpoint/2010/main" val="3000873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26652D02-14C5-41E0-9664-581F8AC034A4}" type="datetimeFigureOut">
              <a:rPr lang="tr-TR" smtClean="0"/>
              <a:t>20.12.2022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5122264-C33C-44E7-96B9-D8DBEEE8FD02}" type="slidenum">
              <a:rPr lang="tr-TR" smtClean="0"/>
              <a:t>‹#›</a:t>
            </a:fld>
            <a:endParaRPr lang="tr-TR"/>
          </a:p>
        </p:txBody>
      </p:sp>
    </p:spTree>
    <p:extLst>
      <p:ext uri="{BB962C8B-B14F-4D97-AF65-F5344CB8AC3E}">
        <p14:creationId xmlns:p14="http://schemas.microsoft.com/office/powerpoint/2010/main" val="3905614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26652D02-14C5-41E0-9664-581F8AC034A4}" type="datetimeFigureOut">
              <a:rPr lang="tr-TR" smtClean="0"/>
              <a:t>20.12.2022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5122264-C33C-44E7-96B9-D8DBEEE8FD02}" type="slidenum">
              <a:rPr lang="tr-TR" smtClean="0"/>
              <a:t>‹#›</a:t>
            </a:fld>
            <a:endParaRPr lang="tr-TR"/>
          </a:p>
        </p:txBody>
      </p:sp>
    </p:spTree>
    <p:extLst>
      <p:ext uri="{BB962C8B-B14F-4D97-AF65-F5344CB8AC3E}">
        <p14:creationId xmlns:p14="http://schemas.microsoft.com/office/powerpoint/2010/main" val="1683374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tr-TR" smtClean="0"/>
              <a:t>Asıl başlık stili için tıklatın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26652D02-14C5-41E0-9664-581F8AC034A4}" type="datetimeFigureOut">
              <a:rPr lang="tr-TR" smtClean="0"/>
              <a:t>20.12.2022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5122264-C33C-44E7-96B9-D8DBEEE8FD02}" type="slidenum">
              <a:rPr lang="tr-TR" smtClean="0"/>
              <a:t>‹#›</a:t>
            </a:fld>
            <a:endParaRPr lang="tr-T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19770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26652D02-14C5-41E0-9664-581F8AC034A4}" type="datetimeFigureOut">
              <a:rPr lang="tr-TR" smtClean="0"/>
              <a:t>20.12.2022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5122264-C33C-44E7-96B9-D8DBEEE8FD02}" type="slidenum">
              <a:rPr lang="tr-TR" smtClean="0"/>
              <a:t>‹#›</a:t>
            </a:fld>
            <a:endParaRPr lang="tr-TR"/>
          </a:p>
        </p:txBody>
      </p:sp>
    </p:spTree>
    <p:extLst>
      <p:ext uri="{BB962C8B-B14F-4D97-AF65-F5344CB8AC3E}">
        <p14:creationId xmlns:p14="http://schemas.microsoft.com/office/powerpoint/2010/main" val="3707672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tr-TR" smtClean="0"/>
              <a:t>Asıl başlık stili için tıklatın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26652D02-14C5-41E0-9664-581F8AC034A4}" type="datetimeFigureOut">
              <a:rPr lang="tr-TR" smtClean="0"/>
              <a:t>20.12.2022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45122264-C33C-44E7-96B9-D8DBEEE8FD02}" type="slidenum">
              <a:rPr lang="tr-TR" smtClean="0"/>
              <a:t>‹#›</a:t>
            </a:fld>
            <a:endParaRPr lang="tr-TR"/>
          </a:p>
        </p:txBody>
      </p:sp>
    </p:spTree>
    <p:extLst>
      <p:ext uri="{BB962C8B-B14F-4D97-AF65-F5344CB8AC3E}">
        <p14:creationId xmlns:p14="http://schemas.microsoft.com/office/powerpoint/2010/main" val="804237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tr-TR" smtClean="0"/>
              <a:t>Asıl başlık stili için tıklatın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26652D02-14C5-41E0-9664-581F8AC034A4}" type="datetimeFigureOut">
              <a:rPr lang="tr-TR" smtClean="0"/>
              <a:t>20.12.2022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45122264-C33C-44E7-96B9-D8DBEEE8FD02}" type="slidenum">
              <a:rPr lang="tr-TR" smtClean="0"/>
              <a:t>‹#›</a:t>
            </a:fld>
            <a:endParaRPr lang="tr-TR"/>
          </a:p>
        </p:txBody>
      </p:sp>
    </p:spTree>
    <p:extLst>
      <p:ext uri="{BB962C8B-B14F-4D97-AF65-F5344CB8AC3E}">
        <p14:creationId xmlns:p14="http://schemas.microsoft.com/office/powerpoint/2010/main" val="4162423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6652D02-14C5-41E0-9664-581F8AC034A4}" type="datetimeFigureOut">
              <a:rPr lang="tr-TR" smtClean="0"/>
              <a:t>20.12.2022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5122264-C33C-44E7-96B9-D8DBEEE8FD02}" type="slidenum">
              <a:rPr lang="tr-TR" smtClean="0"/>
              <a:t>‹#›</a:t>
            </a:fld>
            <a:endParaRPr lang="tr-TR"/>
          </a:p>
        </p:txBody>
      </p:sp>
    </p:spTree>
    <p:extLst>
      <p:ext uri="{BB962C8B-B14F-4D97-AF65-F5344CB8AC3E}">
        <p14:creationId xmlns:p14="http://schemas.microsoft.com/office/powerpoint/2010/main" val="1927077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6652D02-14C5-41E0-9664-581F8AC034A4}" type="datetimeFigureOut">
              <a:rPr lang="tr-TR" smtClean="0"/>
              <a:t>20.12.2022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5122264-C33C-44E7-96B9-D8DBEEE8FD02}" type="slidenum">
              <a:rPr lang="tr-TR" smtClean="0"/>
              <a:t>‹#›</a:t>
            </a:fld>
            <a:endParaRPr lang="tr-TR"/>
          </a:p>
        </p:txBody>
      </p:sp>
    </p:spTree>
    <p:extLst>
      <p:ext uri="{BB962C8B-B14F-4D97-AF65-F5344CB8AC3E}">
        <p14:creationId xmlns:p14="http://schemas.microsoft.com/office/powerpoint/2010/main" val="2593931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6652D02-14C5-41E0-9664-581F8AC034A4}" type="datetimeFigureOut">
              <a:rPr lang="tr-TR" smtClean="0"/>
              <a:t>20.12.2022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5122264-C33C-44E7-96B9-D8DBEEE8FD02}" type="slidenum">
              <a:rPr lang="tr-TR" smtClean="0"/>
              <a:t>‹#›</a:t>
            </a:fld>
            <a:endParaRPr lang="tr-TR"/>
          </a:p>
        </p:txBody>
      </p:sp>
    </p:spTree>
    <p:extLst>
      <p:ext uri="{BB962C8B-B14F-4D97-AF65-F5344CB8AC3E}">
        <p14:creationId xmlns:p14="http://schemas.microsoft.com/office/powerpoint/2010/main" val="3892497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26652D02-14C5-41E0-9664-581F8AC034A4}" type="datetimeFigureOut">
              <a:rPr lang="tr-TR" smtClean="0"/>
              <a:t>20.12.2022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5122264-C33C-44E7-96B9-D8DBEEE8FD02}" type="slidenum">
              <a:rPr lang="tr-TR" smtClean="0"/>
              <a:t>‹#›</a:t>
            </a:fld>
            <a:endParaRPr lang="tr-TR"/>
          </a:p>
        </p:txBody>
      </p:sp>
    </p:spTree>
    <p:extLst>
      <p:ext uri="{BB962C8B-B14F-4D97-AF65-F5344CB8AC3E}">
        <p14:creationId xmlns:p14="http://schemas.microsoft.com/office/powerpoint/2010/main" val="4202751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26652D02-14C5-41E0-9664-581F8AC034A4}" type="datetimeFigureOut">
              <a:rPr lang="tr-TR" smtClean="0"/>
              <a:t>20.12.2022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5122264-C33C-44E7-96B9-D8DBEEE8FD02}" type="slidenum">
              <a:rPr lang="tr-TR" smtClean="0"/>
              <a:t>‹#›</a:t>
            </a:fld>
            <a:endParaRPr lang="tr-TR"/>
          </a:p>
        </p:txBody>
      </p:sp>
    </p:spTree>
    <p:extLst>
      <p:ext uri="{BB962C8B-B14F-4D97-AF65-F5344CB8AC3E}">
        <p14:creationId xmlns:p14="http://schemas.microsoft.com/office/powerpoint/2010/main" val="3773921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26652D02-14C5-41E0-9664-581F8AC034A4}" type="datetimeFigureOut">
              <a:rPr lang="tr-TR" smtClean="0"/>
              <a:t>20.12.2022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45122264-C33C-44E7-96B9-D8DBEEE8FD02}" type="slidenum">
              <a:rPr lang="tr-TR" smtClean="0"/>
              <a:t>‹#›</a:t>
            </a:fld>
            <a:endParaRPr lang="tr-TR"/>
          </a:p>
        </p:txBody>
      </p:sp>
    </p:spTree>
    <p:extLst>
      <p:ext uri="{BB962C8B-B14F-4D97-AF65-F5344CB8AC3E}">
        <p14:creationId xmlns:p14="http://schemas.microsoft.com/office/powerpoint/2010/main" val="1216510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26652D02-14C5-41E0-9664-581F8AC034A4}" type="datetimeFigureOut">
              <a:rPr lang="tr-TR" smtClean="0"/>
              <a:t>20.12.2022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45122264-C33C-44E7-96B9-D8DBEEE8FD02}" type="slidenum">
              <a:rPr lang="tr-TR" smtClean="0"/>
              <a:t>‹#›</a:t>
            </a:fld>
            <a:endParaRPr lang="tr-TR"/>
          </a:p>
        </p:txBody>
      </p:sp>
    </p:spTree>
    <p:extLst>
      <p:ext uri="{BB962C8B-B14F-4D97-AF65-F5344CB8AC3E}">
        <p14:creationId xmlns:p14="http://schemas.microsoft.com/office/powerpoint/2010/main" val="1730024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652D02-14C5-41E0-9664-581F8AC034A4}" type="datetimeFigureOut">
              <a:rPr lang="tr-TR" smtClean="0"/>
              <a:t>20.12.2022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45122264-C33C-44E7-96B9-D8DBEEE8FD02}" type="slidenum">
              <a:rPr lang="tr-TR" smtClean="0"/>
              <a:t>‹#›</a:t>
            </a:fld>
            <a:endParaRPr lang="tr-TR"/>
          </a:p>
        </p:txBody>
      </p:sp>
    </p:spTree>
    <p:extLst>
      <p:ext uri="{BB962C8B-B14F-4D97-AF65-F5344CB8AC3E}">
        <p14:creationId xmlns:p14="http://schemas.microsoft.com/office/powerpoint/2010/main" val="1359300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26652D02-14C5-41E0-9664-581F8AC034A4}" type="datetimeFigureOut">
              <a:rPr lang="tr-TR" smtClean="0"/>
              <a:t>20.12.2022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5122264-C33C-44E7-96B9-D8DBEEE8FD02}" type="slidenum">
              <a:rPr lang="tr-TR" smtClean="0"/>
              <a:t>‹#›</a:t>
            </a:fld>
            <a:endParaRPr lang="tr-TR"/>
          </a:p>
        </p:txBody>
      </p:sp>
    </p:spTree>
    <p:extLst>
      <p:ext uri="{BB962C8B-B14F-4D97-AF65-F5344CB8AC3E}">
        <p14:creationId xmlns:p14="http://schemas.microsoft.com/office/powerpoint/2010/main" val="1148620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26652D02-14C5-41E0-9664-581F8AC034A4}" type="datetimeFigureOut">
              <a:rPr lang="tr-TR" smtClean="0"/>
              <a:t>20.12.2022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5122264-C33C-44E7-96B9-D8DBEEE8FD02}" type="slidenum">
              <a:rPr lang="tr-TR" smtClean="0"/>
              <a:t>‹#›</a:t>
            </a:fld>
            <a:endParaRPr lang="tr-TR"/>
          </a:p>
        </p:txBody>
      </p:sp>
    </p:spTree>
    <p:extLst>
      <p:ext uri="{BB962C8B-B14F-4D97-AF65-F5344CB8AC3E}">
        <p14:creationId xmlns:p14="http://schemas.microsoft.com/office/powerpoint/2010/main" val="4001946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6652D02-14C5-41E0-9664-581F8AC034A4}" type="datetimeFigureOut">
              <a:rPr lang="tr-TR" smtClean="0"/>
              <a:t>20.12.2022</a:t>
            </a:fld>
            <a:endParaRPr lang="tr-T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tr-T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5122264-C33C-44E7-96B9-D8DBEEE8FD02}" type="slidenum">
              <a:rPr lang="tr-TR" smtClean="0"/>
              <a:t>‹#›</a:t>
            </a:fld>
            <a:endParaRPr lang="tr-TR"/>
          </a:p>
        </p:txBody>
      </p:sp>
    </p:spTree>
    <p:extLst>
      <p:ext uri="{BB962C8B-B14F-4D97-AF65-F5344CB8AC3E}">
        <p14:creationId xmlns:p14="http://schemas.microsoft.com/office/powerpoint/2010/main" val="27575906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7411" y="-14178"/>
            <a:ext cx="2240724" cy="1347155"/>
          </a:xfrm>
          <a:prstGeom prst="rect">
            <a:avLst/>
          </a:prstGeom>
        </p:spPr>
      </p:pic>
      <p:pic>
        <p:nvPicPr>
          <p:cNvPr id="6" name="Resi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64294" cy="1347155"/>
          </a:xfrm>
          <a:prstGeom prst="rect">
            <a:avLst/>
          </a:prstGeom>
        </p:spPr>
      </p:pic>
      <p:pic>
        <p:nvPicPr>
          <p:cNvPr id="7" name="Resi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6410" y="-14177"/>
            <a:ext cx="1438885" cy="1347155"/>
          </a:xfrm>
          <a:prstGeom prst="rect">
            <a:avLst/>
          </a:prstGeom>
        </p:spPr>
      </p:pic>
      <p:pic>
        <p:nvPicPr>
          <p:cNvPr id="8" name="Resim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50251" y="-14179"/>
            <a:ext cx="1391411" cy="1347155"/>
          </a:xfrm>
          <a:prstGeom prst="rect">
            <a:avLst/>
          </a:prstGeom>
        </p:spPr>
      </p:pic>
      <p:pic>
        <p:nvPicPr>
          <p:cNvPr id="9" name="Resim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43778" y="-14179"/>
            <a:ext cx="1284056" cy="1347155"/>
          </a:xfrm>
          <a:prstGeom prst="rect">
            <a:avLst/>
          </a:prstGeom>
        </p:spPr>
      </p:pic>
      <p:pic>
        <p:nvPicPr>
          <p:cNvPr id="10" name="Resim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29950" y="-14180"/>
            <a:ext cx="1586358" cy="1347155"/>
          </a:xfrm>
          <a:prstGeom prst="rect">
            <a:avLst/>
          </a:prstGeom>
        </p:spPr>
      </p:pic>
      <p:pic>
        <p:nvPicPr>
          <p:cNvPr id="12" name="Resim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19508" y="-14180"/>
            <a:ext cx="1672492" cy="1332975"/>
          </a:xfrm>
          <a:prstGeom prst="rect">
            <a:avLst/>
          </a:prstGeom>
        </p:spPr>
      </p:pic>
      <p:sp>
        <p:nvSpPr>
          <p:cNvPr id="2" name="Metin kutusu 1"/>
          <p:cNvSpPr txBox="1"/>
          <p:nvPr/>
        </p:nvSpPr>
        <p:spPr>
          <a:xfrm>
            <a:off x="238879" y="3032369"/>
            <a:ext cx="8842598" cy="1754326"/>
          </a:xfrm>
          <a:prstGeom prst="rect">
            <a:avLst/>
          </a:prstGeom>
          <a:noFill/>
        </p:spPr>
        <p:txBody>
          <a:bodyPr wrap="square" rtlCol="0">
            <a:spAutoFit/>
          </a:bodyPr>
          <a:lstStyle/>
          <a:p>
            <a:pPr marL="285750" indent="-285750">
              <a:buFont typeface="Arial" panose="020B0604020202020204" pitchFamily="34" charset="0"/>
              <a:buChar char="•"/>
            </a:pPr>
            <a:r>
              <a:rPr lang="tr-TR" dirty="0" smtClean="0"/>
              <a:t>REALTIME DB NEDİR ? NERELERDE KULLANILIR ?</a:t>
            </a:r>
          </a:p>
          <a:p>
            <a:pPr marL="285750" indent="-285750">
              <a:buFont typeface="Arial" panose="020B0604020202020204" pitchFamily="34" charset="0"/>
              <a:buChar char="•"/>
            </a:pPr>
            <a:r>
              <a:rPr lang="tr-TR" dirty="0" smtClean="0"/>
              <a:t>XML NEDİR ? NERELERDE KULLANILIR ?</a:t>
            </a:r>
          </a:p>
          <a:p>
            <a:pPr marL="285750" indent="-285750">
              <a:buFont typeface="Arial" panose="020B0604020202020204" pitchFamily="34" charset="0"/>
              <a:buChar char="•"/>
            </a:pPr>
            <a:r>
              <a:rPr lang="tr-TR" dirty="0" smtClean="0"/>
              <a:t>JSON NEDİR ? NERELERDE KULLANILIR ?</a:t>
            </a:r>
          </a:p>
          <a:p>
            <a:pPr marL="285750" indent="-285750">
              <a:buFont typeface="Arial" panose="020B0604020202020204" pitchFamily="34" charset="0"/>
              <a:buChar char="•"/>
            </a:pPr>
            <a:r>
              <a:rPr lang="tr-TR" dirty="0" smtClean="0"/>
              <a:t>JSON VE XML ARASINDA FARKLAR VE KARŞILAŞTIRMA</a:t>
            </a:r>
          </a:p>
          <a:p>
            <a:pPr marL="285750" indent="-285750">
              <a:buFont typeface="Arial" panose="020B0604020202020204" pitchFamily="34" charset="0"/>
              <a:buChar char="•"/>
            </a:pPr>
            <a:r>
              <a:rPr lang="tr-TR" dirty="0" smtClean="0"/>
              <a:t>APACHE JMETER, POSTMAN VE SOAP UI İLE ÖRNEKLER</a:t>
            </a:r>
          </a:p>
          <a:p>
            <a:pPr marL="285750" indent="-285750">
              <a:buFont typeface="Arial" panose="020B0604020202020204" pitchFamily="34" charset="0"/>
              <a:buChar char="•"/>
            </a:pPr>
            <a:r>
              <a:rPr lang="tr-TR" dirty="0" smtClean="0"/>
              <a:t>KISACA ÖZET</a:t>
            </a:r>
          </a:p>
        </p:txBody>
      </p:sp>
      <p:sp>
        <p:nvSpPr>
          <p:cNvPr id="3" name="Metin kutusu 2"/>
          <p:cNvSpPr txBox="1"/>
          <p:nvPr/>
        </p:nvSpPr>
        <p:spPr>
          <a:xfrm>
            <a:off x="3207411" y="2005096"/>
            <a:ext cx="5509846" cy="369332"/>
          </a:xfrm>
          <a:prstGeom prst="rect">
            <a:avLst/>
          </a:prstGeom>
          <a:noFill/>
        </p:spPr>
        <p:txBody>
          <a:bodyPr wrap="square" rtlCol="0">
            <a:spAutoFit/>
          </a:bodyPr>
          <a:lstStyle/>
          <a:p>
            <a:r>
              <a:rPr lang="tr-TR" dirty="0" smtClean="0"/>
              <a:t>REALDB, JSON, RESTAPI VE UYGULAMALAR</a:t>
            </a:r>
            <a:endParaRPr lang="tr-TR" dirty="0"/>
          </a:p>
        </p:txBody>
      </p:sp>
      <p:sp>
        <p:nvSpPr>
          <p:cNvPr id="5" name="Metin kutusu 4"/>
          <p:cNvSpPr txBox="1"/>
          <p:nvPr/>
        </p:nvSpPr>
        <p:spPr>
          <a:xfrm>
            <a:off x="10316308" y="6330461"/>
            <a:ext cx="3068343" cy="369332"/>
          </a:xfrm>
          <a:prstGeom prst="rect">
            <a:avLst/>
          </a:prstGeom>
          <a:noFill/>
        </p:spPr>
        <p:txBody>
          <a:bodyPr wrap="square" rtlCol="0">
            <a:spAutoFit/>
          </a:bodyPr>
          <a:lstStyle/>
          <a:p>
            <a:r>
              <a:rPr lang="tr-TR" dirty="0" smtClean="0"/>
              <a:t>İsmail Mümin</a:t>
            </a:r>
            <a:endParaRPr lang="tr-TR" dirty="0"/>
          </a:p>
        </p:txBody>
      </p:sp>
    </p:spTree>
    <p:extLst>
      <p:ext uri="{BB962C8B-B14F-4D97-AF65-F5344CB8AC3E}">
        <p14:creationId xmlns:p14="http://schemas.microsoft.com/office/powerpoint/2010/main" val="239723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urtains"/>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5598" y="2093929"/>
            <a:ext cx="4245667" cy="2504061"/>
          </a:xfrm>
          <a:prstGeom prst="rect">
            <a:avLst/>
          </a:prstGeom>
        </p:spPr>
      </p:pic>
      <p:sp>
        <p:nvSpPr>
          <p:cNvPr id="5" name="Metin kutusu 4"/>
          <p:cNvSpPr txBox="1"/>
          <p:nvPr/>
        </p:nvSpPr>
        <p:spPr>
          <a:xfrm>
            <a:off x="3996613" y="1122061"/>
            <a:ext cx="4415692" cy="923330"/>
          </a:xfrm>
          <a:prstGeom prst="rect">
            <a:avLst/>
          </a:prstGeom>
          <a:noFill/>
        </p:spPr>
        <p:txBody>
          <a:bodyPr wrap="square" rtlCol="0">
            <a:spAutoFit/>
          </a:bodyPr>
          <a:lstStyle/>
          <a:p>
            <a:r>
              <a:rPr lang="tr-TR" dirty="0" smtClean="0"/>
              <a:t>JSON Formatıyla gelen verilerin içerisinden ‘broken clouds’ durumunu check eder.</a:t>
            </a:r>
            <a:endParaRPr lang="tr-TR" dirty="0"/>
          </a:p>
        </p:txBody>
      </p:sp>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17" y="4597990"/>
            <a:ext cx="5816014" cy="2038635"/>
          </a:xfrm>
          <a:prstGeom prst="rect">
            <a:avLst/>
          </a:prstGeom>
        </p:spPr>
      </p:pic>
      <p:pic>
        <p:nvPicPr>
          <p:cNvPr id="7" name="Resi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8431" y="4597990"/>
            <a:ext cx="6221046" cy="2038635"/>
          </a:xfrm>
          <a:prstGeom prst="rect">
            <a:avLst/>
          </a:prstGeom>
        </p:spPr>
      </p:pic>
      <p:sp>
        <p:nvSpPr>
          <p:cNvPr id="8" name="Metin kutusu 7"/>
          <p:cNvSpPr txBox="1"/>
          <p:nvPr/>
        </p:nvSpPr>
        <p:spPr>
          <a:xfrm>
            <a:off x="380631" y="4041621"/>
            <a:ext cx="3165231" cy="369332"/>
          </a:xfrm>
          <a:prstGeom prst="rect">
            <a:avLst/>
          </a:prstGeom>
          <a:noFill/>
        </p:spPr>
        <p:txBody>
          <a:bodyPr wrap="square" rtlCol="0">
            <a:spAutoFit/>
          </a:bodyPr>
          <a:lstStyle/>
          <a:p>
            <a:r>
              <a:rPr lang="tr-TR" dirty="0" smtClean="0"/>
              <a:t>LOAD TEST SONUÇLARI</a:t>
            </a:r>
            <a:endParaRPr lang="tr-TR" dirty="0"/>
          </a:p>
        </p:txBody>
      </p:sp>
      <p:sp>
        <p:nvSpPr>
          <p:cNvPr id="9" name="Metin kutusu 8"/>
          <p:cNvSpPr txBox="1"/>
          <p:nvPr/>
        </p:nvSpPr>
        <p:spPr>
          <a:xfrm>
            <a:off x="8412305" y="3903121"/>
            <a:ext cx="3779695" cy="646331"/>
          </a:xfrm>
          <a:prstGeom prst="rect">
            <a:avLst/>
          </a:prstGeom>
          <a:noFill/>
        </p:spPr>
        <p:txBody>
          <a:bodyPr wrap="square" rtlCol="0">
            <a:spAutoFit/>
          </a:bodyPr>
          <a:lstStyle/>
          <a:p>
            <a:r>
              <a:rPr lang="tr-TR" dirty="0" smtClean="0"/>
              <a:t>API sorgusunun çıktılarının bulunduğu alan.</a:t>
            </a:r>
          </a:p>
        </p:txBody>
      </p:sp>
      <p:sp>
        <p:nvSpPr>
          <p:cNvPr id="10" name="Metin kutusu 9"/>
          <p:cNvSpPr txBox="1"/>
          <p:nvPr/>
        </p:nvSpPr>
        <p:spPr>
          <a:xfrm>
            <a:off x="3165230" y="218831"/>
            <a:ext cx="6564923" cy="461665"/>
          </a:xfrm>
          <a:prstGeom prst="rect">
            <a:avLst/>
          </a:prstGeom>
          <a:noFill/>
        </p:spPr>
        <p:txBody>
          <a:bodyPr wrap="square" rtlCol="0">
            <a:spAutoFit/>
          </a:bodyPr>
          <a:lstStyle/>
          <a:p>
            <a:r>
              <a:rPr lang="tr-TR" sz="2400" b="1" dirty="0" smtClean="0">
                <a:solidFill>
                  <a:srgbClr val="FF0000"/>
                </a:solidFill>
              </a:rPr>
              <a:t>JMETER</a:t>
            </a:r>
            <a:r>
              <a:rPr lang="tr-TR" dirty="0" smtClean="0"/>
              <a:t> ile hava durumu API TESTİ </a:t>
            </a:r>
            <a:r>
              <a:rPr lang="tr-TR" b="1" dirty="0" smtClean="0">
                <a:solidFill>
                  <a:srgbClr val="FF0000"/>
                </a:solidFill>
              </a:rPr>
              <a:t>ÖRNEĞİ</a:t>
            </a:r>
            <a:endParaRPr lang="tr-TR" b="1" dirty="0">
              <a:solidFill>
                <a:srgbClr val="FF0000"/>
              </a:solidFill>
            </a:endParaRPr>
          </a:p>
        </p:txBody>
      </p:sp>
    </p:spTree>
    <p:extLst>
      <p:ext uri="{BB962C8B-B14F-4D97-AF65-F5344CB8AC3E}">
        <p14:creationId xmlns:p14="http://schemas.microsoft.com/office/powerpoint/2010/main" val="233791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484" y="1521406"/>
            <a:ext cx="4820323" cy="771633"/>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484" y="2862630"/>
            <a:ext cx="4820323" cy="3515216"/>
          </a:xfrm>
          <a:prstGeom prst="rect">
            <a:avLst/>
          </a:prstGeom>
        </p:spPr>
      </p:pic>
      <p:sp>
        <p:nvSpPr>
          <p:cNvPr id="7" name="Metin kutusu 6"/>
          <p:cNvSpPr txBox="1"/>
          <p:nvPr/>
        </p:nvSpPr>
        <p:spPr>
          <a:xfrm>
            <a:off x="427428" y="124365"/>
            <a:ext cx="4658711" cy="461665"/>
          </a:xfrm>
          <a:prstGeom prst="rect">
            <a:avLst/>
          </a:prstGeom>
          <a:noFill/>
        </p:spPr>
        <p:txBody>
          <a:bodyPr wrap="square" rtlCol="0">
            <a:spAutoFit/>
          </a:bodyPr>
          <a:lstStyle/>
          <a:p>
            <a:r>
              <a:rPr lang="tr-TR" sz="2400" dirty="0" smtClean="0">
                <a:solidFill>
                  <a:srgbClr val="FF0000"/>
                </a:solidFill>
              </a:rPr>
              <a:t>Postman</a:t>
            </a:r>
            <a:r>
              <a:rPr lang="tr-TR" sz="2400" dirty="0" smtClean="0"/>
              <a:t> ile il karşılaştırma </a:t>
            </a:r>
            <a:r>
              <a:rPr lang="tr-TR" sz="2400" dirty="0" smtClean="0">
                <a:solidFill>
                  <a:srgbClr val="FF0000"/>
                </a:solidFill>
              </a:rPr>
              <a:t>örneği</a:t>
            </a:r>
            <a:endParaRPr lang="tr-TR" sz="2400" dirty="0">
              <a:solidFill>
                <a:srgbClr val="FF0000"/>
              </a:solidFill>
            </a:endParaRPr>
          </a:p>
        </p:txBody>
      </p:sp>
      <p:sp>
        <p:nvSpPr>
          <p:cNvPr id="8" name="Metin kutusu 7"/>
          <p:cNvSpPr txBox="1"/>
          <p:nvPr/>
        </p:nvSpPr>
        <p:spPr>
          <a:xfrm>
            <a:off x="427428" y="778492"/>
            <a:ext cx="4820323" cy="646331"/>
          </a:xfrm>
          <a:prstGeom prst="rect">
            <a:avLst/>
          </a:prstGeom>
          <a:noFill/>
        </p:spPr>
        <p:txBody>
          <a:bodyPr wrap="square" rtlCol="0">
            <a:spAutoFit/>
          </a:bodyPr>
          <a:lstStyle/>
          <a:p>
            <a:r>
              <a:rPr lang="tr-TR" dirty="0" smtClean="0"/>
              <a:t>Alt kısımlarda şehirlerin JSON veri betiğinin içerisinden hava durumunu çeker.</a:t>
            </a:r>
            <a:endParaRPr lang="tr-TR" dirty="0"/>
          </a:p>
        </p:txBody>
      </p:sp>
      <p:sp>
        <p:nvSpPr>
          <p:cNvPr id="9" name="Metin kutusu 8"/>
          <p:cNvSpPr txBox="1"/>
          <p:nvPr/>
        </p:nvSpPr>
        <p:spPr>
          <a:xfrm>
            <a:off x="356484" y="2293039"/>
            <a:ext cx="4885550" cy="369332"/>
          </a:xfrm>
          <a:prstGeom prst="rect">
            <a:avLst/>
          </a:prstGeom>
          <a:noFill/>
        </p:spPr>
        <p:txBody>
          <a:bodyPr wrap="square" rtlCol="0">
            <a:spAutoFit/>
          </a:bodyPr>
          <a:lstStyle/>
          <a:p>
            <a:r>
              <a:rPr lang="tr-TR" dirty="0" smtClean="0"/>
              <a:t>İF ELSE kısmında karşılaştırma gerçekleşir.</a:t>
            </a:r>
            <a:endParaRPr lang="tr-TR" dirty="0"/>
          </a:p>
        </p:txBody>
      </p:sp>
      <p:pic>
        <p:nvPicPr>
          <p:cNvPr id="11" name="Resim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0634" y="803652"/>
            <a:ext cx="6306208" cy="2207139"/>
          </a:xfrm>
          <a:prstGeom prst="rect">
            <a:avLst/>
          </a:prstGeom>
        </p:spPr>
      </p:pic>
      <p:pic>
        <p:nvPicPr>
          <p:cNvPr id="12" name="Resim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70633" y="3403350"/>
            <a:ext cx="6306208" cy="3143003"/>
          </a:xfrm>
          <a:prstGeom prst="rect">
            <a:avLst/>
          </a:prstGeom>
        </p:spPr>
      </p:pic>
      <p:sp>
        <p:nvSpPr>
          <p:cNvPr id="13" name="Metin kutusu 12"/>
          <p:cNvSpPr txBox="1"/>
          <p:nvPr/>
        </p:nvSpPr>
        <p:spPr>
          <a:xfrm>
            <a:off x="7212723" y="355197"/>
            <a:ext cx="6369270" cy="369332"/>
          </a:xfrm>
          <a:prstGeom prst="rect">
            <a:avLst/>
          </a:prstGeom>
          <a:noFill/>
        </p:spPr>
        <p:txBody>
          <a:bodyPr wrap="square" rtlCol="0">
            <a:spAutoFit/>
          </a:bodyPr>
          <a:lstStyle/>
          <a:p>
            <a:r>
              <a:rPr lang="tr-TR" dirty="0" smtClean="0"/>
              <a:t>Sorgunun Enviroment kısmı</a:t>
            </a:r>
            <a:endParaRPr lang="tr-TR" dirty="0"/>
          </a:p>
        </p:txBody>
      </p:sp>
      <p:sp>
        <p:nvSpPr>
          <p:cNvPr id="14" name="Metin kutusu 13"/>
          <p:cNvSpPr txBox="1"/>
          <p:nvPr/>
        </p:nvSpPr>
        <p:spPr>
          <a:xfrm>
            <a:off x="6621516" y="3006216"/>
            <a:ext cx="6361387" cy="369332"/>
          </a:xfrm>
          <a:prstGeom prst="rect">
            <a:avLst/>
          </a:prstGeom>
          <a:noFill/>
        </p:spPr>
        <p:txBody>
          <a:bodyPr wrap="square" rtlCol="0">
            <a:spAutoFit/>
          </a:bodyPr>
          <a:lstStyle/>
          <a:p>
            <a:r>
              <a:rPr lang="tr-TR" dirty="0" smtClean="0"/>
              <a:t>Sorgunun sonuçlarının bulunduğu ekran.</a:t>
            </a:r>
            <a:endParaRPr lang="tr-TR" dirty="0"/>
          </a:p>
        </p:txBody>
      </p:sp>
    </p:spTree>
    <p:extLst>
      <p:ext uri="{BB962C8B-B14F-4D97-AF65-F5344CB8AC3E}">
        <p14:creationId xmlns:p14="http://schemas.microsoft.com/office/powerpoint/2010/main" val="1657508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1820985" y="242278"/>
            <a:ext cx="8448431" cy="461665"/>
          </a:xfrm>
          <a:prstGeom prst="rect">
            <a:avLst/>
          </a:prstGeom>
          <a:noFill/>
        </p:spPr>
        <p:txBody>
          <a:bodyPr wrap="square" rtlCol="0">
            <a:spAutoFit/>
          </a:bodyPr>
          <a:lstStyle/>
          <a:p>
            <a:r>
              <a:rPr lang="tr-TR" sz="2400" b="1" dirty="0" smtClean="0">
                <a:solidFill>
                  <a:srgbClr val="FF0000"/>
                </a:solidFill>
              </a:rPr>
              <a:t>Expo App</a:t>
            </a:r>
            <a:r>
              <a:rPr lang="tr-TR" sz="2400" dirty="0" smtClean="0"/>
              <a:t> ile sohbet uygulaması için </a:t>
            </a:r>
            <a:r>
              <a:rPr lang="tr-TR" sz="2400" b="1" dirty="0" smtClean="0">
                <a:solidFill>
                  <a:srgbClr val="FF0000"/>
                </a:solidFill>
              </a:rPr>
              <a:t>firebase</a:t>
            </a:r>
            <a:r>
              <a:rPr lang="tr-TR" sz="2400" dirty="0" smtClean="0"/>
              <a:t> kullanımı </a:t>
            </a:r>
            <a:r>
              <a:rPr lang="tr-TR" sz="2400" b="1" dirty="0" smtClean="0">
                <a:solidFill>
                  <a:srgbClr val="FF0000"/>
                </a:solidFill>
              </a:rPr>
              <a:t>örneği</a:t>
            </a:r>
            <a:endParaRPr lang="tr-TR" sz="2400" b="1" dirty="0">
              <a:solidFill>
                <a:srgbClr val="FF0000"/>
              </a:solidFill>
            </a:endParaRP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2576" y="1586523"/>
            <a:ext cx="5314377" cy="5080002"/>
          </a:xfrm>
          <a:prstGeom prst="rect">
            <a:avLst/>
          </a:prstGeom>
        </p:spPr>
      </p:pic>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54" y="1586523"/>
            <a:ext cx="5510966" cy="5080002"/>
          </a:xfrm>
          <a:prstGeom prst="rect">
            <a:avLst/>
          </a:prstGeom>
        </p:spPr>
      </p:pic>
    </p:spTree>
    <p:extLst>
      <p:ext uri="{BB962C8B-B14F-4D97-AF65-F5344CB8AC3E}">
        <p14:creationId xmlns:p14="http://schemas.microsoft.com/office/powerpoint/2010/main" val="3149002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7705" y="4368798"/>
            <a:ext cx="5894295" cy="2489202"/>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7859" y="2891692"/>
            <a:ext cx="3019846" cy="3966308"/>
          </a:xfrm>
          <a:prstGeom prst="rect">
            <a:avLst/>
          </a:prstGeom>
        </p:spPr>
      </p:pic>
      <p:pic>
        <p:nvPicPr>
          <p:cNvPr id="6" name="Resi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2891692"/>
            <a:ext cx="3277859" cy="3966308"/>
          </a:xfrm>
          <a:prstGeom prst="rect">
            <a:avLst/>
          </a:prstGeom>
        </p:spPr>
      </p:pic>
      <p:sp>
        <p:nvSpPr>
          <p:cNvPr id="7" name="Metin kutusu 6"/>
          <p:cNvSpPr txBox="1"/>
          <p:nvPr/>
        </p:nvSpPr>
        <p:spPr>
          <a:xfrm>
            <a:off x="1406770" y="719016"/>
            <a:ext cx="9355015" cy="1754326"/>
          </a:xfrm>
          <a:prstGeom prst="rect">
            <a:avLst/>
          </a:prstGeom>
          <a:noFill/>
        </p:spPr>
        <p:txBody>
          <a:bodyPr wrap="square" rtlCol="0">
            <a:spAutoFit/>
          </a:bodyPr>
          <a:lstStyle/>
          <a:p>
            <a:r>
              <a:rPr lang="tr-TR" dirty="0" smtClean="0"/>
              <a:t>Expo App içerisine vscode </a:t>
            </a:r>
            <a:r>
              <a:rPr lang="tr-TR" dirty="0"/>
              <a:t>üzerinden</a:t>
            </a:r>
            <a:r>
              <a:rPr lang="tr-TR" dirty="0" smtClean="0"/>
              <a:t> npm ile firebase ile kurulum yapılmalıdır. Sonrasında APP.JS dosyasına gerekli scriptler girilip AUTH hizmeti tanımlanmalıdır. Bir önceki sayfada scriptler gösterildiği gibidir.</a:t>
            </a:r>
          </a:p>
          <a:p>
            <a:endParaRPr lang="tr-TR" dirty="0"/>
          </a:p>
          <a:p>
            <a:r>
              <a:rPr lang="tr-TR" dirty="0" smtClean="0"/>
              <a:t>Burada ise uygulama üzerinden canlı olarak veriler girilip firebase arayüzü olarak kullanıcının yapmış olduğu login işlemini görüntülemiş oluyoruz.</a:t>
            </a:r>
            <a:endParaRPr lang="tr-TR" dirty="0"/>
          </a:p>
        </p:txBody>
      </p:sp>
    </p:spTree>
    <p:extLst>
      <p:ext uri="{BB962C8B-B14F-4D97-AF65-F5344CB8AC3E}">
        <p14:creationId xmlns:p14="http://schemas.microsoft.com/office/powerpoint/2010/main" val="19108464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400" b="1" dirty="0">
                <a:solidFill>
                  <a:srgbClr val="FF0000"/>
                </a:solidFill>
              </a:rPr>
              <a:t>REALTIME DB NEDİR </a:t>
            </a:r>
            <a:r>
              <a:rPr lang="tr-TR" sz="2400" b="1" dirty="0"/>
              <a:t>? NERELERDE KULLANILIR ?</a:t>
            </a:r>
            <a:br>
              <a:rPr lang="tr-TR" sz="2400" b="1" dirty="0"/>
            </a:br>
            <a:endParaRPr lang="tr-TR" sz="2400" b="1" dirty="0"/>
          </a:p>
        </p:txBody>
      </p:sp>
      <p:sp>
        <p:nvSpPr>
          <p:cNvPr id="3" name="İçerik Yer Tutucusu 2"/>
          <p:cNvSpPr>
            <a:spLocks noGrp="1"/>
          </p:cNvSpPr>
          <p:nvPr>
            <p:ph idx="1"/>
          </p:nvPr>
        </p:nvSpPr>
        <p:spPr/>
        <p:txBody>
          <a:bodyPr/>
          <a:lstStyle/>
          <a:p>
            <a:r>
              <a:rPr lang="tr-TR" b="1" dirty="0">
                <a:effectLst/>
              </a:rPr>
              <a:t>Firebase Realtime Database</a:t>
            </a:r>
            <a:r>
              <a:rPr lang="tr-TR" dirty="0">
                <a:effectLst/>
              </a:rPr>
              <a:t>, istemciler arasında gerçek zamanlı olarak veri depolanmasını ve senkronize edilmesini sağlayan, gecikme süresi az NoSql </a:t>
            </a:r>
            <a:r>
              <a:rPr lang="tr-TR" dirty="0" smtClean="0">
                <a:effectLst/>
              </a:rPr>
              <a:t>veri tabanıdır.</a:t>
            </a:r>
            <a:r>
              <a:rPr lang="tr-TR" dirty="0">
                <a:effectLst/>
              </a:rPr>
              <a:t> </a:t>
            </a:r>
            <a:r>
              <a:rPr lang="tr-TR" b="1" dirty="0">
                <a:effectLst/>
              </a:rPr>
              <a:t>Firebase Realtime</a:t>
            </a:r>
            <a:r>
              <a:rPr lang="tr-TR" dirty="0">
                <a:effectLst/>
              </a:rPr>
              <a:t> Databasede tutulan veriler tüm platformlara </a:t>
            </a:r>
            <a:r>
              <a:rPr lang="tr-TR" b="1" dirty="0" smtClean="0">
                <a:effectLst/>
              </a:rPr>
              <a:t>Real time</a:t>
            </a:r>
            <a:r>
              <a:rPr lang="tr-TR" dirty="0">
                <a:effectLst/>
              </a:rPr>
              <a:t> olarak tetiklenir.</a:t>
            </a:r>
          </a:p>
          <a:p>
            <a:r>
              <a:rPr lang="tr-TR" b="1" dirty="0">
                <a:effectLst/>
              </a:rPr>
              <a:t>Firebase</a:t>
            </a:r>
            <a:r>
              <a:rPr lang="tr-TR" dirty="0">
                <a:effectLst/>
              </a:rPr>
              <a:t> , web, andorid, ios vb. </a:t>
            </a:r>
            <a:r>
              <a:rPr lang="tr-TR" dirty="0" smtClean="0">
                <a:effectLst/>
              </a:rPr>
              <a:t>(Java </a:t>
            </a:r>
            <a:r>
              <a:rPr lang="tr-TR" dirty="0">
                <a:effectLst/>
              </a:rPr>
              <a:t>, </a:t>
            </a:r>
            <a:r>
              <a:rPr lang="tr-TR" dirty="0" smtClean="0">
                <a:effectLst/>
              </a:rPr>
              <a:t>Flutter </a:t>
            </a:r>
            <a:r>
              <a:rPr lang="tr-TR" dirty="0">
                <a:effectLst/>
              </a:rPr>
              <a:t>,unity, vs.) alanlarda uygulama veya program geliştiren yazılımcılar için backend(arka plan ) hizmeti sağlayan bir platformdur.</a:t>
            </a:r>
            <a:endParaRPr lang="tr-TR" dirty="0"/>
          </a:p>
        </p:txBody>
      </p:sp>
    </p:spTree>
    <p:extLst>
      <p:ext uri="{BB962C8B-B14F-4D97-AF65-F5344CB8AC3E}">
        <p14:creationId xmlns:p14="http://schemas.microsoft.com/office/powerpoint/2010/main" val="439352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400" b="1" dirty="0">
                <a:solidFill>
                  <a:srgbClr val="FF0000"/>
                </a:solidFill>
              </a:rPr>
              <a:t>XML NEDİR </a:t>
            </a:r>
            <a:r>
              <a:rPr lang="tr-TR" sz="2400" dirty="0"/>
              <a:t>? NERELERDE KULLANILIR ?</a:t>
            </a:r>
            <a:br>
              <a:rPr lang="tr-TR" sz="2400" dirty="0"/>
            </a:br>
            <a:endParaRPr lang="tr-TR" sz="2400" dirty="0"/>
          </a:p>
        </p:txBody>
      </p:sp>
      <p:sp>
        <p:nvSpPr>
          <p:cNvPr id="3" name="İçerik Yer Tutucusu 2"/>
          <p:cNvSpPr>
            <a:spLocks noGrp="1"/>
          </p:cNvSpPr>
          <p:nvPr>
            <p:ph idx="1"/>
          </p:nvPr>
        </p:nvSpPr>
        <p:spPr/>
        <p:txBody>
          <a:bodyPr>
            <a:normAutofit fontScale="85000" lnSpcReduction="10000"/>
          </a:bodyPr>
          <a:lstStyle/>
          <a:p>
            <a:r>
              <a:rPr lang="tr-TR" b="1" dirty="0">
                <a:effectLst/>
              </a:rPr>
              <a:t>eXtensible Markup Language</a:t>
            </a:r>
            <a:r>
              <a:rPr lang="tr-TR" dirty="0">
                <a:effectLst/>
              </a:rPr>
              <a:t>’in (</a:t>
            </a:r>
            <a:r>
              <a:rPr lang="tr-TR" b="1" dirty="0">
                <a:effectLst/>
              </a:rPr>
              <a:t>Genişletilebilir İşaretleme Dili</a:t>
            </a:r>
            <a:r>
              <a:rPr lang="tr-TR" dirty="0">
                <a:effectLst/>
              </a:rPr>
              <a:t>) kısaltması olan XML, verileri tanımlamak için kullanılan bir dildir. XML’de depolanan veriler </a:t>
            </a:r>
            <a:r>
              <a:rPr lang="tr-TR" b="1" dirty="0">
                <a:effectLst/>
              </a:rPr>
              <a:t>“kendi kendini tanımlayan bir meta işaretleme dili” </a:t>
            </a:r>
            <a:r>
              <a:rPr lang="tr-TR" dirty="0">
                <a:effectLst/>
              </a:rPr>
              <a:t>olarak bilinir. Bu, verinin yapısının verinin kendi içinde gömülü olduğu anlamına gelir</a:t>
            </a:r>
            <a:r>
              <a:rPr lang="tr-TR" dirty="0" smtClean="0">
                <a:effectLst/>
              </a:rPr>
              <a:t>.</a:t>
            </a:r>
          </a:p>
          <a:p>
            <a:endParaRPr lang="tr-TR" dirty="0">
              <a:effectLst/>
            </a:endParaRPr>
          </a:p>
          <a:p>
            <a:r>
              <a:rPr lang="tr-TR" dirty="0">
                <a:effectLst/>
              </a:rPr>
              <a:t>XML, yapısıyla birlikte verileri depolamak için kullanılan bir formattır. Bu özellik, verileri aktarma, belgeleri biçimlendirme, mizanpaj oluşturma vb. birçok şey için kullanılır. </a:t>
            </a:r>
            <a:endParaRPr lang="tr-TR" dirty="0" smtClean="0">
              <a:effectLst/>
            </a:endParaRPr>
          </a:p>
          <a:p>
            <a:endParaRPr lang="tr-TR" dirty="0">
              <a:effectLst/>
            </a:endParaRPr>
          </a:p>
          <a:p>
            <a:r>
              <a:rPr lang="tr-TR" dirty="0" smtClean="0">
                <a:effectLst/>
              </a:rPr>
              <a:t>Örnek  XML</a:t>
            </a:r>
          </a:p>
          <a:p>
            <a:r>
              <a:rPr lang="en-US" dirty="0" smtClean="0">
                <a:effectLst/>
              </a:rPr>
              <a:t>&lt;message</a:t>
            </a:r>
            <a:r>
              <a:rPr lang="en-US" dirty="0">
                <a:effectLst/>
              </a:rPr>
              <a:t>&gt; &lt;</a:t>
            </a:r>
            <a:r>
              <a:rPr lang="en-US" dirty="0" smtClean="0">
                <a:effectLst/>
              </a:rPr>
              <a:t>to&gt;</a:t>
            </a:r>
            <a:r>
              <a:rPr lang="tr-TR" dirty="0" smtClean="0">
                <a:effectLst/>
              </a:rPr>
              <a:t>İsmail</a:t>
            </a:r>
            <a:r>
              <a:rPr lang="en-US" dirty="0" smtClean="0">
                <a:effectLst/>
              </a:rPr>
              <a:t>&lt;/</a:t>
            </a:r>
            <a:r>
              <a:rPr lang="en-US" dirty="0">
                <a:effectLst/>
              </a:rPr>
              <a:t>to&gt; &lt;</a:t>
            </a:r>
            <a:r>
              <a:rPr lang="en-US" dirty="0" smtClean="0">
                <a:effectLst/>
              </a:rPr>
              <a:t>from&gt;</a:t>
            </a:r>
            <a:r>
              <a:rPr lang="tr-TR" dirty="0" smtClean="0">
                <a:effectLst/>
              </a:rPr>
              <a:t>XML</a:t>
            </a:r>
            <a:r>
              <a:rPr lang="en-US" dirty="0" smtClean="0">
                <a:effectLst/>
              </a:rPr>
              <a:t>&lt;/</a:t>
            </a:r>
            <a:r>
              <a:rPr lang="en-US" dirty="0">
                <a:effectLst/>
              </a:rPr>
              <a:t>from&gt; &lt;title&gt;Reminder&lt;/title&gt; &lt;body&gt;Don't forget me this weekend!&lt;/body&gt; &lt;/message</a:t>
            </a:r>
            <a:r>
              <a:rPr lang="en-US" dirty="0" smtClean="0">
                <a:effectLst/>
              </a:rPr>
              <a:t>&gt;</a:t>
            </a:r>
            <a:endParaRPr lang="tr-TR" dirty="0" smtClean="0">
              <a:effectLst/>
            </a:endParaRPr>
          </a:p>
          <a:p>
            <a:r>
              <a:rPr lang="tr-TR" dirty="0">
                <a:effectLst/>
              </a:rPr>
              <a:t>Yukarıdaki XML geçerlidir, çünkü ne olduğunu açıklayan her veri parçasını bir etiket çevreler. Bu, geliştiricilerin verileriyle birlikte içeriği standart, yapılandırılmış bir biçimde depolamasına olanak tanır.</a:t>
            </a:r>
          </a:p>
          <a:p>
            <a:pPr marL="36900" indent="0">
              <a:buNone/>
            </a:pPr>
            <a:endParaRPr lang="tr-TR" dirty="0"/>
          </a:p>
        </p:txBody>
      </p:sp>
    </p:spTree>
    <p:extLst>
      <p:ext uri="{BB962C8B-B14F-4D97-AF65-F5344CB8AC3E}">
        <p14:creationId xmlns:p14="http://schemas.microsoft.com/office/powerpoint/2010/main" val="738606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400" b="1" dirty="0">
                <a:solidFill>
                  <a:srgbClr val="FF0000"/>
                </a:solidFill>
              </a:rPr>
              <a:t>JSON NEDİR </a:t>
            </a:r>
            <a:r>
              <a:rPr lang="tr-TR" sz="2400" dirty="0"/>
              <a:t>? NERELERDE KULLANILIR ?</a:t>
            </a:r>
            <a:br>
              <a:rPr lang="tr-TR" sz="2400" dirty="0"/>
            </a:br>
            <a:endParaRPr lang="tr-TR" sz="2400" dirty="0"/>
          </a:p>
        </p:txBody>
      </p:sp>
      <p:sp>
        <p:nvSpPr>
          <p:cNvPr id="3" name="İçerik Yer Tutucusu 2"/>
          <p:cNvSpPr>
            <a:spLocks noGrp="1"/>
          </p:cNvSpPr>
          <p:nvPr>
            <p:ph idx="1"/>
          </p:nvPr>
        </p:nvSpPr>
        <p:spPr/>
        <p:txBody>
          <a:bodyPr/>
          <a:lstStyle/>
          <a:p>
            <a:r>
              <a:rPr lang="tr-TR" dirty="0">
                <a:effectLst/>
              </a:rPr>
              <a:t>JSON (JavaScript Object Notation), basit veri yapılarını temsil etmek için tasarlanmış bağımsız bir veri değişim formatıdır. Esas olarak iki sistem arasındaki veri alışverişi için kullanılır. Örneğin JSON kullanarak sunucu ile web uygulaması arasında veri aktarabilirsiniz</a:t>
            </a:r>
            <a:r>
              <a:rPr lang="tr-TR" dirty="0" smtClean="0">
                <a:effectLst/>
              </a:rPr>
              <a:t>.</a:t>
            </a:r>
          </a:p>
          <a:p>
            <a:r>
              <a:rPr lang="tr-TR" dirty="0" smtClean="0">
                <a:effectLst/>
              </a:rPr>
              <a:t>JSON’ da; </a:t>
            </a:r>
            <a:r>
              <a:rPr lang="tr-TR" dirty="0">
                <a:effectLst/>
              </a:rPr>
              <a:t>cep telefonları, web tarayıcıları, sunucular ve IoT cihazları dahil olmak üzere çeşitli kaynaklardan ve cihazlardan gelen yarı yapılandırılmış veriler “events” adı verilen mesajlar olarak toplanır, gruplar halinde mantıksal olarak düzenlenir ve ardından bir veri hattı aracılığıyla bir veri platformuna beslenir.</a:t>
            </a:r>
            <a:endParaRPr lang="tr-TR" dirty="0"/>
          </a:p>
        </p:txBody>
      </p:sp>
    </p:spTree>
    <p:extLst>
      <p:ext uri="{BB962C8B-B14F-4D97-AF65-F5344CB8AC3E}">
        <p14:creationId xmlns:p14="http://schemas.microsoft.com/office/powerpoint/2010/main" val="2219842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sz="2700" b="1" dirty="0">
                <a:solidFill>
                  <a:srgbClr val="FF0000"/>
                </a:solidFill>
              </a:rPr>
              <a:t>JSON</a:t>
            </a:r>
            <a:r>
              <a:rPr lang="tr-TR" sz="2700" dirty="0"/>
              <a:t> VE </a:t>
            </a:r>
            <a:r>
              <a:rPr lang="tr-TR" sz="2700" b="1" dirty="0">
                <a:solidFill>
                  <a:srgbClr val="FF0000"/>
                </a:solidFill>
              </a:rPr>
              <a:t>XML</a:t>
            </a:r>
            <a:r>
              <a:rPr lang="tr-TR" sz="2700" dirty="0"/>
              <a:t> ARASINDA </a:t>
            </a:r>
            <a:r>
              <a:rPr lang="tr-TR" sz="2700" b="1" dirty="0">
                <a:solidFill>
                  <a:srgbClr val="FF0000"/>
                </a:solidFill>
              </a:rPr>
              <a:t>FARKLAR</a:t>
            </a:r>
            <a:r>
              <a:rPr lang="tr-TR" sz="2700" dirty="0"/>
              <a:t> VE </a:t>
            </a:r>
            <a:r>
              <a:rPr lang="tr-TR" sz="2700" b="1" dirty="0">
                <a:solidFill>
                  <a:srgbClr val="FF0000"/>
                </a:solidFill>
              </a:rPr>
              <a:t>KARŞILAŞTIRMA</a:t>
            </a:r>
            <a:r>
              <a:rPr lang="tr-TR" dirty="0"/>
              <a:t/>
            </a:r>
            <a:br>
              <a:rPr lang="tr-TR" dirty="0"/>
            </a:b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862" y="1406769"/>
            <a:ext cx="8854830" cy="5084946"/>
          </a:xfrm>
          <a:prstGeom prst="rect">
            <a:avLst/>
          </a:prstGeom>
        </p:spPr>
      </p:pic>
    </p:spTree>
    <p:extLst>
      <p:ext uri="{BB962C8B-B14F-4D97-AF65-F5344CB8AC3E}">
        <p14:creationId xmlns:p14="http://schemas.microsoft.com/office/powerpoint/2010/main" val="34796902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1569" y="2571628"/>
            <a:ext cx="4389587" cy="2367695"/>
          </a:xfrm>
          <a:prstGeom prst="rect">
            <a:avLst/>
          </a:prstGeom>
        </p:spPr>
      </p:pic>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587" y="2571627"/>
            <a:ext cx="3907905" cy="2367695"/>
          </a:xfrm>
          <a:prstGeom prst="rect">
            <a:avLst/>
          </a:prstGeom>
        </p:spPr>
      </p:pic>
      <p:sp>
        <p:nvSpPr>
          <p:cNvPr id="7" name="Metin kutusu 6"/>
          <p:cNvSpPr txBox="1"/>
          <p:nvPr/>
        </p:nvSpPr>
        <p:spPr>
          <a:xfrm>
            <a:off x="5509845" y="3570808"/>
            <a:ext cx="1094154" cy="369332"/>
          </a:xfrm>
          <a:prstGeom prst="rect">
            <a:avLst/>
          </a:prstGeom>
          <a:noFill/>
        </p:spPr>
        <p:txBody>
          <a:bodyPr wrap="square" rtlCol="0">
            <a:spAutoFit/>
          </a:bodyPr>
          <a:lstStyle/>
          <a:p>
            <a:r>
              <a:rPr lang="tr-TR" dirty="0" smtClean="0"/>
              <a:t>VS</a:t>
            </a:r>
            <a:endParaRPr lang="tr-TR" dirty="0"/>
          </a:p>
        </p:txBody>
      </p:sp>
      <p:sp>
        <p:nvSpPr>
          <p:cNvPr id="8" name="Metin kutusu 7"/>
          <p:cNvSpPr txBox="1"/>
          <p:nvPr/>
        </p:nvSpPr>
        <p:spPr>
          <a:xfrm>
            <a:off x="812587" y="1860062"/>
            <a:ext cx="4407876" cy="646331"/>
          </a:xfrm>
          <a:prstGeom prst="rect">
            <a:avLst/>
          </a:prstGeom>
          <a:noFill/>
        </p:spPr>
        <p:txBody>
          <a:bodyPr wrap="square" rtlCol="0">
            <a:spAutoFit/>
          </a:bodyPr>
          <a:lstStyle/>
          <a:p>
            <a:r>
              <a:rPr lang="tr-TR" dirty="0" smtClean="0"/>
              <a:t>JSON FORMATINDA ÜYE TANIMI</a:t>
            </a:r>
          </a:p>
          <a:p>
            <a:endParaRPr lang="tr-TR" dirty="0" smtClean="0"/>
          </a:p>
        </p:txBody>
      </p:sp>
      <p:sp>
        <p:nvSpPr>
          <p:cNvPr id="9" name="Metin kutusu 8"/>
          <p:cNvSpPr txBox="1"/>
          <p:nvPr/>
        </p:nvSpPr>
        <p:spPr>
          <a:xfrm>
            <a:off x="6791569" y="1860061"/>
            <a:ext cx="4181231" cy="646331"/>
          </a:xfrm>
          <a:prstGeom prst="rect">
            <a:avLst/>
          </a:prstGeom>
          <a:noFill/>
        </p:spPr>
        <p:txBody>
          <a:bodyPr wrap="square" rtlCol="0">
            <a:spAutoFit/>
          </a:bodyPr>
          <a:lstStyle/>
          <a:p>
            <a:r>
              <a:rPr lang="tr-TR" dirty="0" smtClean="0"/>
              <a:t>XML FORMATINDA ÜYE TANIMI</a:t>
            </a:r>
          </a:p>
          <a:p>
            <a:endParaRPr lang="tr-TR" dirty="0"/>
          </a:p>
        </p:txBody>
      </p:sp>
      <p:sp>
        <p:nvSpPr>
          <p:cNvPr id="10" name="Metin kutusu 9"/>
          <p:cNvSpPr txBox="1"/>
          <p:nvPr/>
        </p:nvSpPr>
        <p:spPr>
          <a:xfrm>
            <a:off x="2473568" y="797168"/>
            <a:ext cx="8260861" cy="830997"/>
          </a:xfrm>
          <a:prstGeom prst="rect">
            <a:avLst/>
          </a:prstGeom>
          <a:noFill/>
        </p:spPr>
        <p:txBody>
          <a:bodyPr wrap="square" rtlCol="0">
            <a:spAutoFit/>
          </a:bodyPr>
          <a:lstStyle/>
          <a:p>
            <a:r>
              <a:rPr lang="tr-TR" sz="2400" b="1" dirty="0" smtClean="0">
                <a:solidFill>
                  <a:srgbClr val="FF0000"/>
                </a:solidFill>
              </a:rPr>
              <a:t>JSON</a:t>
            </a:r>
            <a:r>
              <a:rPr lang="tr-TR" sz="2400" dirty="0" smtClean="0"/>
              <a:t> VE </a:t>
            </a:r>
            <a:r>
              <a:rPr lang="tr-TR" sz="2400" b="1" dirty="0" smtClean="0">
                <a:solidFill>
                  <a:srgbClr val="FF0000"/>
                </a:solidFill>
              </a:rPr>
              <a:t>XML</a:t>
            </a:r>
            <a:r>
              <a:rPr lang="tr-TR" sz="2400" dirty="0" smtClean="0"/>
              <a:t> FORMAT </a:t>
            </a:r>
            <a:r>
              <a:rPr lang="tr-TR" sz="2400" b="1" i="1" dirty="0" smtClean="0">
                <a:solidFill>
                  <a:srgbClr val="FF0000"/>
                </a:solidFill>
              </a:rPr>
              <a:t>KARŞILAŞTIRMASI</a:t>
            </a:r>
          </a:p>
          <a:p>
            <a:endParaRPr lang="tr-TR" sz="2400" dirty="0"/>
          </a:p>
        </p:txBody>
      </p:sp>
    </p:spTree>
    <p:extLst>
      <p:ext uri="{BB962C8B-B14F-4D97-AF65-F5344CB8AC3E}">
        <p14:creationId xmlns:p14="http://schemas.microsoft.com/office/powerpoint/2010/main" val="2426116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13795" y="54708"/>
            <a:ext cx="10353762" cy="970450"/>
          </a:xfrm>
        </p:spPr>
        <p:txBody>
          <a:bodyPr>
            <a:normAutofit/>
          </a:bodyPr>
          <a:lstStyle/>
          <a:p>
            <a:r>
              <a:rPr lang="tr-TR" sz="2400" b="1" dirty="0" smtClean="0">
                <a:solidFill>
                  <a:srgbClr val="FF0000"/>
                </a:solidFill>
              </a:rPr>
              <a:t>SOAP UI</a:t>
            </a:r>
            <a:r>
              <a:rPr lang="tr-TR" sz="2400" dirty="0" smtClean="0"/>
              <a:t> </a:t>
            </a:r>
            <a:r>
              <a:rPr lang="tr-TR" sz="2400" dirty="0"/>
              <a:t>ile </a:t>
            </a:r>
            <a:r>
              <a:rPr lang="tr-TR" sz="2400" dirty="0" smtClean="0"/>
              <a:t>TC SORGU API </a:t>
            </a:r>
            <a:r>
              <a:rPr lang="tr-TR" sz="2400" dirty="0"/>
              <a:t>TESTİ </a:t>
            </a:r>
            <a:r>
              <a:rPr lang="tr-TR" sz="2400" b="1" dirty="0">
                <a:solidFill>
                  <a:srgbClr val="FF0000"/>
                </a:solidFill>
              </a:rPr>
              <a:t>ÖRNEĞİ</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25158"/>
            <a:ext cx="2534004" cy="1609950"/>
          </a:xfrm>
          <a:prstGeom prst="rect">
            <a:avLst/>
          </a:prstGeom>
        </p:spPr>
      </p:pic>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1008" y="1025158"/>
            <a:ext cx="3425669" cy="1609950"/>
          </a:xfrm>
          <a:prstGeom prst="rect">
            <a:avLst/>
          </a:prstGeom>
        </p:spPr>
      </p:pic>
      <p:pic>
        <p:nvPicPr>
          <p:cNvPr id="8" name="Resim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3681" y="1025158"/>
            <a:ext cx="2442036" cy="1609950"/>
          </a:xfrm>
          <a:prstGeom prst="rect">
            <a:avLst/>
          </a:prstGeom>
        </p:spPr>
      </p:pic>
      <p:pic>
        <p:nvPicPr>
          <p:cNvPr id="9" name="Resim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32721" y="1025158"/>
            <a:ext cx="2500923" cy="1609949"/>
          </a:xfrm>
          <a:prstGeom prst="rect">
            <a:avLst/>
          </a:prstGeom>
        </p:spPr>
      </p:pic>
      <p:sp>
        <p:nvSpPr>
          <p:cNvPr id="10" name="Metin kutusu 9"/>
          <p:cNvSpPr txBox="1"/>
          <p:nvPr/>
        </p:nvSpPr>
        <p:spPr>
          <a:xfrm>
            <a:off x="117231" y="2844800"/>
            <a:ext cx="2328984" cy="646331"/>
          </a:xfrm>
          <a:prstGeom prst="rect">
            <a:avLst/>
          </a:prstGeom>
          <a:noFill/>
        </p:spPr>
        <p:txBody>
          <a:bodyPr wrap="square" rtlCol="0">
            <a:spAutoFit/>
          </a:bodyPr>
          <a:lstStyle/>
          <a:p>
            <a:r>
              <a:rPr lang="tr-TR" dirty="0" smtClean="0"/>
              <a:t>Yeni SOAP Projesi Oluşturulur.</a:t>
            </a:r>
            <a:endParaRPr lang="tr-TR" dirty="0"/>
          </a:p>
        </p:txBody>
      </p:sp>
      <p:sp>
        <p:nvSpPr>
          <p:cNvPr id="11" name="Metin kutusu 10"/>
          <p:cNvSpPr txBox="1"/>
          <p:nvPr/>
        </p:nvSpPr>
        <p:spPr>
          <a:xfrm>
            <a:off x="2868246" y="2868246"/>
            <a:ext cx="3368431" cy="646331"/>
          </a:xfrm>
          <a:prstGeom prst="rect">
            <a:avLst/>
          </a:prstGeom>
          <a:noFill/>
        </p:spPr>
        <p:txBody>
          <a:bodyPr wrap="square" rtlCol="0">
            <a:spAutoFit/>
          </a:bodyPr>
          <a:lstStyle/>
          <a:p>
            <a:r>
              <a:rPr lang="tr-TR" dirty="0" smtClean="0"/>
              <a:t>Hangi sitenin testi yapacağı girilir ve testin ismi verilir.</a:t>
            </a:r>
            <a:endParaRPr lang="tr-TR" dirty="0"/>
          </a:p>
        </p:txBody>
      </p:sp>
      <p:sp>
        <p:nvSpPr>
          <p:cNvPr id="12" name="Metin kutusu 11"/>
          <p:cNvSpPr txBox="1"/>
          <p:nvPr/>
        </p:nvSpPr>
        <p:spPr>
          <a:xfrm>
            <a:off x="6513681" y="2729746"/>
            <a:ext cx="2356781" cy="923330"/>
          </a:xfrm>
          <a:prstGeom prst="rect">
            <a:avLst/>
          </a:prstGeom>
          <a:noFill/>
        </p:spPr>
        <p:txBody>
          <a:bodyPr wrap="square" rtlCol="0">
            <a:spAutoFit/>
          </a:bodyPr>
          <a:lstStyle/>
          <a:p>
            <a:r>
              <a:rPr lang="tr-TR" dirty="0" smtClean="0"/>
              <a:t>Request içerisindeki değişkenlerin içerisine değerler girilir</a:t>
            </a:r>
            <a:endParaRPr lang="tr-TR" dirty="0"/>
          </a:p>
        </p:txBody>
      </p:sp>
      <p:sp>
        <p:nvSpPr>
          <p:cNvPr id="13" name="Metin kutusu 12"/>
          <p:cNvSpPr txBox="1"/>
          <p:nvPr/>
        </p:nvSpPr>
        <p:spPr>
          <a:xfrm>
            <a:off x="9232721" y="2844800"/>
            <a:ext cx="2505987" cy="646331"/>
          </a:xfrm>
          <a:prstGeom prst="rect">
            <a:avLst/>
          </a:prstGeom>
          <a:noFill/>
        </p:spPr>
        <p:txBody>
          <a:bodyPr wrap="square" rtlCol="0">
            <a:spAutoFit/>
          </a:bodyPr>
          <a:lstStyle/>
          <a:p>
            <a:r>
              <a:rPr lang="tr-TR" dirty="0" smtClean="0"/>
              <a:t>Veriler doğru ise çıktı bu şekilde olmalıdır.</a:t>
            </a:r>
            <a:endParaRPr lang="tr-TR" dirty="0"/>
          </a:p>
        </p:txBody>
      </p:sp>
      <p:sp>
        <p:nvSpPr>
          <p:cNvPr id="15" name="Metin kutusu 14"/>
          <p:cNvSpPr txBox="1"/>
          <p:nvPr/>
        </p:nvSpPr>
        <p:spPr>
          <a:xfrm>
            <a:off x="2196123" y="3993662"/>
            <a:ext cx="7901354" cy="923330"/>
          </a:xfrm>
          <a:prstGeom prst="rect">
            <a:avLst/>
          </a:prstGeom>
          <a:noFill/>
        </p:spPr>
        <p:txBody>
          <a:bodyPr wrap="square" rtlCol="0">
            <a:spAutoFit/>
          </a:bodyPr>
          <a:lstStyle/>
          <a:p>
            <a:r>
              <a:rPr lang="tr-TR" dirty="0" smtClean="0"/>
              <a:t>Burada ‘TC KIMLIK NUMARASI SORGU EKRANI’ sayfasının testi yapılmıştır. Sitede veriler girilip sonuç olarak vatandaşlık doğrulanır.</a:t>
            </a:r>
          </a:p>
          <a:p>
            <a:endParaRPr lang="tr-TR" dirty="0"/>
          </a:p>
        </p:txBody>
      </p:sp>
      <p:sp>
        <p:nvSpPr>
          <p:cNvPr id="16" name="Metin kutusu 15"/>
          <p:cNvSpPr txBox="1"/>
          <p:nvPr/>
        </p:nvSpPr>
        <p:spPr>
          <a:xfrm>
            <a:off x="2696308" y="5236308"/>
            <a:ext cx="6689969" cy="646331"/>
          </a:xfrm>
          <a:prstGeom prst="rect">
            <a:avLst/>
          </a:prstGeom>
          <a:noFill/>
        </p:spPr>
        <p:txBody>
          <a:bodyPr wrap="square" rtlCol="0">
            <a:spAutoFit/>
          </a:bodyPr>
          <a:lstStyle/>
          <a:p>
            <a:r>
              <a:rPr lang="tr-TR" dirty="0" smtClean="0"/>
              <a:t>Bir sonraki sayfada properties nasıl oluşturulur? ve testin olumsuz şekli gösterilmektedir. =&gt;</a:t>
            </a:r>
            <a:endParaRPr lang="tr-TR" dirty="0"/>
          </a:p>
        </p:txBody>
      </p:sp>
    </p:spTree>
    <p:extLst>
      <p:ext uri="{BB962C8B-B14F-4D97-AF65-F5344CB8AC3E}">
        <p14:creationId xmlns:p14="http://schemas.microsoft.com/office/powerpoint/2010/main" val="3723320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68" y="863393"/>
            <a:ext cx="5001846" cy="2040229"/>
          </a:xfrm>
          <a:prstGeom prst="rect">
            <a:avLst/>
          </a:prstGeom>
        </p:spPr>
      </p:pic>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69" y="3708970"/>
            <a:ext cx="5001846" cy="2887186"/>
          </a:xfrm>
          <a:prstGeom prst="rect">
            <a:avLst/>
          </a:prstGeom>
        </p:spPr>
      </p:pic>
      <p:sp>
        <p:nvSpPr>
          <p:cNvPr id="8" name="Sağ Ok 7"/>
          <p:cNvSpPr/>
          <p:nvPr/>
        </p:nvSpPr>
        <p:spPr>
          <a:xfrm>
            <a:off x="5705230" y="5006369"/>
            <a:ext cx="609600" cy="292387"/>
          </a:xfrm>
          <a:prstGeom prst="rightArrow">
            <a:avLst/>
          </a:prstGeom>
          <a:solidFill>
            <a:schemeClr val="bg2">
              <a:lumMod val="10000"/>
              <a:lumOff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9" name="Resi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8215" y="3708970"/>
            <a:ext cx="4064277" cy="2887186"/>
          </a:xfrm>
          <a:prstGeom prst="rect">
            <a:avLst/>
          </a:prstGeom>
        </p:spPr>
      </p:pic>
      <p:pic>
        <p:nvPicPr>
          <p:cNvPr id="11" name="Resim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68214" y="863393"/>
            <a:ext cx="4064277" cy="2040229"/>
          </a:xfrm>
          <a:prstGeom prst="rect">
            <a:avLst/>
          </a:prstGeom>
        </p:spPr>
      </p:pic>
      <p:sp>
        <p:nvSpPr>
          <p:cNvPr id="12" name="Sağ Ok 11"/>
          <p:cNvSpPr/>
          <p:nvPr/>
        </p:nvSpPr>
        <p:spPr>
          <a:xfrm>
            <a:off x="5705231" y="1755317"/>
            <a:ext cx="609600" cy="281354"/>
          </a:xfrm>
          <a:prstGeom prst="rightArrow">
            <a:avLst/>
          </a:prstGeom>
          <a:solidFill>
            <a:schemeClr val="tx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Metin kutusu 12"/>
          <p:cNvSpPr txBox="1"/>
          <p:nvPr/>
        </p:nvSpPr>
        <p:spPr>
          <a:xfrm>
            <a:off x="484553" y="107047"/>
            <a:ext cx="4079368" cy="923330"/>
          </a:xfrm>
          <a:prstGeom prst="rect">
            <a:avLst/>
          </a:prstGeom>
          <a:noFill/>
        </p:spPr>
        <p:txBody>
          <a:bodyPr wrap="square" rtlCol="0">
            <a:spAutoFit/>
          </a:bodyPr>
          <a:lstStyle/>
          <a:p>
            <a:r>
              <a:rPr lang="tr-TR" dirty="0"/>
              <a:t>Senaryonun olumsuz şekli bu şekilde çıktı vermektedir.</a:t>
            </a:r>
          </a:p>
          <a:p>
            <a:endParaRPr lang="tr-TR" dirty="0"/>
          </a:p>
        </p:txBody>
      </p:sp>
      <p:sp>
        <p:nvSpPr>
          <p:cNvPr id="15" name="Metin kutusu 14"/>
          <p:cNvSpPr txBox="1"/>
          <p:nvPr/>
        </p:nvSpPr>
        <p:spPr>
          <a:xfrm>
            <a:off x="8080831" y="2945843"/>
            <a:ext cx="3993938" cy="646331"/>
          </a:xfrm>
          <a:prstGeom prst="rect">
            <a:avLst/>
          </a:prstGeom>
          <a:noFill/>
        </p:spPr>
        <p:txBody>
          <a:bodyPr wrap="square" rtlCol="0">
            <a:spAutoFit/>
          </a:bodyPr>
          <a:lstStyle/>
          <a:p>
            <a:r>
              <a:rPr lang="tr-TR" dirty="0" smtClean="0"/>
              <a:t>Aşağıdaki şekilde gösterildiği gibi değişkenler belirtilebilir.</a:t>
            </a:r>
            <a:endParaRPr lang="tr-TR" dirty="0"/>
          </a:p>
        </p:txBody>
      </p:sp>
      <p:sp>
        <p:nvSpPr>
          <p:cNvPr id="16" name="Metin kutusu 15"/>
          <p:cNvSpPr txBox="1"/>
          <p:nvPr/>
        </p:nvSpPr>
        <p:spPr>
          <a:xfrm>
            <a:off x="617413" y="3084342"/>
            <a:ext cx="4470401" cy="369332"/>
          </a:xfrm>
          <a:prstGeom prst="rect">
            <a:avLst/>
          </a:prstGeom>
          <a:noFill/>
        </p:spPr>
        <p:txBody>
          <a:bodyPr wrap="square" rtlCol="0">
            <a:spAutoFit/>
          </a:bodyPr>
          <a:lstStyle/>
          <a:p>
            <a:r>
              <a:rPr lang="tr-TR" dirty="0" smtClean="0"/>
              <a:t>Properties bu şekilde eklenmektedir.</a:t>
            </a:r>
            <a:endParaRPr lang="tr-TR" dirty="0"/>
          </a:p>
        </p:txBody>
      </p:sp>
      <p:sp>
        <p:nvSpPr>
          <p:cNvPr id="17" name="Metin kutusu 16"/>
          <p:cNvSpPr txBox="1"/>
          <p:nvPr/>
        </p:nvSpPr>
        <p:spPr>
          <a:xfrm>
            <a:off x="8706338" y="199380"/>
            <a:ext cx="3876431" cy="369332"/>
          </a:xfrm>
          <a:prstGeom prst="rect">
            <a:avLst/>
          </a:prstGeom>
          <a:noFill/>
        </p:spPr>
        <p:txBody>
          <a:bodyPr wrap="square" rtlCol="0">
            <a:spAutoFit/>
          </a:bodyPr>
          <a:lstStyle/>
          <a:p>
            <a:r>
              <a:rPr lang="tr-TR" dirty="0" smtClean="0"/>
              <a:t>Assertions Çıktıları</a:t>
            </a:r>
            <a:endParaRPr lang="tr-TR" dirty="0"/>
          </a:p>
        </p:txBody>
      </p:sp>
    </p:spTree>
    <p:extLst>
      <p:ext uri="{BB962C8B-B14F-4D97-AF65-F5344CB8AC3E}">
        <p14:creationId xmlns:p14="http://schemas.microsoft.com/office/powerpoint/2010/main" val="3920803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35" y="2326682"/>
            <a:ext cx="5971068" cy="1807658"/>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9439" y="2326682"/>
            <a:ext cx="5936591" cy="1807658"/>
          </a:xfrm>
          <a:prstGeom prst="rect">
            <a:avLst/>
          </a:prstGeom>
        </p:spPr>
      </p:pic>
      <p:pic>
        <p:nvPicPr>
          <p:cNvPr id="6" name="Resi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735" y="4373286"/>
            <a:ext cx="5971068" cy="2011883"/>
          </a:xfrm>
          <a:prstGeom prst="rect">
            <a:avLst/>
          </a:prstGeom>
        </p:spPr>
      </p:pic>
      <p:pic>
        <p:nvPicPr>
          <p:cNvPr id="7" name="Resim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9439" y="4373286"/>
            <a:ext cx="5936591" cy="2012449"/>
          </a:xfrm>
          <a:prstGeom prst="rect">
            <a:avLst/>
          </a:prstGeom>
        </p:spPr>
      </p:pic>
      <p:sp>
        <p:nvSpPr>
          <p:cNvPr id="8" name="Metin kutusu 7"/>
          <p:cNvSpPr txBox="1"/>
          <p:nvPr/>
        </p:nvSpPr>
        <p:spPr>
          <a:xfrm>
            <a:off x="484469" y="1441404"/>
            <a:ext cx="5181600" cy="646331"/>
          </a:xfrm>
          <a:prstGeom prst="rect">
            <a:avLst/>
          </a:prstGeom>
          <a:noFill/>
        </p:spPr>
        <p:txBody>
          <a:bodyPr wrap="square" rtlCol="0">
            <a:spAutoFit/>
          </a:bodyPr>
          <a:lstStyle/>
          <a:p>
            <a:r>
              <a:rPr lang="tr-TR" dirty="0" smtClean="0"/>
              <a:t>Edirne için weathermap</a:t>
            </a:r>
            <a:r>
              <a:rPr lang="tr-TR" dirty="0"/>
              <a:t> </a:t>
            </a:r>
            <a:r>
              <a:rPr lang="tr-TR" dirty="0" smtClean="0"/>
              <a:t>‘de bulunan hava durumu verileri</a:t>
            </a:r>
            <a:endParaRPr lang="tr-TR" dirty="0"/>
          </a:p>
        </p:txBody>
      </p:sp>
      <p:sp>
        <p:nvSpPr>
          <p:cNvPr id="9" name="Metin kutusu 8"/>
          <p:cNvSpPr txBox="1"/>
          <p:nvPr/>
        </p:nvSpPr>
        <p:spPr>
          <a:xfrm>
            <a:off x="6435163" y="1441405"/>
            <a:ext cx="5834991" cy="646331"/>
          </a:xfrm>
          <a:prstGeom prst="rect">
            <a:avLst/>
          </a:prstGeom>
          <a:noFill/>
        </p:spPr>
        <p:txBody>
          <a:bodyPr wrap="square" rtlCol="0">
            <a:spAutoFit/>
          </a:bodyPr>
          <a:lstStyle/>
          <a:p>
            <a:r>
              <a:rPr lang="tr-TR" dirty="0" smtClean="0"/>
              <a:t>İstanbul için weathermap ‘de bulunan hava durumu verileri ve Edirne-İstanbul karşılaştırması</a:t>
            </a:r>
            <a:endParaRPr lang="tr-TR" dirty="0"/>
          </a:p>
        </p:txBody>
      </p:sp>
      <p:sp>
        <p:nvSpPr>
          <p:cNvPr id="10" name="Metin kutusu 9"/>
          <p:cNvSpPr txBox="1"/>
          <p:nvPr/>
        </p:nvSpPr>
        <p:spPr>
          <a:xfrm>
            <a:off x="3204308" y="382953"/>
            <a:ext cx="8253046" cy="738664"/>
          </a:xfrm>
          <a:prstGeom prst="rect">
            <a:avLst/>
          </a:prstGeom>
          <a:noFill/>
        </p:spPr>
        <p:txBody>
          <a:bodyPr wrap="square" rtlCol="0">
            <a:spAutoFit/>
          </a:bodyPr>
          <a:lstStyle/>
          <a:p>
            <a:r>
              <a:rPr lang="tr-TR" sz="2400" b="1" dirty="0">
                <a:solidFill>
                  <a:srgbClr val="FF0000"/>
                </a:solidFill>
              </a:rPr>
              <a:t>JMETER</a:t>
            </a:r>
            <a:r>
              <a:rPr lang="tr-TR" dirty="0"/>
              <a:t> ile hava durumu API TESTİ </a:t>
            </a:r>
            <a:r>
              <a:rPr lang="tr-TR" b="1" dirty="0">
                <a:solidFill>
                  <a:srgbClr val="FF0000"/>
                </a:solidFill>
              </a:rPr>
              <a:t>ÖRNEĞİ</a:t>
            </a:r>
          </a:p>
          <a:p>
            <a:endParaRPr lang="tr-TR" dirty="0"/>
          </a:p>
        </p:txBody>
      </p:sp>
    </p:spTree>
    <p:extLst>
      <p:ext uri="{BB962C8B-B14F-4D97-AF65-F5344CB8AC3E}">
        <p14:creationId xmlns:p14="http://schemas.microsoft.com/office/powerpoint/2010/main" val="16581697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urşun Rengi">
  <a:themeElements>
    <a:clrScheme name="Kurşun Rengi">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Kurşun Rengi">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urşun Rengi">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TM04033929[[fn=Kurşun Rengi]]</Template>
  <TotalTime>501</TotalTime>
  <Words>633</Words>
  <Application>Microsoft Office PowerPoint</Application>
  <PresentationFormat>Geniş ekran</PresentationFormat>
  <Paragraphs>55</Paragraphs>
  <Slides>13</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13</vt:i4>
      </vt:variant>
    </vt:vector>
  </HeadingPairs>
  <TitlesOfParts>
    <vt:vector size="19" baseType="lpstr">
      <vt:lpstr>Arial</vt:lpstr>
      <vt:lpstr>Calibri</vt:lpstr>
      <vt:lpstr>Calisto MT</vt:lpstr>
      <vt:lpstr>Trebuchet MS</vt:lpstr>
      <vt:lpstr>Wingdings 2</vt:lpstr>
      <vt:lpstr>Kurşun Rengi</vt:lpstr>
      <vt:lpstr>PowerPoint Sunusu</vt:lpstr>
      <vt:lpstr>REALTIME DB NEDİR ? NERELERDE KULLANILIR ? </vt:lpstr>
      <vt:lpstr>XML NEDİR ? NERELERDE KULLANILIR ? </vt:lpstr>
      <vt:lpstr>JSON NEDİR ? NERELERDE KULLANILIR ? </vt:lpstr>
      <vt:lpstr>JSON VE XML ARASINDA FARKLAR VE KARŞILAŞTIRMA </vt:lpstr>
      <vt:lpstr>PowerPoint Sunusu</vt:lpstr>
      <vt:lpstr>SOAP UI ile TC SORGU API TESTİ ÖRNEĞİ</vt:lpstr>
      <vt:lpstr>PowerPoint Sunusu</vt:lpstr>
      <vt:lpstr>PowerPoint Sunusu</vt:lpstr>
      <vt:lpstr>PowerPoint Sunusu</vt:lpstr>
      <vt:lpstr>PowerPoint Sunusu</vt:lpstr>
      <vt:lpstr>PowerPoint Sunusu</vt:lpstr>
      <vt:lpstr>PowerPoint Sunusu</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LENOVO</dc:creator>
  <cp:lastModifiedBy>LENOVO</cp:lastModifiedBy>
  <cp:revision>19</cp:revision>
  <dcterms:created xsi:type="dcterms:W3CDTF">2022-12-18T15:48:12Z</dcterms:created>
  <dcterms:modified xsi:type="dcterms:W3CDTF">2022-12-20T08:22:24Z</dcterms:modified>
</cp:coreProperties>
</file>