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60" r:id="rId10"/>
    <p:sldId id="275" r:id="rId11"/>
    <p:sldId id="261" r:id="rId12"/>
    <p:sldId id="276" r:id="rId13"/>
    <p:sldId id="262" r:id="rId14"/>
    <p:sldId id="263" r:id="rId15"/>
    <p:sldId id="264" r:id="rId16"/>
    <p:sldId id="270" r:id="rId17"/>
    <p:sldId id="271" r:id="rId18"/>
    <p:sldId id="274" r:id="rId19"/>
    <p:sldId id="273" r:id="rId20"/>
    <p:sldId id="272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2364" y="-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53650A5-9763-422E-80B7-FD650D7318AA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53650A5-9763-422E-80B7-FD650D7318AA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53650A5-9763-422E-80B7-FD650D7318AA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n.kaist.ac.kr/~chlee" TargetMode="External"/><Relationship Id="rId2" Type="http://schemas.openxmlformats.org/officeDocument/2006/relationships/hyperlink" Target="http://an.kaist.ac.kr/~haewo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n.kaist.ac.kr/~sbmoon" TargetMode="External"/><Relationship Id="rId4" Type="http://schemas.openxmlformats.org/officeDocument/2006/relationships/hyperlink" Target="http://an.kaist.ac.kr/~hosun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piwiki.twitter.com/Return-Values" TargetMode="External"/><Relationship Id="rId2" Type="http://schemas.openxmlformats.org/officeDocument/2006/relationships/hyperlink" Target="http://apiwiki.twitter.com/Twitter-REST-API-Method:-users%C2%A0sho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Organization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Tian</a:t>
            </a:r>
            <a:r>
              <a:rPr lang="en-US" dirty="0" smtClean="0"/>
              <a:t> Tang</a:t>
            </a:r>
          </a:p>
          <a:p>
            <a:r>
              <a:rPr lang="en-US" dirty="0" smtClean="0"/>
              <a:t>Haitian Zhang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below features from data:</a:t>
            </a:r>
          </a:p>
          <a:p>
            <a:r>
              <a:rPr lang="en-US" dirty="0" smtClean="0"/>
              <a:t>verified \ </a:t>
            </a:r>
            <a:r>
              <a:rPr lang="en-US" dirty="0" err="1" smtClean="0"/>
              <a:t>followers_count</a:t>
            </a:r>
            <a:r>
              <a:rPr lang="en-US" dirty="0" smtClean="0"/>
              <a:t> \t protected \t </a:t>
            </a:r>
            <a:r>
              <a:rPr lang="en-US" dirty="0" err="1" smtClean="0"/>
              <a:t>statuses_count</a:t>
            </a:r>
            <a:r>
              <a:rPr lang="en-US" dirty="0" smtClean="0"/>
              <a:t> \t </a:t>
            </a:r>
            <a:r>
              <a:rPr lang="en-US" dirty="0" err="1" smtClean="0"/>
              <a:t>friends_count</a:t>
            </a:r>
            <a:r>
              <a:rPr lang="en-US" dirty="0" smtClean="0"/>
              <a:t> \t notifications \t </a:t>
            </a:r>
            <a:r>
              <a:rPr lang="en-US" dirty="0" err="1" smtClean="0"/>
              <a:t>profile_background_tile</a:t>
            </a:r>
            <a:r>
              <a:rPr lang="en-US" dirty="0" smtClean="0"/>
              <a:t> \t </a:t>
            </a:r>
            <a:r>
              <a:rPr lang="en-US" dirty="0" err="1" smtClean="0"/>
              <a:t>favourites_count</a:t>
            </a:r>
            <a:r>
              <a:rPr lang="en-US" dirty="0" smtClean="0"/>
              <a:t> \t following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Character bigrams</a:t>
            </a:r>
          </a:p>
          <a:p>
            <a:r>
              <a:rPr lang="en-US" dirty="0" smtClean="0"/>
              <a:t>Character trigrams</a:t>
            </a:r>
          </a:p>
          <a:p>
            <a:r>
              <a:rPr lang="en-US" dirty="0" smtClean="0"/>
              <a:t>Term unigrams</a:t>
            </a:r>
          </a:p>
          <a:p>
            <a:r>
              <a:rPr lang="en-US" dirty="0" smtClean="0"/>
              <a:t>Term bigrams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character n-grams detection, we split the sentence first and then add “#’ at both the head and end of each word.</a:t>
            </a:r>
          </a:p>
          <a:p>
            <a:r>
              <a:rPr lang="en-US" dirty="0" smtClean="0"/>
              <a:t>For term n-grams detection, we split sentences by the punctuations and add “#” at head of each sentence.</a:t>
            </a:r>
          </a:p>
          <a:p>
            <a:r>
              <a:rPr lang="en-US" dirty="0" smtClean="0"/>
              <a:t>These methods are easier way to locate the first gram occur in a word/sentence.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Frequent N-grams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 frequent n-grams for personal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bigram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trigram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unigram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bigram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 r - 5777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a - 5435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- 11818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(space) - 794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n - 5579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t - 4230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 - 1788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- 496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a - 5435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m - 3639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 - 1046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 media - 177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 - 4231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- 3333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- 997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am - 160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n - 4072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s - 3160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- 871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i’m</a:t>
                      </a:r>
                      <a:r>
                        <a:rPr lang="en-US" dirty="0" smtClean="0"/>
                        <a:t> - 144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5373216"/>
            <a:ext cx="565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frequent n-grams and occurrence for personal profiles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Frequent N-grams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3338231765"/>
              </p:ext>
            </p:extLst>
          </p:nvPr>
        </p:nvGraphicFramePr>
        <p:xfrm>
          <a:off x="457200" y="1600200"/>
          <a:ext cx="74676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 frequent n-grams for personal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bigram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trigram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unigram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bigram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 - 2477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t - 2477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- 4032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 - 234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a - 2109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a - 2109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- 852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the - 148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n - 2074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o - 1325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 - 754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com - 99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 r - 1611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s - 1295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 - 339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we - 95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h - 1558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f - 1255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- 336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official - 94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5373216"/>
            <a:ext cx="616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frequent n-grams and occurrence for organizational profiles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Because the high homogeneity of character n-grams in both personal and organizational profiles, we use term (word) n-grams as high-level features</a:t>
            </a:r>
          </a:p>
          <a:p>
            <a:r>
              <a:rPr lang="en-US" dirty="0" smtClean="0"/>
              <a:t>We employ two factors to select useful n-grams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N-grams Selecting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Occurrence: at least occur </a:t>
            </a:r>
            <a:r>
              <a:rPr lang="en-US" b="1" dirty="0" smtClean="0"/>
              <a:t>m</a:t>
            </a:r>
            <a:r>
              <a:rPr lang="en-US" dirty="0" smtClean="0"/>
              <a:t> times in either personal or organization descriptions</a:t>
            </a:r>
          </a:p>
          <a:p>
            <a:r>
              <a:rPr lang="en-US" dirty="0" smtClean="0"/>
              <a:t>Difference: the difference between occurrences in personal descriptions and ones in organizational descriptions is at least </a:t>
            </a:r>
            <a:r>
              <a:rPr lang="en-US" b="1" dirty="0" smtClean="0"/>
              <a:t>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Occurrence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= TO * TP / CO</a:t>
            </a:r>
          </a:p>
          <a:p>
            <a:r>
              <a:rPr lang="en-US" dirty="0" smtClean="0"/>
              <a:t>NO: Normalized Occurrence</a:t>
            </a:r>
          </a:p>
          <a:p>
            <a:r>
              <a:rPr lang="en-US" dirty="0" smtClean="0"/>
              <a:t>TO: # True Occurrence</a:t>
            </a:r>
          </a:p>
          <a:p>
            <a:r>
              <a:rPr lang="en-US" dirty="0" smtClean="0"/>
              <a:t>TP: # Total Profiles</a:t>
            </a:r>
          </a:p>
          <a:p>
            <a:r>
              <a:rPr lang="en-US" dirty="0" smtClean="0"/>
              <a:t>CO: # Class Occurrence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N-gram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Unigrams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Bigrams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=30, n=30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=30, n=50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m=50,</a:t>
                      </a:r>
                      <a:r>
                        <a:rPr lang="en-US" baseline="0" dirty="0" smtClean="0"/>
                        <a:t> n=30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m=50,</a:t>
                      </a:r>
                      <a:r>
                        <a:rPr lang="en-US" baseline="0" dirty="0" smtClean="0"/>
                        <a:t> n=50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m=50, n=100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n=100, m=50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25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m=100, n=100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4869160"/>
            <a:ext cx="702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experiment on more  couples of factors before report.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convert </a:t>
            </a:r>
            <a:r>
              <a:rPr lang="en-US" dirty="0" err="1" smtClean="0"/>
              <a:t>csv</a:t>
            </a:r>
            <a:r>
              <a:rPr lang="en-US" dirty="0" smtClean="0"/>
              <a:t> file to </a:t>
            </a:r>
            <a:r>
              <a:rPr lang="en-US" dirty="0" err="1" smtClean="0"/>
              <a:t>arff</a:t>
            </a:r>
            <a:r>
              <a:rPr lang="en-US" dirty="0" smtClean="0"/>
              <a:t> file with WEKA CLI</a:t>
            </a:r>
          </a:p>
          <a:p>
            <a:r>
              <a:rPr lang="en-US" dirty="0" smtClean="0"/>
              <a:t>Use SMO (Normalized Poly Kernel) and MLP (Multilayer </a:t>
            </a:r>
            <a:r>
              <a:rPr lang="en-US" dirty="0" err="1" smtClean="0"/>
              <a:t>Perceptron</a:t>
            </a:r>
            <a:r>
              <a:rPr lang="en-US" dirty="0" smtClean="0"/>
              <a:t>) in WEKA</a:t>
            </a:r>
          </a:p>
          <a:p>
            <a:r>
              <a:rPr lang="en-US" dirty="0" smtClean="0"/>
              <a:t>We apply 10 folder cross validation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 account profiles</a:t>
            </a:r>
          </a:p>
          <a:p>
            <a:r>
              <a:rPr lang="en-US" dirty="0" smtClean="0"/>
              <a:t>Coming from </a:t>
            </a:r>
            <a:r>
              <a:rPr lang="en-US" dirty="0" err="1" smtClean="0">
                <a:hlinkClick r:id="rId2"/>
              </a:rPr>
              <a:t>Haewoon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Kwak</a:t>
            </a:r>
            <a:r>
              <a:rPr lang="en-US" dirty="0" smtClean="0"/>
              <a:t>, </a:t>
            </a:r>
            <a:r>
              <a:rPr lang="en-US" dirty="0" err="1" smtClean="0">
                <a:hlinkClick r:id="rId3"/>
              </a:rPr>
              <a:t>Changhyun</a:t>
            </a:r>
            <a:r>
              <a:rPr lang="en-US" dirty="0" smtClean="0">
                <a:hlinkClick r:id="rId3"/>
              </a:rPr>
              <a:t> Lee</a:t>
            </a:r>
            <a:r>
              <a:rPr lang="en-US" dirty="0" smtClean="0"/>
              <a:t>, </a:t>
            </a:r>
            <a:r>
              <a:rPr lang="en-US" dirty="0" err="1" smtClean="0">
                <a:hlinkClick r:id="rId4"/>
              </a:rPr>
              <a:t>Hosung</a:t>
            </a:r>
            <a:r>
              <a:rPr lang="en-US" dirty="0" smtClean="0">
                <a:hlinkClick r:id="rId4"/>
              </a:rPr>
              <a:t> Park</a:t>
            </a:r>
            <a:r>
              <a:rPr lang="en-US" dirty="0" smtClean="0"/>
              <a:t>, and </a:t>
            </a:r>
            <a:r>
              <a:rPr lang="en-US" dirty="0" smtClean="0">
                <a:hlinkClick r:id="rId5"/>
              </a:rPr>
              <a:t>Sue Moon</a:t>
            </a:r>
            <a:r>
              <a:rPr lang="en-US" dirty="0" smtClean="0"/>
              <a:t>: </a:t>
            </a:r>
            <a:r>
              <a:rPr lang="en-US" i="1" dirty="0" smtClean="0"/>
              <a:t>Proceedings of the 19th International World Wide Web (WWW) Conference, April 26-30, 2010, Raleigh NC (USA)</a:t>
            </a:r>
          </a:p>
          <a:p>
            <a:r>
              <a:rPr lang="en-US" i="1" dirty="0" smtClean="0"/>
              <a:t>6499 celebrity profiles </a:t>
            </a:r>
            <a:r>
              <a:rPr lang="en-US" b="1" dirty="0" smtClean="0"/>
              <a:t>(&gt; 10,000 followers)</a:t>
            </a: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67544" y="1556792"/>
          <a:ext cx="7467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/>
                <a:gridCol w="1244600"/>
                <a:gridCol w="1244600"/>
                <a:gridCol w="1244600"/>
                <a:gridCol w="1244600"/>
                <a:gridCol w="124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Algorithm(m, n)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SMO(30, 30)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0.726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79.8006 %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MLP(30, 30)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0.814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77.1695 %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SMO(50, 50)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0.806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80.552 %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MLP(50, 50)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0.808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77.021 %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SMO(100, 100)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0.828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0.828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0.82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82.8386 %</a:t>
                      </a:r>
                      <a:endParaRPr lang="en-US" b="1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MLP(100, 100)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0.848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79.4105 %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1600" y="6093296"/>
            <a:ext cx="6382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Best performance of each metric is written in bold.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Testing on more data</a:t>
            </a:r>
          </a:p>
          <a:p>
            <a:r>
              <a:rPr lang="en-US" dirty="0" smtClean="0"/>
              <a:t>Trying to make use of other high-level features</a:t>
            </a:r>
          </a:p>
          <a:p>
            <a:r>
              <a:rPr lang="en-US" dirty="0" smtClean="0"/>
              <a:t>Trying to analyze the tweets from different types of accounts</a:t>
            </a:r>
          </a:p>
          <a:p>
            <a:r>
              <a:rPr lang="en-US" dirty="0" smtClean="0"/>
              <a:t>Trying some other algorithms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Thanks!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numeric_id</a:t>
            </a:r>
            <a:r>
              <a:rPr lang="en-US" sz="2000" dirty="0" smtClean="0"/>
              <a:t> \t verified \t </a:t>
            </a:r>
            <a:r>
              <a:rPr lang="en-US" sz="2000" dirty="0" err="1" smtClean="0"/>
              <a:t>profile_sidebar_fill_color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profile_text_color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followers_count</a:t>
            </a:r>
            <a:r>
              <a:rPr lang="en-US" sz="2000" dirty="0" smtClean="0"/>
              <a:t> \t protected \t location \t </a:t>
            </a:r>
            <a:r>
              <a:rPr lang="en-US" sz="2000" dirty="0" err="1" smtClean="0"/>
              <a:t>profile_background_color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utc_offset</a:t>
            </a:r>
            <a:r>
              <a:rPr lang="en-US" sz="2000" dirty="0" smtClean="0"/>
              <a:t> \t </a:t>
            </a:r>
            <a:r>
              <a:rPr lang="en-US" sz="2000" dirty="0" err="1" smtClean="0"/>
              <a:t>statuses_count</a:t>
            </a:r>
            <a:r>
              <a:rPr lang="en-US" sz="2000" dirty="0" smtClean="0"/>
              <a:t> \t description \t </a:t>
            </a:r>
            <a:r>
              <a:rPr lang="en-US" sz="2000" dirty="0" err="1" smtClean="0"/>
              <a:t>friends_count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profile_link_color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profile_image_url</a:t>
            </a:r>
            <a:r>
              <a:rPr lang="en-US" sz="2000" dirty="0" smtClean="0"/>
              <a:t> \t notifications \t </a:t>
            </a:r>
            <a:r>
              <a:rPr lang="en-US" sz="2000" dirty="0" err="1" smtClean="0"/>
              <a:t>profile_background_image_url</a:t>
            </a:r>
            <a:r>
              <a:rPr lang="en-US" sz="2000" dirty="0" smtClean="0"/>
              <a:t> \t </a:t>
            </a:r>
            <a:r>
              <a:rPr lang="en-US" sz="2000" dirty="0" err="1" smtClean="0"/>
              <a:t>screen_name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profile_background_tile</a:t>
            </a:r>
            <a:r>
              <a:rPr lang="en-US" sz="2000" dirty="0"/>
              <a:t> </a:t>
            </a:r>
            <a:r>
              <a:rPr lang="en-US" sz="2000" dirty="0" smtClean="0"/>
              <a:t>\t </a:t>
            </a:r>
            <a:r>
              <a:rPr lang="en-US" sz="2000" dirty="0" err="1" smtClean="0"/>
              <a:t>favourites_count</a:t>
            </a:r>
            <a:r>
              <a:rPr lang="en-US" sz="2000" dirty="0" smtClean="0"/>
              <a:t> \t name \t </a:t>
            </a:r>
            <a:r>
              <a:rPr lang="en-US" sz="2000" dirty="0" err="1" smtClean="0"/>
              <a:t>url</a:t>
            </a:r>
            <a:r>
              <a:rPr lang="en-US" sz="2000" dirty="0" smtClean="0"/>
              <a:t> \t </a:t>
            </a:r>
            <a:r>
              <a:rPr lang="en-US" sz="2000" dirty="0" err="1" smtClean="0"/>
              <a:t>created_at</a:t>
            </a:r>
            <a:r>
              <a:rPr lang="en-US" sz="2000" dirty="0" smtClean="0"/>
              <a:t> \t </a:t>
            </a:r>
            <a:r>
              <a:rPr lang="en-US" sz="2000" dirty="0" err="1" smtClean="0"/>
              <a:t>time_zone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profile_sidebar_border_color</a:t>
            </a:r>
            <a:r>
              <a:rPr lang="en-US" sz="2000" dirty="0" smtClean="0"/>
              <a:t> \t following \t gender (</a:t>
            </a:r>
            <a:r>
              <a:rPr lang="en-US" sz="2000" dirty="0" err="1" smtClean="0"/>
              <a:t>infered</a:t>
            </a:r>
            <a:r>
              <a:rPr lang="en-US" sz="2000" dirty="0" smtClean="0"/>
              <a:t> by name) \n </a:t>
            </a:r>
          </a:p>
          <a:p>
            <a:r>
              <a:rPr lang="en-US" sz="2000" dirty="0" smtClean="0"/>
              <a:t>* All fields except gender are returned by user method (</a:t>
            </a:r>
            <a:r>
              <a:rPr lang="en-US" sz="2000" dirty="0" smtClean="0">
                <a:hlinkClick r:id="rId2"/>
              </a:rPr>
              <a:t>users/show</a:t>
            </a:r>
            <a:r>
              <a:rPr lang="en-US" sz="2000" dirty="0" smtClean="0"/>
              <a:t>) of Twitter API</a:t>
            </a:r>
            <a:br>
              <a:rPr lang="en-US" sz="2000" dirty="0" smtClean="0"/>
            </a:br>
            <a:r>
              <a:rPr lang="en-US" sz="2000" dirty="0" smtClean="0"/>
              <a:t>* For the description of each field see </a:t>
            </a:r>
            <a:r>
              <a:rPr lang="en-US" sz="2000" dirty="0" smtClean="0">
                <a:hlinkClick r:id="rId3"/>
              </a:rPr>
              <a:t>Returns Values</a:t>
            </a:r>
            <a:r>
              <a:rPr lang="en-US" sz="2000" dirty="0" smtClean="0"/>
              <a:t> page in Twitter API </a:t>
            </a:r>
            <a:r>
              <a:rPr lang="en-US" sz="2000" dirty="0" err="1" smtClean="0"/>
              <a:t>Wikir_border_color</a:t>
            </a:r>
            <a:r>
              <a:rPr lang="en-US" sz="2000" dirty="0" smtClean="0"/>
              <a:t> \t following \t gender (inferred by name) \n 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Organization: </a:t>
            </a:r>
            <a:r>
              <a:rPr lang="en-US" altLang="zh-CN" dirty="0" smtClean="0"/>
              <a:t>accounts run by personal and tweets about none-personal life </a:t>
            </a:r>
            <a:r>
              <a:rPr lang="en-US" altLang="zh-CN" dirty="0"/>
              <a:t>and more than 1 people and tweets about none-personal life</a:t>
            </a:r>
            <a:r>
              <a:rPr lang="en-US" altLang="zh-CN" dirty="0" smtClean="0"/>
              <a:t>.</a:t>
            </a:r>
            <a:endParaRPr lang="en-US" dirty="0" smtClean="0"/>
          </a:p>
          <a:p>
            <a:r>
              <a:rPr lang="en-US" dirty="0" smtClean="0"/>
              <a:t>Personal: </a:t>
            </a:r>
            <a:r>
              <a:rPr lang="en-US" altLang="zh-CN" dirty="0" smtClean="0"/>
              <a:t>accounts run by one person and tweets about his personal life.</a:t>
            </a:r>
          </a:p>
          <a:p>
            <a:r>
              <a:rPr lang="en-US" dirty="0" smtClean="0"/>
              <a:t>Unknown: uncertain to tell even by human beings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An account </a:t>
            </a:r>
            <a:r>
              <a:rPr lang="en-US" altLang="zh-CN" dirty="0"/>
              <a:t>run by personal and tweets about personal life. 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7488832" cy="383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2141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An account </a:t>
            </a:r>
            <a:r>
              <a:rPr lang="en-US" altLang="zh-CN" dirty="0"/>
              <a:t>run by personal and tweets about none-personal life.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792088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2222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An account </a:t>
            </a:r>
            <a:r>
              <a:rPr lang="en-US" altLang="zh-CN" dirty="0"/>
              <a:t>run by more than 1 people and tweets about none-personal life.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4503"/>
            <a:ext cx="7776864" cy="387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1796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Detail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21537374	False	95E8EC	3C3940	11443	False	Atlanta, Georgia	0099B9	-21600	</a:t>
            </a:r>
            <a:r>
              <a:rPr lang="en-US" altLang="zh-CN" dirty="0">
                <a:solidFill>
                  <a:srgbClr val="FF0000"/>
                </a:solidFill>
              </a:rPr>
              <a:t>208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I am a man of deep faith, a proud dad of 2 wonder girls, Hannah and Rebekah. I am an online success coach and I am here to </a:t>
            </a:r>
            <a:r>
              <a:rPr lang="en-US" altLang="zh-CN" dirty="0" err="1">
                <a:solidFill>
                  <a:srgbClr val="FF0000"/>
                </a:solidFill>
              </a:rPr>
              <a:t>asist</a:t>
            </a:r>
            <a:r>
              <a:rPr lang="en-US" altLang="zh-CN" dirty="0">
                <a:solidFill>
                  <a:srgbClr val="FF0000"/>
                </a:solidFill>
              </a:rPr>
              <a:t> you in your successful journey!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11373</a:t>
            </a:r>
            <a:r>
              <a:rPr lang="en-US" altLang="zh-CN" dirty="0"/>
              <a:t>	0099B9	http://s3.amazonaws.com/twitter_production/profile_images/89368895/ken_normal.jpg	False	http://s3.amazonaws.com/twitter_production/profile_background_images/5289194/Green_Sea_Turtle.jpg	</a:t>
            </a:r>
            <a:r>
              <a:rPr lang="en-US" altLang="zh-CN" dirty="0" err="1"/>
              <a:t>KenGerrick</a:t>
            </a:r>
            <a:r>
              <a:rPr lang="en-US" altLang="zh-CN" dirty="0"/>
              <a:t>	False	4	</a:t>
            </a:r>
            <a:r>
              <a:rPr lang="en-US" altLang="zh-CN" dirty="0">
                <a:solidFill>
                  <a:srgbClr val="FF0000"/>
                </a:solidFill>
              </a:rPr>
              <a:t>Ken </a:t>
            </a:r>
            <a:r>
              <a:rPr lang="en-US" altLang="zh-CN" dirty="0" err="1">
                <a:solidFill>
                  <a:srgbClr val="FF0000"/>
                </a:solidFill>
              </a:rPr>
              <a:t>Gerrick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http://GlobalBuzzirkWireless.com</a:t>
            </a:r>
            <a:r>
              <a:rPr lang="en-US" altLang="zh-CN" dirty="0"/>
              <a:t>	Sun Feb 22 02:17:23 +0000 2009	Central Time (US &amp; Canada)	5ED4DC	False	m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864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Removing unknown profiles: 4791 profiles remain (3214 personal accounts and 1577 organizational  accounts)</a:t>
            </a:r>
          </a:p>
          <a:p>
            <a:r>
              <a:rPr lang="en-US" dirty="0" smtClean="0"/>
              <a:t>Removing useless features</a:t>
            </a:r>
          </a:p>
          <a:p>
            <a:r>
              <a:rPr lang="en-US" dirty="0" smtClean="0"/>
              <a:t>Retrieving and classifying descriptions into personal and organizations and analyzing high-level features</a:t>
            </a:r>
          </a:p>
          <a:p>
            <a:r>
              <a:rPr lang="en-US" dirty="0" smtClean="0"/>
              <a:t>Adding another high-level feature: whether </a:t>
            </a:r>
            <a:r>
              <a:rPr lang="en-US" dirty="0" err="1" smtClean="0"/>
              <a:t>url</a:t>
            </a:r>
            <a:r>
              <a:rPr lang="en-US" dirty="0" smtClean="0"/>
              <a:t> containing user screen name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604</TotalTime>
  <Words>907</Words>
  <Application>Microsoft Office PowerPoint</Application>
  <PresentationFormat>On-screen Show (4:3)</PresentationFormat>
  <Paragraphs>195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Organization Detection</vt:lpstr>
      <vt:lpstr>Data</vt:lpstr>
      <vt:lpstr>Data Format</vt:lpstr>
      <vt:lpstr>Profiles Labeling</vt:lpstr>
      <vt:lpstr>Data Example</vt:lpstr>
      <vt:lpstr>Data Example</vt:lpstr>
      <vt:lpstr>Data Example</vt:lpstr>
      <vt:lpstr>Data Detail</vt:lpstr>
      <vt:lpstr>Data Processing</vt:lpstr>
      <vt:lpstr>Low-level features</vt:lpstr>
      <vt:lpstr>High-level features</vt:lpstr>
      <vt:lpstr>Pre-processing</vt:lpstr>
      <vt:lpstr>Top Frequent N-grams</vt:lpstr>
      <vt:lpstr>Top Frequent N-grams</vt:lpstr>
      <vt:lpstr>Choosing N-grams</vt:lpstr>
      <vt:lpstr>N-grams Selecting Metrics</vt:lpstr>
      <vt:lpstr>Occurrence Normalization</vt:lpstr>
      <vt:lpstr>Number of N-gram features</vt:lpstr>
      <vt:lpstr>Algorithms</vt:lpstr>
      <vt:lpstr>Results</vt:lpstr>
      <vt:lpstr>Future Work</vt:lpstr>
      <vt:lpstr> </vt:lpstr>
    </vt:vector>
  </TitlesOfParts>
  <Company>Netbase Solutions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Detection</dc:title>
  <dc:creator>Wei Li</dc:creator>
  <cp:lastModifiedBy>Wei Li</cp:lastModifiedBy>
  <cp:revision>52</cp:revision>
  <dcterms:created xsi:type="dcterms:W3CDTF">2013-11-19T06:05:30Z</dcterms:created>
  <dcterms:modified xsi:type="dcterms:W3CDTF">2013-11-21T19:15:02Z</dcterms:modified>
</cp:coreProperties>
</file>