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94660"/>
  </p:normalViewPr>
  <p:slideViewPr>
    <p:cSldViewPr snapToGrid="0">
      <p:cViewPr>
        <p:scale>
          <a:sx n="100" d="100"/>
          <a:sy n="100" d="100"/>
        </p:scale>
        <p:origin x="1434"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alpha val="97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choess/Project_2"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3.sv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 name="Picture 4" descr="A pair of scissors&#10;&#10;Description automatically generated">
            <a:extLst>
              <a:ext uri="{FF2B5EF4-FFF2-40B4-BE49-F238E27FC236}">
                <a16:creationId xmlns:a16="http://schemas.microsoft.com/office/drawing/2014/main" id="{37EAD08F-2095-4360-9CCE-5F0E8FC170BA}"/>
              </a:ext>
            </a:extLst>
          </p:cNvPr>
          <p:cNvPicPr>
            <a:picLocks noChangeAspect="1"/>
          </p:cNvPicPr>
          <p:nvPr/>
        </p:nvPicPr>
        <p:blipFill>
          <a:blip r:embed="rId3"/>
          <a:stretch>
            <a:fillRect/>
          </a:stretch>
        </p:blipFill>
        <p:spPr>
          <a:xfrm>
            <a:off x="0" y="0"/>
            <a:ext cx="9144000" cy="5143500"/>
          </a:xfrm>
          <a:prstGeom prst="rect">
            <a:avLst/>
          </a:prstGeom>
        </p:spPr>
      </p:pic>
      <p:sp>
        <p:nvSpPr>
          <p:cNvPr id="6" name="Rectangle: Rounded Corners 5">
            <a:extLst>
              <a:ext uri="{FF2B5EF4-FFF2-40B4-BE49-F238E27FC236}">
                <a16:creationId xmlns:a16="http://schemas.microsoft.com/office/drawing/2014/main" id="{47B5B5F9-4616-4F64-8124-0850709F8CFD}"/>
              </a:ext>
            </a:extLst>
          </p:cNvPr>
          <p:cNvSpPr/>
          <p:nvPr/>
        </p:nvSpPr>
        <p:spPr>
          <a:xfrm>
            <a:off x="439476" y="1743736"/>
            <a:ext cx="8357371" cy="1996400"/>
          </a:xfrm>
          <a:prstGeom prst="roundRect">
            <a:avLst/>
          </a:prstGeom>
          <a:solidFill>
            <a:schemeClr val="bg1">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Google Shape;54;p13"/>
          <p:cNvSpPr txBox="1">
            <a:spLocks noGrp="1"/>
          </p:cNvSpPr>
          <p:nvPr>
            <p:ph type="ctrTitle"/>
          </p:nvPr>
        </p:nvSpPr>
        <p:spPr>
          <a:xfrm>
            <a:off x="439464" y="907601"/>
            <a:ext cx="8357371" cy="2052600"/>
          </a:xfrm>
          <a:prstGeom prst="rect">
            <a:avLst/>
          </a:prstGeom>
        </p:spPr>
        <p:txBody>
          <a:bodyPr spcFirstLastPara="1" wrap="square" lIns="91425" tIns="91425" rIns="91425" bIns="91425" anchor="b" anchorCtr="0">
            <a:noAutofit/>
          </a:bodyPr>
          <a:lstStyle/>
          <a:p>
            <a:r>
              <a:rPr lang="en-US" sz="8000" dirty="0">
                <a:solidFill>
                  <a:schemeClr val="bg1"/>
                </a:solidFill>
                <a:latin typeface="Monotype Corsiva" panose="03010101010201010101" pitchFamily="66" charset="0"/>
              </a:rPr>
              <a:t>Songwriter's Lament</a:t>
            </a:r>
          </a:p>
        </p:txBody>
      </p:sp>
      <p:sp>
        <p:nvSpPr>
          <p:cNvPr id="3" name="Subtitle 2">
            <a:extLst>
              <a:ext uri="{FF2B5EF4-FFF2-40B4-BE49-F238E27FC236}">
                <a16:creationId xmlns:a16="http://schemas.microsoft.com/office/drawing/2014/main" id="{F1068F12-C6ED-4638-94B5-8DD1A5CCB8F0}"/>
              </a:ext>
            </a:extLst>
          </p:cNvPr>
          <p:cNvSpPr>
            <a:spLocks noGrp="1"/>
          </p:cNvSpPr>
          <p:nvPr>
            <p:ph type="subTitle" idx="1"/>
          </p:nvPr>
        </p:nvSpPr>
        <p:spPr>
          <a:xfrm>
            <a:off x="439464" y="2997151"/>
            <a:ext cx="8357395" cy="792600"/>
          </a:xfrm>
        </p:spPr>
        <p:txBody>
          <a:bodyPr/>
          <a:lstStyle/>
          <a:p>
            <a:r>
              <a:rPr lang="en-US" sz="2400" dirty="0">
                <a:solidFill>
                  <a:schemeClr val="bg1"/>
                </a:solidFill>
              </a:rPr>
              <a:t>Christian Gonzalez, Nick </a:t>
            </a:r>
            <a:r>
              <a:rPr lang="en-US" sz="2400" dirty="0" err="1">
                <a:solidFill>
                  <a:schemeClr val="bg1"/>
                </a:solidFill>
              </a:rPr>
              <a:t>Schoess</a:t>
            </a:r>
            <a:r>
              <a:rPr lang="en-US" sz="2400" dirty="0">
                <a:solidFill>
                  <a:schemeClr val="bg1"/>
                </a:solidFill>
              </a:rPr>
              <a:t>, Will </a:t>
            </a:r>
            <a:r>
              <a:rPr lang="en-US" sz="2400" dirty="0" err="1">
                <a:solidFill>
                  <a:schemeClr val="bg1"/>
                </a:solidFill>
              </a:rPr>
              <a:t>Sorn</a:t>
            </a:r>
            <a:r>
              <a:rPr lang="en-US" sz="2400" dirty="0">
                <a:solidFill>
                  <a:schemeClr val="bg1"/>
                </a:solidFill>
              </a:rPr>
              <a:t>, Tim Tanner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Rectangle 2">
            <a:extLst>
              <a:ext uri="{FF2B5EF4-FFF2-40B4-BE49-F238E27FC236}">
                <a16:creationId xmlns:a16="http://schemas.microsoft.com/office/drawing/2014/main" id="{3AEE7B18-BD69-4497-A720-FD9B4C63BF33}"/>
              </a:ext>
            </a:extLst>
          </p:cNvPr>
          <p:cNvSpPr/>
          <p:nvPr/>
        </p:nvSpPr>
        <p:spPr>
          <a:xfrm>
            <a:off x="439479" y="983377"/>
            <a:ext cx="8222512" cy="1000787"/>
          </a:xfrm>
          <a:prstGeom prst="rect">
            <a:avLst/>
          </a:prstGeom>
        </p:spPr>
        <p:txBody>
          <a:bodyPr wrap="square">
            <a:spAutoFit/>
          </a:bodyPr>
          <a:lstStyle/>
          <a:p>
            <a:pPr marL="914400">
              <a:lnSpc>
                <a:spcPct val="200000"/>
              </a:lnSpc>
            </a:pPr>
            <a:r>
              <a:rPr lang="en-US" sz="1600" dirty="0"/>
              <a:t>Whether you’re a well-established wordsmith or someone who's never written a song before, inspiration can strike at any moment. Could that phrase fit into the</a:t>
            </a:r>
          </a:p>
        </p:txBody>
      </p:sp>
      <p:cxnSp>
        <p:nvCxnSpPr>
          <p:cNvPr id="5" name="Straight Connector 4">
            <a:extLst>
              <a:ext uri="{FF2B5EF4-FFF2-40B4-BE49-F238E27FC236}">
                <a16:creationId xmlns:a16="http://schemas.microsoft.com/office/drawing/2014/main" id="{FEF67CF2-F5CD-4974-9805-E46194C986EF}"/>
              </a:ext>
            </a:extLst>
          </p:cNvPr>
          <p:cNvCxnSpPr>
            <a:cxnSpLocks/>
          </p:cNvCxnSpPr>
          <p:nvPr/>
        </p:nvCxnSpPr>
        <p:spPr>
          <a:xfrm>
            <a:off x="439479" y="633788"/>
            <a:ext cx="8222512" cy="0"/>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Google Shape;60;p14"/>
          <p:cNvSpPr txBox="1">
            <a:spLocks noGrp="1"/>
          </p:cNvSpPr>
          <p:nvPr>
            <p:ph type="title"/>
          </p:nvPr>
        </p:nvSpPr>
        <p:spPr>
          <a:xfrm>
            <a:off x="2286000" y="208014"/>
            <a:ext cx="4572000" cy="841800"/>
          </a:xfrm>
          <a:prstGeom prst="rect">
            <a:avLst/>
          </a:prstGeom>
          <a:solidFill>
            <a:schemeClr val="bg1"/>
          </a:solidFill>
        </p:spPr>
        <p:txBody>
          <a:bodyPr spcFirstLastPara="1" wrap="square" lIns="0" tIns="0" rIns="0" bIns="0" anchor="ctr" anchorCtr="0">
            <a:noAutofit/>
          </a:bodyPr>
          <a:lstStyle/>
          <a:p>
            <a:pPr marL="0" lvl="0" indent="0">
              <a:buSzPts val="5200"/>
            </a:pPr>
            <a:r>
              <a:rPr lang="en" sz="5200" dirty="0">
                <a:latin typeface="Monotype Corsiva" panose="03010101010201010101" pitchFamily="66" charset="0"/>
              </a:rPr>
              <a:t>Elevator pitch</a:t>
            </a:r>
            <a:endParaRPr sz="5200" dirty="0">
              <a:latin typeface="Monotype Corsiva" panose="03010101010201010101" pitchFamily="66" charset="0"/>
            </a:endParaRPr>
          </a:p>
        </p:txBody>
      </p:sp>
      <p:pic>
        <p:nvPicPr>
          <p:cNvPr id="19" name="Graphic 18" descr="Bass clef">
            <a:extLst>
              <a:ext uri="{FF2B5EF4-FFF2-40B4-BE49-F238E27FC236}">
                <a16:creationId xmlns:a16="http://schemas.microsoft.com/office/drawing/2014/main" id="{2A9446EA-E51B-496C-87E9-4CD0BDB06C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2009" y="1130608"/>
            <a:ext cx="914400" cy="914400"/>
          </a:xfrm>
          <a:prstGeom prst="rect">
            <a:avLst/>
          </a:prstGeom>
        </p:spPr>
      </p:pic>
      <p:sp>
        <p:nvSpPr>
          <p:cNvPr id="23" name="Rectangle 22">
            <a:extLst>
              <a:ext uri="{FF2B5EF4-FFF2-40B4-BE49-F238E27FC236}">
                <a16:creationId xmlns:a16="http://schemas.microsoft.com/office/drawing/2014/main" id="{01D03904-D7C7-4F7C-B393-550E50EC143C}"/>
              </a:ext>
            </a:extLst>
          </p:cNvPr>
          <p:cNvSpPr/>
          <p:nvPr/>
        </p:nvSpPr>
        <p:spPr>
          <a:xfrm>
            <a:off x="439479" y="1962744"/>
            <a:ext cx="8222512" cy="2970557"/>
          </a:xfrm>
          <a:prstGeom prst="rect">
            <a:avLst/>
          </a:prstGeom>
        </p:spPr>
        <p:txBody>
          <a:bodyPr wrap="square">
            <a:spAutoFit/>
          </a:bodyPr>
          <a:lstStyle/>
          <a:p>
            <a:pPr>
              <a:lnSpc>
                <a:spcPct val="200000"/>
              </a:lnSpc>
            </a:pPr>
            <a:r>
              <a:rPr lang="en-US" sz="1600" dirty="0"/>
              <a:t>Whether you’re a well-established wordsmith or someone who's never written a song before, inspiration can strike at any moment. Could that phrase fit into the perfect chorus for a new song? Could that melody you've had stuck in your head be the next "God's Plan"? Use this app to jot down your ideas, melodies, and lyrics to turn those seeds of inspiration into actual songs. Use this tool to help organize your lyrics and recordings before those fleeting thoughts have passed.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Google Shape;66;p15"/>
          <p:cNvSpPr txBox="1">
            <a:spLocks noGrp="1"/>
          </p:cNvSpPr>
          <p:nvPr>
            <p:ph type="body" idx="1"/>
          </p:nvPr>
        </p:nvSpPr>
        <p:spPr>
          <a:xfrm>
            <a:off x="311699" y="938547"/>
            <a:ext cx="8728559" cy="3947776"/>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Description</a:t>
            </a:r>
          </a:p>
          <a:p>
            <a:pPr marL="571500" lvl="1" indent="0">
              <a:spcBef>
                <a:spcPts val="600"/>
              </a:spcBef>
              <a:buNone/>
            </a:pPr>
            <a:r>
              <a:rPr lang="en-US" sz="1000" dirty="0"/>
              <a:t>Songwriter’s Lament is a </a:t>
            </a:r>
            <a:r>
              <a:rPr lang="en-US" sz="1000" dirty="0" err="1"/>
              <a:t>a</a:t>
            </a:r>
            <a:r>
              <a:rPr lang="en-US" sz="1000" dirty="0"/>
              <a:t> musical composer’s app that lets an artist input information about their songs and everything you can think of associated to it.  First an Artist must authenticate themselves using their name and password.  Whenever a user submits a new song, the app will display the all the information you’ve saved regarding the song.  An artist can save as many tunes as they can think of.  Artist and song information is stored in a data base for future reference. </a:t>
            </a:r>
          </a:p>
          <a:p>
            <a:pPr marL="457200" lvl="1" indent="-342900">
              <a:spcBef>
                <a:spcPts val="0"/>
              </a:spcBef>
              <a:buSzPts val="1800"/>
              <a:buFont typeface="Arial"/>
              <a:buChar char="●"/>
            </a:pPr>
            <a:r>
              <a:rPr lang="en-US" sz="1800" dirty="0"/>
              <a:t>Motivation for development?</a:t>
            </a:r>
          </a:p>
          <a:p>
            <a:pPr marL="571500" lvl="1" indent="0">
              <a:spcBef>
                <a:spcPts val="600"/>
              </a:spcBef>
              <a:buNone/>
            </a:pPr>
            <a:r>
              <a:rPr lang="en-US" sz="1000" dirty="0"/>
              <a:t>The love of music </a:t>
            </a:r>
          </a:p>
          <a:p>
            <a:r>
              <a:rPr lang="en-US" dirty="0"/>
              <a:t>User Story</a:t>
            </a:r>
          </a:p>
          <a:p>
            <a:pPr marL="571500" lvl="1" indent="0">
              <a:spcBef>
                <a:spcPts val="600"/>
              </a:spcBef>
              <a:buNone/>
            </a:pPr>
            <a:r>
              <a:rPr lang="en-US" sz="1000" dirty="0"/>
              <a:t>As a musical writer, I need an application that will store my musical thoughts so I don’t waste time rethinking concepts or forgetting good ideas.</a:t>
            </a:r>
          </a:p>
          <a:p>
            <a:pPr marL="571500" lvl="1" indent="0">
              <a:spcBef>
                <a:spcPts val="600"/>
              </a:spcBef>
              <a:buNone/>
            </a:pPr>
            <a:r>
              <a:rPr lang="en-US" sz="1000" dirty="0"/>
              <a:t>WHEN an artist enters a username; THEN that username is checked against existing username (artist name) database</a:t>
            </a:r>
          </a:p>
          <a:p>
            <a:pPr marL="571500" lvl="1" indent="0">
              <a:spcBef>
                <a:spcPts val="600"/>
              </a:spcBef>
              <a:buNone/>
            </a:pPr>
            <a:r>
              <a:rPr lang="en-US" sz="1000" dirty="0"/>
              <a:t>WHEN the username already exists; THEN the page redirects to the main dashboard with all of the previously saved songs populating</a:t>
            </a:r>
          </a:p>
          <a:p>
            <a:pPr marL="571500" lvl="1" indent="0">
              <a:spcBef>
                <a:spcPts val="600"/>
              </a:spcBef>
              <a:buNone/>
            </a:pPr>
            <a:r>
              <a:rPr lang="en-US" sz="1000" dirty="0"/>
              <a:t>WHEN the username DOESNT exist; THEN the username is added to the database and the user is brought to the main dashboard which is then blank</a:t>
            </a:r>
          </a:p>
          <a:p>
            <a:pPr marL="571500" lvl="1" indent="0">
              <a:spcBef>
                <a:spcPts val="600"/>
              </a:spcBef>
              <a:buNone/>
            </a:pPr>
            <a:r>
              <a:rPr lang="en-US" sz="1000" dirty="0"/>
              <a:t>WHEN an artist enters information about their songs, Then that data is stored in a database.</a:t>
            </a:r>
          </a:p>
          <a:p>
            <a:pPr marL="571500" lvl="1" indent="0">
              <a:spcBef>
                <a:spcPts val="600"/>
              </a:spcBef>
              <a:buNone/>
            </a:pPr>
            <a:r>
              <a:rPr lang="en-US" sz="1000" dirty="0"/>
              <a:t>WHEN an artist deletes the song, the song is removed from the data base. </a:t>
            </a:r>
          </a:p>
          <a:p>
            <a:pPr marL="571500" lvl="1" indent="0">
              <a:spcBef>
                <a:spcPts val="600"/>
              </a:spcBef>
              <a:buNone/>
            </a:pPr>
            <a:r>
              <a:rPr lang="en-US" sz="1000" dirty="0"/>
              <a:t>WHEN an artist updates song information, the song is updated in the data base.</a:t>
            </a:r>
            <a:endParaRPr sz="1000" dirty="0"/>
          </a:p>
        </p:txBody>
      </p:sp>
      <p:pic>
        <p:nvPicPr>
          <p:cNvPr id="4" name="Graphic 3" descr="Treble clef">
            <a:extLst>
              <a:ext uri="{FF2B5EF4-FFF2-40B4-BE49-F238E27FC236}">
                <a16:creationId xmlns:a16="http://schemas.microsoft.com/office/drawing/2014/main" id="{E08686A7-C644-4024-A447-07C5138153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25859" y="4019550"/>
            <a:ext cx="914400" cy="914400"/>
          </a:xfrm>
          <a:prstGeom prst="rect">
            <a:avLst/>
          </a:prstGeom>
        </p:spPr>
      </p:pic>
      <p:cxnSp>
        <p:nvCxnSpPr>
          <p:cNvPr id="5" name="Straight Connector 4">
            <a:extLst>
              <a:ext uri="{FF2B5EF4-FFF2-40B4-BE49-F238E27FC236}">
                <a16:creationId xmlns:a16="http://schemas.microsoft.com/office/drawing/2014/main" id="{521F5247-5637-4A52-9BDD-F6E493ABEBD7}"/>
              </a:ext>
            </a:extLst>
          </p:cNvPr>
          <p:cNvCxnSpPr>
            <a:cxnSpLocks/>
          </p:cNvCxnSpPr>
          <p:nvPr/>
        </p:nvCxnSpPr>
        <p:spPr>
          <a:xfrm>
            <a:off x="439479" y="633788"/>
            <a:ext cx="8222512" cy="0"/>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5" name="Google Shape;65;p15"/>
          <p:cNvSpPr txBox="1">
            <a:spLocks noGrp="1"/>
          </p:cNvSpPr>
          <p:nvPr>
            <p:ph type="title"/>
          </p:nvPr>
        </p:nvSpPr>
        <p:spPr>
          <a:xfrm>
            <a:off x="311700" y="135135"/>
            <a:ext cx="2079075" cy="915942"/>
          </a:xfrm>
          <a:prstGeom prst="rect">
            <a:avLst/>
          </a:prstGeom>
          <a:solidFill>
            <a:schemeClr val="bg1"/>
          </a:solidFill>
        </p:spPr>
        <p:txBody>
          <a:bodyPr spcFirstLastPara="1" wrap="square" lIns="91425" tIns="91425" rIns="91425" bIns="91425" anchor="t" anchorCtr="0">
            <a:noAutofit/>
          </a:bodyPr>
          <a:lstStyle/>
          <a:p>
            <a:pPr marL="0" lvl="0" indent="0" algn="l" rtl="0">
              <a:spcBef>
                <a:spcPts val="0"/>
              </a:spcBef>
              <a:spcAft>
                <a:spcPts val="0"/>
              </a:spcAft>
              <a:buNone/>
            </a:pPr>
            <a:r>
              <a:rPr lang="en" sz="4800" dirty="0">
                <a:latin typeface="Monotype Corsiva" panose="03010101010201010101" pitchFamily="66" charset="0"/>
              </a:rPr>
              <a:t>Concept</a:t>
            </a:r>
            <a:endParaRPr sz="5200" dirty="0">
              <a:latin typeface="Monotype Corsiva" panose="03010101010201010101"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43C7116-DDF1-4169-AA9F-D7F4D8965B6E}"/>
              </a:ext>
            </a:extLst>
          </p:cNvPr>
          <p:cNvCxnSpPr>
            <a:cxnSpLocks/>
          </p:cNvCxnSpPr>
          <p:nvPr/>
        </p:nvCxnSpPr>
        <p:spPr>
          <a:xfrm>
            <a:off x="439479" y="633788"/>
            <a:ext cx="8222512" cy="0"/>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1" name="Google Shape;71;p16"/>
          <p:cNvSpPr txBox="1">
            <a:spLocks noGrp="1"/>
          </p:cNvSpPr>
          <p:nvPr>
            <p:ph type="title"/>
          </p:nvPr>
        </p:nvSpPr>
        <p:spPr>
          <a:xfrm>
            <a:off x="311701" y="128264"/>
            <a:ext cx="1860000" cy="572700"/>
          </a:xfrm>
          <a:prstGeom prst="rect">
            <a:avLst/>
          </a:prstGeom>
          <a:solidFill>
            <a:schemeClr val="bg1"/>
          </a:solidFill>
          <a:ln>
            <a:noFill/>
          </a:ln>
        </p:spPr>
        <p:txBody>
          <a:bodyPr spcFirstLastPara="1" wrap="square" lIns="91425" tIns="91425" rIns="91425" bIns="91425" anchor="t" anchorCtr="0">
            <a:noAutofit/>
          </a:bodyPr>
          <a:lstStyle/>
          <a:p>
            <a:r>
              <a:rPr lang="en" sz="4800" dirty="0">
                <a:latin typeface="Monotype Corsiva" panose="03010101010201010101" pitchFamily="66" charset="0"/>
              </a:rPr>
              <a:t>Process</a:t>
            </a:r>
            <a:endParaRPr sz="4800" dirty="0">
              <a:latin typeface="Monotype Corsiva" panose="03010101010201010101" pitchFamily="66" charset="0"/>
            </a:endParaRPr>
          </a:p>
        </p:txBody>
      </p:sp>
      <p:sp>
        <p:nvSpPr>
          <p:cNvPr id="72" name="Google Shape;72;p16"/>
          <p:cNvSpPr txBox="1">
            <a:spLocks noGrp="1"/>
          </p:cNvSpPr>
          <p:nvPr>
            <p:ph type="body" idx="1"/>
          </p:nvPr>
        </p:nvSpPr>
        <p:spPr>
          <a:xfrm>
            <a:off x="311700" y="1088683"/>
            <a:ext cx="8520600" cy="3416400"/>
          </a:xfrm>
          <a:prstGeom prst="rect">
            <a:avLst/>
          </a:prstGeom>
        </p:spPr>
        <p:txBody>
          <a:bodyPr spcFirstLastPara="1" wrap="square" lIns="91425" tIns="91425" rIns="91425" bIns="91425" anchor="t" anchorCtr="0">
            <a:noAutofit/>
          </a:bodyPr>
          <a:lstStyle/>
          <a:p>
            <a:pPr lvl="0">
              <a:spcAft>
                <a:spcPts val="600"/>
              </a:spcAft>
            </a:pPr>
            <a:r>
              <a:rPr lang="en" sz="1600" dirty="0"/>
              <a:t>Technologies used - </a:t>
            </a:r>
            <a:r>
              <a:rPr lang="en-US" sz="1600" dirty="0"/>
              <a:t>Node and Express server; Handlebars.js; MySQL with a </a:t>
            </a:r>
            <a:r>
              <a:rPr lang="en-US" sz="1600" dirty="0" err="1"/>
              <a:t>Sequelize</a:t>
            </a:r>
            <a:r>
              <a:rPr lang="en-US" sz="1600" dirty="0"/>
              <a:t> ORM; GET and POST routs;  Passport; deployed using Heroku</a:t>
            </a:r>
          </a:p>
          <a:p>
            <a:pPr marL="457200" lvl="0" indent="-342900" algn="l" rtl="0">
              <a:spcBef>
                <a:spcPts val="0"/>
              </a:spcBef>
              <a:spcAft>
                <a:spcPts val="600"/>
              </a:spcAft>
              <a:buSzPts val="1800"/>
              <a:buChar char="●"/>
            </a:pPr>
            <a:r>
              <a:rPr lang="en" sz="1600" dirty="0"/>
              <a:t>Breakdown of tasks and roles</a:t>
            </a:r>
          </a:p>
          <a:p>
            <a:pPr lvl="1" indent="-342900">
              <a:spcBef>
                <a:spcPts val="0"/>
              </a:spcBef>
              <a:spcAft>
                <a:spcPts val="600"/>
              </a:spcAft>
              <a:buSzPts val="1800"/>
              <a:buFont typeface="Courier New" panose="02070309020205020404" pitchFamily="49" charset="0"/>
              <a:buChar char="o"/>
            </a:pPr>
            <a:r>
              <a:rPr lang="en" sz="1200" dirty="0"/>
              <a:t>Backend / Data Base / Passport Authentication – Nick and Tim</a:t>
            </a:r>
          </a:p>
          <a:p>
            <a:pPr lvl="1" indent="-342900">
              <a:spcBef>
                <a:spcPts val="0"/>
              </a:spcBef>
              <a:spcAft>
                <a:spcPts val="600"/>
              </a:spcAft>
              <a:buSzPts val="1800"/>
              <a:buFont typeface="Courier New" panose="02070309020205020404" pitchFamily="49" charset="0"/>
              <a:buChar char="o"/>
            </a:pPr>
            <a:r>
              <a:rPr lang="en" sz="1200" dirty="0"/>
              <a:t>Front-end / Javascript / Handlebars – Christian and Will</a:t>
            </a:r>
            <a:endParaRPr sz="1200" dirty="0"/>
          </a:p>
          <a:p>
            <a:pPr marL="457200" lvl="0" indent="-342900" algn="l" rtl="0">
              <a:spcBef>
                <a:spcPts val="0"/>
              </a:spcBef>
              <a:spcAft>
                <a:spcPts val="600"/>
              </a:spcAft>
              <a:buSzPts val="1800"/>
              <a:buChar char="●"/>
            </a:pPr>
            <a:r>
              <a:rPr lang="en" sz="1600" dirty="0"/>
              <a:t>Challenges</a:t>
            </a:r>
          </a:p>
          <a:p>
            <a:pPr lvl="1" indent="-342900">
              <a:spcBef>
                <a:spcPts val="0"/>
              </a:spcBef>
              <a:spcAft>
                <a:spcPts val="600"/>
              </a:spcAft>
              <a:buSzPts val="1800"/>
              <a:buFont typeface="Courier New" panose="02070309020205020404" pitchFamily="49" charset="0"/>
              <a:buChar char="o"/>
            </a:pPr>
            <a:r>
              <a:rPr lang="en-US" sz="1200" dirty="0"/>
              <a:t>Breaking down the work</a:t>
            </a:r>
          </a:p>
          <a:p>
            <a:pPr lvl="1" indent="-342900">
              <a:spcBef>
                <a:spcPts val="0"/>
              </a:spcBef>
              <a:spcAft>
                <a:spcPts val="600"/>
              </a:spcAft>
              <a:buSzPts val="1800"/>
              <a:buFont typeface="Courier New" panose="02070309020205020404" pitchFamily="49" charset="0"/>
              <a:buChar char="o"/>
            </a:pPr>
            <a:r>
              <a:rPr lang="en-US" sz="1200" dirty="0"/>
              <a:t>Passport, Handlebars</a:t>
            </a:r>
            <a:endParaRPr sz="1200" dirty="0"/>
          </a:p>
          <a:p>
            <a:pPr marL="457200" lvl="0" indent="-342900" algn="l" rtl="0">
              <a:spcBef>
                <a:spcPts val="0"/>
              </a:spcBef>
              <a:spcAft>
                <a:spcPts val="600"/>
              </a:spcAft>
              <a:buSzPts val="1800"/>
              <a:buChar char="●"/>
            </a:pPr>
            <a:r>
              <a:rPr lang="en" sz="1600" dirty="0"/>
              <a:t>Succe</a:t>
            </a:r>
            <a:r>
              <a:rPr lang="en-US" sz="1600" dirty="0"/>
              <a:t>ss</a:t>
            </a:r>
            <a:endParaRPr lang="en" sz="1600" dirty="0"/>
          </a:p>
          <a:p>
            <a:pPr lvl="1" indent="-342900">
              <a:spcBef>
                <a:spcPts val="0"/>
              </a:spcBef>
              <a:spcAft>
                <a:spcPts val="600"/>
              </a:spcAft>
              <a:buSzPts val="1800"/>
              <a:buFont typeface="Courier New" panose="02070309020205020404" pitchFamily="49" charset="0"/>
              <a:buChar char="o"/>
            </a:pPr>
            <a:r>
              <a:rPr lang="en-US" sz="1200" dirty="0"/>
              <a:t>Cool project and teamwork</a:t>
            </a:r>
          </a:p>
          <a:p>
            <a:pPr lvl="1" indent="-342900">
              <a:spcBef>
                <a:spcPts val="0"/>
              </a:spcBef>
              <a:spcAft>
                <a:spcPts val="600"/>
              </a:spcAft>
              <a:buSzPts val="1800"/>
              <a:buFont typeface="Courier New" panose="02070309020205020404" pitchFamily="49" charset="0"/>
              <a:buChar char="o"/>
            </a:pPr>
            <a:r>
              <a:rPr lang="en-US" sz="1200" dirty="0"/>
              <a:t>Ability to apply class knowledge</a:t>
            </a:r>
          </a:p>
        </p:txBody>
      </p:sp>
      <p:pic>
        <p:nvPicPr>
          <p:cNvPr id="4" name="Graphic 3" descr="Music">
            <a:extLst>
              <a:ext uri="{FF2B5EF4-FFF2-40B4-BE49-F238E27FC236}">
                <a16:creationId xmlns:a16="http://schemas.microsoft.com/office/drawing/2014/main" id="{7EAB08E2-1FEC-4A06-8FB7-CC4AFE7BAB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13150" y="4054817"/>
            <a:ext cx="914400" cy="914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B3E2A03-555F-4478-9BF5-00AFADE0765D}"/>
              </a:ext>
            </a:extLst>
          </p:cNvPr>
          <p:cNvCxnSpPr>
            <a:cxnSpLocks/>
          </p:cNvCxnSpPr>
          <p:nvPr/>
        </p:nvCxnSpPr>
        <p:spPr>
          <a:xfrm>
            <a:off x="439479" y="2148263"/>
            <a:ext cx="8222512" cy="0"/>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7" name="Google Shape;77;p17"/>
          <p:cNvSpPr txBox="1">
            <a:spLocks noGrp="1"/>
          </p:cNvSpPr>
          <p:nvPr>
            <p:ph type="title"/>
          </p:nvPr>
        </p:nvSpPr>
        <p:spPr>
          <a:xfrm>
            <a:off x="3724275" y="1697197"/>
            <a:ext cx="1695450" cy="841800"/>
          </a:xfrm>
          <a:prstGeom prst="rect">
            <a:avLst/>
          </a:prstGeom>
          <a:solidFill>
            <a:schemeClr val="bg1"/>
          </a:solidFill>
        </p:spPr>
        <p:txBody>
          <a:bodyPr spcFirstLastPara="1" wrap="square" lIns="91425" tIns="91425" rIns="91425" bIns="91425" anchor="ctr" anchorCtr="0">
            <a:noAutofit/>
          </a:bodyPr>
          <a:lstStyle/>
          <a:p>
            <a:pPr>
              <a:buSzPts val="5200"/>
            </a:pPr>
            <a:r>
              <a:rPr lang="en" sz="5200" dirty="0">
                <a:latin typeface="Monotype Corsiva" panose="03010101010201010101" pitchFamily="66" charset="0"/>
              </a:rPr>
              <a:t>Demo</a:t>
            </a:r>
            <a:endParaRPr sz="5200" dirty="0">
              <a:latin typeface="Monotype Corsiva" panose="03010101010201010101" pitchFamily="66" charset="0"/>
            </a:endParaRPr>
          </a:p>
        </p:txBody>
      </p:sp>
      <p:pic>
        <p:nvPicPr>
          <p:cNvPr id="5" name="Graphic 4" descr="Music note">
            <a:extLst>
              <a:ext uri="{FF2B5EF4-FFF2-40B4-BE49-F238E27FC236}">
                <a16:creationId xmlns:a16="http://schemas.microsoft.com/office/drawing/2014/main" id="{B9382451-37DF-4523-939B-BB8C54BE81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23862" y="4101945"/>
            <a:ext cx="914400" cy="914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3" name="Google Shape;8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Lyrical help… Rhymes, Phrases, Word Families</a:t>
            </a:r>
          </a:p>
          <a:p>
            <a:pPr marL="0" lvl="0" indent="0" algn="l" rtl="0">
              <a:spcBef>
                <a:spcPts val="0"/>
              </a:spcBef>
              <a:spcAft>
                <a:spcPts val="1600"/>
              </a:spcAft>
              <a:buNone/>
            </a:pPr>
            <a:r>
              <a:rPr lang="en-US" dirty="0"/>
              <a:t>Musical influencers search</a:t>
            </a:r>
          </a:p>
          <a:p>
            <a:pPr marL="0" lvl="0" indent="0" algn="l" rtl="0">
              <a:spcBef>
                <a:spcPts val="0"/>
              </a:spcBef>
              <a:spcAft>
                <a:spcPts val="1600"/>
              </a:spcAft>
              <a:buNone/>
            </a:pPr>
            <a:r>
              <a:rPr lang="en-US" dirty="0"/>
              <a:t>A Phrase Dictionary</a:t>
            </a:r>
          </a:p>
          <a:p>
            <a:pPr marL="0" lvl="0" indent="0" algn="l" rtl="0">
              <a:spcBef>
                <a:spcPts val="0"/>
              </a:spcBef>
              <a:spcAft>
                <a:spcPts val="1600"/>
              </a:spcAft>
              <a:buNone/>
            </a:pPr>
            <a:r>
              <a:rPr lang="en-US" dirty="0"/>
              <a:t>Speech types, aka, different figures of speech</a:t>
            </a:r>
          </a:p>
          <a:p>
            <a:pPr marL="0" lvl="0" indent="0" algn="l" rtl="0">
              <a:spcBef>
                <a:spcPts val="0"/>
              </a:spcBef>
              <a:spcAft>
                <a:spcPts val="1600"/>
              </a:spcAft>
              <a:buNone/>
            </a:pPr>
            <a:r>
              <a:rPr lang="en-US" dirty="0"/>
              <a:t>A synonym finder; a thesaurus of sorts</a:t>
            </a:r>
          </a:p>
          <a:p>
            <a:pPr marL="0" lvl="0" indent="0" algn="l" rtl="0">
              <a:spcBef>
                <a:spcPts val="0"/>
              </a:spcBef>
              <a:spcAft>
                <a:spcPts val="1600"/>
              </a:spcAft>
              <a:buNone/>
            </a:pPr>
            <a:r>
              <a:rPr lang="en-US" dirty="0"/>
              <a:t>Sharing songs with friends to get feedback and ratings</a:t>
            </a:r>
          </a:p>
          <a:p>
            <a:pPr marL="0" lvl="0" indent="0" algn="l" rtl="0">
              <a:spcBef>
                <a:spcPts val="0"/>
              </a:spcBef>
              <a:spcAft>
                <a:spcPts val="1600"/>
              </a:spcAft>
              <a:buNone/>
            </a:pPr>
            <a:r>
              <a:rPr lang="en-US" dirty="0"/>
              <a:t>Extended complement of attributes and information</a:t>
            </a:r>
          </a:p>
        </p:txBody>
      </p:sp>
      <p:pic>
        <p:nvPicPr>
          <p:cNvPr id="4" name="Graphic 3" descr="Music notes">
            <a:extLst>
              <a:ext uri="{FF2B5EF4-FFF2-40B4-BE49-F238E27FC236}">
                <a16:creationId xmlns:a16="http://schemas.microsoft.com/office/drawing/2014/main" id="{D6176234-9605-4ADF-BA32-2377DBDE3E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34716" y="4111675"/>
            <a:ext cx="914400" cy="914400"/>
          </a:xfrm>
          <a:prstGeom prst="rect">
            <a:avLst/>
          </a:prstGeom>
        </p:spPr>
      </p:pic>
      <p:cxnSp>
        <p:nvCxnSpPr>
          <p:cNvPr id="5" name="Straight Connector 4">
            <a:extLst>
              <a:ext uri="{FF2B5EF4-FFF2-40B4-BE49-F238E27FC236}">
                <a16:creationId xmlns:a16="http://schemas.microsoft.com/office/drawing/2014/main" id="{B2281F66-BAC4-45EF-862F-D7EBEF553AF8}"/>
              </a:ext>
            </a:extLst>
          </p:cNvPr>
          <p:cNvCxnSpPr>
            <a:cxnSpLocks/>
          </p:cNvCxnSpPr>
          <p:nvPr/>
        </p:nvCxnSpPr>
        <p:spPr>
          <a:xfrm>
            <a:off x="439479" y="633788"/>
            <a:ext cx="8222512" cy="0"/>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2" name="Google Shape;82;p18"/>
          <p:cNvSpPr txBox="1">
            <a:spLocks noGrp="1"/>
          </p:cNvSpPr>
          <p:nvPr>
            <p:ph type="title"/>
          </p:nvPr>
        </p:nvSpPr>
        <p:spPr>
          <a:xfrm>
            <a:off x="365217" y="137573"/>
            <a:ext cx="4797333" cy="572700"/>
          </a:xfrm>
          <a:prstGeom prst="rect">
            <a:avLst/>
          </a:prstGeom>
          <a:solidFill>
            <a:schemeClr val="bg1"/>
          </a:solidFill>
          <a:ln>
            <a:noFill/>
          </a:ln>
        </p:spPr>
        <p:txBody>
          <a:bodyPr spcFirstLastPara="1" wrap="square" lIns="91425" tIns="91425" rIns="91425" bIns="91425" anchor="t" anchorCtr="0">
            <a:noAutofit/>
          </a:bodyPr>
          <a:lstStyle/>
          <a:p>
            <a:r>
              <a:rPr lang="en" sz="4800" dirty="0">
                <a:latin typeface="Monotype Corsiva" panose="03010101010201010101" pitchFamily="66" charset="0"/>
              </a:rPr>
              <a:t>Future Development</a:t>
            </a:r>
            <a:endParaRPr sz="4800" dirty="0">
              <a:latin typeface="Monotype Corsiva" panose="03010101010201010101" pitchFamily="6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154400"/>
            <a:ext cx="8520600" cy="572700"/>
          </a:xfrm>
          <a:prstGeom prst="rect">
            <a:avLst/>
          </a:prstGeom>
          <a:noFill/>
          <a:ln>
            <a:noFill/>
          </a:ln>
        </p:spPr>
        <p:txBody>
          <a:bodyPr spcFirstLastPara="1" wrap="square" lIns="91425" tIns="91425" rIns="91425" bIns="91425" anchor="t" anchorCtr="0">
            <a:noAutofit/>
          </a:bodyPr>
          <a:lstStyle/>
          <a:p>
            <a:r>
              <a:rPr lang="en" sz="4800" dirty="0">
                <a:latin typeface="Monotype Corsiva" panose="03010101010201010101" pitchFamily="66" charset="0"/>
              </a:rPr>
              <a:t>Links</a:t>
            </a:r>
            <a:endParaRPr sz="4800" dirty="0">
              <a:latin typeface="Monotype Corsiva" panose="03010101010201010101" pitchFamily="66" charset="0"/>
            </a:endParaRPr>
          </a:p>
        </p:txBody>
      </p:sp>
      <p:sp>
        <p:nvSpPr>
          <p:cNvPr id="89" name="Google Shape;8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[Heroku Link]</a:t>
            </a:r>
            <a:endParaRPr dirty="0"/>
          </a:p>
          <a:p>
            <a:pPr lvl="0"/>
            <a:r>
              <a:rPr lang="en-US" dirty="0">
                <a:hlinkClick r:id="rId3"/>
              </a:rPr>
              <a:t>https://github.com/schoess/Project_2</a:t>
            </a:r>
            <a:endParaRPr dirty="0"/>
          </a:p>
        </p:txBody>
      </p:sp>
      <p:pic>
        <p:nvPicPr>
          <p:cNvPr id="4" name="Graphic 3" descr="Music notation">
            <a:extLst>
              <a:ext uri="{FF2B5EF4-FFF2-40B4-BE49-F238E27FC236}">
                <a16:creationId xmlns:a16="http://schemas.microsoft.com/office/drawing/2014/main" id="{59AD6AB0-C552-466E-A00C-789CC7493B1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18721" y="4229100"/>
            <a:ext cx="914400" cy="9144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1743</TotalTime>
  <Words>517</Words>
  <Application>Microsoft Office PowerPoint</Application>
  <PresentationFormat>On-screen Show (16:9)</PresentationFormat>
  <Paragraphs>41</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Courier New</vt:lpstr>
      <vt:lpstr>Monotype Corsiva</vt:lpstr>
      <vt:lpstr>Simple Light</vt:lpstr>
      <vt:lpstr>Songwriter's Lament</vt:lpstr>
      <vt:lpstr>Elevator pitch</vt:lpstr>
      <vt:lpstr>Concept</vt:lpstr>
      <vt:lpstr>Process</vt:lpstr>
      <vt:lpstr>Demo</vt:lpstr>
      <vt:lpstr>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Tim Tanner</dc:creator>
  <cp:lastModifiedBy>Tim Tanner</cp:lastModifiedBy>
  <cp:revision>14</cp:revision>
  <dcterms:modified xsi:type="dcterms:W3CDTF">2020-07-16T03:26:11Z</dcterms:modified>
</cp:coreProperties>
</file>