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D459-269C-1B4F-A66E-CC0CEF2736A0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45133473-1609-3247-9605-4C36C4B99DF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56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D459-269C-1B4F-A66E-CC0CEF2736A0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3473-1609-3247-9605-4C36C4B9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6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D459-269C-1B4F-A66E-CC0CEF2736A0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3473-1609-3247-9605-4C36C4B9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7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D459-269C-1B4F-A66E-CC0CEF2736A0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3473-1609-3247-9605-4C36C4B99D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74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D459-269C-1B4F-A66E-CC0CEF2736A0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3473-1609-3247-9605-4C36C4B9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0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D459-269C-1B4F-A66E-CC0CEF2736A0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3473-1609-3247-9605-4C36C4B99DF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39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D459-269C-1B4F-A66E-CC0CEF2736A0}" type="datetimeFigureOut">
              <a:rPr lang="en-US" smtClean="0"/>
              <a:t>4/28/20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3473-1609-3247-9605-4C36C4B9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1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D459-269C-1B4F-A66E-CC0CEF2736A0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3473-1609-3247-9605-4C36C4B99D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69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D459-269C-1B4F-A66E-CC0CEF2736A0}" type="datetimeFigureOut">
              <a:rPr lang="en-US" smtClean="0"/>
              <a:t>4/28/20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3473-1609-3247-9605-4C36C4B9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5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D459-269C-1B4F-A66E-CC0CEF2736A0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3473-1609-3247-9605-4C36C4B9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D459-269C-1B4F-A66E-CC0CEF2736A0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3473-1609-3247-9605-4C36C4B9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1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62AD459-269C-1B4F-A66E-CC0CEF2736A0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33473-1609-3247-9605-4C36C4B99DFE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1216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E4899-3794-DB4D-9F0B-847B435E4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Reinforcement Learning: Deep Applications to Q-Networks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7432F-556E-FD49-AAB1-2971D9751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Thomas Tarler</a:t>
            </a:r>
          </a:p>
          <a:p>
            <a:r>
              <a:rPr lang="en-US" dirty="0"/>
              <a:t>MSDS </a:t>
            </a:r>
            <a:r>
              <a:rPr lang="en-US" dirty="0" err="1"/>
              <a:t>Practicuum</a:t>
            </a:r>
            <a:r>
              <a:rPr lang="en-US" dirty="0"/>
              <a:t> #2: </a:t>
            </a:r>
            <a:r>
              <a:rPr lang="en-US"/>
              <a:t>Regis University</a:t>
            </a:r>
            <a:endParaRPr lang="en-US" dirty="0"/>
          </a:p>
          <a:p>
            <a:r>
              <a:rPr lang="en-US" dirty="0"/>
              <a:t>May 2020</a:t>
            </a:r>
          </a:p>
        </p:txBody>
      </p:sp>
    </p:spTree>
    <p:extLst>
      <p:ext uri="{BB962C8B-B14F-4D97-AF65-F5344CB8AC3E}">
        <p14:creationId xmlns:p14="http://schemas.microsoft.com/office/powerpoint/2010/main" val="89512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06F7-46CD-B648-8E40-999C92E0E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C281C-CEEE-4248-998F-911F41A80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overview of Reinforcement Learning</a:t>
            </a:r>
          </a:p>
          <a:p>
            <a:r>
              <a:rPr lang="en-US" dirty="0"/>
              <a:t>Q-Learning, Deep-Q Networks, Deep Deterministic Policy Gradients</a:t>
            </a:r>
          </a:p>
          <a:p>
            <a:r>
              <a:rPr lang="en-US" dirty="0"/>
              <a:t>Bipedal Walker Environment and Results</a:t>
            </a:r>
          </a:p>
          <a:p>
            <a:r>
              <a:rPr lang="en-US" dirty="0"/>
              <a:t>Concluding Remarks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2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F12F6-A9D5-264F-9FB5-E86DB6D4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Reinforcement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8B992-8C08-C843-A54C-EEAB4E2BB8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Getting an agent to complete an arbitrarily complex set of tasks competing against other agents and/or a generalized environment</a:t>
            </a:r>
          </a:p>
          <a:p>
            <a:r>
              <a:rPr lang="en-US" dirty="0"/>
              <a:t>Predict </a:t>
            </a:r>
            <a:r>
              <a:rPr lang="en-US" i="1" dirty="0"/>
              <a:t>actions </a:t>
            </a:r>
            <a:r>
              <a:rPr lang="en-US" dirty="0"/>
              <a:t>or </a:t>
            </a:r>
            <a:r>
              <a:rPr lang="en-US" i="1" dirty="0"/>
              <a:t>policies</a:t>
            </a:r>
            <a:r>
              <a:rPr lang="en-US" dirty="0"/>
              <a:t> rather than a numeric value, label, or underlying 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AB60A5-3FFE-124A-AD19-EC0882AE08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Agent: </a:t>
            </a:r>
            <a:r>
              <a:rPr lang="en-US" dirty="0"/>
              <a:t>Entity completing a task</a:t>
            </a:r>
          </a:p>
          <a:p>
            <a:r>
              <a:rPr lang="en-US" b="1" dirty="0"/>
              <a:t>Action, Action Set: </a:t>
            </a:r>
            <a:r>
              <a:rPr lang="en-US" dirty="0"/>
              <a:t>Set of actions that an agent undertakes</a:t>
            </a:r>
          </a:p>
          <a:p>
            <a:r>
              <a:rPr lang="en-US" b="1" dirty="0"/>
              <a:t>State: </a:t>
            </a:r>
            <a:r>
              <a:rPr lang="en-US" dirty="0"/>
              <a:t>Current parameters defining the environment and agent</a:t>
            </a:r>
          </a:p>
          <a:p>
            <a:r>
              <a:rPr lang="en-US" b="1" dirty="0"/>
              <a:t>Reward: </a:t>
            </a:r>
            <a:r>
              <a:rPr lang="en-US" dirty="0"/>
              <a:t>Numerical reward defining the outcome of a set of actions to the agent</a:t>
            </a:r>
          </a:p>
          <a:p>
            <a:r>
              <a:rPr lang="en-US" b="1" dirty="0"/>
              <a:t>Valuation Function: </a:t>
            </a:r>
            <a:r>
              <a:rPr lang="en-US" dirty="0"/>
              <a:t>Way for prioritizing present vs. future actions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46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2C1A0B-5E15-E849-A3AA-06172AAE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0540F5E-F767-014A-AD2F-B200DFD545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α  Learning Rate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reward at time </a:t>
                </a:r>
                <a:r>
                  <a:rPr lang="en-US" i="1" dirty="0"/>
                  <a:t>t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the discount rate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0540F5E-F767-014A-AD2F-B200DFD545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99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DFBC-AB31-0E4C-961C-6CB57DC3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Q-Networks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B50EC-36C7-4A47-BFC1-AEA98094C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Operates well on a continuous action/state set</a:t>
            </a:r>
          </a:p>
          <a:p>
            <a:pPr marL="0" indent="0">
              <a:buNone/>
            </a:pPr>
            <a:r>
              <a:rPr lang="en-US" b="1" dirty="0"/>
              <a:t>Key Distinctions</a:t>
            </a:r>
          </a:p>
          <a:p>
            <a:r>
              <a:rPr lang="en-US" u="sng" dirty="0"/>
              <a:t>Replay Buffer: </a:t>
            </a:r>
            <a:r>
              <a:rPr lang="en-US" dirty="0"/>
              <a:t>Randomly sample set of actions in order to create time-independent action-state sets</a:t>
            </a:r>
          </a:p>
          <a:p>
            <a:r>
              <a:rPr lang="en-US" u="sng" dirty="0"/>
              <a:t>Actor Network: </a:t>
            </a:r>
            <a:r>
              <a:rPr lang="en-US" dirty="0"/>
              <a:t>Maps states and actions into the </a:t>
            </a:r>
            <a:r>
              <a:rPr lang="en-US" i="1" dirty="0"/>
              <a:t>next </a:t>
            </a:r>
            <a:r>
              <a:rPr lang="en-US" dirty="0"/>
              <a:t>action using a neural network, with time/discount encoded into the network. Loss becomes the </a:t>
            </a:r>
            <a:r>
              <a:rPr lang="en-US" i="1" dirty="0"/>
              <a:t>derivative</a:t>
            </a:r>
            <a:r>
              <a:rPr lang="en-US" dirty="0"/>
              <a:t>, with respect to an action, of the value function over time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09599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BB2C-7478-6C4F-8C6A-E72315FC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Deterministic Policy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F1108-CE94-AB4D-9D4A-FA571BB66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Networks: Actor (which action to take), Critic/Policy (which action should have been taken) as well as </a:t>
            </a:r>
            <a:r>
              <a:rPr lang="en-US" i="1" dirty="0"/>
              <a:t>target networks </a:t>
            </a:r>
            <a:r>
              <a:rPr lang="en-US" dirty="0"/>
              <a:t>duplicating each on a time basis. Each network has its own hyperparameters</a:t>
            </a:r>
          </a:p>
          <a:p>
            <a:r>
              <a:rPr lang="en-US" dirty="0"/>
              <a:t>Loss function continues to be the derivative with respect to policy, with a discrete average to account for time delays</a:t>
            </a:r>
          </a:p>
          <a:p>
            <a:r>
              <a:rPr lang="en-US" dirty="0"/>
              <a:t>Introduces 𝞃 parameter, which governs how quickly the target networks are updated</a:t>
            </a:r>
          </a:p>
        </p:txBody>
      </p:sp>
    </p:spTree>
    <p:extLst>
      <p:ext uri="{BB962C8B-B14F-4D97-AF65-F5344CB8AC3E}">
        <p14:creationId xmlns:p14="http://schemas.microsoft.com/office/powerpoint/2010/main" val="407026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4B285E-E53C-FD4E-8F7E-346E87CF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Bipedal Walker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DE84C7-59B9-7D4E-B08B-4D654D4172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05088" y="2746151"/>
            <a:ext cx="3892550" cy="261029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58374-DD57-C34D-931E-87387D8932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24 Inputs (Hull readings + Lidar) to 4 actions (torque output to knees and hips)</a:t>
            </a:r>
          </a:p>
          <a:p>
            <a:r>
              <a:rPr lang="en-US" dirty="0"/>
              <a:t>Goal is to complete the course:</a:t>
            </a:r>
          </a:p>
          <a:p>
            <a:pPr lvl="1"/>
            <a:r>
              <a:rPr lang="en-US" dirty="0"/>
              <a:t>300 points if completed</a:t>
            </a:r>
          </a:p>
          <a:p>
            <a:pPr lvl="1"/>
            <a:r>
              <a:rPr lang="en-US" dirty="0"/>
              <a:t>-100 points if robot falls</a:t>
            </a:r>
          </a:p>
          <a:p>
            <a:pPr lvl="1"/>
            <a:r>
              <a:rPr lang="en-US" dirty="0"/>
              <a:t>- points for torque applications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1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BA758-021D-D54B-876A-1F9D9DDE3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0481D9-1694-FE44-8682-018AFAB0F7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DQN – 1000 Episodes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0E581D-D8C0-CE42-98D5-A44024EEC6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09850" y="2927350"/>
            <a:ext cx="3892550" cy="291941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1199F0-A00C-EA47-BD44-E9B3C6EEF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DDPG – 1000 Episodes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3C9F108-03DA-3643-8E51-47C3D1677D4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96273" y="2851150"/>
            <a:ext cx="3839766" cy="3071813"/>
          </a:xfrm>
        </p:spPr>
      </p:pic>
    </p:spTree>
    <p:extLst>
      <p:ext uri="{BB962C8B-B14F-4D97-AF65-F5344CB8AC3E}">
        <p14:creationId xmlns:p14="http://schemas.microsoft.com/office/powerpoint/2010/main" val="939441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80565B-2329-B643-A02F-C3098C0CC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Reflections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DD4C46-57DE-A847-9B39-DB9CC15AE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Reinforcement learning is </a:t>
            </a:r>
            <a:r>
              <a:rPr lang="en-US" b="1" dirty="0"/>
              <a:t>extremely </a:t>
            </a:r>
            <a:r>
              <a:rPr lang="en-US" dirty="0"/>
              <a:t>difficult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critic and target networks add a lot of stability, but a lot of time, to training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Reinforcement learning yields AI, but doesn’t quite fit into Data Science (rational vs. empirical methods of knowing)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Future applications, especially with quantum computing, yield self-managing self-competing businesses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111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{4D7F7FF0-3B6D-FE4D-A34B-73A4DC1C89DC}tf16401378</Template>
  <TotalTime>35</TotalTime>
  <Words>422</Words>
  <Application>Microsoft Macintosh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MS Shell Dlg 2</vt:lpstr>
      <vt:lpstr>Wingdings</vt:lpstr>
      <vt:lpstr>Wingdings 3</vt:lpstr>
      <vt:lpstr>Madison</vt:lpstr>
      <vt:lpstr>Reinforcement Learning: Deep Applications to Q-Networks</vt:lpstr>
      <vt:lpstr>Agenda</vt:lpstr>
      <vt:lpstr>What is Reinforcement Learning</vt:lpstr>
      <vt:lpstr>Q-Learning</vt:lpstr>
      <vt:lpstr>Deep Q-Networks</vt:lpstr>
      <vt:lpstr>Deep Deterministic Policy Gradients</vt:lpstr>
      <vt:lpstr>Bipedal Walker</vt:lpstr>
      <vt:lpstr>Results</vt:lpstr>
      <vt:lpstr>Concluding Reflections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Tarler, Thomas W</dc:creator>
  <cp:lastModifiedBy>Tarler, Thomas W</cp:lastModifiedBy>
  <cp:revision>7</cp:revision>
  <dcterms:created xsi:type="dcterms:W3CDTF">2020-04-28T23:20:59Z</dcterms:created>
  <dcterms:modified xsi:type="dcterms:W3CDTF">2020-04-28T23:56:49Z</dcterms:modified>
</cp:coreProperties>
</file>