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9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2AD459-269C-1B4F-A66E-CC0CEF2736A0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3473-1609-3247-9605-4C36C4B99DF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21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4899-3794-DB4D-9F0B-847B435E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Learning: Deep Applications to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7432F-556E-FD49-AAB1-2971D9751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Thomas Tarler</a:t>
            </a:r>
          </a:p>
          <a:p>
            <a:r>
              <a:rPr lang="en-US"/>
              <a:t>MSDS Practicum </a:t>
            </a:r>
            <a:r>
              <a:rPr lang="en-US" dirty="0"/>
              <a:t>#2: Regis University</a:t>
            </a:r>
          </a:p>
          <a:p>
            <a:r>
              <a:rPr lang="en-US" dirty="0"/>
              <a:t>May 2020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69C0AA8-538D-FC4B-9844-D647BDE52B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24"/>
    </mc:Choice>
    <mc:Fallback>
      <p:transition spd="slow" advTm="20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06F7-46CD-B648-8E40-999C92E0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281C-CEEE-4248-998F-911F41A8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overview of Reinforcement Learning</a:t>
            </a:r>
          </a:p>
          <a:p>
            <a:r>
              <a:rPr lang="en-US" dirty="0"/>
              <a:t>Q-Learning, Deep-Q Networks, Deep Deterministic Policy Gradients</a:t>
            </a:r>
          </a:p>
          <a:p>
            <a:r>
              <a:rPr lang="en-US" dirty="0"/>
              <a:t>Bipedal Walker Environment and Results</a:t>
            </a:r>
          </a:p>
          <a:p>
            <a:r>
              <a:rPr lang="en-US" dirty="0"/>
              <a:t>Concluding Remarks</a:t>
            </a:r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92C073A-3EA3-C14C-BD9F-24FF0B2CAC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30"/>
    </mc:Choice>
    <mc:Fallback>
      <p:transition spd="slow" advTm="3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12F6-A9D5-264F-9FB5-E86DB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B992-8C08-C843-A54C-EEAB4E2BB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Getting an agent to complete an arbitrarily complex set of tasks competing against other agents and/or a generalized environment</a:t>
            </a:r>
          </a:p>
          <a:p>
            <a:r>
              <a:rPr lang="en-US" dirty="0"/>
              <a:t>Predict </a:t>
            </a:r>
            <a:r>
              <a:rPr lang="en-US" i="1" dirty="0"/>
              <a:t>actions </a:t>
            </a:r>
            <a:r>
              <a:rPr lang="en-US" dirty="0"/>
              <a:t>or </a:t>
            </a:r>
            <a:r>
              <a:rPr lang="en-US" i="1" dirty="0"/>
              <a:t>policies</a:t>
            </a:r>
            <a:r>
              <a:rPr lang="en-US" dirty="0"/>
              <a:t> rather than a numeric value, label, or underlying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B60A5-3FFE-124A-AD19-EC0882AE0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Agent: </a:t>
            </a:r>
            <a:r>
              <a:rPr lang="en-US" dirty="0"/>
              <a:t>Entity completing a task</a:t>
            </a:r>
          </a:p>
          <a:p>
            <a:r>
              <a:rPr lang="en-US" b="1" dirty="0"/>
              <a:t>Action, Action Set: </a:t>
            </a:r>
            <a:r>
              <a:rPr lang="en-US" dirty="0"/>
              <a:t>Set of actions that an agent undertakes</a:t>
            </a:r>
          </a:p>
          <a:p>
            <a:r>
              <a:rPr lang="en-US" b="1" dirty="0"/>
              <a:t>State: </a:t>
            </a:r>
            <a:r>
              <a:rPr lang="en-US" dirty="0"/>
              <a:t>Current parameters defining the environment and agent</a:t>
            </a:r>
          </a:p>
          <a:p>
            <a:r>
              <a:rPr lang="en-US" b="1" dirty="0"/>
              <a:t>Reward: </a:t>
            </a:r>
            <a:r>
              <a:rPr lang="en-US" dirty="0"/>
              <a:t>Numerical reward defining the outcome of a set of actions to the agent</a:t>
            </a:r>
          </a:p>
          <a:p>
            <a:r>
              <a:rPr lang="en-US" b="1" dirty="0"/>
              <a:t>Valuation Function: </a:t>
            </a:r>
            <a:r>
              <a:rPr lang="en-US" dirty="0"/>
              <a:t>Way for prioritizing present vs. future actions</a:t>
            </a:r>
            <a:endParaRPr lang="en-US" b="1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1D5E78C-29B0-0F42-BF1A-7807579289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740"/>
    </mc:Choice>
    <mc:Fallback>
      <p:transition spd="slow" advTm="137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C1A0B-5E15-E849-A3AA-06172AA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540F5E-F767-014A-AD2F-B200DFD54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α 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reward at time </a:t>
                </a:r>
                <a:r>
                  <a:rPr lang="en-US" i="1" dirty="0"/>
                  <a:t>t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discount rate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540F5E-F767-014A-AD2F-B200DFD54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078ED09E-2028-0A45-B66F-2B1EAA3438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600"/>
    </mc:Choice>
    <mc:Fallback>
      <p:transition spd="slow" advTm="140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DFBC-AB31-0E4C-961C-6CB57DC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50EC-36C7-4A47-BFC1-AEA98094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Operates well on a continuous action/state set</a:t>
            </a:r>
          </a:p>
          <a:p>
            <a:pPr marL="0" indent="0">
              <a:buNone/>
            </a:pPr>
            <a:r>
              <a:rPr lang="en-US" b="1" dirty="0"/>
              <a:t>Key Distinctions</a:t>
            </a:r>
          </a:p>
          <a:p>
            <a:r>
              <a:rPr lang="en-US" u="sng" dirty="0"/>
              <a:t>Replay Buffer: </a:t>
            </a:r>
            <a:r>
              <a:rPr lang="en-US" dirty="0"/>
              <a:t>Randomly sample set of actions in order to create time-independent action-state sets</a:t>
            </a:r>
          </a:p>
          <a:p>
            <a:r>
              <a:rPr lang="en-US" u="sng" dirty="0"/>
              <a:t>Actor Network: </a:t>
            </a:r>
            <a:r>
              <a:rPr lang="en-US" dirty="0"/>
              <a:t>Maps states and actions into the </a:t>
            </a:r>
            <a:r>
              <a:rPr lang="en-US" i="1" dirty="0"/>
              <a:t>next </a:t>
            </a:r>
            <a:r>
              <a:rPr lang="en-US" dirty="0"/>
              <a:t>action using a neural network, with time/discount encoded into the network. Loss becomes the </a:t>
            </a:r>
            <a:r>
              <a:rPr lang="en-US" i="1" dirty="0"/>
              <a:t>derivative</a:t>
            </a:r>
            <a:r>
              <a:rPr lang="en-US" dirty="0"/>
              <a:t>, with respect to an action, of the value function over time </a:t>
            </a:r>
            <a:endParaRPr lang="en-US" u="sng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CEBBDB3-7B52-184C-8BFB-A8F2D2C1FC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855"/>
    </mc:Choice>
    <mc:Fallback>
      <p:transition spd="slow" advTm="116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BB2C-7478-6C4F-8C6A-E72315F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Deterministic Policy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1108-CE94-AB4D-9D4A-FA571BB6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Networks: Actor (which action to take), Critic/Policy (which action should have been taken) as well as </a:t>
            </a:r>
            <a:r>
              <a:rPr lang="en-US" i="1" dirty="0"/>
              <a:t>target networks </a:t>
            </a:r>
            <a:r>
              <a:rPr lang="en-US" dirty="0"/>
              <a:t>duplicating each on a time basis. Each network has its own hyperparameters</a:t>
            </a:r>
          </a:p>
          <a:p>
            <a:r>
              <a:rPr lang="en-US" dirty="0"/>
              <a:t>Loss function continues to be the derivative with respect to policy, with a discrete average to account for time delays</a:t>
            </a:r>
          </a:p>
          <a:p>
            <a:r>
              <a:rPr lang="en-US" dirty="0"/>
              <a:t>Introduces 𝞃 parameter, which governs how quickly the target networks are updated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D254F29-5996-9347-8FA6-20107D446C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00"/>
    </mc:Choice>
    <mc:Fallback>
      <p:transition spd="slow" advTm="7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B285E-E53C-FD4E-8F7E-346E87C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Bipedal Walker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E84C7-59B9-7D4E-B08B-4D654D417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05088" y="2746151"/>
            <a:ext cx="3892550" cy="261029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8374-DD57-C34D-931E-87387D8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24 Inputs (Hull readings + Lidar) to 4 actions (torque output to knees and hips)</a:t>
            </a:r>
          </a:p>
          <a:p>
            <a:r>
              <a:rPr lang="en-US" dirty="0"/>
              <a:t>Goal is to complete the course:</a:t>
            </a:r>
          </a:p>
          <a:p>
            <a:pPr lvl="1"/>
            <a:r>
              <a:rPr lang="en-US" dirty="0"/>
              <a:t>300 points if completed</a:t>
            </a:r>
          </a:p>
          <a:p>
            <a:pPr lvl="1"/>
            <a:r>
              <a:rPr lang="en-US" dirty="0"/>
              <a:t>-100 points if robot falls</a:t>
            </a:r>
          </a:p>
          <a:p>
            <a:pPr lvl="1"/>
            <a:r>
              <a:rPr lang="en-US" dirty="0"/>
              <a:t>- points for torque applications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5A45D538-F28A-E04A-8478-58835EB5F2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73"/>
    </mc:Choice>
    <mc:Fallback>
      <p:transition spd="slow" advTm="76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758-021D-D54B-876A-1F9D9DDE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481D9-1694-FE44-8682-018AFAB0F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DQN – 1000 Episodes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E581D-D8C0-CE42-98D5-A44024EEC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09850" y="2927350"/>
            <a:ext cx="3892550" cy="29194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199F0-A00C-EA47-BD44-E9B3C6EEF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DDPG – 1000 Episodes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3A993A2-C43D-BD44-B6BF-76AECAB5CE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696273" y="2851150"/>
            <a:ext cx="3839766" cy="3071813"/>
          </a:xfr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8739C1B9-CE31-A445-A79C-A9997270EA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23"/>
    </mc:Choice>
    <mc:Fallback>
      <p:transition spd="slow" advTm="57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80565B-2329-B643-A02F-C3098C0C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Reflections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DD4C46-57DE-A847-9B39-DB9CC15A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Reinforcement learning is </a:t>
            </a:r>
            <a:r>
              <a:rPr lang="en-US" b="1" dirty="0"/>
              <a:t>extremely </a:t>
            </a:r>
            <a:r>
              <a:rPr lang="en-US" dirty="0"/>
              <a:t>difficult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critic and target networks add a lot of stability, but a lot of time, to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Reinforcement learning yields AI, but doesn’t quite fit into Data Science (rational vs. empirical methods of knowing)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applications, especially with quantum computing, yield self-managing self-competing businesses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64B9ECA4-B9DF-F44B-93E8-03AB029F36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1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802"/>
    </mc:Choice>
    <mc:Fallback>
      <p:transition spd="slow" advTm="147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{4D7F7FF0-3B6D-FE4D-A34B-73A4DC1C89DC}tf16401378</Template>
  <TotalTime>1031</TotalTime>
  <Words>422</Words>
  <Application>Microsoft Macintosh PowerPoint</Application>
  <PresentationFormat>Widescreen</PresentationFormat>
  <Paragraphs>46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MS Shell Dlg 2</vt:lpstr>
      <vt:lpstr>Wingdings</vt:lpstr>
      <vt:lpstr>Wingdings 3</vt:lpstr>
      <vt:lpstr>Madison</vt:lpstr>
      <vt:lpstr>Reinforcement Learning: Deep Applications to Q-Learning</vt:lpstr>
      <vt:lpstr>Agenda</vt:lpstr>
      <vt:lpstr>What is Reinforcement Learning</vt:lpstr>
      <vt:lpstr>Q-Learning</vt:lpstr>
      <vt:lpstr>Deep Q-Networks</vt:lpstr>
      <vt:lpstr>Deep Deterministic Policy Gradients</vt:lpstr>
      <vt:lpstr>Bipedal Walker</vt:lpstr>
      <vt:lpstr>Results</vt:lpstr>
      <vt:lpstr>Concluding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Tarler, Thomas W</dc:creator>
  <cp:lastModifiedBy>Tarler, Thomas W</cp:lastModifiedBy>
  <cp:revision>13</cp:revision>
  <cp:lastPrinted>2020-04-29T00:13:19Z</cp:lastPrinted>
  <dcterms:created xsi:type="dcterms:W3CDTF">2020-04-28T23:20:59Z</dcterms:created>
  <dcterms:modified xsi:type="dcterms:W3CDTF">2020-04-29T16:32:51Z</dcterms:modified>
</cp:coreProperties>
</file>