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b226efe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b226efe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b226efe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b226efe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b226efe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b226efe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b226efe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b226efe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6b226efe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6b226ef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6b226efe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6b226efe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6b226efe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6b226efe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6b226efe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6b226efe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6b226efe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6b226efe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6b226efe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6b226efe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1ccb34b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1ccb34b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7fd253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7fd253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6b226efe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6b226efe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6b226ef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6b226ef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6b226efe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6b226ef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6b226ef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6b226ef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b226efe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b226efe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b226efe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b226efe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b226efe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b226efe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b226efe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b226efe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dn0lsO5qLQyHLpGLx_lBC2miEOvbjyQRHsD7Pzyr1kE/edit?usp=sharing"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59100" y="2035988"/>
            <a:ext cx="7825800" cy="68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i="1" sz="1200">
              <a:latin typeface="Helvetica Neue"/>
              <a:ea typeface="Helvetica Neue"/>
              <a:cs typeface="Helvetica Neue"/>
              <a:sym typeface="Helvetica Neue"/>
            </a:endParaRPr>
          </a:p>
          <a:p>
            <a:pPr indent="0" lvl="0" marL="0" rtl="0" algn="ctr">
              <a:spcBef>
                <a:spcPts val="0"/>
              </a:spcBef>
              <a:spcAft>
                <a:spcPts val="0"/>
              </a:spcAft>
              <a:buNone/>
            </a:pPr>
            <a:r>
              <a:rPr b="1" lang="en" sz="2000">
                <a:latin typeface="Helvetica Neue"/>
                <a:ea typeface="Helvetica Neue"/>
                <a:cs typeface="Helvetica Neue"/>
                <a:sym typeface="Helvetica Neue"/>
              </a:rPr>
              <a:t>Restaurant Satisfaction Prediction</a:t>
            </a:r>
            <a:endParaRPr b="1" sz="2000">
              <a:latin typeface="Helvetica Neue"/>
              <a:ea typeface="Helvetica Neue"/>
              <a:cs typeface="Helvetica Neue"/>
              <a:sym typeface="Helvetica Neue"/>
            </a:endParaRPr>
          </a:p>
        </p:txBody>
      </p:sp>
      <p:sp>
        <p:nvSpPr>
          <p:cNvPr id="55" name="Google Shape;55;p13"/>
          <p:cNvSpPr txBox="1"/>
          <p:nvPr>
            <p:ph type="ctrTitle"/>
          </p:nvPr>
        </p:nvSpPr>
        <p:spPr>
          <a:xfrm>
            <a:off x="659100" y="2164913"/>
            <a:ext cx="7825800" cy="94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sz="1200">
                <a:latin typeface="Helvetica Neue"/>
                <a:ea typeface="Helvetica Neue"/>
                <a:cs typeface="Helvetica Neue"/>
                <a:sym typeface="Helvetica Neue"/>
              </a:rPr>
              <a:t>6338092621 Tasha Tanarugsachock </a:t>
            </a:r>
            <a:endParaRPr i="1" sz="1200">
              <a:latin typeface="Helvetica Neue"/>
              <a:ea typeface="Helvetica Neue"/>
              <a:cs typeface="Helvetica Neue"/>
              <a:sym typeface="Helvetica Neue"/>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200">
                <a:solidFill>
                  <a:schemeClr val="dk1"/>
                </a:solidFill>
              </a:rPr>
              <a:t>What cuisine shows the largest number of satisfied and unsatisfied restaurant?</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Food Consumption Pattern Analysis</a:t>
            </a:r>
            <a:endParaRPr b="1" sz="2000">
              <a:latin typeface="Helvetica Neue"/>
              <a:ea typeface="Helvetica Neue"/>
              <a:cs typeface="Helvetica Neue"/>
              <a:sym typeface="Helvetica Neue"/>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2"/>
          <p:cNvPicPr preferRelativeResize="0"/>
          <p:nvPr/>
        </p:nvPicPr>
        <p:blipFill rotWithShape="1">
          <a:blip r:embed="rId3">
            <a:alphaModFix/>
          </a:blip>
          <a:srcRect b="0" l="576" r="0" t="0"/>
          <a:stretch/>
        </p:blipFill>
        <p:spPr>
          <a:xfrm>
            <a:off x="3340600" y="1339650"/>
            <a:ext cx="5460501" cy="2859250"/>
          </a:xfrm>
          <a:prstGeom prst="rect">
            <a:avLst/>
          </a:prstGeom>
          <a:noFill/>
          <a:ln>
            <a:noFill/>
          </a:ln>
        </p:spPr>
      </p:pic>
      <p:sp>
        <p:nvSpPr>
          <p:cNvPr id="128" name="Google Shape;128;p22"/>
          <p:cNvSpPr txBox="1"/>
          <p:nvPr>
            <p:ph idx="1" type="body"/>
          </p:nvPr>
        </p:nvSpPr>
        <p:spPr>
          <a:xfrm>
            <a:off x="342900" y="1729275"/>
            <a:ext cx="2893500" cy="1912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000">
                <a:solidFill>
                  <a:schemeClr val="dk1"/>
                </a:solidFill>
              </a:rPr>
              <a:t>A</a:t>
            </a:r>
            <a:r>
              <a:rPr lang="en" sz="1000">
                <a:solidFill>
                  <a:schemeClr val="dk1"/>
                </a:solidFill>
              </a:rPr>
              <a:t>s the number of restaurants are imbalance in each cuisine, satisfaction will be determined by the proportion of number of satisfied restaurants to number of unsatisfied restaurants</a:t>
            </a:r>
            <a:endParaRPr sz="1000">
              <a:solidFill>
                <a:schemeClr val="dk1"/>
              </a:solidFill>
            </a:endParaRPr>
          </a:p>
          <a:p>
            <a:pPr indent="0" lvl="0" marL="0" rtl="0" algn="just">
              <a:lnSpc>
                <a:spcPct val="115000"/>
              </a:lnSpc>
              <a:spcBef>
                <a:spcPts val="0"/>
              </a:spcBef>
              <a:spcAft>
                <a:spcPts val="0"/>
              </a:spcAft>
              <a:buNone/>
            </a:pPr>
            <a:r>
              <a:t/>
            </a:r>
            <a:endParaRPr sz="1000">
              <a:solidFill>
                <a:schemeClr val="dk1"/>
              </a:solidFill>
            </a:endParaRPr>
          </a:p>
          <a:p>
            <a:pPr indent="0" lvl="0" marL="0" rtl="0" algn="just">
              <a:lnSpc>
                <a:spcPct val="115000"/>
              </a:lnSpc>
              <a:spcBef>
                <a:spcPts val="0"/>
              </a:spcBef>
              <a:spcAft>
                <a:spcPts val="0"/>
              </a:spcAft>
              <a:buNone/>
            </a:pPr>
            <a:r>
              <a:rPr lang="en" sz="1000">
                <a:solidFill>
                  <a:schemeClr val="dk1"/>
                </a:solidFill>
              </a:rPr>
              <a:t>Conclusion :</a:t>
            </a:r>
            <a:endParaRPr sz="1000">
              <a:solidFill>
                <a:schemeClr val="dk1"/>
              </a:solidFill>
            </a:endParaRPr>
          </a:p>
          <a:p>
            <a:pPr indent="-292100" lvl="0" marL="457200" rtl="0" algn="just">
              <a:lnSpc>
                <a:spcPct val="115000"/>
              </a:lnSpc>
              <a:spcBef>
                <a:spcPts val="0"/>
              </a:spcBef>
              <a:spcAft>
                <a:spcPts val="0"/>
              </a:spcAft>
              <a:buClr>
                <a:schemeClr val="dk1"/>
              </a:buClr>
              <a:buSzPts val="1000"/>
              <a:buAutoNum type="arabicPeriod"/>
            </a:pPr>
            <a:r>
              <a:rPr b="1" lang="en" sz="1000">
                <a:solidFill>
                  <a:schemeClr val="dk1"/>
                </a:solidFill>
              </a:rPr>
              <a:t>Tend to be satisfied with American, Thai, Italian, Indian restaurants</a:t>
            </a:r>
            <a:endParaRPr b="1" sz="1000">
              <a:solidFill>
                <a:schemeClr val="dk1"/>
              </a:solidFill>
            </a:endParaRPr>
          </a:p>
          <a:p>
            <a:pPr indent="-292100" lvl="0" marL="457200" rtl="0" algn="just">
              <a:lnSpc>
                <a:spcPct val="115000"/>
              </a:lnSpc>
              <a:spcBef>
                <a:spcPts val="0"/>
              </a:spcBef>
              <a:spcAft>
                <a:spcPts val="0"/>
              </a:spcAft>
              <a:buClr>
                <a:schemeClr val="dk1"/>
              </a:buClr>
              <a:buSzPts val="1000"/>
              <a:buAutoNum type="arabicPeriod"/>
            </a:pPr>
            <a:r>
              <a:rPr b="1" lang="en" sz="1000">
                <a:solidFill>
                  <a:schemeClr val="dk1"/>
                </a:solidFill>
              </a:rPr>
              <a:t>Tend </a:t>
            </a:r>
            <a:r>
              <a:rPr b="1" lang="en" sz="1000">
                <a:solidFill>
                  <a:schemeClr val="dk1"/>
                </a:solidFill>
              </a:rPr>
              <a:t>to be </a:t>
            </a:r>
            <a:r>
              <a:rPr b="1" lang="en" sz="1000">
                <a:solidFill>
                  <a:schemeClr val="dk1"/>
                </a:solidFill>
              </a:rPr>
              <a:t>unsatisfied</a:t>
            </a:r>
            <a:r>
              <a:rPr b="1" lang="en" sz="1000">
                <a:solidFill>
                  <a:schemeClr val="dk1"/>
                </a:solidFill>
              </a:rPr>
              <a:t> with Korean restaurants</a:t>
            </a:r>
            <a:endParaRPr b="1"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200">
                <a:solidFill>
                  <a:schemeClr val="dk1"/>
                </a:solidFill>
              </a:rPr>
              <a:t>What price range shows the largest number of satisfied and unsatisfied restaurant?</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Food Consumption Pattern Analysis</a:t>
            </a:r>
            <a:endParaRPr b="1" sz="2000">
              <a:latin typeface="Helvetica Neue"/>
              <a:ea typeface="Helvetica Neue"/>
              <a:cs typeface="Helvetica Neue"/>
              <a:sym typeface="Helvetica Neue"/>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3"/>
          <p:cNvSpPr txBox="1"/>
          <p:nvPr>
            <p:ph idx="1" type="body"/>
          </p:nvPr>
        </p:nvSpPr>
        <p:spPr>
          <a:xfrm>
            <a:off x="5399100" y="1730875"/>
            <a:ext cx="3402000" cy="2087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000">
                <a:solidFill>
                  <a:schemeClr val="dk1"/>
                </a:solidFill>
              </a:rPr>
              <a:t>As the number of restaurants are imbalance in each cost range, satisfaction will be determined by the proportion of number of satisfied restaurants to number of unsatisfied restaurants</a:t>
            </a:r>
            <a:endParaRPr sz="1000">
              <a:solidFill>
                <a:schemeClr val="dk1"/>
              </a:solidFill>
            </a:endParaRPr>
          </a:p>
          <a:p>
            <a:pPr indent="0" lvl="0" marL="0" rtl="0" algn="just">
              <a:spcBef>
                <a:spcPts val="0"/>
              </a:spcBef>
              <a:spcAft>
                <a:spcPts val="0"/>
              </a:spcAft>
              <a:buNone/>
            </a:pPr>
            <a:r>
              <a:t/>
            </a:r>
            <a:endParaRPr sz="1000">
              <a:solidFill>
                <a:schemeClr val="dk1"/>
              </a:solidFill>
            </a:endParaRPr>
          </a:p>
          <a:p>
            <a:pPr indent="0" lvl="0" marL="0" rtl="0" algn="just">
              <a:spcBef>
                <a:spcPts val="0"/>
              </a:spcBef>
              <a:spcAft>
                <a:spcPts val="0"/>
              </a:spcAft>
              <a:buNone/>
            </a:pPr>
            <a:r>
              <a:rPr lang="en" sz="1000">
                <a:solidFill>
                  <a:schemeClr val="dk1"/>
                </a:solidFill>
              </a:rPr>
              <a:t>Conclusion:</a:t>
            </a:r>
            <a:endParaRPr sz="1000">
              <a:solidFill>
                <a:schemeClr val="dk1"/>
              </a:solidFill>
            </a:endParaRPr>
          </a:p>
          <a:p>
            <a:pPr indent="-292100" lvl="0" marL="457200" rtl="0" algn="just">
              <a:spcBef>
                <a:spcPts val="0"/>
              </a:spcBef>
              <a:spcAft>
                <a:spcPts val="0"/>
              </a:spcAft>
              <a:buClr>
                <a:schemeClr val="dk1"/>
              </a:buClr>
              <a:buSzPts val="1000"/>
              <a:buAutoNum type="arabicPeriod"/>
            </a:pPr>
            <a:r>
              <a:rPr b="1" lang="en" sz="1000">
                <a:solidFill>
                  <a:schemeClr val="dk1"/>
                </a:solidFill>
              </a:rPr>
              <a:t>Tend to try lower-priced restaurants while tend to be unsatisfied</a:t>
            </a:r>
            <a:endParaRPr b="1" sz="1000">
              <a:solidFill>
                <a:schemeClr val="dk1"/>
              </a:solidFill>
            </a:endParaRPr>
          </a:p>
          <a:p>
            <a:pPr indent="-292100" lvl="0" marL="457200" rtl="0" algn="just">
              <a:spcBef>
                <a:spcPts val="0"/>
              </a:spcBef>
              <a:spcAft>
                <a:spcPts val="0"/>
              </a:spcAft>
              <a:buClr>
                <a:schemeClr val="dk1"/>
              </a:buClr>
              <a:buSzPts val="1000"/>
              <a:buAutoNum type="arabicPeriod"/>
            </a:pPr>
            <a:r>
              <a:rPr b="1" lang="en" sz="1000">
                <a:solidFill>
                  <a:schemeClr val="dk1"/>
                </a:solidFill>
              </a:rPr>
              <a:t>Do not regularly try higher-priced restaurants while tend to be more satisfied </a:t>
            </a:r>
            <a:endParaRPr b="1" sz="1000">
              <a:solidFill>
                <a:schemeClr val="dk1"/>
              </a:solidFill>
            </a:endParaRPr>
          </a:p>
        </p:txBody>
      </p:sp>
      <p:pic>
        <p:nvPicPr>
          <p:cNvPr id="137" name="Google Shape;137;p23"/>
          <p:cNvPicPr preferRelativeResize="0"/>
          <p:nvPr/>
        </p:nvPicPr>
        <p:blipFill>
          <a:blip r:embed="rId3">
            <a:alphaModFix/>
          </a:blip>
          <a:stretch>
            <a:fillRect/>
          </a:stretch>
        </p:blipFill>
        <p:spPr>
          <a:xfrm>
            <a:off x="342900" y="1251900"/>
            <a:ext cx="4875324" cy="3045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843925" y="911200"/>
            <a:ext cx="3235470" cy="3235450"/>
          </a:xfrm>
          <a:prstGeom prst="rect">
            <a:avLst/>
          </a:prstGeom>
          <a:noFill/>
          <a:ln>
            <a:noFill/>
          </a:ln>
        </p:spPr>
      </p:pic>
      <p:pic>
        <p:nvPicPr>
          <p:cNvPr id="143" name="Google Shape;143;p24"/>
          <p:cNvPicPr preferRelativeResize="0"/>
          <p:nvPr/>
        </p:nvPicPr>
        <p:blipFill>
          <a:blip r:embed="rId4">
            <a:alphaModFix/>
          </a:blip>
          <a:stretch>
            <a:fillRect/>
          </a:stretch>
        </p:blipFill>
        <p:spPr>
          <a:xfrm>
            <a:off x="5011591" y="1114117"/>
            <a:ext cx="2829635" cy="2829617"/>
          </a:xfrm>
          <a:prstGeom prst="rect">
            <a:avLst/>
          </a:prstGeom>
          <a:noFill/>
          <a:ln>
            <a:noFill/>
          </a:ln>
        </p:spPr>
      </p:pic>
      <p:sp>
        <p:nvSpPr>
          <p:cNvPr id="144" name="Google Shape;144;p24"/>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200">
                <a:solidFill>
                  <a:schemeClr val="dk1"/>
                </a:solidFill>
              </a:rPr>
              <a:t>What is the keywords that leads to positive and negative opinion?</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Food Consumption Pattern Analysis</a:t>
            </a:r>
            <a:endParaRPr b="1" sz="2000">
              <a:latin typeface="Helvetica Neue"/>
              <a:ea typeface="Helvetica Neue"/>
              <a:cs typeface="Helvetica Neue"/>
              <a:sym typeface="Helvetica Neue"/>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ph idx="1" type="body"/>
          </p:nvPr>
        </p:nvSpPr>
        <p:spPr>
          <a:xfrm>
            <a:off x="1076263" y="4146650"/>
            <a:ext cx="2770800" cy="2268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000">
                <a:solidFill>
                  <a:schemeClr val="dk1"/>
                </a:solidFill>
              </a:rPr>
              <a:t>Keywords that leads to </a:t>
            </a:r>
            <a:r>
              <a:rPr b="1" lang="en" sz="1000">
                <a:solidFill>
                  <a:schemeClr val="dk1"/>
                </a:solidFill>
              </a:rPr>
              <a:t>positive opinion</a:t>
            </a:r>
            <a:r>
              <a:rPr lang="en" sz="1000">
                <a:solidFill>
                  <a:schemeClr val="dk1"/>
                </a:solidFill>
              </a:rPr>
              <a:t> are :</a:t>
            </a:r>
            <a:endParaRPr sz="1000">
              <a:solidFill>
                <a:schemeClr val="dk1"/>
              </a:solidFill>
            </a:endParaRPr>
          </a:p>
          <a:p>
            <a:pPr indent="0" lvl="0" marL="0" rtl="0" algn="ctr">
              <a:lnSpc>
                <a:spcPct val="115000"/>
              </a:lnSpc>
              <a:spcBef>
                <a:spcPts val="0"/>
              </a:spcBef>
              <a:spcAft>
                <a:spcPts val="0"/>
              </a:spcAft>
              <a:buNone/>
            </a:pPr>
            <a:r>
              <a:rPr b="1" lang="en" sz="1000">
                <a:solidFill>
                  <a:schemeClr val="dk1"/>
                </a:solidFill>
              </a:rPr>
              <a:t>great, nice, fresh, interesting, dessert</a:t>
            </a:r>
            <a:endParaRPr b="1" sz="1000">
              <a:solidFill>
                <a:schemeClr val="dk1"/>
              </a:solidFill>
            </a:endParaRPr>
          </a:p>
        </p:txBody>
      </p:sp>
      <p:sp>
        <p:nvSpPr>
          <p:cNvPr id="148" name="Google Shape;148;p24"/>
          <p:cNvSpPr txBox="1"/>
          <p:nvPr>
            <p:ph idx="1" type="body"/>
          </p:nvPr>
        </p:nvSpPr>
        <p:spPr>
          <a:xfrm>
            <a:off x="4678525" y="4146650"/>
            <a:ext cx="3495600" cy="2268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000">
                <a:solidFill>
                  <a:schemeClr val="dk1"/>
                </a:solidFill>
              </a:rPr>
              <a:t>Keywords that leads to </a:t>
            </a:r>
            <a:r>
              <a:rPr b="1" lang="en" sz="1000">
                <a:solidFill>
                  <a:schemeClr val="dk1"/>
                </a:solidFill>
              </a:rPr>
              <a:t>negative</a:t>
            </a:r>
            <a:r>
              <a:rPr b="1" lang="en" sz="1000">
                <a:solidFill>
                  <a:schemeClr val="dk1"/>
                </a:solidFill>
              </a:rPr>
              <a:t> opinion</a:t>
            </a:r>
            <a:r>
              <a:rPr lang="en" sz="1000">
                <a:solidFill>
                  <a:schemeClr val="dk1"/>
                </a:solidFill>
              </a:rPr>
              <a:t> are :</a:t>
            </a:r>
            <a:endParaRPr sz="1000">
              <a:solidFill>
                <a:schemeClr val="dk1"/>
              </a:solidFill>
            </a:endParaRPr>
          </a:p>
          <a:p>
            <a:pPr indent="0" lvl="0" marL="0" rtl="0" algn="ctr">
              <a:lnSpc>
                <a:spcPct val="115000"/>
              </a:lnSpc>
              <a:spcBef>
                <a:spcPts val="0"/>
              </a:spcBef>
              <a:spcAft>
                <a:spcPts val="0"/>
              </a:spcAft>
              <a:buNone/>
            </a:pPr>
            <a:r>
              <a:rPr b="1" lang="en" sz="1000">
                <a:solidFill>
                  <a:schemeClr val="dk1"/>
                </a:solidFill>
              </a:rPr>
              <a:t>pretty expensive</a:t>
            </a:r>
            <a:r>
              <a:rPr b="1" lang="en" sz="1000">
                <a:solidFill>
                  <a:schemeClr val="dk1"/>
                </a:solidFill>
              </a:rPr>
              <a:t>, sweet, carb, </a:t>
            </a:r>
            <a:r>
              <a:rPr b="1" lang="en" sz="1000">
                <a:solidFill>
                  <a:schemeClr val="dk1"/>
                </a:solidFill>
              </a:rPr>
              <a:t>expensive</a:t>
            </a:r>
            <a:r>
              <a:rPr b="1" lang="en" sz="1000">
                <a:solidFill>
                  <a:schemeClr val="dk1"/>
                </a:solidFill>
              </a:rPr>
              <a:t>, wait</a:t>
            </a:r>
            <a:endParaRPr b="1" sz="1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ctrTitle"/>
          </p:nvPr>
        </p:nvSpPr>
        <p:spPr>
          <a:xfrm>
            <a:off x="659100" y="2035988"/>
            <a:ext cx="7825800" cy="68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000">
                <a:latin typeface="Helvetica Neue"/>
                <a:ea typeface="Helvetica Neue"/>
                <a:cs typeface="Helvetica Neue"/>
                <a:sym typeface="Helvetica Neue"/>
              </a:rPr>
              <a:t>Satisfaction Prediction</a:t>
            </a:r>
            <a:endParaRPr b="1" sz="2000">
              <a:latin typeface="Helvetica Neue"/>
              <a:ea typeface="Helvetica Neue"/>
              <a:cs typeface="Helvetica Neue"/>
              <a:sym typeface="Helvetica Neue"/>
            </a:endParaRPr>
          </a:p>
        </p:txBody>
      </p:sp>
      <p:sp>
        <p:nvSpPr>
          <p:cNvPr id="154" name="Google Shape;154;p25"/>
          <p:cNvSpPr txBox="1"/>
          <p:nvPr>
            <p:ph type="ctrTitle"/>
          </p:nvPr>
        </p:nvSpPr>
        <p:spPr>
          <a:xfrm>
            <a:off x="659100" y="2713918"/>
            <a:ext cx="7825800" cy="39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sz="1200">
                <a:latin typeface="Helvetica Neue"/>
                <a:ea typeface="Helvetica Neue"/>
                <a:cs typeface="Helvetica Neue"/>
                <a:sym typeface="Helvetica Neue"/>
              </a:rPr>
              <a:t>Data Analysis</a:t>
            </a:r>
            <a:endParaRPr i="1" sz="1200">
              <a:latin typeface="Helvetica Neue"/>
              <a:ea typeface="Helvetica Neue"/>
              <a:cs typeface="Helvetica Neue"/>
              <a:sym typeface="Helvetica Neue"/>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Data Analysis Procedure : Natural Language Processing</a:t>
            </a:r>
            <a:endParaRPr b="1" sz="2000">
              <a:latin typeface="Helvetica Neue"/>
              <a:ea typeface="Helvetica Neue"/>
              <a:cs typeface="Helvetica Neue"/>
              <a:sym typeface="Helvetica Neue"/>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6"/>
          <p:cNvSpPr/>
          <p:nvPr/>
        </p:nvSpPr>
        <p:spPr>
          <a:xfrm>
            <a:off x="1352435" y="1485925"/>
            <a:ext cx="1039068" cy="346356"/>
          </a:xfrm>
          <a:prstGeom prst="flowChartTerminator">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Start</a:t>
            </a:r>
            <a:endParaRPr sz="1000"/>
          </a:p>
        </p:txBody>
      </p:sp>
      <p:sp>
        <p:nvSpPr>
          <p:cNvPr id="163" name="Google Shape;163;p26"/>
          <p:cNvSpPr/>
          <p:nvPr/>
        </p:nvSpPr>
        <p:spPr>
          <a:xfrm>
            <a:off x="906419" y="3075809"/>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Change </a:t>
            </a:r>
            <a:r>
              <a:rPr lang="en" sz="1000"/>
              <a:t>sentiment</a:t>
            </a:r>
            <a:r>
              <a:rPr lang="en" sz="1000"/>
              <a:t> from String values to int (0, 1, 2)</a:t>
            </a:r>
            <a:endParaRPr sz="1000"/>
          </a:p>
        </p:txBody>
      </p:sp>
      <p:sp>
        <p:nvSpPr>
          <p:cNvPr id="164" name="Google Shape;164;p26"/>
          <p:cNvSpPr/>
          <p:nvPr/>
        </p:nvSpPr>
        <p:spPr>
          <a:xfrm>
            <a:off x="874469" y="2124545"/>
            <a:ext cx="1995000" cy="659000"/>
          </a:xfrm>
          <a:prstGeom prst="flowChartInputOutpu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Input </a:t>
            </a:r>
            <a:endParaRPr sz="1000">
              <a:solidFill>
                <a:schemeClr val="dk1"/>
              </a:solidFill>
            </a:endParaRPr>
          </a:p>
          <a:p>
            <a:pPr indent="0" lvl="0" marL="0" rtl="0" algn="ctr">
              <a:spcBef>
                <a:spcPts val="0"/>
              </a:spcBef>
              <a:spcAft>
                <a:spcPts val="0"/>
              </a:spcAft>
              <a:buNone/>
            </a:pPr>
            <a:r>
              <a:rPr lang="en" sz="1000">
                <a:solidFill>
                  <a:schemeClr val="dk1"/>
                </a:solidFill>
              </a:rPr>
              <a:t>Restaurant data</a:t>
            </a:r>
            <a:endParaRPr sz="1000"/>
          </a:p>
        </p:txBody>
      </p:sp>
      <p:sp>
        <p:nvSpPr>
          <p:cNvPr id="165" name="Google Shape;165;p26"/>
          <p:cNvSpPr/>
          <p:nvPr/>
        </p:nvSpPr>
        <p:spPr>
          <a:xfrm>
            <a:off x="906419" y="3974073"/>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Clean input opinion</a:t>
            </a:r>
            <a:endParaRPr sz="1000"/>
          </a:p>
        </p:txBody>
      </p:sp>
      <p:sp>
        <p:nvSpPr>
          <p:cNvPr id="166" name="Google Shape;166;p26"/>
          <p:cNvSpPr/>
          <p:nvPr/>
        </p:nvSpPr>
        <p:spPr>
          <a:xfrm>
            <a:off x="3622419" y="1356098"/>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Encode opinion from String to numerical value</a:t>
            </a:r>
            <a:endParaRPr sz="1000"/>
          </a:p>
        </p:txBody>
      </p:sp>
      <p:sp>
        <p:nvSpPr>
          <p:cNvPr id="167" name="Google Shape;167;p26"/>
          <p:cNvSpPr/>
          <p:nvPr/>
        </p:nvSpPr>
        <p:spPr>
          <a:xfrm>
            <a:off x="3622419" y="2228757"/>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Split train data (70%) </a:t>
            </a:r>
            <a:endParaRPr sz="1000">
              <a:solidFill>
                <a:schemeClr val="dk1"/>
              </a:solidFill>
            </a:endParaRPr>
          </a:p>
          <a:p>
            <a:pPr indent="0" lvl="0" marL="0" rtl="0" algn="ctr">
              <a:spcBef>
                <a:spcPts val="0"/>
              </a:spcBef>
              <a:spcAft>
                <a:spcPts val="0"/>
              </a:spcAft>
              <a:buNone/>
            </a:pPr>
            <a:r>
              <a:rPr lang="en" sz="1000">
                <a:solidFill>
                  <a:schemeClr val="dk1"/>
                </a:solidFill>
              </a:rPr>
              <a:t>and test data (30%)</a:t>
            </a:r>
            <a:endParaRPr sz="1000">
              <a:solidFill>
                <a:schemeClr val="dk1"/>
              </a:solidFill>
            </a:endParaRPr>
          </a:p>
        </p:txBody>
      </p:sp>
      <p:sp>
        <p:nvSpPr>
          <p:cNvPr id="168" name="Google Shape;168;p26"/>
          <p:cNvSpPr/>
          <p:nvPr/>
        </p:nvSpPr>
        <p:spPr>
          <a:xfrm>
            <a:off x="3622419" y="3101415"/>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Create 2-layer LSTM model</a:t>
            </a:r>
            <a:endParaRPr sz="1000">
              <a:solidFill>
                <a:schemeClr val="dk1"/>
              </a:solidFill>
            </a:endParaRPr>
          </a:p>
        </p:txBody>
      </p:sp>
      <p:sp>
        <p:nvSpPr>
          <p:cNvPr id="169" name="Google Shape;169;p26"/>
          <p:cNvSpPr/>
          <p:nvPr/>
        </p:nvSpPr>
        <p:spPr>
          <a:xfrm>
            <a:off x="3622419" y="3974073"/>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Train the LSTM model</a:t>
            </a:r>
            <a:endParaRPr sz="1000">
              <a:solidFill>
                <a:schemeClr val="dk1"/>
              </a:solidFill>
            </a:endParaRPr>
          </a:p>
        </p:txBody>
      </p:sp>
      <p:sp>
        <p:nvSpPr>
          <p:cNvPr id="170" name="Google Shape;170;p26"/>
          <p:cNvSpPr/>
          <p:nvPr/>
        </p:nvSpPr>
        <p:spPr>
          <a:xfrm>
            <a:off x="6306479" y="1356098"/>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Predict LSTM model</a:t>
            </a:r>
            <a:endParaRPr sz="1000">
              <a:solidFill>
                <a:schemeClr val="dk1"/>
              </a:solidFill>
            </a:endParaRPr>
          </a:p>
        </p:txBody>
      </p:sp>
      <p:sp>
        <p:nvSpPr>
          <p:cNvPr id="171" name="Google Shape;171;p26"/>
          <p:cNvSpPr/>
          <p:nvPr/>
        </p:nvSpPr>
        <p:spPr>
          <a:xfrm>
            <a:off x="6274529" y="2267174"/>
            <a:ext cx="1995000" cy="659000"/>
          </a:xfrm>
          <a:prstGeom prst="flowChartInputOutpu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Output</a:t>
            </a:r>
            <a:r>
              <a:rPr lang="en" sz="1000">
                <a:solidFill>
                  <a:schemeClr val="dk1"/>
                </a:solidFill>
              </a:rPr>
              <a:t> </a:t>
            </a:r>
            <a:endParaRPr sz="1000">
              <a:solidFill>
                <a:schemeClr val="dk1"/>
              </a:solidFill>
            </a:endParaRPr>
          </a:p>
          <a:p>
            <a:pPr indent="0" lvl="0" marL="0" rtl="0" algn="ctr">
              <a:spcBef>
                <a:spcPts val="0"/>
              </a:spcBef>
              <a:spcAft>
                <a:spcPts val="0"/>
              </a:spcAft>
              <a:buNone/>
            </a:pPr>
            <a:r>
              <a:rPr lang="en" sz="1000">
                <a:solidFill>
                  <a:schemeClr val="dk1"/>
                </a:solidFill>
              </a:rPr>
              <a:t>Confusion matrix</a:t>
            </a:r>
            <a:endParaRPr sz="1000"/>
          </a:p>
        </p:txBody>
      </p:sp>
      <p:sp>
        <p:nvSpPr>
          <p:cNvPr id="172" name="Google Shape;172;p26"/>
          <p:cNvSpPr/>
          <p:nvPr/>
        </p:nvSpPr>
        <p:spPr>
          <a:xfrm>
            <a:off x="6752495" y="3231250"/>
            <a:ext cx="1039068" cy="346356"/>
          </a:xfrm>
          <a:prstGeom prst="flowChartTerminator">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End</a:t>
            </a:r>
            <a:endParaRPr sz="1000"/>
          </a:p>
        </p:txBody>
      </p:sp>
      <p:cxnSp>
        <p:nvCxnSpPr>
          <p:cNvPr id="173" name="Google Shape;173;p26"/>
          <p:cNvCxnSpPr>
            <a:stCxn id="162" idx="2"/>
            <a:endCxn id="164" idx="1"/>
          </p:cNvCxnSpPr>
          <p:nvPr/>
        </p:nvCxnSpPr>
        <p:spPr>
          <a:xfrm>
            <a:off x="1871969" y="1832281"/>
            <a:ext cx="0" cy="292200"/>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26"/>
          <p:cNvCxnSpPr>
            <a:stCxn id="164" idx="4"/>
            <a:endCxn id="163" idx="0"/>
          </p:cNvCxnSpPr>
          <p:nvPr/>
        </p:nvCxnSpPr>
        <p:spPr>
          <a:xfrm>
            <a:off x="1871969" y="2783545"/>
            <a:ext cx="0" cy="292200"/>
          </a:xfrm>
          <a:prstGeom prst="straightConnector1">
            <a:avLst/>
          </a:prstGeom>
          <a:noFill/>
          <a:ln cap="flat" cmpd="sng" w="9525">
            <a:solidFill>
              <a:schemeClr val="dk1"/>
            </a:solidFill>
            <a:prstDash val="solid"/>
            <a:round/>
            <a:headEnd len="med" w="med" type="none"/>
            <a:tailEnd len="med" w="med" type="triangle"/>
          </a:ln>
        </p:spPr>
      </p:cxnSp>
      <p:cxnSp>
        <p:nvCxnSpPr>
          <p:cNvPr id="175" name="Google Shape;175;p26"/>
          <p:cNvCxnSpPr>
            <a:stCxn id="163" idx="2"/>
            <a:endCxn id="165" idx="0"/>
          </p:cNvCxnSpPr>
          <p:nvPr/>
        </p:nvCxnSpPr>
        <p:spPr>
          <a:xfrm>
            <a:off x="1871969" y="3681809"/>
            <a:ext cx="0" cy="292200"/>
          </a:xfrm>
          <a:prstGeom prst="straightConnector1">
            <a:avLst/>
          </a:prstGeom>
          <a:noFill/>
          <a:ln cap="flat" cmpd="sng" w="9525">
            <a:solidFill>
              <a:schemeClr val="dk1"/>
            </a:solidFill>
            <a:prstDash val="solid"/>
            <a:round/>
            <a:headEnd len="med" w="med" type="none"/>
            <a:tailEnd len="med" w="med" type="triangle"/>
          </a:ln>
        </p:spPr>
      </p:cxnSp>
      <p:cxnSp>
        <p:nvCxnSpPr>
          <p:cNvPr id="176" name="Google Shape;176;p26"/>
          <p:cNvCxnSpPr>
            <a:stCxn id="166" idx="2"/>
            <a:endCxn id="167" idx="0"/>
          </p:cNvCxnSpPr>
          <p:nvPr/>
        </p:nvCxnSpPr>
        <p:spPr>
          <a:xfrm>
            <a:off x="4587969" y="1962098"/>
            <a:ext cx="0" cy="266700"/>
          </a:xfrm>
          <a:prstGeom prst="straightConnector1">
            <a:avLst/>
          </a:prstGeom>
          <a:noFill/>
          <a:ln cap="flat" cmpd="sng" w="9525">
            <a:solidFill>
              <a:schemeClr val="dk1"/>
            </a:solidFill>
            <a:prstDash val="solid"/>
            <a:round/>
            <a:headEnd len="med" w="med" type="none"/>
            <a:tailEnd len="med" w="med" type="triangle"/>
          </a:ln>
        </p:spPr>
      </p:cxnSp>
      <p:cxnSp>
        <p:nvCxnSpPr>
          <p:cNvPr id="177" name="Google Shape;177;p26"/>
          <p:cNvCxnSpPr>
            <a:endCxn id="168" idx="0"/>
          </p:cNvCxnSpPr>
          <p:nvPr/>
        </p:nvCxnSpPr>
        <p:spPr>
          <a:xfrm>
            <a:off x="4587969" y="2834715"/>
            <a:ext cx="0" cy="266700"/>
          </a:xfrm>
          <a:prstGeom prst="straightConnector1">
            <a:avLst/>
          </a:prstGeom>
          <a:noFill/>
          <a:ln cap="flat" cmpd="sng" w="9525">
            <a:solidFill>
              <a:schemeClr val="dk1"/>
            </a:solidFill>
            <a:prstDash val="solid"/>
            <a:round/>
            <a:headEnd len="med" w="med" type="none"/>
            <a:tailEnd len="med" w="med" type="triangle"/>
          </a:ln>
        </p:spPr>
      </p:cxnSp>
      <p:cxnSp>
        <p:nvCxnSpPr>
          <p:cNvPr id="178" name="Google Shape;178;p26"/>
          <p:cNvCxnSpPr>
            <a:stCxn id="168" idx="2"/>
            <a:endCxn id="169" idx="0"/>
          </p:cNvCxnSpPr>
          <p:nvPr/>
        </p:nvCxnSpPr>
        <p:spPr>
          <a:xfrm>
            <a:off x="4587969" y="3707415"/>
            <a:ext cx="0" cy="266700"/>
          </a:xfrm>
          <a:prstGeom prst="straightConnector1">
            <a:avLst/>
          </a:prstGeom>
          <a:noFill/>
          <a:ln cap="flat" cmpd="sng" w="9525">
            <a:solidFill>
              <a:schemeClr val="dk1"/>
            </a:solidFill>
            <a:prstDash val="solid"/>
            <a:round/>
            <a:headEnd len="med" w="med" type="none"/>
            <a:tailEnd len="med" w="med" type="triangle"/>
          </a:ln>
        </p:spPr>
      </p:cxnSp>
      <p:cxnSp>
        <p:nvCxnSpPr>
          <p:cNvPr id="179" name="Google Shape;179;p26"/>
          <p:cNvCxnSpPr>
            <a:stCxn id="170" idx="2"/>
            <a:endCxn id="171" idx="1"/>
          </p:cNvCxnSpPr>
          <p:nvPr/>
        </p:nvCxnSpPr>
        <p:spPr>
          <a:xfrm>
            <a:off x="7272029" y="1962098"/>
            <a:ext cx="0" cy="305100"/>
          </a:xfrm>
          <a:prstGeom prst="straightConnector1">
            <a:avLst/>
          </a:prstGeom>
          <a:noFill/>
          <a:ln cap="flat" cmpd="sng" w="9525">
            <a:solidFill>
              <a:schemeClr val="dk1"/>
            </a:solidFill>
            <a:prstDash val="solid"/>
            <a:round/>
            <a:headEnd len="med" w="med" type="none"/>
            <a:tailEnd len="med" w="med" type="triangle"/>
          </a:ln>
        </p:spPr>
      </p:cxnSp>
      <p:cxnSp>
        <p:nvCxnSpPr>
          <p:cNvPr id="180" name="Google Shape;180;p26"/>
          <p:cNvCxnSpPr>
            <a:stCxn id="171" idx="4"/>
            <a:endCxn id="172" idx="0"/>
          </p:cNvCxnSpPr>
          <p:nvPr/>
        </p:nvCxnSpPr>
        <p:spPr>
          <a:xfrm>
            <a:off x="7272029" y="2926174"/>
            <a:ext cx="0" cy="305100"/>
          </a:xfrm>
          <a:prstGeom prst="straightConnector1">
            <a:avLst/>
          </a:prstGeom>
          <a:noFill/>
          <a:ln cap="flat" cmpd="sng" w="9525">
            <a:solidFill>
              <a:schemeClr val="dk1"/>
            </a:solidFill>
            <a:prstDash val="solid"/>
            <a:round/>
            <a:headEnd len="med" w="med" type="none"/>
            <a:tailEnd len="med" w="med" type="triangle"/>
          </a:ln>
        </p:spPr>
      </p:cxnSp>
      <p:cxnSp>
        <p:nvCxnSpPr>
          <p:cNvPr id="181" name="Google Shape;181;p26"/>
          <p:cNvCxnSpPr>
            <a:stCxn id="165" idx="3"/>
            <a:endCxn id="166" idx="1"/>
          </p:cNvCxnSpPr>
          <p:nvPr/>
        </p:nvCxnSpPr>
        <p:spPr>
          <a:xfrm flipH="1" rot="10800000">
            <a:off x="2837519" y="1658973"/>
            <a:ext cx="784800" cy="2618100"/>
          </a:xfrm>
          <a:prstGeom prst="bentConnector3">
            <a:avLst>
              <a:gd fmla="val 50006" name="adj1"/>
            </a:avLst>
          </a:prstGeom>
          <a:noFill/>
          <a:ln cap="flat" cmpd="sng" w="9525">
            <a:solidFill>
              <a:schemeClr val="dk1"/>
            </a:solidFill>
            <a:prstDash val="solid"/>
            <a:round/>
            <a:headEnd len="med" w="med" type="none"/>
            <a:tailEnd len="med" w="med" type="triangle"/>
          </a:ln>
        </p:spPr>
      </p:cxnSp>
      <p:cxnSp>
        <p:nvCxnSpPr>
          <p:cNvPr id="182" name="Google Shape;182;p26"/>
          <p:cNvCxnSpPr>
            <a:stCxn id="169" idx="3"/>
            <a:endCxn id="170" idx="1"/>
          </p:cNvCxnSpPr>
          <p:nvPr/>
        </p:nvCxnSpPr>
        <p:spPr>
          <a:xfrm flipH="1" rot="10800000">
            <a:off x="5553519" y="1658973"/>
            <a:ext cx="753000" cy="2618100"/>
          </a:xfrm>
          <a:prstGeom prst="bentConnector3">
            <a:avLst>
              <a:gd fmla="val 49997"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Data Analysis Procedure : Logistic Regression</a:t>
            </a:r>
            <a:endParaRPr b="1" sz="2000">
              <a:latin typeface="Helvetica Neue"/>
              <a:ea typeface="Helvetica Neue"/>
              <a:cs typeface="Helvetica Neue"/>
              <a:sym typeface="Helvetica Neue"/>
            </a:endParaRPr>
          </a:p>
        </p:txBody>
      </p:sp>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7"/>
          <p:cNvSpPr/>
          <p:nvPr/>
        </p:nvSpPr>
        <p:spPr>
          <a:xfrm>
            <a:off x="1305960" y="892425"/>
            <a:ext cx="1039068" cy="346356"/>
          </a:xfrm>
          <a:prstGeom prst="flowChartTerminator">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Start</a:t>
            </a:r>
            <a:endParaRPr sz="1000"/>
          </a:p>
        </p:txBody>
      </p:sp>
      <p:sp>
        <p:nvSpPr>
          <p:cNvPr id="190" name="Google Shape;190;p27"/>
          <p:cNvSpPr/>
          <p:nvPr/>
        </p:nvSpPr>
        <p:spPr>
          <a:xfrm>
            <a:off x="859944" y="2322913"/>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Change categorical data </a:t>
            </a:r>
            <a:endParaRPr sz="1000"/>
          </a:p>
          <a:p>
            <a:pPr indent="0" lvl="0" marL="0" rtl="0" algn="ctr">
              <a:spcBef>
                <a:spcPts val="0"/>
              </a:spcBef>
              <a:spcAft>
                <a:spcPts val="0"/>
              </a:spcAft>
              <a:buNone/>
            </a:pPr>
            <a:r>
              <a:rPr lang="en" sz="1000"/>
              <a:t>to numerical data (float)</a:t>
            </a:r>
            <a:endParaRPr sz="1000"/>
          </a:p>
        </p:txBody>
      </p:sp>
      <p:sp>
        <p:nvSpPr>
          <p:cNvPr id="191" name="Google Shape;191;p27"/>
          <p:cNvSpPr/>
          <p:nvPr/>
        </p:nvSpPr>
        <p:spPr>
          <a:xfrm>
            <a:off x="827994" y="1451358"/>
            <a:ext cx="1995000" cy="659000"/>
          </a:xfrm>
          <a:prstGeom prst="flowChartInputOutpu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Input </a:t>
            </a:r>
            <a:endParaRPr sz="1000">
              <a:solidFill>
                <a:schemeClr val="dk1"/>
              </a:solidFill>
            </a:endParaRPr>
          </a:p>
          <a:p>
            <a:pPr indent="0" lvl="0" marL="0" rtl="0" algn="ctr">
              <a:spcBef>
                <a:spcPts val="0"/>
              </a:spcBef>
              <a:spcAft>
                <a:spcPts val="0"/>
              </a:spcAft>
              <a:buNone/>
            </a:pPr>
            <a:r>
              <a:rPr lang="en" sz="1000">
                <a:solidFill>
                  <a:schemeClr val="dk1"/>
                </a:solidFill>
              </a:rPr>
              <a:t>Restaurant data</a:t>
            </a:r>
            <a:endParaRPr sz="1000"/>
          </a:p>
        </p:txBody>
      </p:sp>
      <p:sp>
        <p:nvSpPr>
          <p:cNvPr id="192" name="Google Shape;192;p27"/>
          <p:cNvSpPr/>
          <p:nvPr/>
        </p:nvSpPr>
        <p:spPr>
          <a:xfrm>
            <a:off x="859944" y="3141468"/>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Split train data (70%) </a:t>
            </a:r>
            <a:endParaRPr sz="1000">
              <a:solidFill>
                <a:schemeClr val="dk1"/>
              </a:solidFill>
            </a:endParaRPr>
          </a:p>
          <a:p>
            <a:pPr indent="0" lvl="0" marL="0" rtl="0" algn="ctr">
              <a:spcBef>
                <a:spcPts val="0"/>
              </a:spcBef>
              <a:spcAft>
                <a:spcPts val="0"/>
              </a:spcAft>
              <a:buNone/>
            </a:pPr>
            <a:r>
              <a:rPr lang="en" sz="1000">
                <a:solidFill>
                  <a:schemeClr val="dk1"/>
                </a:solidFill>
              </a:rPr>
              <a:t>and test data (30%)</a:t>
            </a:r>
            <a:endParaRPr sz="1000">
              <a:solidFill>
                <a:schemeClr val="dk1"/>
              </a:solidFill>
            </a:endParaRPr>
          </a:p>
        </p:txBody>
      </p:sp>
      <p:sp>
        <p:nvSpPr>
          <p:cNvPr id="193" name="Google Shape;193;p27"/>
          <p:cNvSpPr/>
          <p:nvPr/>
        </p:nvSpPr>
        <p:spPr>
          <a:xfrm>
            <a:off x="859944" y="3960023"/>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Normalize x columns that are non-binary</a:t>
            </a:r>
            <a:endParaRPr sz="1000">
              <a:solidFill>
                <a:schemeClr val="dk1"/>
              </a:solidFill>
            </a:endParaRPr>
          </a:p>
        </p:txBody>
      </p:sp>
      <p:sp>
        <p:nvSpPr>
          <p:cNvPr id="194" name="Google Shape;194;p27"/>
          <p:cNvSpPr/>
          <p:nvPr/>
        </p:nvSpPr>
        <p:spPr>
          <a:xfrm>
            <a:off x="3575949" y="1451344"/>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Check the </a:t>
            </a:r>
            <a:r>
              <a:rPr lang="en" sz="1000">
                <a:solidFill>
                  <a:srgbClr val="202124"/>
                </a:solidFill>
                <a:highlight>
                  <a:srgbClr val="FFFFFF"/>
                </a:highlight>
              </a:rPr>
              <a:t>collinearity in x columns</a:t>
            </a:r>
            <a:endParaRPr sz="1000">
              <a:solidFill>
                <a:schemeClr val="dk1"/>
              </a:solidFill>
            </a:endParaRPr>
          </a:p>
        </p:txBody>
      </p:sp>
      <p:sp>
        <p:nvSpPr>
          <p:cNvPr id="195" name="Google Shape;195;p27"/>
          <p:cNvSpPr/>
          <p:nvPr/>
        </p:nvSpPr>
        <p:spPr>
          <a:xfrm>
            <a:off x="3575949" y="2287570"/>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Drop columns that have high </a:t>
            </a:r>
            <a:r>
              <a:rPr lang="en" sz="1000">
                <a:solidFill>
                  <a:srgbClr val="202124"/>
                </a:solidFill>
                <a:highlight>
                  <a:srgbClr val="FFFFFF"/>
                </a:highlight>
              </a:rPr>
              <a:t>collinearity</a:t>
            </a:r>
            <a:endParaRPr sz="1000">
              <a:solidFill>
                <a:schemeClr val="dk1"/>
              </a:solidFill>
            </a:endParaRPr>
          </a:p>
        </p:txBody>
      </p:sp>
      <p:sp>
        <p:nvSpPr>
          <p:cNvPr id="196" name="Google Shape;196;p27"/>
          <p:cNvSpPr/>
          <p:nvPr/>
        </p:nvSpPr>
        <p:spPr>
          <a:xfrm>
            <a:off x="3575949" y="3123797"/>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Create logistic regression model</a:t>
            </a:r>
            <a:endParaRPr sz="1000">
              <a:solidFill>
                <a:schemeClr val="dk1"/>
              </a:solidFill>
            </a:endParaRPr>
          </a:p>
        </p:txBody>
      </p:sp>
      <p:sp>
        <p:nvSpPr>
          <p:cNvPr id="197" name="Google Shape;197;p27"/>
          <p:cNvSpPr/>
          <p:nvPr/>
        </p:nvSpPr>
        <p:spPr>
          <a:xfrm>
            <a:off x="3575949" y="3960023"/>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Train the logistic regression model</a:t>
            </a:r>
            <a:endParaRPr sz="1000">
              <a:solidFill>
                <a:schemeClr val="dk1"/>
              </a:solidFill>
            </a:endParaRPr>
          </a:p>
        </p:txBody>
      </p:sp>
      <p:sp>
        <p:nvSpPr>
          <p:cNvPr id="198" name="Google Shape;198;p27"/>
          <p:cNvSpPr/>
          <p:nvPr/>
        </p:nvSpPr>
        <p:spPr>
          <a:xfrm>
            <a:off x="6321004" y="3903037"/>
            <a:ext cx="1995000" cy="659000"/>
          </a:xfrm>
          <a:prstGeom prst="flowChartInputOutpu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Output </a:t>
            </a:r>
            <a:endParaRPr sz="1000">
              <a:solidFill>
                <a:schemeClr val="dk1"/>
              </a:solidFill>
            </a:endParaRPr>
          </a:p>
          <a:p>
            <a:pPr indent="0" lvl="0" marL="0" rtl="0" algn="ctr">
              <a:spcBef>
                <a:spcPts val="0"/>
              </a:spcBef>
              <a:spcAft>
                <a:spcPts val="0"/>
              </a:spcAft>
              <a:buNone/>
            </a:pPr>
            <a:r>
              <a:rPr lang="en" sz="1000">
                <a:solidFill>
                  <a:schemeClr val="dk1"/>
                </a:solidFill>
              </a:rPr>
              <a:t>Confusion matrix</a:t>
            </a:r>
            <a:endParaRPr sz="1000"/>
          </a:p>
        </p:txBody>
      </p:sp>
      <p:sp>
        <p:nvSpPr>
          <p:cNvPr id="199" name="Google Shape;199;p27"/>
          <p:cNvSpPr/>
          <p:nvPr/>
        </p:nvSpPr>
        <p:spPr>
          <a:xfrm>
            <a:off x="6798957" y="4755575"/>
            <a:ext cx="1039068" cy="346356"/>
          </a:xfrm>
          <a:prstGeom prst="flowChartTerminator">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End</a:t>
            </a:r>
            <a:endParaRPr sz="1000"/>
          </a:p>
        </p:txBody>
      </p:sp>
      <p:cxnSp>
        <p:nvCxnSpPr>
          <p:cNvPr id="200" name="Google Shape;200;p27"/>
          <p:cNvCxnSpPr>
            <a:stCxn id="189" idx="2"/>
            <a:endCxn id="191" idx="1"/>
          </p:cNvCxnSpPr>
          <p:nvPr/>
        </p:nvCxnSpPr>
        <p:spPr>
          <a:xfrm>
            <a:off x="1825494" y="1238781"/>
            <a:ext cx="0" cy="212700"/>
          </a:xfrm>
          <a:prstGeom prst="straightConnector1">
            <a:avLst/>
          </a:prstGeom>
          <a:noFill/>
          <a:ln cap="flat" cmpd="sng" w="9525">
            <a:solidFill>
              <a:schemeClr val="dk1"/>
            </a:solidFill>
            <a:prstDash val="solid"/>
            <a:round/>
            <a:headEnd len="med" w="med" type="none"/>
            <a:tailEnd len="med" w="med" type="triangle"/>
          </a:ln>
        </p:spPr>
      </p:cxnSp>
      <p:cxnSp>
        <p:nvCxnSpPr>
          <p:cNvPr id="201" name="Google Shape;201;p27"/>
          <p:cNvCxnSpPr>
            <a:stCxn id="191" idx="4"/>
            <a:endCxn id="190" idx="0"/>
          </p:cNvCxnSpPr>
          <p:nvPr/>
        </p:nvCxnSpPr>
        <p:spPr>
          <a:xfrm>
            <a:off x="1825494" y="2110358"/>
            <a:ext cx="0" cy="212700"/>
          </a:xfrm>
          <a:prstGeom prst="straightConnector1">
            <a:avLst/>
          </a:prstGeom>
          <a:noFill/>
          <a:ln cap="flat" cmpd="sng" w="9525">
            <a:solidFill>
              <a:schemeClr val="dk1"/>
            </a:solidFill>
            <a:prstDash val="solid"/>
            <a:round/>
            <a:headEnd len="med" w="med" type="none"/>
            <a:tailEnd len="med" w="med" type="triangle"/>
          </a:ln>
        </p:spPr>
      </p:cxnSp>
      <p:cxnSp>
        <p:nvCxnSpPr>
          <p:cNvPr id="202" name="Google Shape;202;p27"/>
          <p:cNvCxnSpPr>
            <a:stCxn id="190" idx="2"/>
            <a:endCxn id="192" idx="0"/>
          </p:cNvCxnSpPr>
          <p:nvPr/>
        </p:nvCxnSpPr>
        <p:spPr>
          <a:xfrm>
            <a:off x="1825494" y="2928913"/>
            <a:ext cx="0" cy="212700"/>
          </a:xfrm>
          <a:prstGeom prst="straightConnector1">
            <a:avLst/>
          </a:prstGeom>
          <a:noFill/>
          <a:ln cap="flat" cmpd="sng" w="9525">
            <a:solidFill>
              <a:schemeClr val="dk1"/>
            </a:solidFill>
            <a:prstDash val="solid"/>
            <a:round/>
            <a:headEnd len="med" w="med" type="none"/>
            <a:tailEnd len="med" w="med" type="triangle"/>
          </a:ln>
        </p:spPr>
      </p:cxnSp>
      <p:cxnSp>
        <p:nvCxnSpPr>
          <p:cNvPr id="203" name="Google Shape;203;p27"/>
          <p:cNvCxnSpPr>
            <a:endCxn id="195" idx="0"/>
          </p:cNvCxnSpPr>
          <p:nvPr/>
        </p:nvCxnSpPr>
        <p:spPr>
          <a:xfrm>
            <a:off x="4541499" y="2020870"/>
            <a:ext cx="0" cy="266700"/>
          </a:xfrm>
          <a:prstGeom prst="straightConnector1">
            <a:avLst/>
          </a:prstGeom>
          <a:noFill/>
          <a:ln cap="flat" cmpd="sng" w="9525">
            <a:solidFill>
              <a:schemeClr val="dk1"/>
            </a:solidFill>
            <a:prstDash val="solid"/>
            <a:round/>
            <a:headEnd len="med" w="med" type="none"/>
            <a:tailEnd len="med" w="med" type="triangle"/>
          </a:ln>
        </p:spPr>
      </p:cxnSp>
      <p:cxnSp>
        <p:nvCxnSpPr>
          <p:cNvPr id="204" name="Google Shape;204;p27"/>
          <p:cNvCxnSpPr>
            <a:stCxn id="195" idx="2"/>
            <a:endCxn id="196" idx="0"/>
          </p:cNvCxnSpPr>
          <p:nvPr/>
        </p:nvCxnSpPr>
        <p:spPr>
          <a:xfrm>
            <a:off x="4541499" y="2893570"/>
            <a:ext cx="0" cy="230100"/>
          </a:xfrm>
          <a:prstGeom prst="straightConnector1">
            <a:avLst/>
          </a:prstGeom>
          <a:noFill/>
          <a:ln cap="flat" cmpd="sng" w="9525">
            <a:solidFill>
              <a:schemeClr val="dk1"/>
            </a:solidFill>
            <a:prstDash val="solid"/>
            <a:round/>
            <a:headEnd len="med" w="med" type="none"/>
            <a:tailEnd len="med" w="med" type="triangle"/>
          </a:ln>
        </p:spPr>
      </p:cxnSp>
      <p:sp>
        <p:nvSpPr>
          <p:cNvPr id="205" name="Google Shape;205;p27"/>
          <p:cNvSpPr/>
          <p:nvPr/>
        </p:nvSpPr>
        <p:spPr>
          <a:xfrm>
            <a:off x="6352954" y="1451361"/>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Predict</a:t>
            </a:r>
            <a:r>
              <a:rPr lang="en" sz="1000">
                <a:solidFill>
                  <a:schemeClr val="dk1"/>
                </a:solidFill>
              </a:rPr>
              <a:t> the logistic regression model</a:t>
            </a:r>
            <a:endParaRPr sz="1000">
              <a:solidFill>
                <a:schemeClr val="dk1"/>
              </a:solidFill>
            </a:endParaRPr>
          </a:p>
        </p:txBody>
      </p:sp>
      <p:sp>
        <p:nvSpPr>
          <p:cNvPr id="206" name="Google Shape;206;p27"/>
          <p:cNvSpPr/>
          <p:nvPr/>
        </p:nvSpPr>
        <p:spPr>
          <a:xfrm>
            <a:off x="6352954" y="2250919"/>
            <a:ext cx="1931100" cy="60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Evaluate</a:t>
            </a:r>
            <a:r>
              <a:rPr lang="en" sz="1000">
                <a:solidFill>
                  <a:schemeClr val="dk1"/>
                </a:solidFill>
              </a:rPr>
              <a:t> the logistic regression model accuracy</a:t>
            </a:r>
            <a:endParaRPr sz="1000">
              <a:solidFill>
                <a:schemeClr val="dk1"/>
              </a:solidFill>
            </a:endParaRPr>
          </a:p>
        </p:txBody>
      </p:sp>
      <p:sp>
        <p:nvSpPr>
          <p:cNvPr id="207" name="Google Shape;207;p27"/>
          <p:cNvSpPr/>
          <p:nvPr/>
        </p:nvSpPr>
        <p:spPr>
          <a:xfrm>
            <a:off x="6321004" y="3050478"/>
            <a:ext cx="1995000" cy="659000"/>
          </a:xfrm>
          <a:prstGeom prst="flowChartInputOutpu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Output </a:t>
            </a:r>
            <a:endParaRPr sz="1000">
              <a:solidFill>
                <a:schemeClr val="dk1"/>
              </a:solidFill>
            </a:endParaRPr>
          </a:p>
          <a:p>
            <a:pPr indent="0" lvl="0" marL="0" rtl="0" algn="ctr">
              <a:spcBef>
                <a:spcPts val="0"/>
              </a:spcBef>
              <a:spcAft>
                <a:spcPts val="0"/>
              </a:spcAft>
              <a:buNone/>
            </a:pPr>
            <a:r>
              <a:rPr lang="en" sz="1000">
                <a:solidFill>
                  <a:schemeClr val="dk1"/>
                </a:solidFill>
              </a:rPr>
              <a:t>Coefficient of each x column</a:t>
            </a:r>
            <a:endParaRPr sz="1000"/>
          </a:p>
        </p:txBody>
      </p:sp>
      <p:cxnSp>
        <p:nvCxnSpPr>
          <p:cNvPr id="208" name="Google Shape;208;p27"/>
          <p:cNvCxnSpPr>
            <a:stCxn id="193" idx="3"/>
            <a:endCxn id="194" idx="1"/>
          </p:cNvCxnSpPr>
          <p:nvPr/>
        </p:nvCxnSpPr>
        <p:spPr>
          <a:xfrm flipH="1" rot="10800000">
            <a:off x="2791044" y="1754423"/>
            <a:ext cx="784800" cy="2508600"/>
          </a:xfrm>
          <a:prstGeom prst="bentConnector3">
            <a:avLst>
              <a:gd fmla="val 50007" name="adj1"/>
            </a:avLst>
          </a:prstGeom>
          <a:noFill/>
          <a:ln cap="flat" cmpd="sng" w="9525">
            <a:solidFill>
              <a:schemeClr val="dk1"/>
            </a:solidFill>
            <a:prstDash val="solid"/>
            <a:round/>
            <a:headEnd len="med" w="med" type="none"/>
            <a:tailEnd len="med" w="med" type="triangle"/>
          </a:ln>
        </p:spPr>
      </p:cxnSp>
      <p:cxnSp>
        <p:nvCxnSpPr>
          <p:cNvPr id="209" name="Google Shape;209;p27"/>
          <p:cNvCxnSpPr>
            <a:stCxn id="197" idx="3"/>
            <a:endCxn id="205" idx="1"/>
          </p:cNvCxnSpPr>
          <p:nvPr/>
        </p:nvCxnSpPr>
        <p:spPr>
          <a:xfrm flipH="1" rot="10800000">
            <a:off x="5507049" y="1754423"/>
            <a:ext cx="846000" cy="2508600"/>
          </a:xfrm>
          <a:prstGeom prst="bentConnector3">
            <a:avLst>
              <a:gd fmla="val 49994" name="adj1"/>
            </a:avLst>
          </a:prstGeom>
          <a:noFill/>
          <a:ln cap="flat" cmpd="sng" w="9525">
            <a:solidFill>
              <a:schemeClr val="dk1"/>
            </a:solidFill>
            <a:prstDash val="solid"/>
            <a:round/>
            <a:headEnd len="med" w="med" type="none"/>
            <a:tailEnd len="med" w="med" type="triangle"/>
          </a:ln>
        </p:spPr>
      </p:cxnSp>
      <p:cxnSp>
        <p:nvCxnSpPr>
          <p:cNvPr id="210" name="Google Shape;210;p27"/>
          <p:cNvCxnSpPr>
            <a:endCxn id="193" idx="0"/>
          </p:cNvCxnSpPr>
          <p:nvPr/>
        </p:nvCxnSpPr>
        <p:spPr>
          <a:xfrm>
            <a:off x="1825494" y="3747323"/>
            <a:ext cx="0" cy="212700"/>
          </a:xfrm>
          <a:prstGeom prst="straightConnector1">
            <a:avLst/>
          </a:prstGeom>
          <a:noFill/>
          <a:ln cap="flat" cmpd="sng" w="9525">
            <a:solidFill>
              <a:schemeClr val="dk1"/>
            </a:solidFill>
            <a:prstDash val="solid"/>
            <a:round/>
            <a:headEnd len="med" w="med" type="none"/>
            <a:tailEnd len="med" w="med" type="triangle"/>
          </a:ln>
        </p:spPr>
      </p:cxnSp>
      <p:cxnSp>
        <p:nvCxnSpPr>
          <p:cNvPr id="211" name="Google Shape;211;p27"/>
          <p:cNvCxnSpPr>
            <a:endCxn id="197" idx="0"/>
          </p:cNvCxnSpPr>
          <p:nvPr/>
        </p:nvCxnSpPr>
        <p:spPr>
          <a:xfrm>
            <a:off x="4541499" y="3729923"/>
            <a:ext cx="0" cy="230100"/>
          </a:xfrm>
          <a:prstGeom prst="straightConnector1">
            <a:avLst/>
          </a:prstGeom>
          <a:noFill/>
          <a:ln cap="flat" cmpd="sng" w="9525">
            <a:solidFill>
              <a:schemeClr val="dk1"/>
            </a:solidFill>
            <a:prstDash val="solid"/>
            <a:round/>
            <a:headEnd len="med" w="med" type="none"/>
            <a:tailEnd len="med" w="med" type="triangle"/>
          </a:ln>
        </p:spPr>
      </p:cxnSp>
      <p:cxnSp>
        <p:nvCxnSpPr>
          <p:cNvPr id="212" name="Google Shape;212;p27"/>
          <p:cNvCxnSpPr>
            <a:endCxn id="206" idx="0"/>
          </p:cNvCxnSpPr>
          <p:nvPr/>
        </p:nvCxnSpPr>
        <p:spPr>
          <a:xfrm>
            <a:off x="7318504" y="2057419"/>
            <a:ext cx="0" cy="193500"/>
          </a:xfrm>
          <a:prstGeom prst="straightConnector1">
            <a:avLst/>
          </a:prstGeom>
          <a:noFill/>
          <a:ln cap="flat" cmpd="sng" w="9525">
            <a:solidFill>
              <a:schemeClr val="dk1"/>
            </a:solidFill>
            <a:prstDash val="solid"/>
            <a:round/>
            <a:headEnd len="med" w="med" type="none"/>
            <a:tailEnd len="med" w="med" type="triangle"/>
          </a:ln>
        </p:spPr>
      </p:cxnSp>
      <p:cxnSp>
        <p:nvCxnSpPr>
          <p:cNvPr id="213" name="Google Shape;213;p27"/>
          <p:cNvCxnSpPr>
            <a:endCxn id="207" idx="1"/>
          </p:cNvCxnSpPr>
          <p:nvPr/>
        </p:nvCxnSpPr>
        <p:spPr>
          <a:xfrm>
            <a:off x="7318504" y="2856978"/>
            <a:ext cx="0" cy="193500"/>
          </a:xfrm>
          <a:prstGeom prst="straightConnector1">
            <a:avLst/>
          </a:prstGeom>
          <a:noFill/>
          <a:ln cap="flat" cmpd="sng" w="9525">
            <a:solidFill>
              <a:schemeClr val="dk1"/>
            </a:solidFill>
            <a:prstDash val="solid"/>
            <a:round/>
            <a:headEnd len="med" w="med" type="none"/>
            <a:tailEnd len="med" w="med" type="triangle"/>
          </a:ln>
        </p:spPr>
      </p:cxnSp>
      <p:cxnSp>
        <p:nvCxnSpPr>
          <p:cNvPr id="214" name="Google Shape;214;p27"/>
          <p:cNvCxnSpPr>
            <a:stCxn id="207" idx="4"/>
            <a:endCxn id="198" idx="1"/>
          </p:cNvCxnSpPr>
          <p:nvPr/>
        </p:nvCxnSpPr>
        <p:spPr>
          <a:xfrm>
            <a:off x="7318504" y="3709478"/>
            <a:ext cx="0" cy="193500"/>
          </a:xfrm>
          <a:prstGeom prst="straightConnector1">
            <a:avLst/>
          </a:prstGeom>
          <a:noFill/>
          <a:ln cap="flat" cmpd="sng" w="9525">
            <a:solidFill>
              <a:schemeClr val="dk1"/>
            </a:solidFill>
            <a:prstDash val="solid"/>
            <a:round/>
            <a:headEnd len="med" w="med" type="none"/>
            <a:tailEnd len="med" w="med" type="triangle"/>
          </a:ln>
        </p:spPr>
      </p:cxnSp>
      <p:cxnSp>
        <p:nvCxnSpPr>
          <p:cNvPr id="215" name="Google Shape;215;p27"/>
          <p:cNvCxnSpPr>
            <a:endCxn id="199" idx="0"/>
          </p:cNvCxnSpPr>
          <p:nvPr/>
        </p:nvCxnSpPr>
        <p:spPr>
          <a:xfrm>
            <a:off x="7318491" y="4562075"/>
            <a:ext cx="0" cy="193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b="1" lang="en" sz="1200">
                <a:solidFill>
                  <a:schemeClr val="dk1"/>
                </a:solidFill>
              </a:rPr>
              <a:t>What factors significantly affect my satisfaction towards a restaurant?</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221" name="Google Shape;221;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Satisfaction Prediction</a:t>
            </a:r>
            <a:endParaRPr b="1" sz="2000">
              <a:latin typeface="Helvetica Neue"/>
              <a:ea typeface="Helvetica Neue"/>
              <a:cs typeface="Helvetica Neue"/>
              <a:sym typeface="Helvetica Neue"/>
            </a:endParaRPr>
          </a:p>
        </p:txBody>
      </p:sp>
      <p:sp>
        <p:nvSpPr>
          <p:cNvPr id="222" name="Google Shape;22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8"/>
          <p:cNvSpPr txBox="1"/>
          <p:nvPr>
            <p:ph idx="1" type="body"/>
          </p:nvPr>
        </p:nvSpPr>
        <p:spPr>
          <a:xfrm>
            <a:off x="342900" y="1152475"/>
            <a:ext cx="84582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rgbClr val="000000"/>
                </a:solidFill>
              </a:rPr>
              <a:t>Natural Language Processing using 2-Layer-LSTM Model</a:t>
            </a:r>
            <a:endParaRPr b="1" sz="1000">
              <a:solidFill>
                <a:srgbClr val="000000"/>
              </a:solidFill>
            </a:endParaRPr>
          </a:p>
          <a:p>
            <a:pPr indent="0" lvl="0" marL="0" rtl="0" algn="just">
              <a:lnSpc>
                <a:spcPct val="130000"/>
              </a:lnSpc>
              <a:spcBef>
                <a:spcPts val="0"/>
              </a:spcBef>
              <a:spcAft>
                <a:spcPts val="0"/>
              </a:spcAft>
              <a:buNone/>
            </a:pPr>
            <a:r>
              <a:t/>
            </a:r>
            <a:endParaRPr b="1" sz="1000">
              <a:solidFill>
                <a:srgbClr val="000000"/>
              </a:solidFill>
            </a:endParaRPr>
          </a:p>
          <a:p>
            <a:pPr indent="0" lvl="0" marL="0" rtl="0" algn="just">
              <a:lnSpc>
                <a:spcPct val="130000"/>
              </a:lnSpc>
              <a:spcBef>
                <a:spcPts val="0"/>
              </a:spcBef>
              <a:spcAft>
                <a:spcPts val="0"/>
              </a:spcAft>
              <a:buNone/>
            </a:pPr>
            <a:r>
              <a:rPr lang="en" sz="1000">
                <a:solidFill>
                  <a:srgbClr val="000000"/>
                </a:solidFill>
              </a:rPr>
              <a:t>Model used : 						</a:t>
            </a:r>
            <a:endParaRPr sz="1000">
              <a:solidFill>
                <a:srgbClr val="000000"/>
              </a:solidFill>
            </a:endParaRPr>
          </a:p>
          <a:p>
            <a:pPr indent="0" lvl="0" marL="0" rtl="0" algn="just">
              <a:lnSpc>
                <a:spcPct val="130000"/>
              </a:lnSpc>
              <a:spcBef>
                <a:spcPts val="0"/>
              </a:spcBef>
              <a:spcAft>
                <a:spcPts val="0"/>
              </a:spcAft>
              <a:buNone/>
            </a:pPr>
            <a:r>
              <a:t/>
            </a:r>
            <a:endParaRPr b="1" sz="1000">
              <a:solidFill>
                <a:srgbClr val="000000"/>
              </a:solidFill>
            </a:endParaRPr>
          </a:p>
        </p:txBody>
      </p:sp>
      <p:pic>
        <p:nvPicPr>
          <p:cNvPr id="224" name="Google Shape;224;p28"/>
          <p:cNvPicPr preferRelativeResize="0"/>
          <p:nvPr/>
        </p:nvPicPr>
        <p:blipFill>
          <a:blip r:embed="rId3">
            <a:alphaModFix/>
          </a:blip>
          <a:stretch>
            <a:fillRect/>
          </a:stretch>
        </p:blipFill>
        <p:spPr>
          <a:xfrm>
            <a:off x="419950" y="1870600"/>
            <a:ext cx="2903894" cy="2792625"/>
          </a:xfrm>
          <a:prstGeom prst="rect">
            <a:avLst/>
          </a:prstGeom>
          <a:noFill/>
          <a:ln>
            <a:noFill/>
          </a:ln>
        </p:spPr>
      </p:pic>
      <p:sp>
        <p:nvSpPr>
          <p:cNvPr id="225" name="Google Shape;225;p28"/>
          <p:cNvSpPr txBox="1"/>
          <p:nvPr/>
        </p:nvSpPr>
        <p:spPr>
          <a:xfrm>
            <a:off x="3412625" y="1531900"/>
            <a:ext cx="3000000" cy="5388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None/>
            </a:pPr>
            <a:r>
              <a:rPr lang="en" sz="1000">
                <a:solidFill>
                  <a:schemeClr val="dk1"/>
                </a:solidFill>
              </a:rPr>
              <a:t>Accuracy obtained :</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Maximum accuracy of </a:t>
            </a:r>
            <a:r>
              <a:rPr b="1" lang="en" sz="1000">
                <a:solidFill>
                  <a:schemeClr val="dk1"/>
                </a:solidFill>
              </a:rPr>
              <a:t>0.6857</a:t>
            </a:r>
            <a:endParaRPr b="1" sz="1000">
              <a:solidFill>
                <a:schemeClr val="dk1"/>
              </a:solidFill>
            </a:endParaRPr>
          </a:p>
        </p:txBody>
      </p:sp>
      <p:pic>
        <p:nvPicPr>
          <p:cNvPr id="226" name="Google Shape;226;p28"/>
          <p:cNvPicPr preferRelativeResize="0"/>
          <p:nvPr/>
        </p:nvPicPr>
        <p:blipFill>
          <a:blip r:embed="rId4">
            <a:alphaModFix/>
          </a:blip>
          <a:stretch>
            <a:fillRect/>
          </a:stretch>
        </p:blipFill>
        <p:spPr>
          <a:xfrm>
            <a:off x="3451175" y="2165188"/>
            <a:ext cx="3131913" cy="2343532"/>
          </a:xfrm>
          <a:prstGeom prst="rect">
            <a:avLst/>
          </a:prstGeom>
          <a:noFill/>
          <a:ln>
            <a:noFill/>
          </a:ln>
        </p:spPr>
      </p:pic>
      <p:sp>
        <p:nvSpPr>
          <p:cNvPr id="227" name="Google Shape;227;p28"/>
          <p:cNvSpPr txBox="1"/>
          <p:nvPr/>
        </p:nvSpPr>
        <p:spPr>
          <a:xfrm>
            <a:off x="6660500" y="2070700"/>
            <a:ext cx="2171700" cy="23397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None/>
            </a:pPr>
            <a:r>
              <a:rPr lang="en" sz="1000">
                <a:solidFill>
                  <a:schemeClr val="dk1"/>
                </a:solidFill>
              </a:rPr>
              <a:t>0 – negative</a:t>
            </a:r>
            <a:br>
              <a:rPr lang="en" sz="1000">
                <a:solidFill>
                  <a:schemeClr val="dk1"/>
                </a:solidFill>
              </a:rPr>
            </a:br>
            <a:r>
              <a:rPr lang="en" sz="1000">
                <a:solidFill>
                  <a:schemeClr val="dk1"/>
                </a:solidFill>
              </a:rPr>
              <a:t>1 – neutral</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2 – positive</a:t>
            </a:r>
            <a:endParaRPr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Sentiment prediction model shows </a:t>
            </a:r>
            <a:r>
              <a:rPr lang="en" sz="1000">
                <a:solidFill>
                  <a:schemeClr val="dk1"/>
                </a:solidFill>
              </a:rPr>
              <a:t>acceptable</a:t>
            </a:r>
            <a:r>
              <a:rPr lang="en" sz="1000">
                <a:solidFill>
                  <a:schemeClr val="dk1"/>
                </a:solidFill>
              </a:rPr>
              <a:t> accuracy of 0.6857.</a:t>
            </a:r>
            <a:endParaRPr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The model </a:t>
            </a:r>
            <a:r>
              <a:rPr lang="en" sz="1000">
                <a:solidFill>
                  <a:schemeClr val="dk1"/>
                </a:solidFill>
              </a:rPr>
              <a:t>shows</a:t>
            </a:r>
            <a:r>
              <a:rPr lang="en" sz="1000">
                <a:solidFill>
                  <a:schemeClr val="dk1"/>
                </a:solidFill>
              </a:rPr>
              <a:t> higher accuracy in predicting positive and negative opinions but should be improved on predicting neutral opinions.</a:t>
            </a:r>
            <a:endParaRPr sz="1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b="1" lang="en" sz="1200">
                <a:solidFill>
                  <a:schemeClr val="dk1"/>
                </a:solidFill>
              </a:rPr>
              <a:t>What factors significantly affect my satisfaction towards a restaurant?</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233" name="Google Shape;23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Satisfaction Prediction</a:t>
            </a:r>
            <a:endParaRPr b="1" sz="2000">
              <a:latin typeface="Helvetica Neue"/>
              <a:ea typeface="Helvetica Neue"/>
              <a:cs typeface="Helvetica Neue"/>
              <a:sym typeface="Helvetica Neue"/>
            </a:endParaRPr>
          </a:p>
        </p:txBody>
      </p:sp>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9"/>
          <p:cNvSpPr txBox="1"/>
          <p:nvPr>
            <p:ph idx="1" type="body"/>
          </p:nvPr>
        </p:nvSpPr>
        <p:spPr>
          <a:xfrm>
            <a:off x="342900" y="1152475"/>
            <a:ext cx="84582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chemeClr val="dk1"/>
                </a:solidFill>
              </a:rPr>
              <a:t>Logistic Regression Model</a:t>
            </a:r>
            <a:endParaRPr b="1" sz="1000">
              <a:solidFill>
                <a:srgbClr val="000000"/>
              </a:solidFill>
            </a:endParaRPr>
          </a:p>
          <a:p>
            <a:pPr indent="0" lvl="0" marL="0" rtl="0" algn="just">
              <a:lnSpc>
                <a:spcPct val="130000"/>
              </a:lnSpc>
              <a:spcBef>
                <a:spcPts val="0"/>
              </a:spcBef>
              <a:spcAft>
                <a:spcPts val="0"/>
              </a:spcAft>
              <a:buNone/>
            </a:pPr>
            <a:r>
              <a:t/>
            </a:r>
            <a:endParaRPr b="1" sz="1000">
              <a:solidFill>
                <a:srgbClr val="000000"/>
              </a:solidFill>
            </a:endParaRPr>
          </a:p>
          <a:p>
            <a:pPr indent="0" lvl="0" marL="0" rtl="0" algn="just">
              <a:lnSpc>
                <a:spcPct val="130000"/>
              </a:lnSpc>
              <a:spcBef>
                <a:spcPts val="0"/>
              </a:spcBef>
              <a:spcAft>
                <a:spcPts val="0"/>
              </a:spcAft>
              <a:buNone/>
            </a:pPr>
            <a:r>
              <a:rPr lang="en" sz="1000">
                <a:solidFill>
                  <a:srgbClr val="000000"/>
                </a:solidFill>
              </a:rPr>
              <a:t>Accuracy obtained :</a:t>
            </a:r>
            <a:endParaRPr sz="1000">
              <a:solidFill>
                <a:srgbClr val="000000"/>
              </a:solidFill>
            </a:endParaRPr>
          </a:p>
          <a:p>
            <a:pPr indent="0" lvl="0" marL="0" rtl="0" algn="just">
              <a:lnSpc>
                <a:spcPct val="130000"/>
              </a:lnSpc>
              <a:spcBef>
                <a:spcPts val="0"/>
              </a:spcBef>
              <a:spcAft>
                <a:spcPts val="0"/>
              </a:spcAft>
              <a:buNone/>
            </a:pPr>
            <a:r>
              <a:rPr lang="en" sz="1000">
                <a:solidFill>
                  <a:schemeClr val="dk1"/>
                </a:solidFill>
              </a:rPr>
              <a:t>Accuracy on train dataset of </a:t>
            </a:r>
            <a:r>
              <a:rPr b="1" lang="en" sz="1000">
                <a:solidFill>
                  <a:schemeClr val="dk1"/>
                </a:solidFill>
              </a:rPr>
              <a:t>0.901</a:t>
            </a:r>
            <a:endParaRPr b="1" sz="1000">
              <a:solidFill>
                <a:schemeClr val="dk1"/>
              </a:solidFill>
            </a:endParaRPr>
          </a:p>
          <a:p>
            <a:pPr indent="0" lvl="0" marL="0" rtl="0" algn="just">
              <a:lnSpc>
                <a:spcPct val="130000"/>
              </a:lnSpc>
              <a:spcBef>
                <a:spcPts val="0"/>
              </a:spcBef>
              <a:spcAft>
                <a:spcPts val="0"/>
              </a:spcAft>
              <a:buNone/>
            </a:pPr>
            <a:r>
              <a:rPr lang="en" sz="1000">
                <a:solidFill>
                  <a:srgbClr val="000000"/>
                </a:solidFill>
              </a:rPr>
              <a:t>Accuracy on test dataset of</a:t>
            </a:r>
            <a:r>
              <a:rPr b="1" lang="en" sz="1000">
                <a:solidFill>
                  <a:srgbClr val="000000"/>
                </a:solidFill>
              </a:rPr>
              <a:t> 0.914</a:t>
            </a:r>
            <a:r>
              <a:rPr b="1" lang="en" sz="1000">
                <a:solidFill>
                  <a:srgbClr val="000000"/>
                </a:solidFill>
              </a:rPr>
              <a:t>	</a:t>
            </a:r>
            <a:r>
              <a:rPr lang="en" sz="1000">
                <a:solidFill>
                  <a:srgbClr val="000000"/>
                </a:solidFill>
              </a:rPr>
              <a:t>			</a:t>
            </a:r>
            <a:endParaRPr sz="1000">
              <a:solidFill>
                <a:srgbClr val="000000"/>
              </a:solidFill>
            </a:endParaRPr>
          </a:p>
          <a:p>
            <a:pPr indent="0" lvl="0" marL="0" rtl="0" algn="just">
              <a:lnSpc>
                <a:spcPct val="130000"/>
              </a:lnSpc>
              <a:spcBef>
                <a:spcPts val="0"/>
              </a:spcBef>
              <a:spcAft>
                <a:spcPts val="0"/>
              </a:spcAft>
              <a:buNone/>
            </a:pPr>
            <a:r>
              <a:t/>
            </a:r>
            <a:endParaRPr b="1" sz="1000">
              <a:solidFill>
                <a:srgbClr val="000000"/>
              </a:solidFill>
            </a:endParaRPr>
          </a:p>
        </p:txBody>
      </p:sp>
      <p:sp>
        <p:nvSpPr>
          <p:cNvPr id="236" name="Google Shape;236;p29"/>
          <p:cNvSpPr txBox="1"/>
          <p:nvPr/>
        </p:nvSpPr>
        <p:spPr>
          <a:xfrm>
            <a:off x="6660500" y="2070700"/>
            <a:ext cx="2171700" cy="19395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None/>
            </a:pPr>
            <a:r>
              <a:rPr lang="en" sz="1000">
                <a:solidFill>
                  <a:schemeClr val="dk1"/>
                </a:solidFill>
              </a:rPr>
              <a:t>0 – unsatisfied</a:t>
            </a:r>
            <a:br>
              <a:rPr lang="en" sz="1000">
                <a:solidFill>
                  <a:schemeClr val="dk1"/>
                </a:solidFill>
              </a:rPr>
            </a:br>
            <a:r>
              <a:rPr lang="en" sz="1000">
                <a:solidFill>
                  <a:schemeClr val="dk1"/>
                </a:solidFill>
              </a:rPr>
              <a:t>1 – satisfied</a:t>
            </a:r>
            <a:endParaRPr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Satisfaction prediction model shows great accuracy of 0.914.</a:t>
            </a:r>
            <a:endParaRPr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The model shows great accuracy in predicting both satisfied and unsatisfied restaurants.</a:t>
            </a:r>
            <a:endParaRPr sz="1000">
              <a:solidFill>
                <a:schemeClr val="dk1"/>
              </a:solidFill>
            </a:endParaRPr>
          </a:p>
        </p:txBody>
      </p:sp>
      <p:pic>
        <p:nvPicPr>
          <p:cNvPr id="237" name="Google Shape;237;p29"/>
          <p:cNvPicPr preferRelativeResize="0"/>
          <p:nvPr/>
        </p:nvPicPr>
        <p:blipFill rotWithShape="1">
          <a:blip r:embed="rId3">
            <a:alphaModFix/>
          </a:blip>
          <a:srcRect b="0" l="0" r="0" t="0"/>
          <a:stretch/>
        </p:blipFill>
        <p:spPr>
          <a:xfrm>
            <a:off x="393900" y="2273901"/>
            <a:ext cx="2755201" cy="2092300"/>
          </a:xfrm>
          <a:prstGeom prst="rect">
            <a:avLst/>
          </a:prstGeom>
          <a:noFill/>
          <a:ln>
            <a:noFill/>
          </a:ln>
        </p:spPr>
      </p:pic>
      <p:pic>
        <p:nvPicPr>
          <p:cNvPr id="238" name="Google Shape;238;p29"/>
          <p:cNvPicPr preferRelativeResize="0"/>
          <p:nvPr/>
        </p:nvPicPr>
        <p:blipFill rotWithShape="1">
          <a:blip r:embed="rId4">
            <a:alphaModFix/>
          </a:blip>
          <a:srcRect b="0" l="1758" r="0" t="0"/>
          <a:stretch/>
        </p:blipFill>
        <p:spPr>
          <a:xfrm>
            <a:off x="3186812" y="2010425"/>
            <a:ext cx="3435974" cy="2619249"/>
          </a:xfrm>
          <a:prstGeom prst="rect">
            <a:avLst/>
          </a:prstGeom>
          <a:noFill/>
          <a:ln>
            <a:noFill/>
          </a:ln>
        </p:spPr>
      </p:pic>
      <p:sp>
        <p:nvSpPr>
          <p:cNvPr id="239" name="Google Shape;239;p29"/>
          <p:cNvSpPr txBox="1"/>
          <p:nvPr/>
        </p:nvSpPr>
        <p:spPr>
          <a:xfrm>
            <a:off x="3412625" y="1531900"/>
            <a:ext cx="3000000" cy="3387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None/>
            </a:pPr>
            <a:r>
              <a:rPr lang="en" sz="1000">
                <a:solidFill>
                  <a:schemeClr val="dk1"/>
                </a:solidFill>
              </a:rPr>
              <a:t>Confusion matrix :</a:t>
            </a:r>
            <a:endParaRPr b="1" sz="1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b="1" lang="en" sz="1200">
                <a:solidFill>
                  <a:schemeClr val="dk1"/>
                </a:solidFill>
              </a:rPr>
              <a:t>What factors significantly affect my satisfaction towards a restaurant?</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245" name="Google Shape;24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Satisfaction Prediction</a:t>
            </a:r>
            <a:endParaRPr b="1" sz="2000">
              <a:latin typeface="Helvetica Neue"/>
              <a:ea typeface="Helvetica Neue"/>
              <a:cs typeface="Helvetica Neue"/>
              <a:sym typeface="Helvetica Neue"/>
            </a:endParaRPr>
          </a:p>
        </p:txBody>
      </p:sp>
      <p:sp>
        <p:nvSpPr>
          <p:cNvPr id="246" name="Google Shape;24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0"/>
          <p:cNvSpPr txBox="1"/>
          <p:nvPr>
            <p:ph idx="1" type="body"/>
          </p:nvPr>
        </p:nvSpPr>
        <p:spPr>
          <a:xfrm>
            <a:off x="342900" y="1152475"/>
            <a:ext cx="28758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chemeClr val="dk1"/>
                </a:solidFill>
              </a:rPr>
              <a:t>Logistic Regression Model</a:t>
            </a:r>
            <a:endParaRPr b="1" sz="1000">
              <a:solidFill>
                <a:srgbClr val="000000"/>
              </a:solidFill>
            </a:endParaRPr>
          </a:p>
          <a:p>
            <a:pPr indent="0" lvl="0" marL="0" rtl="0" algn="just">
              <a:lnSpc>
                <a:spcPct val="130000"/>
              </a:lnSpc>
              <a:spcBef>
                <a:spcPts val="0"/>
              </a:spcBef>
              <a:spcAft>
                <a:spcPts val="0"/>
              </a:spcAft>
              <a:buNone/>
            </a:pPr>
            <a:r>
              <a:t/>
            </a:r>
            <a:endParaRPr b="1" sz="1000">
              <a:solidFill>
                <a:srgbClr val="000000"/>
              </a:solidFill>
            </a:endParaRPr>
          </a:p>
          <a:p>
            <a:pPr indent="0" lvl="0" marL="0" rtl="0" algn="just">
              <a:lnSpc>
                <a:spcPct val="130000"/>
              </a:lnSpc>
              <a:spcBef>
                <a:spcPts val="0"/>
              </a:spcBef>
              <a:spcAft>
                <a:spcPts val="0"/>
              </a:spcAft>
              <a:buNone/>
            </a:pPr>
            <a:r>
              <a:rPr lang="en" sz="1000">
                <a:solidFill>
                  <a:srgbClr val="000000"/>
                </a:solidFill>
              </a:rPr>
              <a:t>ROC AUC score obtained</a:t>
            </a:r>
            <a:r>
              <a:rPr lang="en" sz="1000">
                <a:solidFill>
                  <a:srgbClr val="000000"/>
                </a:solidFill>
              </a:rPr>
              <a:t> : </a:t>
            </a:r>
            <a:r>
              <a:rPr b="1" lang="en" sz="1000">
                <a:solidFill>
                  <a:schemeClr val="dk1"/>
                </a:solidFill>
              </a:rPr>
              <a:t>0.9375</a:t>
            </a:r>
            <a:endParaRPr b="1" sz="1000">
              <a:solidFill>
                <a:schemeClr val="dk1"/>
              </a:solidFill>
            </a:endParaRPr>
          </a:p>
          <a:p>
            <a:pPr indent="0" lvl="0" marL="0" rtl="0" algn="just">
              <a:lnSpc>
                <a:spcPct val="130000"/>
              </a:lnSpc>
              <a:spcBef>
                <a:spcPts val="0"/>
              </a:spcBef>
              <a:spcAft>
                <a:spcPts val="0"/>
              </a:spcAft>
              <a:buNone/>
            </a:pPr>
            <a:r>
              <a:t/>
            </a:r>
            <a:endParaRPr b="1" sz="1000">
              <a:solidFill>
                <a:schemeClr val="dk1"/>
              </a:solidFill>
            </a:endParaRPr>
          </a:p>
          <a:p>
            <a:pPr indent="0" lvl="0" marL="0" rtl="0" algn="just">
              <a:lnSpc>
                <a:spcPct val="130000"/>
              </a:lnSpc>
              <a:spcBef>
                <a:spcPts val="0"/>
              </a:spcBef>
              <a:spcAft>
                <a:spcPts val="0"/>
              </a:spcAft>
              <a:buNone/>
            </a:pPr>
            <a:r>
              <a:rPr lang="en" sz="1000">
                <a:solidFill>
                  <a:schemeClr val="dk1"/>
                </a:solidFill>
              </a:rPr>
              <a:t>The model shows an outstanding ROC AUC score meaning the model is able to indicate whether the restaurant will be satisfied or not excellently.</a:t>
            </a:r>
            <a:endParaRPr sz="1000">
              <a:solidFill>
                <a:schemeClr val="dk1"/>
              </a:solidFill>
            </a:endParaRPr>
          </a:p>
          <a:p>
            <a:pPr indent="0" lvl="0" marL="0" rtl="0" algn="just">
              <a:lnSpc>
                <a:spcPct val="130000"/>
              </a:lnSpc>
              <a:spcBef>
                <a:spcPts val="0"/>
              </a:spcBef>
              <a:spcAft>
                <a:spcPts val="0"/>
              </a:spcAft>
              <a:buNone/>
            </a:pPr>
            <a:r>
              <a:t/>
            </a:r>
            <a:endParaRPr b="1" sz="1000">
              <a:solidFill>
                <a:srgbClr val="000000"/>
              </a:solidFill>
            </a:endParaRPr>
          </a:p>
        </p:txBody>
      </p:sp>
      <p:pic>
        <p:nvPicPr>
          <p:cNvPr id="248" name="Google Shape;248;p30"/>
          <p:cNvPicPr preferRelativeResize="0"/>
          <p:nvPr/>
        </p:nvPicPr>
        <p:blipFill>
          <a:blip r:embed="rId3">
            <a:alphaModFix/>
          </a:blip>
          <a:stretch>
            <a:fillRect/>
          </a:stretch>
        </p:blipFill>
        <p:spPr>
          <a:xfrm>
            <a:off x="3321175" y="1236075"/>
            <a:ext cx="5060849" cy="3584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b="1" lang="en" sz="1200">
                <a:solidFill>
                  <a:schemeClr val="dk1"/>
                </a:solidFill>
              </a:rPr>
              <a:t>What factors significantly affect my satisfaction towards a restaurant?</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0"/>
              </a:spcAft>
              <a:buNone/>
            </a:pPr>
            <a:r>
              <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sp>
        <p:nvSpPr>
          <p:cNvPr id="254" name="Google Shape;25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Satisfaction Prediction</a:t>
            </a:r>
            <a:endParaRPr b="1" sz="2000">
              <a:latin typeface="Helvetica Neue"/>
              <a:ea typeface="Helvetica Neue"/>
              <a:cs typeface="Helvetica Neue"/>
              <a:sym typeface="Helvetica Neue"/>
            </a:endParaRPr>
          </a:p>
        </p:txBody>
      </p:sp>
      <p:sp>
        <p:nvSpPr>
          <p:cNvPr id="255" name="Google Shape;25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1"/>
          <p:cNvPicPr preferRelativeResize="0"/>
          <p:nvPr/>
        </p:nvPicPr>
        <p:blipFill rotWithShape="1">
          <a:blip r:embed="rId3">
            <a:alphaModFix/>
          </a:blip>
          <a:srcRect b="0" l="0" r="0" t="0"/>
          <a:stretch/>
        </p:blipFill>
        <p:spPr>
          <a:xfrm>
            <a:off x="424100" y="3750863"/>
            <a:ext cx="3170801" cy="912374"/>
          </a:xfrm>
          <a:prstGeom prst="rect">
            <a:avLst/>
          </a:prstGeom>
          <a:noFill/>
          <a:ln>
            <a:noFill/>
          </a:ln>
        </p:spPr>
      </p:pic>
      <p:pic>
        <p:nvPicPr>
          <p:cNvPr id="257" name="Google Shape;257;p31"/>
          <p:cNvPicPr preferRelativeResize="0"/>
          <p:nvPr/>
        </p:nvPicPr>
        <p:blipFill>
          <a:blip r:embed="rId4">
            <a:alphaModFix/>
          </a:blip>
          <a:stretch>
            <a:fillRect/>
          </a:stretch>
        </p:blipFill>
        <p:spPr>
          <a:xfrm>
            <a:off x="424100" y="1334650"/>
            <a:ext cx="3170797" cy="2464157"/>
          </a:xfrm>
          <a:prstGeom prst="rect">
            <a:avLst/>
          </a:prstGeom>
          <a:noFill/>
          <a:ln>
            <a:noFill/>
          </a:ln>
        </p:spPr>
      </p:pic>
      <p:sp>
        <p:nvSpPr>
          <p:cNvPr id="258" name="Google Shape;258;p31"/>
          <p:cNvSpPr txBox="1"/>
          <p:nvPr>
            <p:ph idx="1" type="body"/>
          </p:nvPr>
        </p:nvSpPr>
        <p:spPr>
          <a:xfrm>
            <a:off x="3937800" y="1334650"/>
            <a:ext cx="33564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lang="en" sz="1000">
                <a:solidFill>
                  <a:schemeClr val="dk1"/>
                </a:solidFill>
              </a:rPr>
              <a:t>The coefficients obtained from the model shows that the factors that significantly affect the result are :</a:t>
            </a:r>
            <a:endParaRPr sz="1000">
              <a:solidFill>
                <a:schemeClr val="dk1"/>
              </a:solidFill>
            </a:endParaRPr>
          </a:p>
          <a:p>
            <a:pPr indent="-292100" lvl="0" marL="457200" rtl="0" algn="just">
              <a:lnSpc>
                <a:spcPct val="130000"/>
              </a:lnSpc>
              <a:spcBef>
                <a:spcPts val="0"/>
              </a:spcBef>
              <a:spcAft>
                <a:spcPts val="0"/>
              </a:spcAft>
              <a:buClr>
                <a:schemeClr val="dk1"/>
              </a:buClr>
              <a:buSzPts val="1000"/>
              <a:buAutoNum type="arabicPeriod"/>
            </a:pPr>
            <a:r>
              <a:rPr b="1" lang="en" sz="1000">
                <a:solidFill>
                  <a:schemeClr val="dk1"/>
                </a:solidFill>
              </a:rPr>
              <a:t>Sentiment value </a:t>
            </a:r>
            <a:r>
              <a:rPr lang="en" sz="1000">
                <a:solidFill>
                  <a:schemeClr val="dk1"/>
                </a:solidFill>
              </a:rPr>
              <a:t>(obtained from sentiment prediction based on opinion)</a:t>
            </a:r>
            <a:endParaRPr sz="1000">
              <a:solidFill>
                <a:schemeClr val="dk1"/>
              </a:solidFill>
            </a:endParaRPr>
          </a:p>
          <a:p>
            <a:pPr indent="-292100" lvl="0" marL="457200" rtl="0" algn="just">
              <a:lnSpc>
                <a:spcPct val="130000"/>
              </a:lnSpc>
              <a:spcBef>
                <a:spcPts val="0"/>
              </a:spcBef>
              <a:spcAft>
                <a:spcPts val="0"/>
              </a:spcAft>
              <a:buClr>
                <a:schemeClr val="dk1"/>
              </a:buClr>
              <a:buSzPts val="1000"/>
              <a:buAutoNum type="arabicPeriod"/>
            </a:pPr>
            <a:r>
              <a:rPr b="1" lang="en" sz="1000">
                <a:solidFill>
                  <a:schemeClr val="dk1"/>
                </a:solidFill>
              </a:rPr>
              <a:t>Service score of the restaurant</a:t>
            </a:r>
            <a:endParaRPr b="1"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Project Description</a:t>
            </a:r>
            <a:endParaRPr sz="2000"/>
          </a:p>
        </p:txBody>
      </p:sp>
      <p:sp>
        <p:nvSpPr>
          <p:cNvPr id="62" name="Google Shape;62;p14"/>
          <p:cNvSpPr txBox="1"/>
          <p:nvPr>
            <p:ph idx="1" type="body"/>
          </p:nvPr>
        </p:nvSpPr>
        <p:spPr>
          <a:xfrm>
            <a:off x="342900" y="1152475"/>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chemeClr val="dk1"/>
                </a:solidFill>
              </a:rPr>
              <a:t>Purpose</a:t>
            </a:r>
            <a:endParaRPr b="1" sz="1000">
              <a:solidFill>
                <a:schemeClr val="dk1"/>
              </a:solidFill>
            </a:endParaRPr>
          </a:p>
          <a:p>
            <a:pPr indent="0" lvl="0" marL="0" rtl="0" algn="just">
              <a:lnSpc>
                <a:spcPct val="130000"/>
              </a:lnSpc>
              <a:spcBef>
                <a:spcPts val="1200"/>
              </a:spcBef>
              <a:spcAft>
                <a:spcPts val="0"/>
              </a:spcAft>
              <a:buNone/>
            </a:pPr>
            <a:r>
              <a:rPr lang="en" sz="1000">
                <a:solidFill>
                  <a:schemeClr val="dk1"/>
                </a:solidFill>
              </a:rPr>
              <a:t>The purpose of this project is to analyze and predict my satisfaction towards the restaurants in order to study my food consumption pattern and restaurant preference </a:t>
            </a:r>
            <a:endParaRPr sz="1000">
              <a:solidFill>
                <a:schemeClr val="dk1"/>
              </a:solidFill>
            </a:endParaRPr>
          </a:p>
          <a:p>
            <a:pPr indent="0" lvl="0" marL="0" rtl="0" algn="just">
              <a:lnSpc>
                <a:spcPct val="130000"/>
              </a:lnSpc>
              <a:spcBef>
                <a:spcPts val="1200"/>
              </a:spcBef>
              <a:spcAft>
                <a:spcPts val="0"/>
              </a:spcAft>
              <a:buNone/>
            </a:pPr>
            <a:r>
              <a:t/>
            </a:r>
            <a:endParaRPr sz="1000">
              <a:solidFill>
                <a:schemeClr val="dk1"/>
              </a:solidFill>
            </a:endParaRPr>
          </a:p>
          <a:p>
            <a:pPr indent="0" lvl="0" marL="0" rtl="0" algn="just">
              <a:lnSpc>
                <a:spcPct val="130000"/>
              </a:lnSpc>
              <a:spcBef>
                <a:spcPts val="1200"/>
              </a:spcBef>
              <a:spcAft>
                <a:spcPts val="0"/>
              </a:spcAft>
              <a:buNone/>
            </a:pPr>
            <a:r>
              <a:rPr b="1" lang="en" sz="1000">
                <a:solidFill>
                  <a:schemeClr val="dk1"/>
                </a:solidFill>
              </a:rPr>
              <a:t>Background</a:t>
            </a:r>
            <a:endParaRPr b="1" sz="1000">
              <a:solidFill>
                <a:schemeClr val="dk1"/>
              </a:solidFill>
            </a:endParaRPr>
          </a:p>
          <a:p>
            <a:pPr indent="0" lvl="0" marL="0" rtl="0" algn="just">
              <a:lnSpc>
                <a:spcPct val="130000"/>
              </a:lnSpc>
              <a:spcBef>
                <a:spcPts val="1200"/>
              </a:spcBef>
              <a:spcAft>
                <a:spcPts val="1200"/>
              </a:spcAft>
              <a:buNone/>
            </a:pPr>
            <a:r>
              <a:rPr lang="en" sz="1000">
                <a:solidFill>
                  <a:schemeClr val="dk1"/>
                </a:solidFill>
              </a:rPr>
              <a:t>Being an indecisive person, I have always had problems with deciding which restaurant I would like to dine in in each meal. My decision making process can take up to hours before coming into conclusion, yet I may not be satisfied with the restaurant I selected. Moreover, as my family of four always have meals together, choosing restaurant is always a burden since we all want to go to a place that will satisfy all of us. This project is purposely designed to evaluate whether I will be satisfied with the restaurant or not based on the restaurant data and my personal opinion in order to reduce the time wasted to deciding restaurants.</a:t>
            </a:r>
            <a:endParaRPr sz="1000">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1200"/>
              </a:spcAft>
              <a:buNone/>
            </a:pPr>
            <a:r>
              <a:rPr b="1" lang="en" sz="1200">
                <a:solidFill>
                  <a:schemeClr val="dk1"/>
                </a:solidFill>
              </a:rPr>
              <a:t>Predicting my satisfaction toward a restaurant using a new dataset</a:t>
            </a:r>
            <a:endParaRPr b="1" sz="1200">
              <a:solidFill>
                <a:schemeClr val="dk1"/>
              </a:solidFill>
            </a:endParaRPr>
          </a:p>
        </p:txBody>
      </p:sp>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Model Evaluation</a:t>
            </a:r>
            <a:endParaRPr b="1" sz="2000">
              <a:latin typeface="Helvetica Neue"/>
              <a:ea typeface="Helvetica Neue"/>
              <a:cs typeface="Helvetica Neue"/>
              <a:sym typeface="Helvetica Neue"/>
            </a:endParaRPr>
          </a:p>
        </p:txBody>
      </p:sp>
      <p:sp>
        <p:nvSpPr>
          <p:cNvPr id="265" name="Google Shape;26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6" name="Google Shape;266;p32"/>
          <p:cNvPicPr preferRelativeResize="0"/>
          <p:nvPr/>
        </p:nvPicPr>
        <p:blipFill rotWithShape="1">
          <a:blip r:embed="rId3">
            <a:alphaModFix/>
          </a:blip>
          <a:srcRect b="0" l="0" r="0" t="0"/>
          <a:stretch/>
        </p:blipFill>
        <p:spPr>
          <a:xfrm>
            <a:off x="342900" y="1373175"/>
            <a:ext cx="6577000" cy="2127149"/>
          </a:xfrm>
          <a:prstGeom prst="rect">
            <a:avLst/>
          </a:prstGeom>
          <a:noFill/>
          <a:ln>
            <a:noFill/>
          </a:ln>
        </p:spPr>
      </p:pic>
      <p:sp>
        <p:nvSpPr>
          <p:cNvPr id="267" name="Google Shape;267;p32"/>
          <p:cNvSpPr txBox="1"/>
          <p:nvPr>
            <p:ph idx="1" type="body"/>
          </p:nvPr>
        </p:nvSpPr>
        <p:spPr>
          <a:xfrm>
            <a:off x="6972150" y="1059300"/>
            <a:ext cx="1426500" cy="27549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000">
                <a:solidFill>
                  <a:srgbClr val="000000"/>
                </a:solidFill>
              </a:rPr>
              <a:t>Predicted</a:t>
            </a:r>
            <a:endParaRPr b="1" sz="1000">
              <a:solidFill>
                <a:srgbClr val="000000"/>
              </a:solidFill>
            </a:endParaRPr>
          </a:p>
          <a:p>
            <a:pPr indent="0" lvl="0" marL="0" rtl="0" algn="l">
              <a:lnSpc>
                <a:spcPct val="130000"/>
              </a:lnSpc>
              <a:spcBef>
                <a:spcPts val="0"/>
              </a:spcBef>
              <a:spcAft>
                <a:spcPts val="0"/>
              </a:spcAft>
              <a:buNone/>
            </a:pPr>
            <a:r>
              <a:rPr b="1" lang="en" sz="1000">
                <a:solidFill>
                  <a:srgbClr val="000000"/>
                </a:solidFill>
              </a:rPr>
              <a:t>Satisfaction</a:t>
            </a:r>
            <a:endParaRPr b="1" sz="1000">
              <a:solidFill>
                <a:srgbClr val="000000"/>
              </a:solidFill>
            </a:endParaRPr>
          </a:p>
          <a:p>
            <a:pPr indent="0" lvl="0" marL="0" rtl="0" algn="l">
              <a:lnSpc>
                <a:spcPct val="130000"/>
              </a:lnSpc>
              <a:spcBef>
                <a:spcPts val="0"/>
              </a:spcBef>
              <a:spcAft>
                <a:spcPts val="0"/>
              </a:spcAft>
              <a:buNone/>
            </a:pPr>
            <a:r>
              <a:rPr lang="en" sz="1000">
                <a:solidFill>
                  <a:srgbClr val="CC0000"/>
                </a:solidFill>
              </a:rPr>
              <a:t>Uns</a:t>
            </a:r>
            <a:r>
              <a:rPr lang="en" sz="1000">
                <a:solidFill>
                  <a:srgbClr val="CC0000"/>
                </a:solidFill>
              </a:rPr>
              <a:t>atisfied</a:t>
            </a:r>
            <a:r>
              <a:rPr lang="en" sz="1000">
                <a:solidFill>
                  <a:srgbClr val="000000"/>
                </a:solidFill>
              </a:rPr>
              <a:t> </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Satisfied</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S</a:t>
            </a:r>
            <a:r>
              <a:rPr lang="en" sz="1000">
                <a:solidFill>
                  <a:schemeClr val="dk1"/>
                </a:solidFill>
              </a:rPr>
              <a:t>atisfied</a:t>
            </a:r>
            <a:endParaRPr sz="1000">
              <a:solidFill>
                <a:srgbClr val="000000"/>
              </a:solidFill>
            </a:endParaRPr>
          </a:p>
          <a:p>
            <a:pPr indent="0" lvl="0" marL="0" rtl="0" algn="l">
              <a:lnSpc>
                <a:spcPct val="130000"/>
              </a:lnSpc>
              <a:spcBef>
                <a:spcPts val="0"/>
              </a:spcBef>
              <a:spcAft>
                <a:spcPts val="0"/>
              </a:spcAft>
              <a:buNone/>
            </a:pPr>
            <a:r>
              <a:rPr lang="en" sz="1000">
                <a:solidFill>
                  <a:srgbClr val="000000"/>
                </a:solidFill>
              </a:rPr>
              <a:t>Unsatisfied </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Satisfied</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Satisfied</a:t>
            </a:r>
            <a:endParaRPr sz="1000">
              <a:solidFill>
                <a:schemeClr val="dk1"/>
              </a:solidFill>
            </a:endParaRPr>
          </a:p>
          <a:p>
            <a:pPr indent="0" lvl="0" marL="0" rtl="0" algn="l">
              <a:lnSpc>
                <a:spcPct val="130000"/>
              </a:lnSpc>
              <a:spcBef>
                <a:spcPts val="0"/>
              </a:spcBef>
              <a:spcAft>
                <a:spcPts val="0"/>
              </a:spcAft>
              <a:buNone/>
            </a:pPr>
            <a:r>
              <a:rPr lang="en" sz="1000">
                <a:solidFill>
                  <a:srgbClr val="CC0000"/>
                </a:solidFill>
              </a:rPr>
              <a:t>Satisfied</a:t>
            </a:r>
            <a:endParaRPr sz="1000">
              <a:solidFill>
                <a:srgbClr val="CC0000"/>
              </a:solidFill>
            </a:endParaRPr>
          </a:p>
          <a:p>
            <a:pPr indent="0" lvl="0" marL="0" rtl="0" algn="l">
              <a:lnSpc>
                <a:spcPct val="130000"/>
              </a:lnSpc>
              <a:spcBef>
                <a:spcPts val="0"/>
              </a:spcBef>
              <a:spcAft>
                <a:spcPts val="0"/>
              </a:spcAft>
              <a:buNone/>
            </a:pPr>
            <a:r>
              <a:rPr lang="en" sz="1000">
                <a:solidFill>
                  <a:schemeClr val="dk1"/>
                </a:solidFill>
              </a:rPr>
              <a:t>Unsatisfied</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Unsatisfied</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Satisfie</a:t>
            </a:r>
            <a:r>
              <a:rPr lang="en" sz="1000">
                <a:solidFill>
                  <a:schemeClr val="dk1"/>
                </a:solidFill>
              </a:rPr>
              <a:t>d</a:t>
            </a:r>
            <a:endParaRPr sz="1000">
              <a:solidFill>
                <a:schemeClr val="dk1"/>
              </a:solidFill>
            </a:endParaRPr>
          </a:p>
        </p:txBody>
      </p:sp>
      <p:sp>
        <p:nvSpPr>
          <p:cNvPr id="268" name="Google Shape;268;p32"/>
          <p:cNvSpPr txBox="1"/>
          <p:nvPr>
            <p:ph idx="1" type="body"/>
          </p:nvPr>
        </p:nvSpPr>
        <p:spPr>
          <a:xfrm>
            <a:off x="7771675" y="1059300"/>
            <a:ext cx="1426500" cy="27549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000">
                <a:solidFill>
                  <a:srgbClr val="000000"/>
                </a:solidFill>
              </a:rPr>
              <a:t>Actual </a:t>
            </a:r>
            <a:endParaRPr b="1" sz="1000">
              <a:solidFill>
                <a:srgbClr val="000000"/>
              </a:solidFill>
            </a:endParaRPr>
          </a:p>
          <a:p>
            <a:pPr indent="0" lvl="0" marL="0" rtl="0" algn="l">
              <a:lnSpc>
                <a:spcPct val="130000"/>
              </a:lnSpc>
              <a:spcBef>
                <a:spcPts val="0"/>
              </a:spcBef>
              <a:spcAft>
                <a:spcPts val="0"/>
              </a:spcAft>
              <a:buNone/>
            </a:pPr>
            <a:r>
              <a:rPr b="1" lang="en" sz="1000">
                <a:solidFill>
                  <a:srgbClr val="000000"/>
                </a:solidFill>
              </a:rPr>
              <a:t>Satisfaction</a:t>
            </a:r>
            <a:endParaRPr b="1" sz="1000">
              <a:solidFill>
                <a:srgbClr val="000000"/>
              </a:solidFill>
            </a:endParaRPr>
          </a:p>
          <a:p>
            <a:pPr indent="0" lvl="0" marL="0" rtl="0" algn="l">
              <a:lnSpc>
                <a:spcPct val="130000"/>
              </a:lnSpc>
              <a:spcBef>
                <a:spcPts val="0"/>
              </a:spcBef>
              <a:spcAft>
                <a:spcPts val="0"/>
              </a:spcAft>
              <a:buNone/>
            </a:pPr>
            <a:r>
              <a:rPr lang="en" sz="1000">
                <a:solidFill>
                  <a:srgbClr val="CC0000"/>
                </a:solidFill>
              </a:rPr>
              <a:t>Satisfied </a:t>
            </a:r>
            <a:endParaRPr sz="1000">
              <a:solidFill>
                <a:srgbClr val="CC0000"/>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Satisfied</a:t>
            </a:r>
            <a:endParaRPr sz="1000">
              <a:solidFill>
                <a:srgbClr val="000000"/>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Satisfied</a:t>
            </a:r>
            <a:endParaRPr sz="1000">
              <a:solidFill>
                <a:srgbClr val="000000"/>
              </a:solidFill>
            </a:endParaRPr>
          </a:p>
          <a:p>
            <a:pPr indent="0" lvl="0" marL="0" rtl="0" algn="l">
              <a:lnSpc>
                <a:spcPct val="130000"/>
              </a:lnSpc>
              <a:spcBef>
                <a:spcPts val="0"/>
              </a:spcBef>
              <a:spcAft>
                <a:spcPts val="0"/>
              </a:spcAft>
              <a:buNone/>
            </a:pPr>
            <a:r>
              <a:rPr lang="en" sz="1000">
                <a:solidFill>
                  <a:srgbClr val="000000"/>
                </a:solidFill>
              </a:rPr>
              <a:t>Unsatisfied </a:t>
            </a:r>
            <a:endParaRPr sz="1000">
              <a:solidFill>
                <a:srgbClr val="000000"/>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Satisfied</a:t>
            </a:r>
            <a:endParaRPr sz="1000">
              <a:solidFill>
                <a:srgbClr val="000000"/>
              </a:solidFill>
            </a:endParaRPr>
          </a:p>
          <a:p>
            <a:pPr indent="0" lvl="0" marL="0" rtl="0" algn="l">
              <a:lnSpc>
                <a:spcPct val="130000"/>
              </a:lnSpc>
              <a:spcBef>
                <a:spcPts val="0"/>
              </a:spcBef>
              <a:spcAft>
                <a:spcPts val="0"/>
              </a:spcAft>
              <a:buNone/>
            </a:pPr>
            <a:r>
              <a:rPr lang="en" sz="1000">
                <a:solidFill>
                  <a:schemeClr val="dk1"/>
                </a:solidFill>
              </a:rPr>
              <a:t>Satisfied</a:t>
            </a:r>
            <a:endParaRPr sz="1000">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 sz="1000">
                <a:solidFill>
                  <a:srgbClr val="CC0000"/>
                </a:solidFill>
              </a:rPr>
              <a:t>Unsatisfied</a:t>
            </a:r>
            <a:endParaRPr sz="1000">
              <a:solidFill>
                <a:srgbClr val="CC0000"/>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Unsatisfied</a:t>
            </a:r>
            <a:endParaRPr sz="1000">
              <a:solidFill>
                <a:srgbClr val="000000"/>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Unsatisfied</a:t>
            </a:r>
            <a:endParaRPr sz="1000">
              <a:solidFill>
                <a:srgbClr val="000000"/>
              </a:solidFill>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rPr>
              <a:t>Satisfied</a:t>
            </a:r>
            <a:endParaRPr sz="1000">
              <a:solidFill>
                <a:srgbClr val="000000"/>
              </a:solidFill>
            </a:endParaRPr>
          </a:p>
          <a:p>
            <a:pPr indent="0" lvl="0" marL="0" rtl="0" algn="l">
              <a:lnSpc>
                <a:spcPct val="130000"/>
              </a:lnSpc>
              <a:spcBef>
                <a:spcPts val="0"/>
              </a:spcBef>
              <a:spcAft>
                <a:spcPts val="0"/>
              </a:spcAft>
              <a:buNone/>
            </a:pPr>
            <a:r>
              <a:t/>
            </a:r>
            <a:endParaRPr sz="1000">
              <a:solidFill>
                <a:schemeClr val="dk1"/>
              </a:solidFill>
            </a:endParaRPr>
          </a:p>
        </p:txBody>
      </p:sp>
      <p:sp>
        <p:nvSpPr>
          <p:cNvPr id="269" name="Google Shape;269;p32"/>
          <p:cNvSpPr txBox="1"/>
          <p:nvPr>
            <p:ph idx="1" type="body"/>
          </p:nvPr>
        </p:nvSpPr>
        <p:spPr>
          <a:xfrm>
            <a:off x="342900" y="3699400"/>
            <a:ext cx="2959500" cy="10515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chemeClr val="dk1"/>
                </a:solidFill>
              </a:rPr>
              <a:t>Evaluation Process</a:t>
            </a:r>
            <a:endParaRPr b="1" sz="1000">
              <a:solidFill>
                <a:schemeClr val="dk1"/>
              </a:solidFill>
            </a:endParaRPr>
          </a:p>
          <a:p>
            <a:pPr indent="-292100" lvl="0" marL="457200" rtl="0" algn="just">
              <a:lnSpc>
                <a:spcPct val="130000"/>
              </a:lnSpc>
              <a:spcBef>
                <a:spcPts val="0"/>
              </a:spcBef>
              <a:spcAft>
                <a:spcPts val="0"/>
              </a:spcAft>
              <a:buClr>
                <a:schemeClr val="dk1"/>
              </a:buClr>
              <a:buSzPts val="1000"/>
              <a:buAutoNum type="arabicPeriod"/>
            </a:pPr>
            <a:r>
              <a:rPr lang="en" sz="1000">
                <a:solidFill>
                  <a:schemeClr val="dk1"/>
                </a:solidFill>
              </a:rPr>
              <a:t>Predict sentiment from the opinion </a:t>
            </a:r>
            <a:endParaRPr sz="1000">
              <a:solidFill>
                <a:schemeClr val="dk1"/>
              </a:solidFill>
            </a:endParaRPr>
          </a:p>
          <a:p>
            <a:pPr indent="-292100" lvl="0" marL="457200" rtl="0" algn="just">
              <a:lnSpc>
                <a:spcPct val="130000"/>
              </a:lnSpc>
              <a:spcBef>
                <a:spcPts val="0"/>
              </a:spcBef>
              <a:spcAft>
                <a:spcPts val="0"/>
              </a:spcAft>
              <a:buClr>
                <a:schemeClr val="dk1"/>
              </a:buClr>
              <a:buSzPts val="1000"/>
              <a:buAutoNum type="arabicPeriod"/>
            </a:pPr>
            <a:r>
              <a:rPr lang="en" sz="1000">
                <a:solidFill>
                  <a:schemeClr val="dk1"/>
                </a:solidFill>
              </a:rPr>
              <a:t>Predict </a:t>
            </a:r>
            <a:r>
              <a:rPr lang="en" sz="1000">
                <a:solidFill>
                  <a:schemeClr val="dk1"/>
                </a:solidFill>
              </a:rPr>
              <a:t>satisfaction</a:t>
            </a:r>
            <a:r>
              <a:rPr lang="en" sz="1000">
                <a:solidFill>
                  <a:schemeClr val="dk1"/>
                </a:solidFill>
              </a:rPr>
              <a:t> from the input data (used the predicted sentiment from </a:t>
            </a:r>
            <a:r>
              <a:rPr lang="en" sz="1000">
                <a:solidFill>
                  <a:schemeClr val="dk1"/>
                </a:solidFill>
              </a:rPr>
              <a:t>NLP</a:t>
            </a:r>
            <a:r>
              <a:rPr lang="en" sz="1000">
                <a:solidFill>
                  <a:schemeClr val="dk1"/>
                </a:solidFill>
              </a:rPr>
              <a:t>)</a:t>
            </a:r>
            <a:endParaRPr sz="1000">
              <a:solidFill>
                <a:schemeClr val="dk1"/>
              </a:solidFill>
            </a:endParaRPr>
          </a:p>
        </p:txBody>
      </p:sp>
      <p:sp>
        <p:nvSpPr>
          <p:cNvPr id="270" name="Google Shape;270;p32"/>
          <p:cNvSpPr txBox="1"/>
          <p:nvPr>
            <p:ph idx="1" type="body"/>
          </p:nvPr>
        </p:nvSpPr>
        <p:spPr>
          <a:xfrm>
            <a:off x="3657525" y="3699400"/>
            <a:ext cx="5143500" cy="10515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chemeClr val="dk1"/>
                </a:solidFill>
              </a:rPr>
              <a:t>Evaluation Result</a:t>
            </a:r>
            <a:endParaRPr b="1" sz="1000">
              <a:solidFill>
                <a:schemeClr val="dk1"/>
              </a:solidFill>
            </a:endParaRPr>
          </a:p>
          <a:p>
            <a:pPr indent="0" lvl="0" marL="0" rtl="0" algn="just">
              <a:lnSpc>
                <a:spcPct val="130000"/>
              </a:lnSpc>
              <a:spcBef>
                <a:spcPts val="0"/>
              </a:spcBef>
              <a:spcAft>
                <a:spcPts val="0"/>
              </a:spcAft>
              <a:buNone/>
            </a:pPr>
            <a:r>
              <a:rPr lang="en" sz="1000">
                <a:solidFill>
                  <a:schemeClr val="dk1"/>
                </a:solidFill>
              </a:rPr>
              <a:t>Both the models – NLP (LSTM) and logistic regression – combined can predict the satisfaction for 8 out of 10 new </a:t>
            </a:r>
            <a:r>
              <a:rPr lang="en" sz="1000">
                <a:solidFill>
                  <a:schemeClr val="dk1"/>
                </a:solidFill>
              </a:rPr>
              <a:t>restaurants</a:t>
            </a:r>
            <a:r>
              <a:rPr lang="en" sz="1000">
                <a:solidFill>
                  <a:schemeClr val="dk1"/>
                </a:solidFill>
              </a:rPr>
              <a:t> correctly giving the accuracy of 0.8 which is highly satisfying. </a:t>
            </a:r>
            <a:endParaRPr sz="1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Conclusion and Future Research</a:t>
            </a:r>
            <a:endParaRPr b="1" sz="2000">
              <a:latin typeface="Helvetica Neue"/>
              <a:ea typeface="Helvetica Neue"/>
              <a:cs typeface="Helvetica Neue"/>
              <a:sym typeface="Helvetica Neue"/>
            </a:endParaRPr>
          </a:p>
        </p:txBody>
      </p:sp>
      <p:sp>
        <p:nvSpPr>
          <p:cNvPr id="276" name="Google Shape;27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3"/>
          <p:cNvSpPr txBox="1"/>
          <p:nvPr>
            <p:ph idx="1" type="body"/>
          </p:nvPr>
        </p:nvSpPr>
        <p:spPr>
          <a:xfrm>
            <a:off x="342900" y="1152475"/>
            <a:ext cx="8520600" cy="39045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b="1" lang="en" sz="1000">
                <a:solidFill>
                  <a:schemeClr val="dk1"/>
                </a:solidFill>
              </a:rPr>
              <a:t>Conclusion </a:t>
            </a:r>
            <a:endParaRPr b="1" sz="1000">
              <a:solidFill>
                <a:schemeClr val="dk1"/>
              </a:solidFill>
            </a:endParaRPr>
          </a:p>
          <a:p>
            <a:pPr indent="457200" lvl="0" marL="0" rtl="0" algn="just">
              <a:lnSpc>
                <a:spcPct val="110000"/>
              </a:lnSpc>
              <a:spcBef>
                <a:spcPts val="1200"/>
              </a:spcBef>
              <a:spcAft>
                <a:spcPts val="0"/>
              </a:spcAft>
              <a:buNone/>
            </a:pPr>
            <a:r>
              <a:rPr b="1" i="1" lang="en" sz="1000">
                <a:solidFill>
                  <a:schemeClr val="dk1"/>
                </a:solidFill>
              </a:rPr>
              <a:t>Food Consumption Pattern Analysis</a:t>
            </a:r>
            <a:endParaRPr b="1" i="1" sz="1000">
              <a:solidFill>
                <a:schemeClr val="dk1"/>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rgbClr val="000000"/>
                </a:solidFill>
              </a:rPr>
              <a:t>Japanese restaurant is the most restaurant tried while American cuisine is the most satisfied and Korean cuisine is the most unsatisfied</a:t>
            </a:r>
            <a:endParaRPr sz="1000">
              <a:solidFill>
                <a:srgbClr val="000000"/>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rgbClr val="000000"/>
                </a:solidFill>
              </a:rPr>
              <a:t>Higher-priced restaurants show a tendency to be more satisfactory</a:t>
            </a:r>
            <a:endParaRPr sz="1000">
              <a:solidFill>
                <a:srgbClr val="000000"/>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chemeClr val="dk1"/>
                </a:solidFill>
              </a:rPr>
              <a:t>Keyword for positive opinion is “great” and for negative opinion is “pretty expensive”</a:t>
            </a:r>
            <a:endParaRPr sz="1000">
              <a:solidFill>
                <a:srgbClr val="000000"/>
              </a:solidFill>
            </a:endParaRPr>
          </a:p>
          <a:p>
            <a:pPr indent="0" lvl="0" marL="457200" rtl="0" algn="just">
              <a:lnSpc>
                <a:spcPct val="110000"/>
              </a:lnSpc>
              <a:spcBef>
                <a:spcPts val="1200"/>
              </a:spcBef>
              <a:spcAft>
                <a:spcPts val="0"/>
              </a:spcAft>
              <a:buNone/>
            </a:pPr>
            <a:r>
              <a:rPr b="1" i="1" lang="en" sz="1000">
                <a:solidFill>
                  <a:srgbClr val="000000"/>
                </a:solidFill>
              </a:rPr>
              <a:t>Satisfaction Prediction</a:t>
            </a:r>
            <a:endParaRPr b="1" i="1" sz="1000">
              <a:solidFill>
                <a:srgbClr val="000000"/>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rgbClr val="000000"/>
                </a:solidFill>
              </a:rPr>
              <a:t>Factors that significantly impact the prediction result are sentiment (from opinion) and service score</a:t>
            </a:r>
            <a:endParaRPr sz="1000">
              <a:solidFill>
                <a:srgbClr val="000000"/>
              </a:solidFill>
            </a:endParaRPr>
          </a:p>
          <a:p>
            <a:pPr indent="0" lvl="0" marL="0" rtl="0" algn="just">
              <a:lnSpc>
                <a:spcPct val="110000"/>
              </a:lnSpc>
              <a:spcBef>
                <a:spcPts val="1200"/>
              </a:spcBef>
              <a:spcAft>
                <a:spcPts val="0"/>
              </a:spcAft>
              <a:buNone/>
            </a:pPr>
            <a:r>
              <a:t/>
            </a:r>
            <a:endParaRPr sz="1000">
              <a:solidFill>
                <a:srgbClr val="000000"/>
              </a:solidFill>
            </a:endParaRPr>
          </a:p>
          <a:p>
            <a:pPr indent="0" lvl="0" marL="0" rtl="0" algn="just">
              <a:lnSpc>
                <a:spcPct val="110000"/>
              </a:lnSpc>
              <a:spcBef>
                <a:spcPts val="1200"/>
              </a:spcBef>
              <a:spcAft>
                <a:spcPts val="0"/>
              </a:spcAft>
              <a:buNone/>
            </a:pPr>
            <a:r>
              <a:rPr b="1" lang="en" sz="1000">
                <a:solidFill>
                  <a:schemeClr val="dk1"/>
                </a:solidFill>
              </a:rPr>
              <a:t>Future Research</a:t>
            </a:r>
            <a:endParaRPr b="1" sz="1000">
              <a:solidFill>
                <a:schemeClr val="dk1"/>
              </a:solidFill>
            </a:endParaRPr>
          </a:p>
          <a:p>
            <a:pPr indent="0" lvl="0" marL="0" rtl="0" algn="just">
              <a:lnSpc>
                <a:spcPct val="110000"/>
              </a:lnSpc>
              <a:spcBef>
                <a:spcPts val="1200"/>
              </a:spcBef>
              <a:spcAft>
                <a:spcPts val="1200"/>
              </a:spcAft>
              <a:buClr>
                <a:schemeClr val="dk1"/>
              </a:buClr>
              <a:buSzPts val="1100"/>
              <a:buFont typeface="Arial"/>
              <a:buNone/>
            </a:pPr>
            <a:r>
              <a:rPr lang="en" sz="1000">
                <a:solidFill>
                  <a:schemeClr val="dk1"/>
                </a:solidFill>
              </a:rPr>
              <a:t>This model after generalization (by collecting data from large populations) can be adapted into restaurant review websites or can be used by restaurants to do self evaluation and see parts of the restaurant that can be further develop or improve. Moreover, the model can be used by people that want to start a restaurant business in order to see the market trend and implement strategy for their business.</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Project Description</a:t>
            </a:r>
            <a:endParaRPr sz="2000"/>
          </a:p>
        </p:txBody>
      </p:sp>
      <p:sp>
        <p:nvSpPr>
          <p:cNvPr id="69" name="Google Shape;69;p15"/>
          <p:cNvSpPr txBox="1"/>
          <p:nvPr>
            <p:ph idx="1" type="body"/>
          </p:nvPr>
        </p:nvSpPr>
        <p:spPr>
          <a:xfrm>
            <a:off x="342900" y="1152475"/>
            <a:ext cx="8458200" cy="39045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b="1" lang="en" sz="1000">
                <a:solidFill>
                  <a:schemeClr val="dk1"/>
                </a:solidFill>
              </a:rPr>
              <a:t>Research Scope</a:t>
            </a:r>
            <a:endParaRPr b="1" sz="1000">
              <a:solidFill>
                <a:schemeClr val="dk1"/>
              </a:solidFill>
            </a:endParaRPr>
          </a:p>
          <a:p>
            <a:pPr indent="0" lvl="0" marL="0" rtl="0" algn="just">
              <a:lnSpc>
                <a:spcPct val="110000"/>
              </a:lnSpc>
              <a:spcBef>
                <a:spcPts val="1200"/>
              </a:spcBef>
              <a:spcAft>
                <a:spcPts val="0"/>
              </a:spcAft>
              <a:buNone/>
            </a:pPr>
            <a:r>
              <a:rPr lang="en" sz="1000">
                <a:solidFill>
                  <a:schemeClr val="dk1"/>
                </a:solidFill>
              </a:rPr>
              <a:t>This project includes only restaurants that I am familiar with in my regular daily routine. This project does not include restaurant to be chosen on vacation trips.</a:t>
            </a:r>
            <a:endParaRPr sz="1000">
              <a:solidFill>
                <a:schemeClr val="dk1"/>
              </a:solidFill>
            </a:endParaRPr>
          </a:p>
          <a:p>
            <a:pPr indent="0" lvl="0" marL="0" rtl="0" algn="just">
              <a:lnSpc>
                <a:spcPct val="110000"/>
              </a:lnSpc>
              <a:spcBef>
                <a:spcPts val="1200"/>
              </a:spcBef>
              <a:spcAft>
                <a:spcPts val="0"/>
              </a:spcAft>
              <a:buNone/>
            </a:pPr>
            <a:r>
              <a:t/>
            </a:r>
            <a:endParaRPr sz="1000">
              <a:solidFill>
                <a:schemeClr val="dk1"/>
              </a:solidFill>
            </a:endParaRPr>
          </a:p>
          <a:p>
            <a:pPr indent="0" lvl="0" marL="0" rtl="0" algn="just">
              <a:lnSpc>
                <a:spcPct val="110000"/>
              </a:lnSpc>
              <a:spcBef>
                <a:spcPts val="1200"/>
              </a:spcBef>
              <a:spcAft>
                <a:spcPts val="0"/>
              </a:spcAft>
              <a:buNone/>
            </a:pPr>
            <a:r>
              <a:rPr b="1" lang="en" sz="1000">
                <a:solidFill>
                  <a:schemeClr val="dk1"/>
                </a:solidFill>
              </a:rPr>
              <a:t>Research Questions</a:t>
            </a:r>
            <a:endParaRPr b="1" sz="1000">
              <a:solidFill>
                <a:schemeClr val="dk1"/>
              </a:solidFill>
            </a:endParaRPr>
          </a:p>
          <a:p>
            <a:pPr indent="457200" lvl="0" marL="0" rtl="0" algn="just">
              <a:lnSpc>
                <a:spcPct val="110000"/>
              </a:lnSpc>
              <a:spcBef>
                <a:spcPts val="1200"/>
              </a:spcBef>
              <a:spcAft>
                <a:spcPts val="0"/>
              </a:spcAft>
              <a:buNone/>
            </a:pPr>
            <a:r>
              <a:rPr b="1" i="1" lang="en" sz="1000">
                <a:solidFill>
                  <a:schemeClr val="dk1"/>
                </a:solidFill>
              </a:rPr>
              <a:t>Food Consumption Pattern Analysis</a:t>
            </a:r>
            <a:endParaRPr b="1" i="1" sz="1000">
              <a:solidFill>
                <a:schemeClr val="dk1"/>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rgbClr val="000000"/>
                </a:solidFill>
              </a:rPr>
              <a:t>What cuisine shows the largest number of satisfied and unsatisfied restaurant?</a:t>
            </a:r>
            <a:endParaRPr sz="1000">
              <a:solidFill>
                <a:srgbClr val="000000"/>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rgbClr val="000000"/>
                </a:solidFill>
              </a:rPr>
              <a:t>What price range </a:t>
            </a:r>
            <a:r>
              <a:rPr lang="en" sz="1000">
                <a:solidFill>
                  <a:schemeClr val="dk1"/>
                </a:solidFill>
              </a:rPr>
              <a:t>shows the largest number of satisfied and unsatisfied restaurant?</a:t>
            </a:r>
            <a:endParaRPr sz="1000">
              <a:solidFill>
                <a:srgbClr val="000000"/>
              </a:solidFill>
            </a:endParaRPr>
          </a:p>
          <a:p>
            <a:pPr indent="-292100" lvl="0" marL="914400" rtl="0" algn="just">
              <a:lnSpc>
                <a:spcPct val="110000"/>
              </a:lnSpc>
              <a:spcBef>
                <a:spcPts val="1200"/>
              </a:spcBef>
              <a:spcAft>
                <a:spcPts val="0"/>
              </a:spcAft>
              <a:buClr>
                <a:srgbClr val="000000"/>
              </a:buClr>
              <a:buSzPts val="1000"/>
              <a:buAutoNum type="arabicPeriod"/>
            </a:pPr>
            <a:r>
              <a:rPr lang="en" sz="1000">
                <a:solidFill>
                  <a:srgbClr val="000000"/>
                </a:solidFill>
              </a:rPr>
              <a:t>What is the keywords that leads to positive and negative opinion?</a:t>
            </a:r>
            <a:endParaRPr sz="1000">
              <a:solidFill>
                <a:srgbClr val="000000"/>
              </a:solidFill>
            </a:endParaRPr>
          </a:p>
          <a:p>
            <a:pPr indent="0" lvl="0" marL="457200" rtl="0" algn="just">
              <a:lnSpc>
                <a:spcPct val="110000"/>
              </a:lnSpc>
              <a:spcBef>
                <a:spcPts val="1200"/>
              </a:spcBef>
              <a:spcAft>
                <a:spcPts val="0"/>
              </a:spcAft>
              <a:buNone/>
            </a:pPr>
            <a:r>
              <a:rPr b="1" i="1" lang="en" sz="1000">
                <a:solidFill>
                  <a:srgbClr val="000000"/>
                </a:solidFill>
              </a:rPr>
              <a:t>Satisfaction Prediction</a:t>
            </a:r>
            <a:endParaRPr b="1" i="1" sz="1000">
              <a:solidFill>
                <a:srgbClr val="000000"/>
              </a:solidFill>
            </a:endParaRPr>
          </a:p>
          <a:p>
            <a:pPr indent="-292100" lvl="0" marL="914400" rtl="0" algn="just">
              <a:lnSpc>
                <a:spcPct val="110000"/>
              </a:lnSpc>
              <a:spcBef>
                <a:spcPts val="1200"/>
              </a:spcBef>
              <a:spcAft>
                <a:spcPts val="1200"/>
              </a:spcAft>
              <a:buClr>
                <a:srgbClr val="000000"/>
              </a:buClr>
              <a:buSzPts val="1000"/>
              <a:buAutoNum type="arabicPeriod"/>
            </a:pPr>
            <a:r>
              <a:rPr lang="en" sz="1000">
                <a:solidFill>
                  <a:srgbClr val="000000"/>
                </a:solidFill>
              </a:rPr>
              <a:t>What factors significantly affect my satisfaction towards a restaurant?</a:t>
            </a:r>
            <a:endParaRPr sz="1000">
              <a:solidFill>
                <a:srgbClr val="000000"/>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Methodology</a:t>
            </a:r>
            <a:endParaRPr sz="2000"/>
          </a:p>
        </p:txBody>
      </p:sp>
      <p:sp>
        <p:nvSpPr>
          <p:cNvPr id="76" name="Google Shape;76;p16"/>
          <p:cNvSpPr txBox="1"/>
          <p:nvPr>
            <p:ph idx="1" type="body"/>
          </p:nvPr>
        </p:nvSpPr>
        <p:spPr>
          <a:xfrm>
            <a:off x="342900" y="1152475"/>
            <a:ext cx="84582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b="1" lang="en" sz="1000">
                <a:solidFill>
                  <a:srgbClr val="000000"/>
                </a:solidFill>
              </a:rPr>
              <a:t>Natural Language Processing using 2-Layer-LSTM Model</a:t>
            </a:r>
            <a:endParaRPr b="1" sz="1000">
              <a:solidFill>
                <a:srgbClr val="000000"/>
              </a:solidFill>
            </a:endParaRPr>
          </a:p>
          <a:p>
            <a:pPr indent="0" lvl="0" marL="0" rtl="0" algn="just">
              <a:lnSpc>
                <a:spcPct val="130000"/>
              </a:lnSpc>
              <a:spcBef>
                <a:spcPts val="0"/>
              </a:spcBef>
              <a:spcAft>
                <a:spcPts val="0"/>
              </a:spcAft>
              <a:buNone/>
            </a:pPr>
            <a:r>
              <a:t/>
            </a:r>
            <a:endParaRPr b="1" sz="1000">
              <a:solidFill>
                <a:srgbClr val="000000"/>
              </a:solidFill>
            </a:endParaRPr>
          </a:p>
          <a:p>
            <a:pPr indent="457200" lvl="0" marL="0" rtl="0" algn="just">
              <a:lnSpc>
                <a:spcPct val="130000"/>
              </a:lnSpc>
              <a:spcBef>
                <a:spcPts val="0"/>
              </a:spcBef>
              <a:spcAft>
                <a:spcPts val="0"/>
              </a:spcAft>
              <a:buNone/>
            </a:pPr>
            <a:r>
              <a:rPr lang="en" sz="1000">
                <a:solidFill>
                  <a:srgbClr val="000000"/>
                </a:solidFill>
              </a:rPr>
              <a:t>Opinion</a:t>
            </a:r>
            <a:r>
              <a:rPr lang="en" sz="1000">
                <a:solidFill>
                  <a:srgbClr val="000000"/>
                </a:solidFill>
              </a:rPr>
              <a:t> is one factor to affect the satisfaction towards the restaurant. </a:t>
            </a:r>
            <a:r>
              <a:rPr lang="en" sz="1000">
                <a:solidFill>
                  <a:srgbClr val="000000"/>
                </a:solidFill>
              </a:rPr>
              <a:t>However, opinions are in words and cannot be put into a classification model as the input. To resolve this, using the natural language processing (2-layer-LSTM model), opinions can be classified into sentiment – ‘positive’, ‘neutral’, and ‘negative’ which then can be assigned to value of 1, 0, -1 respectively and can be put into a classification model afterwards.</a:t>
            </a:r>
            <a:endParaRPr sz="1000">
              <a:solidFill>
                <a:srgbClr val="000000"/>
              </a:solidFill>
            </a:endParaRPr>
          </a:p>
          <a:p>
            <a:pPr indent="0" lvl="0" marL="0" rtl="0" algn="just">
              <a:lnSpc>
                <a:spcPct val="130000"/>
              </a:lnSpc>
              <a:spcBef>
                <a:spcPts val="0"/>
              </a:spcBef>
              <a:spcAft>
                <a:spcPts val="0"/>
              </a:spcAft>
              <a:buNone/>
            </a:pPr>
            <a:r>
              <a:t/>
            </a:r>
            <a:endParaRPr sz="1000">
              <a:solidFill>
                <a:srgbClr val="000000"/>
              </a:solidFill>
            </a:endParaRPr>
          </a:p>
          <a:p>
            <a:pPr indent="457200" lvl="0" marL="0" rtl="0" algn="just">
              <a:lnSpc>
                <a:spcPct val="130000"/>
              </a:lnSpc>
              <a:spcBef>
                <a:spcPts val="0"/>
              </a:spcBef>
              <a:spcAft>
                <a:spcPts val="0"/>
              </a:spcAft>
              <a:buNone/>
            </a:pPr>
            <a:r>
              <a:rPr lang="en" sz="1000">
                <a:solidFill>
                  <a:srgbClr val="000000"/>
                </a:solidFill>
              </a:rPr>
              <a:t>2-layer-LSTM model is the most suitable for the sentiment prediction because of its advantage in memorizing text patterns. Also, its bidirectional wrapper helps with propagating the input in both forward and backward directions providing higher model accuracy.</a:t>
            </a:r>
            <a:endParaRPr sz="1000">
              <a:solidFill>
                <a:srgbClr val="000000"/>
              </a:solidFill>
            </a:endParaRPr>
          </a:p>
          <a:p>
            <a:pPr indent="457200" lvl="0" marL="0" rtl="0" algn="just">
              <a:lnSpc>
                <a:spcPct val="130000"/>
              </a:lnSpc>
              <a:spcBef>
                <a:spcPts val="0"/>
              </a:spcBef>
              <a:spcAft>
                <a:spcPts val="0"/>
              </a:spcAft>
              <a:buNone/>
            </a:pPr>
            <a:r>
              <a:t/>
            </a:r>
            <a:endParaRPr sz="1000">
              <a:solidFill>
                <a:srgbClr val="000000"/>
              </a:solidFill>
            </a:endParaRPr>
          </a:p>
          <a:p>
            <a:pPr indent="457200" lvl="0" marL="0" rtl="0" algn="just">
              <a:lnSpc>
                <a:spcPct val="130000"/>
              </a:lnSpc>
              <a:spcBef>
                <a:spcPts val="0"/>
              </a:spcBef>
              <a:spcAft>
                <a:spcPts val="0"/>
              </a:spcAft>
              <a:buNone/>
            </a:pPr>
            <a:r>
              <a:t/>
            </a:r>
            <a:endParaRPr sz="1000">
              <a:solidFill>
                <a:srgbClr val="000000"/>
              </a:solidFill>
            </a:endParaRPr>
          </a:p>
          <a:p>
            <a:pPr indent="0" lvl="0" marL="0" rtl="0" algn="just">
              <a:lnSpc>
                <a:spcPct val="130000"/>
              </a:lnSpc>
              <a:spcBef>
                <a:spcPts val="0"/>
              </a:spcBef>
              <a:spcAft>
                <a:spcPts val="0"/>
              </a:spcAft>
              <a:buClr>
                <a:schemeClr val="dk1"/>
              </a:buClr>
              <a:buSzPts val="1100"/>
              <a:buFont typeface="Arial"/>
              <a:buNone/>
            </a:pPr>
            <a:r>
              <a:rPr b="1" lang="en" sz="1000">
                <a:solidFill>
                  <a:schemeClr val="dk1"/>
                </a:solidFill>
              </a:rPr>
              <a:t>Logistic Regression Model</a:t>
            </a:r>
            <a:endParaRPr b="1" sz="1000">
              <a:solidFill>
                <a:schemeClr val="dk1"/>
              </a:solidFill>
            </a:endParaRPr>
          </a:p>
          <a:p>
            <a:pPr indent="0" lvl="0" marL="0" rtl="0" algn="just">
              <a:lnSpc>
                <a:spcPct val="130000"/>
              </a:lnSpc>
              <a:spcBef>
                <a:spcPts val="0"/>
              </a:spcBef>
              <a:spcAft>
                <a:spcPts val="0"/>
              </a:spcAft>
              <a:buClr>
                <a:schemeClr val="dk1"/>
              </a:buClr>
              <a:buSzPts val="1100"/>
              <a:buFont typeface="Arial"/>
              <a:buNone/>
            </a:pPr>
            <a:r>
              <a:t/>
            </a:r>
            <a:endParaRPr b="1" sz="1000">
              <a:solidFill>
                <a:schemeClr val="dk1"/>
              </a:solidFill>
            </a:endParaRPr>
          </a:p>
          <a:p>
            <a:pPr indent="457200" lvl="0" marL="0" rtl="0" algn="just">
              <a:lnSpc>
                <a:spcPct val="130000"/>
              </a:lnSpc>
              <a:spcBef>
                <a:spcPts val="0"/>
              </a:spcBef>
              <a:spcAft>
                <a:spcPts val="0"/>
              </a:spcAft>
              <a:buNone/>
            </a:pPr>
            <a:r>
              <a:rPr lang="en" sz="1000">
                <a:solidFill>
                  <a:schemeClr val="dk1"/>
                </a:solidFill>
              </a:rPr>
              <a:t>	In order to show the factors that have large impact on my satisfactory, logistic regression model is used to classify the restaurants into 2 classes – restaurants that will be satisfied and restaurants that will be unsatisfied. Logistic regression method is chosen because its ability to determine the coefficient of each input which is related to the importance of the input on the prediction result. Moreover, the model is used to predict whether I will be satisfied with the restaurant based on the provided data of the restaurant.</a:t>
            </a:r>
            <a:r>
              <a:rPr lang="en" sz="1000">
                <a:solidFill>
                  <a:srgbClr val="000000"/>
                </a:solidFill>
              </a:rPr>
              <a:t> </a:t>
            </a:r>
            <a:endParaRPr b="1" sz="1000">
              <a:solidFill>
                <a:srgbClr val="000000"/>
              </a:solidFill>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Data Collection</a:t>
            </a:r>
            <a:endParaRPr b="1" sz="2000">
              <a:latin typeface="Helvetica Neue"/>
              <a:ea typeface="Helvetica Neue"/>
              <a:cs typeface="Helvetica Neue"/>
              <a:sym typeface="Helvetica Neue"/>
            </a:endParaRPr>
          </a:p>
        </p:txBody>
      </p:sp>
      <p:sp>
        <p:nvSpPr>
          <p:cNvPr id="83" name="Google Shape;83;p17"/>
          <p:cNvSpPr txBox="1"/>
          <p:nvPr>
            <p:ph idx="1" type="body"/>
          </p:nvPr>
        </p:nvSpPr>
        <p:spPr>
          <a:xfrm>
            <a:off x="342900" y="1152475"/>
            <a:ext cx="4146000" cy="3949500"/>
          </a:xfrm>
          <a:prstGeom prst="rect">
            <a:avLst/>
          </a:prstGeom>
        </p:spPr>
        <p:txBody>
          <a:bodyPr anchorCtr="0" anchor="t" bIns="91425" lIns="91425" spcFirstLastPara="1" rIns="91425" wrap="square" tIns="91425">
            <a:normAutofit/>
          </a:bodyPr>
          <a:lstStyle/>
          <a:p>
            <a:pPr indent="-292100" lvl="0" marL="457200" rtl="0" algn="just">
              <a:lnSpc>
                <a:spcPct val="130000"/>
              </a:lnSpc>
              <a:spcBef>
                <a:spcPts val="0"/>
              </a:spcBef>
              <a:spcAft>
                <a:spcPts val="0"/>
              </a:spcAft>
              <a:buSzPts val="1000"/>
              <a:buChar char="-"/>
            </a:pPr>
            <a:r>
              <a:rPr lang="en" sz="1000">
                <a:solidFill>
                  <a:schemeClr val="dk1"/>
                </a:solidFill>
              </a:rPr>
              <a:t>Data is self-collected in April 2022 in excel format </a:t>
            </a:r>
            <a:endParaRPr sz="1000">
              <a:solidFill>
                <a:schemeClr val="dk1"/>
              </a:solidFill>
            </a:endParaRPr>
          </a:p>
          <a:p>
            <a:pPr indent="-292100" lvl="0" marL="457200" rtl="0" algn="just">
              <a:lnSpc>
                <a:spcPct val="130000"/>
              </a:lnSpc>
              <a:spcBef>
                <a:spcPts val="0"/>
              </a:spcBef>
              <a:spcAft>
                <a:spcPts val="0"/>
              </a:spcAft>
              <a:buClr>
                <a:schemeClr val="dk1"/>
              </a:buClr>
              <a:buSzPts val="1000"/>
              <a:buChar char="-"/>
            </a:pPr>
            <a:r>
              <a:rPr lang="en" sz="1000">
                <a:solidFill>
                  <a:schemeClr val="dk1"/>
                </a:solidFill>
              </a:rPr>
              <a:t>Consist of 12 columns as follows:</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Restaurant</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Type</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Cuisine</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Taste</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Beverage </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Service </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Cost </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Location</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Buffet</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Opinion</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Sentiment</a:t>
            </a:r>
            <a:endParaRPr sz="1000">
              <a:solidFill>
                <a:schemeClr val="dk1"/>
              </a:solidFill>
            </a:endParaRPr>
          </a:p>
          <a:p>
            <a:pPr indent="-292100" lvl="1" marL="914400" rtl="0" algn="just">
              <a:lnSpc>
                <a:spcPct val="130000"/>
              </a:lnSpc>
              <a:spcBef>
                <a:spcPts val="0"/>
              </a:spcBef>
              <a:spcAft>
                <a:spcPts val="0"/>
              </a:spcAft>
              <a:buClr>
                <a:schemeClr val="dk1"/>
              </a:buClr>
              <a:buSzPts val="1000"/>
              <a:buChar char="-"/>
            </a:pPr>
            <a:r>
              <a:rPr lang="en" sz="1000">
                <a:solidFill>
                  <a:schemeClr val="dk1"/>
                </a:solidFill>
              </a:rPr>
              <a:t>Satisfied</a:t>
            </a:r>
            <a:endParaRPr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a:p>
            <a:pPr indent="0" lvl="0" marL="0" rtl="0" algn="just">
              <a:lnSpc>
                <a:spcPct val="130000"/>
              </a:lnSpc>
              <a:spcBef>
                <a:spcPts val="0"/>
              </a:spcBef>
              <a:spcAft>
                <a:spcPts val="0"/>
              </a:spcAft>
              <a:buNone/>
            </a:pPr>
            <a:r>
              <a:rPr lang="en" sz="1000">
                <a:solidFill>
                  <a:schemeClr val="dk1"/>
                </a:solidFill>
              </a:rPr>
              <a:t>Restaurant Data : </a:t>
            </a:r>
            <a:r>
              <a:rPr lang="en" sz="1000" u="sng">
                <a:solidFill>
                  <a:schemeClr val="hlink"/>
                </a:solidFill>
                <a:hlinkClick r:id="rId3"/>
              </a:rPr>
              <a:t>Restaurant Data</a:t>
            </a:r>
            <a:r>
              <a:rPr lang="en" sz="1000">
                <a:solidFill>
                  <a:schemeClr val="dk1"/>
                </a:solidFill>
              </a:rPr>
              <a:t> </a:t>
            </a:r>
            <a:endParaRPr sz="1000">
              <a:solidFill>
                <a:schemeClr val="dk1"/>
              </a:solidFill>
            </a:endParaRPr>
          </a:p>
        </p:txBody>
      </p:sp>
      <p:pic>
        <p:nvPicPr>
          <p:cNvPr id="84" name="Google Shape;84;p17"/>
          <p:cNvPicPr preferRelativeResize="0"/>
          <p:nvPr/>
        </p:nvPicPr>
        <p:blipFill>
          <a:blip r:embed="rId4">
            <a:alphaModFix/>
          </a:blip>
          <a:stretch>
            <a:fillRect/>
          </a:stretch>
        </p:blipFill>
        <p:spPr>
          <a:xfrm>
            <a:off x="4741550" y="295375"/>
            <a:ext cx="3789950" cy="4677449"/>
          </a:xfrm>
          <a:prstGeom prst="rect">
            <a:avLst/>
          </a:prstGeom>
          <a:noFill/>
          <a:ln>
            <a:noFill/>
          </a:ln>
        </p:spPr>
      </p:pic>
      <p:cxnSp>
        <p:nvCxnSpPr>
          <p:cNvPr id="85" name="Google Shape;85;p17"/>
          <p:cNvCxnSpPr/>
          <p:nvPr/>
        </p:nvCxnSpPr>
        <p:spPr>
          <a:xfrm>
            <a:off x="4572000" y="529500"/>
            <a:ext cx="0" cy="4084500"/>
          </a:xfrm>
          <a:prstGeom prst="straightConnector1">
            <a:avLst/>
          </a:prstGeom>
          <a:noFill/>
          <a:ln cap="flat" cmpd="sng" w="9525">
            <a:solidFill>
              <a:schemeClr val="dk1"/>
            </a:solidFill>
            <a:prstDash val="solid"/>
            <a:round/>
            <a:headEnd len="med" w="med" type="none"/>
            <a:tailEnd len="med" w="med" type="none"/>
          </a:ln>
        </p:spPr>
      </p:cxn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Data Collection</a:t>
            </a:r>
            <a:endParaRPr b="1" sz="2000">
              <a:latin typeface="Helvetica Neue"/>
              <a:ea typeface="Helvetica Neue"/>
              <a:cs typeface="Helvetica Neue"/>
              <a:sym typeface="Helvetica Neue"/>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8"/>
          <p:cNvPicPr preferRelativeResize="0"/>
          <p:nvPr/>
        </p:nvPicPr>
        <p:blipFill rotWithShape="1">
          <a:blip r:embed="rId3">
            <a:alphaModFix/>
          </a:blip>
          <a:srcRect b="0" l="0" r="0" t="1710"/>
          <a:stretch/>
        </p:blipFill>
        <p:spPr>
          <a:xfrm>
            <a:off x="665025" y="955400"/>
            <a:ext cx="7813949" cy="3903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659100" y="2035988"/>
            <a:ext cx="7825800" cy="68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000">
                <a:latin typeface="Helvetica Neue"/>
                <a:ea typeface="Helvetica Neue"/>
                <a:cs typeface="Helvetica Neue"/>
                <a:sym typeface="Helvetica Neue"/>
              </a:rPr>
              <a:t>Food Consumption Pattern Analysis</a:t>
            </a:r>
            <a:endParaRPr b="1" sz="2000">
              <a:latin typeface="Helvetica Neue"/>
              <a:ea typeface="Helvetica Neue"/>
              <a:cs typeface="Helvetica Neue"/>
              <a:sym typeface="Helvetica Neue"/>
            </a:endParaRPr>
          </a:p>
        </p:txBody>
      </p:sp>
      <p:sp>
        <p:nvSpPr>
          <p:cNvPr id="99" name="Google Shape;99;p19"/>
          <p:cNvSpPr txBox="1"/>
          <p:nvPr>
            <p:ph type="ctrTitle"/>
          </p:nvPr>
        </p:nvSpPr>
        <p:spPr>
          <a:xfrm>
            <a:off x="659100" y="2713918"/>
            <a:ext cx="7825800" cy="39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sz="1200">
                <a:latin typeface="Helvetica Neue"/>
                <a:ea typeface="Helvetica Neue"/>
                <a:cs typeface="Helvetica Neue"/>
                <a:sym typeface="Helvetica Neue"/>
              </a:rPr>
              <a:t>Descriptive Statistics</a:t>
            </a:r>
            <a:endParaRPr i="1" sz="1200">
              <a:latin typeface="Helvetica Neue"/>
              <a:ea typeface="Helvetica Neue"/>
              <a:cs typeface="Helvetica Neue"/>
              <a:sym typeface="Helvetica Neue"/>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Food Consumption Pattern Analysis</a:t>
            </a:r>
            <a:endParaRPr b="1" sz="2000">
              <a:latin typeface="Helvetica Neue"/>
              <a:ea typeface="Helvetica Neue"/>
              <a:cs typeface="Helvetica Neue"/>
              <a:sym typeface="Helvetica Neue"/>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0"/>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1200"/>
              </a:spcAft>
              <a:buNone/>
            </a:pPr>
            <a:r>
              <a:rPr b="1" lang="en" sz="1200">
                <a:solidFill>
                  <a:schemeClr val="dk1"/>
                </a:solidFill>
              </a:rPr>
              <a:t>Which cuisine is the most satisfied?</a:t>
            </a:r>
            <a:endParaRPr sz="1200">
              <a:solidFill>
                <a:schemeClr val="dk1"/>
              </a:solidFill>
            </a:endParaRPr>
          </a:p>
        </p:txBody>
      </p:sp>
      <p:pic>
        <p:nvPicPr>
          <p:cNvPr id="108" name="Google Shape;108;p20"/>
          <p:cNvPicPr preferRelativeResize="0"/>
          <p:nvPr/>
        </p:nvPicPr>
        <p:blipFill rotWithShape="1">
          <a:blip r:embed="rId3">
            <a:alphaModFix/>
          </a:blip>
          <a:srcRect b="0" l="0" r="0" t="2543"/>
          <a:stretch/>
        </p:blipFill>
        <p:spPr>
          <a:xfrm>
            <a:off x="1075025" y="1229675"/>
            <a:ext cx="6993948" cy="3241349"/>
          </a:xfrm>
          <a:prstGeom prst="rect">
            <a:avLst/>
          </a:prstGeom>
          <a:noFill/>
          <a:ln>
            <a:noFill/>
          </a:ln>
        </p:spPr>
      </p:pic>
      <p:sp>
        <p:nvSpPr>
          <p:cNvPr id="109" name="Google Shape;109;p20"/>
          <p:cNvSpPr txBox="1"/>
          <p:nvPr>
            <p:ph idx="1" type="body"/>
          </p:nvPr>
        </p:nvSpPr>
        <p:spPr>
          <a:xfrm>
            <a:off x="1138975" y="4525800"/>
            <a:ext cx="6866100" cy="617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000">
                <a:solidFill>
                  <a:schemeClr val="dk1"/>
                </a:solidFill>
              </a:rPr>
              <a:t>This </a:t>
            </a:r>
            <a:r>
              <a:rPr lang="en" sz="1000">
                <a:solidFill>
                  <a:schemeClr val="dk1"/>
                </a:solidFill>
              </a:rPr>
              <a:t>graph shows that the cuisine with the most number of restaurant is Japanese following with American and Thai</a:t>
            </a: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Helvetica Neue"/>
                <a:ea typeface="Helvetica Neue"/>
                <a:cs typeface="Helvetica Neue"/>
                <a:sym typeface="Helvetica Neue"/>
              </a:rPr>
              <a:t>Food Consumption Pattern Analysis</a:t>
            </a:r>
            <a:endParaRPr b="1" sz="2000">
              <a:latin typeface="Helvetica Neue"/>
              <a:ea typeface="Helvetica Neue"/>
              <a:cs typeface="Helvetica Neue"/>
              <a:sym typeface="Helvetica Neue"/>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21"/>
          <p:cNvSpPr txBox="1"/>
          <p:nvPr>
            <p:ph idx="1" type="body"/>
          </p:nvPr>
        </p:nvSpPr>
        <p:spPr>
          <a:xfrm>
            <a:off x="342900" y="771650"/>
            <a:ext cx="8458200" cy="41574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Clr>
                <a:schemeClr val="dk1"/>
              </a:buClr>
              <a:buSzPts val="1100"/>
              <a:buFont typeface="Arial"/>
              <a:buNone/>
            </a:pPr>
            <a:r>
              <a:rPr b="1" lang="en" sz="1200">
                <a:solidFill>
                  <a:schemeClr val="dk1"/>
                </a:solidFill>
              </a:rPr>
              <a:t>What cuisine shows the largest number of satisfied and unsatisfied restaurant?</a:t>
            </a:r>
            <a:endParaRPr b="1" sz="1200">
              <a:solidFill>
                <a:schemeClr val="dk1"/>
              </a:solidFill>
            </a:endParaRPr>
          </a:p>
          <a:p>
            <a:pPr indent="0" lvl="0" marL="0" rtl="0" algn="just">
              <a:lnSpc>
                <a:spcPct val="130000"/>
              </a:lnSpc>
              <a:spcBef>
                <a:spcPts val="1200"/>
              </a:spcBef>
              <a:spcAft>
                <a:spcPts val="1200"/>
              </a:spcAft>
              <a:buNone/>
            </a:pPr>
            <a:r>
              <a:t/>
            </a:r>
            <a:endParaRPr b="1" sz="1200">
              <a:solidFill>
                <a:schemeClr val="dk1"/>
              </a:solidFill>
            </a:endParaRPr>
          </a:p>
        </p:txBody>
      </p:sp>
      <p:pic>
        <p:nvPicPr>
          <p:cNvPr id="117" name="Google Shape;117;p21"/>
          <p:cNvPicPr preferRelativeResize="0"/>
          <p:nvPr/>
        </p:nvPicPr>
        <p:blipFill>
          <a:blip r:embed="rId3">
            <a:alphaModFix/>
          </a:blip>
          <a:stretch>
            <a:fillRect/>
          </a:stretch>
        </p:blipFill>
        <p:spPr>
          <a:xfrm>
            <a:off x="311700" y="1162500"/>
            <a:ext cx="3985812" cy="3676426"/>
          </a:xfrm>
          <a:prstGeom prst="rect">
            <a:avLst/>
          </a:prstGeom>
          <a:noFill/>
          <a:ln>
            <a:noFill/>
          </a:ln>
        </p:spPr>
      </p:pic>
      <p:sp>
        <p:nvSpPr>
          <p:cNvPr id="118" name="Google Shape;118;p21"/>
          <p:cNvSpPr txBox="1"/>
          <p:nvPr>
            <p:ph idx="1" type="body"/>
          </p:nvPr>
        </p:nvSpPr>
        <p:spPr>
          <a:xfrm>
            <a:off x="4727675" y="1373350"/>
            <a:ext cx="40734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000">
                <a:solidFill>
                  <a:schemeClr val="dk1"/>
                </a:solidFill>
              </a:rPr>
              <a:t>Most interested cuisine based on number of </a:t>
            </a:r>
            <a:r>
              <a:rPr lang="en" sz="1000">
                <a:solidFill>
                  <a:schemeClr val="dk1"/>
                </a:solidFill>
              </a:rPr>
              <a:t>restaurants tried</a:t>
            </a:r>
            <a:endParaRPr sz="1000">
              <a:solidFill>
                <a:schemeClr val="dk1"/>
              </a:solidFill>
            </a:endParaRPr>
          </a:p>
          <a:p>
            <a:pPr indent="-292100" lvl="0" marL="457200" rtl="0" algn="just">
              <a:lnSpc>
                <a:spcPct val="115000"/>
              </a:lnSpc>
              <a:spcBef>
                <a:spcPts val="0"/>
              </a:spcBef>
              <a:spcAft>
                <a:spcPts val="0"/>
              </a:spcAft>
              <a:buClr>
                <a:schemeClr val="dk1"/>
              </a:buClr>
              <a:buSzPts val="1000"/>
              <a:buAutoNum type="arabicPeriod"/>
            </a:pPr>
            <a:r>
              <a:rPr b="1" lang="en" sz="1000">
                <a:solidFill>
                  <a:schemeClr val="dk1"/>
                </a:solidFill>
              </a:rPr>
              <a:t>Japanese</a:t>
            </a:r>
            <a:endParaRPr b="1" sz="1000">
              <a:solidFill>
                <a:schemeClr val="dk1"/>
              </a:solidFill>
            </a:endParaRPr>
          </a:p>
          <a:p>
            <a:pPr indent="-292100" lvl="0" marL="457200" rtl="0" algn="just">
              <a:lnSpc>
                <a:spcPct val="115000"/>
              </a:lnSpc>
              <a:spcBef>
                <a:spcPts val="0"/>
              </a:spcBef>
              <a:spcAft>
                <a:spcPts val="0"/>
              </a:spcAft>
              <a:buClr>
                <a:schemeClr val="dk1"/>
              </a:buClr>
              <a:buSzPts val="1000"/>
              <a:buAutoNum type="arabicPeriod"/>
            </a:pPr>
            <a:r>
              <a:rPr b="1" lang="en" sz="1000">
                <a:solidFill>
                  <a:schemeClr val="dk1"/>
                </a:solidFill>
              </a:rPr>
              <a:t>American</a:t>
            </a:r>
            <a:endParaRPr b="1" sz="1000">
              <a:solidFill>
                <a:schemeClr val="dk1"/>
              </a:solidFill>
            </a:endParaRPr>
          </a:p>
          <a:p>
            <a:pPr indent="-292100" lvl="0" marL="457200" rtl="0" algn="just">
              <a:lnSpc>
                <a:spcPct val="115000"/>
              </a:lnSpc>
              <a:spcBef>
                <a:spcPts val="0"/>
              </a:spcBef>
              <a:spcAft>
                <a:spcPts val="0"/>
              </a:spcAft>
              <a:buClr>
                <a:schemeClr val="dk1"/>
              </a:buClr>
              <a:buSzPts val="1000"/>
              <a:buAutoNum type="arabicPeriod"/>
            </a:pPr>
            <a:r>
              <a:rPr b="1" lang="en" sz="1000">
                <a:solidFill>
                  <a:schemeClr val="dk1"/>
                </a:solidFill>
              </a:rPr>
              <a:t>Thai</a:t>
            </a:r>
            <a:endParaRPr b="1"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a:p>
            <a:pPr indent="0" lvl="0" marL="0" rtl="0" algn="just">
              <a:lnSpc>
                <a:spcPct val="130000"/>
              </a:lnSpc>
              <a:spcBef>
                <a:spcPts val="0"/>
              </a:spcBef>
              <a:spcAft>
                <a:spcPts val="0"/>
              </a:spcAft>
              <a:buNone/>
            </a:pPr>
            <a:r>
              <a:t/>
            </a:r>
            <a:endParaRPr sz="1000">
              <a:solidFill>
                <a:schemeClr val="dk1"/>
              </a:solidFill>
            </a:endParaRPr>
          </a:p>
        </p:txBody>
      </p:sp>
      <p:pic>
        <p:nvPicPr>
          <p:cNvPr id="119" name="Google Shape;119;p21"/>
          <p:cNvPicPr preferRelativeResize="0"/>
          <p:nvPr/>
        </p:nvPicPr>
        <p:blipFill>
          <a:blip r:embed="rId4">
            <a:alphaModFix/>
          </a:blip>
          <a:stretch>
            <a:fillRect/>
          </a:stretch>
        </p:blipFill>
        <p:spPr>
          <a:xfrm>
            <a:off x="4771475" y="2393206"/>
            <a:ext cx="3985799" cy="21233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