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3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1.wmf" ContentType="image/x-wmf"/>
  <Override PartName="/ppt/media/image40.wmf" ContentType="image/x-wmf"/>
  <Override PartName="/ppt/media/image35.wmf" ContentType="image/x-wmf"/>
  <Override PartName="/ppt/media/image34.wmf" ContentType="image/x-wmf"/>
  <Override PartName="/ppt/media/image32.png" ContentType="image/png"/>
  <Override PartName="/ppt/media/image30.png" ContentType="image/png"/>
  <Override PartName="/ppt/media/image38.wmf" ContentType="image/x-wmf"/>
  <Override PartName="/ppt/media/image27.png" ContentType="image/png"/>
  <Override PartName="/ppt/media/image37.wmf" ContentType="image/x-wmf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4.png" ContentType="image/png"/>
  <Override PartName="/ppt/media/image22.png" ContentType="image/png"/>
  <Override PartName="/ppt/media/image19.wmf" ContentType="image/x-wmf"/>
  <Override PartName="/ppt/media/image16.png" ContentType="image/png"/>
  <Override PartName="/ppt/media/image17.png" ContentType="image/png"/>
  <Override PartName="/ppt/media/image42.wmf" ContentType="image/x-wmf"/>
  <Override PartName="/ppt/media/image14.png" ContentType="image/png"/>
  <Override PartName="/ppt/media/image13.png" ContentType="image/png"/>
  <Override PartName="/ppt/media/image21.wmf" ContentType="image/x-wmf"/>
  <Override PartName="/ppt/media/image23.png" ContentType="image/png"/>
  <Override PartName="/ppt/media/image39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6.wmf" ContentType="image/x-wmf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20.wmf" ContentType="image/x-wmf"/>
  <Override PartName="/ppt/media/image18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media/image31.wmf" ContentType="image/x-wmf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1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1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F18ECAD-96C3-4A79-B78A-E7B851F0A6D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CF1408A-4C58-4BB9-808B-588A2AA1F351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F0E6815-D508-4901-9EB4-1CF8F9DDA179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1036440" y="4777560"/>
            <a:ext cx="5700960" cy="4527720"/>
          </a:xfrm>
          <a:prstGeom prst="rect">
            <a:avLst/>
          </a:prstGeom>
        </p:spPr>
        <p:txBody>
          <a:bodyPr lIns="90000" rIns="90000" tIns="58320" bIns="46800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157D000-2DDA-4391-B816-E0F4B10D8012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1036440" y="4777560"/>
            <a:ext cx="5700960" cy="4527720"/>
          </a:xfrm>
          <a:prstGeom prst="rect">
            <a:avLst/>
          </a:prstGeom>
        </p:spPr>
        <p:txBody>
          <a:bodyPr lIns="90000" rIns="90000" tIns="58320" bIns="46800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120" cy="452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7" name="TextShape 2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08ED68E-0B47-42FA-9141-D7C9A5A0329E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9016D1C-DDB9-4C27-BAD4-21616EC06130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C861823-0980-4FA9-AA36-2CBB2509365D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776880" y="4777560"/>
            <a:ext cx="6218280" cy="444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120" cy="452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3" name="TextShape 2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EC636F0-5B0F-472B-920A-B76C67AAF378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F0705F3-7844-40B1-B04F-47664206CA04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8906DC7-231F-4C4A-B847-F4287B67E90A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B276271-3CF7-40FE-8AE2-A55F597DE83B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1C32776B-5E08-4072-AC57-6A71E05FC345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53265C7-A8E0-4098-A429-FCA1AED1BB63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ACBE620-9768-4370-8E83-9F0615C36950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3D5DF60-1E64-45C6-B81F-74956421A0A0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05D8312-13F3-456A-84EF-2944D2E3E3B3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43AD540-E582-424E-A56B-8CA890CA0314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1EE96D0-A4B4-46A2-AD03-4BB1267507AA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A3798B5-B278-420C-9993-BEDDAC2E7334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A6C7487-AF56-468C-9D14-4A28CA8B5891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84BCC2A-DDEC-458B-A408-137F1123E93F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9DDBB88-383D-404A-8CF3-67636F78A333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6E1571C-5F98-42D1-ABB2-FA3DF8C8616E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F82E5BC-5578-4F04-9427-917A11221AC1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4F4DE60-06D9-4570-8D95-BAE7CB1DF5AD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8A9E194-E2EA-476E-BFDD-8B4DB29AA2A9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3E934E5-732F-4E90-9AEB-DDEE5C41A65A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1434D30-044D-4617-B08D-987026215EFD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A9C08C5-0054-48AF-8AB4-177211876A64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34918EA-6670-41E6-8E81-9B900F3F787C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C5CE52A-2812-4789-81BA-469D63473F9B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0259D27-DFE3-4135-8E8F-FA7DED15CAE7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7EAB01F-E5AA-4C6E-A832-C4489B3FB77A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171DCA3-B8EA-4CE9-99B2-8D65BDCAFB67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8E9CF62-52E2-41DB-ADB2-9121228DFF66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B72A527-C93D-44A9-8B3A-65286CB6C023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La plus ancienne et encore aujourd'hui la plus utilisée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Porte ses fruits dans la mesure où elle a conduit à une nette diminution de l'incidence dans de nombreux pays.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6396F79-13CC-412D-9573-B465815EEA00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Proposée dans les années 1990-2000 par les chercheurs.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WenQuanYi Micro Hei"/>
              </a:rPr>
              <a:t>Démarrage d'une épidémie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2BAFFF3-F07C-481B-8A29-4971F2795C44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Pourquoi étudier ce qu'il se passe dans l'espace?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parce que la probabilité d'extinction globale dépend de la synchronie spatiale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parce que les politiques de vaccination peuvent influencer la synchronie spatiale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4398840" y="9555120"/>
            <a:ext cx="3369960" cy="5011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5FB2FE1-8F4C-4273-B50C-081AE077A21F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75360" y="4352400"/>
            <a:ext cx="898812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28084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7536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63880" y="1763640"/>
            <a:ext cx="6210720" cy="49554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63880" y="1763640"/>
            <a:ext cx="6210720" cy="4955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75360" y="1764000"/>
            <a:ext cx="8988120" cy="495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75360" y="252000"/>
            <a:ext cx="8988120" cy="506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7536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75360" y="1764000"/>
            <a:ext cx="8988120" cy="495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28084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75360" y="4352400"/>
            <a:ext cx="898812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75360" y="4352400"/>
            <a:ext cx="898812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28084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7536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63880" y="1763640"/>
            <a:ext cx="6210720" cy="49554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63880" y="1763640"/>
            <a:ext cx="6210720" cy="4955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75360" y="1764000"/>
            <a:ext cx="8988120" cy="495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75360" y="252000"/>
            <a:ext cx="8988120" cy="506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536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28084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75360" y="4352400"/>
            <a:ext cx="898812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75360" y="4352400"/>
            <a:ext cx="898812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28084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7536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63880" y="1763640"/>
            <a:ext cx="6210720" cy="49554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63880" y="1763640"/>
            <a:ext cx="6210720" cy="4955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675360" y="1764000"/>
            <a:ext cx="8988120" cy="495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675360" y="252000"/>
            <a:ext cx="8988120" cy="506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7536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28084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75360" y="4352400"/>
            <a:ext cx="898812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75360" y="4352400"/>
            <a:ext cx="898812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28084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7536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63880" y="1763640"/>
            <a:ext cx="6210720" cy="495540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63880" y="1763640"/>
            <a:ext cx="6210720" cy="4955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675360" y="1764000"/>
            <a:ext cx="8988120" cy="495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675360" y="252000"/>
            <a:ext cx="8988120" cy="506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7536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28084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75360" y="4352400"/>
            <a:ext cx="898812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75360" y="4352400"/>
            <a:ext cx="898812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528084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67536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75360" y="252000"/>
            <a:ext cx="8988120" cy="506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63880" y="1763640"/>
            <a:ext cx="6210720" cy="495540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63880" y="1763640"/>
            <a:ext cx="6210720" cy="4955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7536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4955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280840" y="43524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7536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280840" y="1764000"/>
            <a:ext cx="438588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75360" y="4352400"/>
            <a:ext cx="8988120" cy="236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360800"/>
            <a:ext cx="10080360" cy="3524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1411200"/>
            <a:ext cx="587520" cy="251640"/>
          </a:xfrm>
          <a:prstGeom prst="rect">
            <a:avLst/>
          </a:prstGeom>
          <a:solidFill>
            <a:srgbClr val="dd8047"/>
          </a:solidFill>
          <a:ln w="507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650880" y="1411200"/>
            <a:ext cx="9429120" cy="251640"/>
          </a:xfrm>
          <a:prstGeom prst="rect">
            <a:avLst/>
          </a:prstGeom>
          <a:solidFill>
            <a:srgbClr val="94b6d2"/>
          </a:solidFill>
          <a:ln w="50760">
            <a:noFill/>
          </a:ln>
        </p:spPr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720480" y="6887880"/>
            <a:ext cx="293976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672120" y="6887520"/>
            <a:ext cx="597600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49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500"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200"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200"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w Cen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w Cen M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1360800"/>
            <a:ext cx="10080360" cy="3524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1411200"/>
            <a:ext cx="587520" cy="251640"/>
          </a:xfrm>
          <a:prstGeom prst="rect">
            <a:avLst/>
          </a:prstGeom>
          <a:solidFill>
            <a:srgbClr val="dd8047"/>
          </a:solidFill>
          <a:ln w="50760">
            <a:noFill/>
          </a:ln>
        </p:spPr>
      </p:sp>
      <p:sp>
        <p:nvSpPr>
          <p:cNvPr id="43" name="CustomShape 3"/>
          <p:cNvSpPr/>
          <p:nvPr/>
        </p:nvSpPr>
        <p:spPr>
          <a:xfrm>
            <a:off x="650880" y="1411200"/>
            <a:ext cx="9429120" cy="251640"/>
          </a:xfrm>
          <a:prstGeom prst="rect">
            <a:avLst/>
          </a:prstGeom>
          <a:solidFill>
            <a:srgbClr val="94b6d2"/>
          </a:solidFill>
          <a:ln w="50760">
            <a:noFill/>
          </a:ln>
        </p:spPr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5360" y="252000"/>
            <a:ext cx="8988120" cy="109152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Click to edit the title text formatClick to edit Master title style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6720480" y="6887880"/>
            <a:ext cx="293976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672120" y="6887520"/>
            <a:ext cx="597600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0425DCD8-28C0-422F-ABD2-0FD21BEFD258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100800" rIns="100800" tIns="50400" bIns="50400"/>
          <a:p>
            <a:pPr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r>
              <a:rPr lang="en-GB" sz="2900">
                <a:solidFill>
                  <a:srgbClr val="000000"/>
                </a:solidFill>
                <a:latin typeface="Tw Cen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500">
                <a:solidFill>
                  <a:srgbClr val="000000"/>
                </a:solidFill>
                <a:latin typeface="Tw Cen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1360800"/>
            <a:ext cx="10080360" cy="3524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84" name="CustomShape 2"/>
          <p:cNvSpPr/>
          <p:nvPr/>
        </p:nvSpPr>
        <p:spPr>
          <a:xfrm>
            <a:off x="0" y="1411200"/>
            <a:ext cx="587520" cy="251640"/>
          </a:xfrm>
          <a:prstGeom prst="rect">
            <a:avLst/>
          </a:prstGeom>
          <a:solidFill>
            <a:srgbClr val="dd8047"/>
          </a:solidFill>
          <a:ln w="50760">
            <a:noFill/>
          </a:ln>
        </p:spPr>
      </p:sp>
      <p:sp>
        <p:nvSpPr>
          <p:cNvPr id="85" name="CustomShape 3"/>
          <p:cNvSpPr/>
          <p:nvPr/>
        </p:nvSpPr>
        <p:spPr>
          <a:xfrm>
            <a:off x="650880" y="1411200"/>
            <a:ext cx="9429120" cy="251640"/>
          </a:xfrm>
          <a:prstGeom prst="rect">
            <a:avLst/>
          </a:prstGeom>
          <a:solidFill>
            <a:srgbClr val="94b6d2"/>
          </a:solidFill>
          <a:ln w="50760">
            <a:noFill/>
          </a:ln>
        </p:spPr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68360" y="0"/>
            <a:ext cx="9069120" cy="12600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Click to edit the title text formatClick to edit Master title style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57520" cy="2417400"/>
          </a:xfrm>
          <a:prstGeom prst="rect">
            <a:avLst/>
          </a:prstGeom>
        </p:spPr>
        <p:txBody>
          <a:bodyPr lIns="100800" rIns="100800" tIns="50400" bIns="50400"/>
          <a:p>
            <a:pPr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r>
              <a:rPr lang="en-GB" sz="2900">
                <a:solidFill>
                  <a:srgbClr val="000000"/>
                </a:solidFill>
                <a:latin typeface="Tw Cen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500">
                <a:solidFill>
                  <a:srgbClr val="000000"/>
                </a:solidFill>
                <a:latin typeface="Tw Cen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Fifth level</a:t>
            </a:r>
            <a:endParaRPr/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5113440" y="1768320"/>
            <a:ext cx="4458960" cy="24174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buSzPct val="45000"/>
              <a:buFont typeface="StarSymbol"/>
              <a:buChar char="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r>
              <a:rPr lang="en-GB" sz="2900">
                <a:solidFill>
                  <a:srgbClr val="000000"/>
                </a:solidFill>
                <a:latin typeface="Tw Cen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500">
                <a:solidFill>
                  <a:srgbClr val="000000"/>
                </a:solidFill>
                <a:latin typeface="Tw Cen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Fifth level</a:t>
            </a:r>
            <a:endParaRPr/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503280" y="4338720"/>
            <a:ext cx="4457520" cy="24174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buSzPct val="45000"/>
              <a:buFont typeface="StarSymbol"/>
              <a:buChar char="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r>
              <a:rPr lang="en-GB" sz="2900">
                <a:solidFill>
                  <a:srgbClr val="000000"/>
                </a:solidFill>
                <a:latin typeface="Tw Cen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500">
                <a:solidFill>
                  <a:srgbClr val="000000"/>
                </a:solidFill>
                <a:latin typeface="Tw Cen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Fifth level</a:t>
            </a:r>
            <a:endParaRPr/>
          </a:p>
        </p:txBody>
      </p:sp>
      <p:sp>
        <p:nvSpPr>
          <p:cNvPr id="90" name="PlaceHolder 8"/>
          <p:cNvSpPr>
            <a:spLocks noGrp="1"/>
          </p:cNvSpPr>
          <p:nvPr>
            <p:ph type="body"/>
          </p:nvPr>
        </p:nvSpPr>
        <p:spPr>
          <a:xfrm>
            <a:off x="5113440" y="4338720"/>
            <a:ext cx="4458960" cy="24174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buSzPct val="45000"/>
              <a:buFont typeface="StarSymbol"/>
              <a:buChar char=""/>
            </a:pPr>
            <a:r>
              <a:rPr b="1" lang="en-GB" sz="1500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GB" sz="1500">
                <a:solidFill>
                  <a:srgbClr val="ffffff"/>
                </a:solidFill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GB" sz="1500">
                <a:solidFill>
                  <a:srgbClr val="ffffff"/>
                </a:solidFill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GB" sz="1500">
                <a:solidFill>
                  <a:srgbClr val="ffffff"/>
                </a:solidFill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GB" sz="1500">
                <a:solidFill>
                  <a:srgbClr val="ffffff"/>
                </a:solidFill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GB" sz="1500">
                <a:solidFill>
                  <a:srgbClr val="ffffff"/>
                </a:solidFill>
                <a:latin typeface="Tw Cen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b="1" lang="en-GB" sz="1500">
                <a:solidFill>
                  <a:srgbClr val="ffffff"/>
                </a:solidFill>
                <a:latin typeface="Tw Cen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r>
              <a:rPr lang="en-GB" sz="2900">
                <a:solidFill>
                  <a:srgbClr val="000000"/>
                </a:solidFill>
                <a:latin typeface="Tw Cen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500">
                <a:solidFill>
                  <a:srgbClr val="000000"/>
                </a:solidFill>
                <a:latin typeface="Tw Cen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Fifth level</a:t>
            </a:r>
            <a:endParaRPr/>
          </a:p>
        </p:txBody>
      </p:sp>
      <p:sp>
        <p:nvSpPr>
          <p:cNvPr id="91" name="PlaceHolder 9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92" name="PlaceHolder 10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93" name="PlaceHolder 11"/>
          <p:cNvSpPr>
            <a:spLocks noGrp="1"/>
          </p:cNvSpPr>
          <p:nvPr>
            <p:ph type="sldNum"/>
          </p:nvPr>
        </p:nvSpPr>
        <p:spPr>
          <a:xfrm>
            <a:off x="7226280" y="6886440"/>
            <a:ext cx="2346120" cy="5187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A8D10004-CEF1-4F45-972C-0791E12196B9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1360800"/>
            <a:ext cx="10080360" cy="3524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29" name="CustomShape 2"/>
          <p:cNvSpPr/>
          <p:nvPr/>
        </p:nvSpPr>
        <p:spPr>
          <a:xfrm>
            <a:off x="0" y="1411200"/>
            <a:ext cx="587520" cy="251640"/>
          </a:xfrm>
          <a:prstGeom prst="rect">
            <a:avLst/>
          </a:prstGeom>
          <a:solidFill>
            <a:srgbClr val="dd8047"/>
          </a:solidFill>
          <a:ln w="50760">
            <a:noFill/>
          </a:ln>
        </p:spPr>
      </p:sp>
      <p:sp>
        <p:nvSpPr>
          <p:cNvPr id="130" name="CustomShape 3"/>
          <p:cNvSpPr/>
          <p:nvPr/>
        </p:nvSpPr>
        <p:spPr>
          <a:xfrm>
            <a:off x="650880" y="1411200"/>
            <a:ext cx="9429120" cy="251640"/>
          </a:xfrm>
          <a:prstGeom prst="rect">
            <a:avLst/>
          </a:prstGeom>
          <a:solidFill>
            <a:srgbClr val="94b6d2"/>
          </a:solidFill>
          <a:ln w="50760">
            <a:noFill/>
          </a:ln>
        </p:spPr>
      </p:sp>
      <p:sp>
        <p:nvSpPr>
          <p:cNvPr id="131" name="PlaceHolder 4"/>
          <p:cNvSpPr>
            <a:spLocks noGrp="1"/>
          </p:cNvSpPr>
          <p:nvPr>
            <p:ph type="title"/>
          </p:nvPr>
        </p:nvSpPr>
        <p:spPr>
          <a:xfrm>
            <a:off x="468360" y="0"/>
            <a:ext cx="9069120" cy="12600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Click to edit the title text formatClick to edit Master title style</a:t>
            </a:r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57520" cy="2417400"/>
          </a:xfrm>
          <a:prstGeom prst="rect">
            <a:avLst/>
          </a:prstGeom>
        </p:spPr>
        <p:txBody>
          <a:bodyPr lIns="100800" rIns="100800" tIns="50400" bIns="50400"/>
          <a:p>
            <a:pPr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r>
              <a:rPr lang="en-GB" sz="2900">
                <a:solidFill>
                  <a:srgbClr val="000000"/>
                </a:solidFill>
                <a:latin typeface="Tw Cen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500">
                <a:solidFill>
                  <a:srgbClr val="000000"/>
                </a:solidFill>
                <a:latin typeface="Tw Cen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Fifth level</a:t>
            </a:r>
            <a:endParaRPr/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5113440" y="1768320"/>
            <a:ext cx="4458960" cy="24174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buSzPct val="45000"/>
              <a:buFont typeface="StarSymbol"/>
              <a:buChar char="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r>
              <a:rPr lang="en-GB" sz="2900">
                <a:solidFill>
                  <a:srgbClr val="000000"/>
                </a:solidFill>
                <a:latin typeface="Tw Cen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500">
                <a:solidFill>
                  <a:srgbClr val="000000"/>
                </a:solidFill>
                <a:latin typeface="Tw Cen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Fifth level</a:t>
            </a:r>
            <a:endParaRPr/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503280" y="4338720"/>
            <a:ext cx="9069120" cy="24174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buSzPct val="45000"/>
              <a:buFont typeface="StarSymbol"/>
              <a:buChar char="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1500">
                <a:solidFill>
                  <a:srgbClr val="775f55"/>
                </a:solidFill>
                <a:latin typeface="Tw Cen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r>
              <a:rPr lang="en-GB" sz="2900">
                <a:solidFill>
                  <a:srgbClr val="000000"/>
                </a:solidFill>
                <a:latin typeface="Tw Cen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500">
                <a:solidFill>
                  <a:srgbClr val="000000"/>
                </a:solidFill>
                <a:latin typeface="Tw Cen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Fifth level</a:t>
            </a:r>
            <a:endParaRPr/>
          </a:p>
        </p:txBody>
      </p:sp>
      <p:sp>
        <p:nvSpPr>
          <p:cNvPr id="135" name="PlaceHolder 8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136" name="PlaceHolder 9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137" name="PlaceHolder 10"/>
          <p:cNvSpPr>
            <a:spLocks noGrp="1"/>
          </p:cNvSpPr>
          <p:nvPr>
            <p:ph type="sldNum"/>
          </p:nvPr>
        </p:nvSpPr>
        <p:spPr>
          <a:xfrm>
            <a:off x="7226280" y="6886440"/>
            <a:ext cx="2346120" cy="5187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C4530757-8104-4E75-8B24-8285E65AB4D3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1360800"/>
            <a:ext cx="10080360" cy="3524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73" name="CustomShape 2"/>
          <p:cNvSpPr/>
          <p:nvPr/>
        </p:nvSpPr>
        <p:spPr>
          <a:xfrm>
            <a:off x="0" y="1411200"/>
            <a:ext cx="587520" cy="251640"/>
          </a:xfrm>
          <a:prstGeom prst="rect">
            <a:avLst/>
          </a:prstGeom>
          <a:solidFill>
            <a:srgbClr val="dd8047"/>
          </a:solidFill>
          <a:ln w="50760">
            <a:noFill/>
          </a:ln>
        </p:spPr>
      </p:sp>
      <p:sp>
        <p:nvSpPr>
          <p:cNvPr id="174" name="CustomShape 3"/>
          <p:cNvSpPr/>
          <p:nvPr/>
        </p:nvSpPr>
        <p:spPr>
          <a:xfrm>
            <a:off x="650880" y="1411200"/>
            <a:ext cx="9429120" cy="251640"/>
          </a:xfrm>
          <a:prstGeom prst="rect">
            <a:avLst/>
          </a:prstGeom>
          <a:solidFill>
            <a:srgbClr val="94b6d2"/>
          </a:solidFill>
          <a:ln w="50760">
            <a:noFill/>
          </a:ln>
        </p:spPr>
      </p:sp>
      <p:sp>
        <p:nvSpPr>
          <p:cNvPr id="175" name="PlaceHolder 4"/>
          <p:cNvSpPr>
            <a:spLocks noGrp="1"/>
          </p:cNvSpPr>
          <p:nvPr>
            <p:ph type="title"/>
          </p:nvPr>
        </p:nvSpPr>
        <p:spPr>
          <a:xfrm>
            <a:off x="468360" y="0"/>
            <a:ext cx="9069120" cy="12600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Click to edit the title text formatClick to edit Master title style</a:t>
            </a:r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177" name="PlaceHolder 6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178" name="PlaceHolder 7"/>
          <p:cNvSpPr>
            <a:spLocks noGrp="1"/>
          </p:cNvSpPr>
          <p:nvPr>
            <p:ph type="sldNum"/>
          </p:nvPr>
        </p:nvSpPr>
        <p:spPr>
          <a:xfrm>
            <a:off x="7226280" y="6886440"/>
            <a:ext cx="2346120" cy="5187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DEFEDA92-2F79-4574-8AC4-BD560E0619D5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79" name="PlaceHolder 8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500"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200"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200"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w Cen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w Cen M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35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wmf"/><Relationship Id="rId3" Type="http://schemas.openxmlformats.org/officeDocument/2006/relationships/image" Target="../media/image35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png"/><Relationship Id="rId3" Type="http://schemas.openxmlformats.org/officeDocument/2006/relationships/image" Target="../media/image40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2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fld id="{DCF20D7C-ECFA-4AFF-AA0A-97D36FF2AA15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468360" y="0"/>
            <a:ext cx="9070560" cy="6757560"/>
          </a:xfrm>
          <a:prstGeom prst="rect">
            <a:avLst/>
          </a:prstGeom>
          <a:noFill/>
          <a:ln w="9360">
            <a:noFill/>
          </a:ln>
        </p:spPr>
        <p:txBody>
          <a:bodyPr lIns="0" rIns="0" tIns="3168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DejaVu Sans"/>
              </a:rPr>
              <a:t>Optimation des politiques de vaccination dans un contexte spatial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Encadrants : </a:t>
            </a:r>
            <a:r>
              <a:rPr b="1" lang="en-US" sz="2400">
                <a:solidFill>
                  <a:srgbClr val="000000"/>
                </a:solidFill>
                <a:latin typeface="Arial"/>
                <a:ea typeface="DejaVu Sans"/>
              </a:rPr>
              <a:t>Prof. Jean Daniel ZUCKER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DejaVu Sans"/>
              </a:rPr>
              <a:t>Dr. Marc CHOISY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Stagiaire: </a:t>
            </a:r>
            <a:r>
              <a:rPr b="1" lang="en-US" sz="2400">
                <a:solidFill>
                  <a:srgbClr val="000000"/>
                </a:solidFill>
                <a:latin typeface="Arial"/>
                <a:ea typeface="DejaVu Sans"/>
              </a:rPr>
              <a:t>TRAN Thi Cam Giang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Environnement de stage:</a:t>
            </a:r>
            <a:r>
              <a:rPr b="1" lang="en-US" sz="2400">
                <a:solidFill>
                  <a:srgbClr val="000000"/>
                </a:solidFill>
                <a:latin typeface="Arial"/>
                <a:ea typeface="DejaVu Sans"/>
              </a:rPr>
              <a:t> MSI-Hanoi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 rot="16200000">
            <a:off x="-814680" y="3826080"/>
            <a:ext cx="3663720" cy="487080"/>
          </a:xfrm>
          <a:prstGeom prst="rect">
            <a:avLst/>
          </a:prstGeom>
          <a:noFill/>
          <a:ln w="9360">
            <a:noFill/>
          </a:ln>
        </p:spPr>
        <p:txBody>
          <a:bodyPr wrap="none" lIns="69840" rIns="45000" tIns="90000" bIns="90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Vaccination de masse</a:t>
            </a:r>
            <a:endParaRPr/>
          </a:p>
        </p:txBody>
      </p:sp>
      <p:pic>
        <p:nvPicPr>
          <p:cNvPr id="302" name="Picture 2" descr=""/>
          <p:cNvPicPr/>
          <p:nvPr/>
        </p:nvPicPr>
        <p:blipFill>
          <a:blip r:embed="rId1"/>
          <a:srcRect l="0" t="24825" r="0" b="0"/>
          <a:stretch>
            <a:fillRect/>
          </a:stretch>
        </p:blipFill>
        <p:spPr>
          <a:xfrm>
            <a:off x="1452600" y="1805040"/>
            <a:ext cx="7596000" cy="2869920"/>
          </a:xfrm>
          <a:prstGeom prst="rect">
            <a:avLst/>
          </a:prstGeom>
          <a:ln w="9360">
            <a:noFill/>
          </a:ln>
        </p:spPr>
      </p:pic>
      <p:pic>
        <p:nvPicPr>
          <p:cNvPr id="303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35040" y="4741920"/>
            <a:ext cx="7225920" cy="2504880"/>
          </a:xfrm>
          <a:prstGeom prst="rect">
            <a:avLst/>
          </a:prstGeom>
          <a:ln w="9360">
            <a:noFill/>
          </a:ln>
        </p:spPr>
      </p:pic>
      <p:sp>
        <p:nvSpPr>
          <p:cNvPr id="304" name="CustomShape 2"/>
          <p:cNvSpPr/>
          <p:nvPr/>
        </p:nvSpPr>
        <p:spPr>
          <a:xfrm>
            <a:off x="7021440" y="7213680"/>
            <a:ext cx="305712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Rohani et al. (1999) Science</a:t>
            </a:r>
            <a:endParaRPr/>
          </a:p>
        </p:txBody>
      </p:sp>
      <p:sp>
        <p:nvSpPr>
          <p:cNvPr id="305" name="CustomShape 3"/>
          <p:cNvSpPr/>
          <p:nvPr/>
        </p:nvSpPr>
        <p:spPr>
          <a:xfrm>
            <a:off x="2847960" y="7243920"/>
            <a:ext cx="397008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coefficient de corrélation (synchronie)</a:t>
            </a:r>
            <a:endParaRPr/>
          </a:p>
        </p:txBody>
      </p:sp>
      <p:sp>
        <p:nvSpPr>
          <p:cNvPr id="306" name="TextShape 4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Etat de l'art</a:t>
            </a:r>
            <a:endParaRPr/>
          </a:p>
        </p:txBody>
      </p:sp>
      <p:sp>
        <p:nvSpPr>
          <p:cNvPr id="307" name="TextShape 5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831883B2-9936-4829-86BF-7AA7ED40781E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2373480" y="1874880"/>
            <a:ext cx="4339800" cy="4870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984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Vaccination par pulsations</a:t>
            </a:r>
            <a:endParaRPr/>
          </a:p>
        </p:txBody>
      </p:sp>
      <p:pic>
        <p:nvPicPr>
          <p:cNvPr id="30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4920" y="2554200"/>
            <a:ext cx="6941880" cy="3546000"/>
          </a:xfrm>
          <a:prstGeom prst="rect">
            <a:avLst/>
          </a:prstGeom>
          <a:ln w="9360">
            <a:noFill/>
          </a:ln>
        </p:spPr>
      </p:pic>
      <p:sp>
        <p:nvSpPr>
          <p:cNvPr id="310" name="Line 2"/>
          <p:cNvSpPr/>
          <p:nvPr/>
        </p:nvSpPr>
        <p:spPr>
          <a:xfrm>
            <a:off x="3693960" y="2471400"/>
            <a:ext cx="12600" cy="32436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11" name="CustomShape 3"/>
          <p:cNvSpPr/>
          <p:nvPr/>
        </p:nvSpPr>
        <p:spPr>
          <a:xfrm>
            <a:off x="6589800" y="7213680"/>
            <a:ext cx="349056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Earn et al. (1998) Proceedings B</a:t>
            </a:r>
            <a:endParaRPr/>
          </a:p>
        </p:txBody>
      </p:sp>
      <p:sp>
        <p:nvSpPr>
          <p:cNvPr id="312" name="TextShape 4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Etat de l'art</a:t>
            </a:r>
            <a:endParaRPr/>
          </a:p>
        </p:txBody>
      </p:sp>
      <p:sp>
        <p:nvSpPr>
          <p:cNvPr id="313" name="TextShape 5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1C3F2271-A992-4211-B263-3E6542B85E3D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675360" y="252000"/>
            <a:ext cx="8988120" cy="109152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Etat de l'art</a:t>
            </a:r>
            <a:endParaRPr/>
          </a:p>
        </p:txBody>
      </p:sp>
      <p:sp>
        <p:nvSpPr>
          <p:cNvPr id="315" name="TextShape 2"/>
          <p:cNvSpPr txBox="1"/>
          <p:nvPr/>
        </p:nvSpPr>
        <p:spPr>
          <a:xfrm>
            <a:off x="468360" y="2027160"/>
            <a:ext cx="9069120" cy="49874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60000"/>
              <a:buFont typeface="Wingdings" charset="2"/>
              <a:buChar char=""/>
            </a:pPr>
            <a:r>
              <a:rPr b="1" lang="en-GB" sz="3200">
                <a:solidFill>
                  <a:srgbClr val="000000"/>
                </a:solidFill>
                <a:latin typeface="Tw Cen MT"/>
              </a:rPr>
              <a:t>Vaccination dans l’espace : comment optimiser?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"/>
            </a:pPr>
            <a:r>
              <a:rPr lang="en-GB" sz="2900">
                <a:solidFill>
                  <a:srgbClr val="000000"/>
                </a:solidFill>
                <a:latin typeface="Tw Cen MT"/>
              </a:rPr>
              <a:t>Article "</a:t>
            </a:r>
            <a:r>
              <a:rPr b="1" lang="en-GB" sz="2900">
                <a:solidFill>
                  <a:srgbClr val="000000"/>
                </a:solidFill>
                <a:latin typeface="Tw Cen MT"/>
              </a:rPr>
              <a:t>Modelling the persistence of measles</a:t>
            </a:r>
            <a:r>
              <a:rPr lang="en-GB" sz="2900">
                <a:solidFill>
                  <a:srgbClr val="000000"/>
                </a:solidFill>
                <a:latin typeface="Tw Cen MT"/>
              </a:rPr>
              <a:t>" par Matthew J.Keeling en 1997 : 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"/>
            </a:pPr>
            <a:r>
              <a:rPr lang="en-GB" sz="2900">
                <a:solidFill>
                  <a:srgbClr val="000000"/>
                </a:solidFill>
                <a:latin typeface="Tw Cen MT"/>
              </a:rPr>
              <a:t>Pour les programmes de vaccinations qui sont effectifs, c'est important de comprendre et prédire la persistence de maladies infectieuses. </a:t>
            </a:r>
            <a:endParaRPr/>
          </a:p>
        </p:txBody>
      </p:sp>
      <p:sp>
        <p:nvSpPr>
          <p:cNvPr id="316" name="TextShape 3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E33F2671-943B-478D-8F82-3BFA7440D742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Solution proposée : Modèle général</a:t>
            </a:r>
            <a:endParaRPr/>
          </a:p>
        </p:txBody>
      </p:sp>
      <p:sp>
        <p:nvSpPr>
          <p:cNvPr id="318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5DA390BE-A09D-47F4-BBE7-4A197A4CF614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31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77840" y="1616040"/>
            <a:ext cx="7086240" cy="5943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620640" y="1951200"/>
            <a:ext cx="557820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DejaVu Sans"/>
              </a:rPr>
              <a:t>a. modèle épidémiologique de type SEIR (population)</a:t>
            </a:r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1628640" y="3705120"/>
            <a:ext cx="914040" cy="657000"/>
          </a:xfrm>
          <a:prstGeom prst="roundRect">
            <a:avLst>
              <a:gd name="adj" fmla="val 16667"/>
            </a:avLst>
          </a:prstGeom>
          <a:solidFill>
            <a:srgbClr val="0047ff"/>
          </a:solidFill>
          <a:ln w="9360">
            <a:solidFill>
              <a:srgbClr val="000000"/>
            </a:solidFill>
            <a:round/>
          </a:ln>
        </p:spPr>
      </p:sp>
      <p:sp>
        <p:nvSpPr>
          <p:cNvPr id="322" name="CustomShape 3"/>
          <p:cNvSpPr/>
          <p:nvPr/>
        </p:nvSpPr>
        <p:spPr>
          <a:xfrm>
            <a:off x="1922400" y="3849840"/>
            <a:ext cx="33300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/>
          </a:p>
        </p:txBody>
      </p:sp>
      <p:sp>
        <p:nvSpPr>
          <p:cNvPr id="323" name="CustomShape 4"/>
          <p:cNvSpPr/>
          <p:nvPr/>
        </p:nvSpPr>
        <p:spPr>
          <a:xfrm>
            <a:off x="5305320" y="3705120"/>
            <a:ext cx="914040" cy="6570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324" name="CustomShape 5"/>
          <p:cNvSpPr/>
          <p:nvPr/>
        </p:nvSpPr>
        <p:spPr>
          <a:xfrm>
            <a:off x="5637240" y="3849840"/>
            <a:ext cx="24408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/>
          </a:p>
        </p:txBody>
      </p:sp>
      <p:sp>
        <p:nvSpPr>
          <p:cNvPr id="325" name="CustomShape 6"/>
          <p:cNvSpPr/>
          <p:nvPr/>
        </p:nvSpPr>
        <p:spPr>
          <a:xfrm>
            <a:off x="6926400" y="3705120"/>
            <a:ext cx="914040" cy="657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326" name="CustomShape 7"/>
          <p:cNvSpPr/>
          <p:nvPr/>
        </p:nvSpPr>
        <p:spPr>
          <a:xfrm>
            <a:off x="7221600" y="3849840"/>
            <a:ext cx="34416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/>
          </a:p>
        </p:txBody>
      </p:sp>
      <p:sp>
        <p:nvSpPr>
          <p:cNvPr id="327" name="CustomShape 8"/>
          <p:cNvSpPr/>
          <p:nvPr/>
        </p:nvSpPr>
        <p:spPr>
          <a:xfrm>
            <a:off x="4599000" y="4032360"/>
            <a:ext cx="705960" cy="10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28" name="CustomShape 9"/>
          <p:cNvSpPr/>
          <p:nvPr/>
        </p:nvSpPr>
        <p:spPr>
          <a:xfrm>
            <a:off x="6219720" y="4032360"/>
            <a:ext cx="705960" cy="10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29" name="Line 10"/>
          <p:cNvSpPr/>
          <p:nvPr/>
        </p:nvSpPr>
        <p:spPr>
          <a:xfrm flipV="1">
            <a:off x="2066760" y="4352760"/>
            <a:ext cx="1440" cy="4665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0" name="Line 11"/>
          <p:cNvSpPr/>
          <p:nvPr/>
        </p:nvSpPr>
        <p:spPr>
          <a:xfrm flipV="1">
            <a:off x="2066760" y="3238200"/>
            <a:ext cx="1440" cy="466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1" name="Line 12"/>
          <p:cNvSpPr/>
          <p:nvPr/>
        </p:nvSpPr>
        <p:spPr>
          <a:xfrm flipV="1">
            <a:off x="5744880" y="3238200"/>
            <a:ext cx="1800" cy="466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2" name="Line 13"/>
          <p:cNvSpPr/>
          <p:nvPr/>
        </p:nvSpPr>
        <p:spPr>
          <a:xfrm flipV="1">
            <a:off x="7364160" y="3238200"/>
            <a:ext cx="1800" cy="466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3" name="CustomShape 14"/>
          <p:cNvSpPr/>
          <p:nvPr/>
        </p:nvSpPr>
        <p:spPr>
          <a:xfrm>
            <a:off x="3335400" y="5033880"/>
            <a:ext cx="475272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population constante : naissances = mortalité</a:t>
            </a:r>
            <a:endParaRPr/>
          </a:p>
        </p:txBody>
      </p:sp>
      <p:sp>
        <p:nvSpPr>
          <p:cNvPr id="334" name="CustomShape 15"/>
          <p:cNvSpPr/>
          <p:nvPr/>
        </p:nvSpPr>
        <p:spPr>
          <a:xfrm>
            <a:off x="316080" y="274680"/>
            <a:ext cx="9764280" cy="114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3600">
                <a:solidFill>
                  <a:srgbClr val="726868"/>
                </a:solidFill>
                <a:latin typeface="Arial"/>
              </a:rPr>
              <a:t>Etape 1: </a:t>
            </a:r>
            <a:endParaRPr/>
          </a:p>
          <a:p>
            <a:pPr>
              <a:lnSpc>
                <a:spcPct val="93000"/>
              </a:lnSpc>
            </a:pPr>
            <a:r>
              <a:rPr b="1" lang="en-US" sz="3600">
                <a:solidFill>
                  <a:srgbClr val="726868"/>
                </a:solidFill>
                <a:latin typeface="Arial"/>
              </a:rPr>
              <a:t>Simulateur d’épidémie  stochastique </a:t>
            </a:r>
            <a:endParaRPr/>
          </a:p>
        </p:txBody>
      </p:sp>
      <p:sp>
        <p:nvSpPr>
          <p:cNvPr id="335" name="CustomShape 16"/>
          <p:cNvSpPr/>
          <p:nvPr/>
        </p:nvSpPr>
        <p:spPr>
          <a:xfrm>
            <a:off x="3598920" y="3639960"/>
            <a:ext cx="914040" cy="6570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360">
            <a:solidFill>
              <a:srgbClr val="000000"/>
            </a:solidFill>
            <a:round/>
          </a:ln>
        </p:spPr>
      </p:sp>
      <p:sp>
        <p:nvSpPr>
          <p:cNvPr id="336" name="CustomShape 17"/>
          <p:cNvSpPr/>
          <p:nvPr/>
        </p:nvSpPr>
        <p:spPr>
          <a:xfrm>
            <a:off x="3930480" y="3784680"/>
            <a:ext cx="24408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337" name="CustomShape 18"/>
          <p:cNvSpPr/>
          <p:nvPr/>
        </p:nvSpPr>
        <p:spPr>
          <a:xfrm flipV="1">
            <a:off x="2543040" y="3990960"/>
            <a:ext cx="979200" cy="424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8" name="Line 19"/>
          <p:cNvSpPr/>
          <p:nvPr/>
        </p:nvSpPr>
        <p:spPr>
          <a:xfrm flipV="1">
            <a:off x="4035240" y="3152520"/>
            <a:ext cx="1440" cy="466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9" name="TextShape 20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05E6A18D-26D3-42A9-8DB5-37366D738B84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75360" y="252000"/>
            <a:ext cx="8988120" cy="109152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lang="en-GB" sz="4000">
                <a:solidFill>
                  <a:srgbClr val="ffffff"/>
                </a:solidFill>
                <a:latin typeface="Tw Cen MT"/>
              </a:rPr>
              <a:t>
</a:t>
            </a:r>
            <a:r>
              <a:rPr lang="en-GB" sz="4900">
                <a:solidFill>
                  <a:srgbClr val="775f55"/>
                </a:solidFill>
                <a:latin typeface="Tw Cen MT"/>
              </a:rPr>
              <a:t>Etape 1: </a:t>
            </a:r>
            <a:r>
              <a:rPr lang="en-GB" sz="4900">
                <a:solidFill>
                  <a:srgbClr val="775f55"/>
                </a:solidFill>
                <a:latin typeface="Tw Cen MT"/>
              </a:rPr>
              <a:t>
</a:t>
            </a:r>
            <a:r>
              <a:rPr lang="en-GB" sz="4900">
                <a:solidFill>
                  <a:srgbClr val="775f55"/>
                </a:solidFill>
                <a:latin typeface="Tw Cen MT"/>
              </a:rPr>
              <a:t>Simulateur d’épidémie  stochastique </a:t>
            </a:r>
            <a:r>
              <a:rPr lang="en-GB" sz="4900">
                <a:solidFill>
                  <a:srgbClr val="775f55"/>
                </a:solidFill>
                <a:latin typeface="Tw Cen MT"/>
              </a:rPr>
              <a:t>
</a:t>
            </a:r>
            <a:endParaRPr/>
          </a:p>
        </p:txBody>
      </p:sp>
      <p:sp>
        <p:nvSpPr>
          <p:cNvPr id="341" name="TextShape 2"/>
          <p:cNvSpPr txBox="1"/>
          <p:nvPr/>
        </p:nvSpPr>
        <p:spPr>
          <a:xfrm>
            <a:off x="675360" y="1764000"/>
            <a:ext cx="8988120" cy="4955400"/>
          </a:xfrm>
          <a:prstGeom prst="rect">
            <a:avLst/>
          </a:prstGeom>
        </p:spPr>
        <p:txBody>
          <a:bodyPr lIns="90000" rIns="90000" tIns="60840" bIns="45000"/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b="1" lang="en-GB" sz="2400">
                <a:solidFill>
                  <a:srgbClr val="000000"/>
                </a:solidFill>
                <a:latin typeface="Tw Cen MT"/>
                <a:ea typeface="DejaVu Sans"/>
              </a:rPr>
              <a:t>b. modèle stochastique (hasard) :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GB" sz="2400">
                <a:solidFill>
                  <a:srgbClr val="000000"/>
                </a:solidFill>
                <a:latin typeface="Tw Cen MT"/>
                <a:ea typeface="DejaVu Sans"/>
              </a:rPr>
              <a:t>Deux étapes indépendantes :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Tw Cen MT"/>
                <a:ea typeface="DejaVu Sans"/>
              </a:rPr>
              <a:t>A – temps d'attente du prochain événement : suit une loi exponenetielle 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Tw Cen MT"/>
                <a:ea typeface="DejaVu Sans"/>
              </a:rPr>
              <a:t>B – nature du prochain événement : suit une loi multinomiale </a:t>
            </a:r>
            <a:endParaRPr/>
          </a:p>
        </p:txBody>
      </p:sp>
      <p:pic>
        <p:nvPicPr>
          <p:cNvPr id="34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97160" y="4313160"/>
            <a:ext cx="4419360" cy="2836800"/>
          </a:xfrm>
          <a:prstGeom prst="rect">
            <a:avLst/>
          </a:prstGeom>
          <a:ln w="9360">
            <a:noFill/>
          </a:ln>
        </p:spPr>
      </p:pic>
      <p:sp>
        <p:nvSpPr>
          <p:cNvPr id="343" name="TextShape 3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652EFB8A-F9AE-4E8C-BF9F-FBFF6573C528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68360" y="0"/>
            <a:ext cx="9361080" cy="1261800"/>
          </a:xfrm>
          <a:prstGeom prst="rect">
            <a:avLst/>
          </a:prstGeom>
        </p:spPr>
        <p:txBody>
          <a:bodyPr lIns="100800" rIns="100800" tIns="28080" bIns="50400" anchor="ctr"/>
          <a:p>
            <a:pPr>
              <a:lnSpc>
                <a:spcPct val="100000"/>
              </a:lnSpc>
            </a:pPr>
            <a:r>
              <a:rPr lang="en-GB" sz="3200">
                <a:solidFill>
                  <a:srgbClr val="726868"/>
                </a:solidFill>
                <a:latin typeface="Tw Cen MT"/>
              </a:rPr>
              <a:t>Etape 1: </a:t>
            </a:r>
            <a:r>
              <a:rPr lang="en-GB" sz="3200">
                <a:solidFill>
                  <a:srgbClr val="726868"/>
                </a:solidFill>
                <a:latin typeface="Tw Cen MT"/>
              </a:rPr>
              <a:t>
</a:t>
            </a:r>
            <a:r>
              <a:rPr lang="en-GB" sz="3200">
                <a:solidFill>
                  <a:srgbClr val="726868"/>
                </a:solidFill>
                <a:latin typeface="Tw Cen MT"/>
              </a:rPr>
              <a:t>Simulateur d’épidémie  s</a:t>
            </a:r>
            <a:r>
              <a:rPr lang="en-GB" sz="3200">
                <a:solidFill>
                  <a:srgbClr val="726868"/>
                </a:solidFill>
                <a:latin typeface="Tw Cen MT"/>
                <a:ea typeface="DejaVu Sans"/>
              </a:rPr>
              <a:t>tochastique </a:t>
            </a:r>
            <a:endParaRPr/>
          </a:p>
        </p:txBody>
      </p:sp>
      <p:sp>
        <p:nvSpPr>
          <p:cNvPr id="345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23DC13E1-EF98-4B62-B847-6F59EC5EB802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46" name="TextShape 3"/>
          <p:cNvSpPr txBox="1"/>
          <p:nvPr/>
        </p:nvSpPr>
        <p:spPr>
          <a:xfrm>
            <a:off x="530280" y="1828800"/>
            <a:ext cx="9070560" cy="5070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Fonctions de propensions (correspondant les </a:t>
            </a:r>
            <a:r>
              <a:rPr lang="en-GB" sz="3200">
                <a:solidFill>
                  <a:srgbClr val="000000"/>
                </a:solidFill>
                <a:latin typeface="Tw Cen MT"/>
                <a:ea typeface="DejaVu Sans"/>
              </a:rPr>
              <a:t>probabilités):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900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lang="en-GB" sz="2400">
                <a:solidFill>
                  <a:srgbClr val="000000"/>
                </a:solidFill>
                <a:latin typeface="Tw Cen MT"/>
                <a:ea typeface="DejaVu Sans"/>
              </a:rPr>
              <a:t>f[0] = nu ; // Susceptible infectée à l'extérieur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400">
                <a:solidFill>
                  <a:srgbClr val="000000"/>
                </a:solidFill>
                <a:latin typeface="Tw Cen MT"/>
                <a:ea typeface="DejaVu Sans"/>
              </a:rPr>
              <a:t>f[1] = mu * N; // un bébé est née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400">
                <a:solidFill>
                  <a:srgbClr val="000000"/>
                </a:solidFill>
                <a:latin typeface="Tw Cen MT"/>
                <a:ea typeface="DejaVu Sans"/>
              </a:rPr>
              <a:t>f[2] = rmu * S; // Susceptible est morte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400">
                <a:solidFill>
                  <a:srgbClr val="000000"/>
                </a:solidFill>
                <a:latin typeface="Tw Cen MT"/>
                <a:ea typeface="DejaVu Sans"/>
              </a:rPr>
              <a:t>f[3] = beta * I/ N; // Susceptible est infectée S → E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400">
                <a:solidFill>
                  <a:srgbClr val="000000"/>
                </a:solidFill>
                <a:latin typeface="Tw Cen MT"/>
                <a:ea typeface="DejaVu Sans"/>
              </a:rPr>
              <a:t>f[4] = rmu * E; // Exposée est morte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400">
                <a:solidFill>
                  <a:srgbClr val="000000"/>
                </a:solidFill>
                <a:latin typeface="Tw Cen MT"/>
                <a:ea typeface="DejaVu Sans"/>
              </a:rPr>
              <a:t>f[5] = sigma * E; // Exposée est transmite en infectée E → I  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400">
                <a:solidFill>
                  <a:srgbClr val="000000"/>
                </a:solidFill>
                <a:latin typeface="Tw Cen MT"/>
                <a:ea typeface="DejaVu Sans"/>
              </a:rPr>
              <a:t>f[6] = rmu * I; // Infectée est morte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400">
                <a:solidFill>
                  <a:srgbClr val="000000"/>
                </a:solidFill>
                <a:latin typeface="Tw Cen MT"/>
                <a:ea typeface="DejaVu Sans"/>
              </a:rPr>
              <a:t>f[7] = gamma * I; //Infectée est transmit en guérie I → R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400">
                <a:solidFill>
                  <a:srgbClr val="000000"/>
                </a:solidFill>
                <a:latin typeface="Tw Cen MT"/>
                <a:ea typeface="DejaVu Sans"/>
              </a:rPr>
              <a:t>f[8] = rmu * R; // Guérie est morte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68360" y="0"/>
            <a:ext cx="9361080" cy="1261800"/>
          </a:xfrm>
          <a:prstGeom prst="rect">
            <a:avLst/>
          </a:prstGeom>
        </p:spPr>
        <p:txBody>
          <a:bodyPr lIns="100800" rIns="100800" tIns="28080" bIns="50400" anchor="ctr"/>
          <a:p>
            <a:pPr>
              <a:lnSpc>
                <a:spcPct val="100000"/>
              </a:lnSpc>
            </a:pPr>
            <a:r>
              <a:rPr lang="en-GB" sz="3200">
                <a:solidFill>
                  <a:srgbClr val="726868"/>
                </a:solidFill>
                <a:latin typeface="Tw Cen MT"/>
              </a:rPr>
              <a:t>Etape 1: </a:t>
            </a:r>
            <a:r>
              <a:rPr lang="en-GB" sz="3200">
                <a:solidFill>
                  <a:srgbClr val="726868"/>
                </a:solidFill>
                <a:latin typeface="Tw Cen MT"/>
              </a:rPr>
              <a:t>
</a:t>
            </a:r>
            <a:r>
              <a:rPr lang="en-GB" sz="3200">
                <a:solidFill>
                  <a:srgbClr val="726868"/>
                </a:solidFill>
                <a:latin typeface="Tw Cen MT"/>
              </a:rPr>
              <a:t>Simulateur d’épidémie  s</a:t>
            </a:r>
            <a:r>
              <a:rPr lang="en-GB" sz="3200">
                <a:solidFill>
                  <a:srgbClr val="726868"/>
                </a:solidFill>
                <a:latin typeface="Tw Cen MT"/>
                <a:ea typeface="DejaVu Sans"/>
              </a:rPr>
              <a:t>tochastique 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12AAE553-F9C4-494C-A2E4-66AED33891B6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49" name="TextShape 3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17640" bIns="50400"/>
          <a:p>
            <a:pPr>
              <a:lnSpc>
                <a:spcPct val="100000"/>
              </a:lnSpc>
              <a:buSzPct val="60000"/>
              <a:buFont typeface="Wingdings" charset="2"/>
              <a:buChar char=""/>
            </a:pPr>
            <a:r>
              <a:rPr b="1" lang="en-GB" sz="3200">
                <a:solidFill>
                  <a:srgbClr val="000000"/>
                </a:solidFill>
                <a:latin typeface="Tw Cen MT"/>
                <a:ea typeface="DejaVu Sans"/>
              </a:rPr>
              <a:t>modèle stochastique  : </a:t>
            </a:r>
            <a:r>
              <a:rPr lang="en-GB" sz="3200">
                <a:solidFill>
                  <a:srgbClr val="000000"/>
                </a:solidFill>
                <a:latin typeface="Tw Cen MT"/>
                <a:ea typeface="DejaVu Sans"/>
              </a:rPr>
              <a:t>expression du modèle SEIR sous forme de 9 événements chacun avec sa probabilité :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  <a:ea typeface="DejaVu Sans"/>
              </a:rPr>
              <a:t>Susceptible infectée à l'extérieur m = 0 : S ← s – 1, I ← I+1  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  <a:ea typeface="DejaVu Sans"/>
              </a:rPr>
              <a:t>Bébé née m=1: S ← S +1 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  <a:ea typeface="DejaVu Sans"/>
              </a:rPr>
              <a:t>Susceptible morte m=2 : S ← S -1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  <a:ea typeface="DejaVu Sans"/>
              </a:rPr>
              <a:t>Susceptible infectée m=3 : S ← S – 1, E ← E +1 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  <a:ea typeface="DejaVu Sans"/>
              </a:rPr>
              <a:t>Exposée morte m=4 : E ← E - 1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  <a:ea typeface="DejaVu Sans"/>
              </a:rPr>
              <a:t>Exposée transmite en infectée m=5 : E ← E -1, I ← I + 1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lang="en-GB" sz="2000">
                <a:solidFill>
                  <a:srgbClr val="000000"/>
                </a:solidFill>
                <a:latin typeface="Tw Cen MT"/>
                <a:ea typeface="DejaVu Sans"/>
              </a:rPr>
              <a:t>Infectée morte m=6:  I ← I – 1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  <a:ea typeface="DejaVu Sans"/>
              </a:rPr>
              <a:t>Infectée transmit en guérie m=7 : I ← I -1 , R ← R + 1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  <a:ea typeface="DejaVu Sans"/>
              </a:rPr>
              <a:t>Guérie morte m=8: R ← R-1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28080" bIns="50400" anchor="ctr"/>
          <a:p>
            <a:pPr>
              <a:lnSpc>
                <a:spcPct val="100000"/>
              </a:lnSpc>
            </a:pPr>
            <a:r>
              <a:rPr lang="en-GB" sz="3200">
                <a:solidFill>
                  <a:srgbClr val="726868"/>
                </a:solidFill>
                <a:latin typeface="Tw Cen MT"/>
              </a:rPr>
              <a:t>Etape 1: </a:t>
            </a:r>
            <a:r>
              <a:rPr lang="en-GB" sz="3200">
                <a:solidFill>
                  <a:srgbClr val="726868"/>
                </a:solidFill>
                <a:latin typeface="Tw Cen MT"/>
              </a:rPr>
              <a:t>
</a:t>
            </a:r>
            <a:r>
              <a:rPr lang="en-GB" sz="3200">
                <a:solidFill>
                  <a:srgbClr val="726868"/>
                </a:solidFill>
                <a:latin typeface="Tw Cen MT"/>
              </a:rPr>
              <a:t>Simulateur d’épidémie  s</a:t>
            </a:r>
            <a:r>
              <a:rPr lang="en-GB" sz="3200">
                <a:solidFill>
                  <a:srgbClr val="726868"/>
                </a:solidFill>
                <a:latin typeface="Tw Cen MT"/>
                <a:ea typeface="DejaVu Sans"/>
              </a:rPr>
              <a:t>tochastique </a:t>
            </a:r>
            <a:endParaRPr/>
          </a:p>
        </p:txBody>
      </p:sp>
      <p:sp>
        <p:nvSpPr>
          <p:cNvPr id="351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1AD7711A-2C25-47E7-B0A3-C1E5719DBCA1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52" name="TextShape 3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endParaRPr/>
          </a:p>
        </p:txBody>
      </p:sp>
      <p:sp>
        <p:nvSpPr>
          <p:cNvPr id="353" name="CustomShape 4"/>
          <p:cNvSpPr/>
          <p:nvPr/>
        </p:nvSpPr>
        <p:spPr>
          <a:xfrm>
            <a:off x="1143000" y="1371600"/>
            <a:ext cx="6400440" cy="1142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Donner les valeurs de paramètres : gamma, sigma, beta, nu...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Donner les valeurs:  S, E, I, R,N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Mettre: t=0, tmax =2000(jours)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Initiliser : URN </a:t>
            </a:r>
            <a:endParaRPr/>
          </a:p>
        </p:txBody>
      </p:sp>
      <p:sp>
        <p:nvSpPr>
          <p:cNvPr id="354" name="CustomShape 5"/>
          <p:cNvSpPr/>
          <p:nvPr/>
        </p:nvSpPr>
        <p:spPr>
          <a:xfrm>
            <a:off x="1143000" y="3898800"/>
            <a:ext cx="6400440" cy="6854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Calculer f[i] avec i={0,1,...,8}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Calculer fsum=</a:t>
            </a: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∑f[i]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5" name="CustomShape 6"/>
          <p:cNvSpPr/>
          <p:nvPr/>
        </p:nvSpPr>
        <p:spPr>
          <a:xfrm>
            <a:off x="1143000" y="4970520"/>
            <a:ext cx="6400440" cy="9140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Générerp1 et p2 à partir de URN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Prendre m si p2 &lt; (f[1]+...+f[m])/fsum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Prendre tstep = -ln(r1)/fsum</a:t>
            </a:r>
            <a:endParaRPr/>
          </a:p>
        </p:txBody>
      </p:sp>
      <p:sp>
        <p:nvSpPr>
          <p:cNvPr id="356" name="CustomShape 7"/>
          <p:cNvSpPr/>
          <p:nvPr/>
        </p:nvSpPr>
        <p:spPr>
          <a:xfrm>
            <a:off x="1141560" y="6172200"/>
            <a:ext cx="6330600" cy="6854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Mettre t = t+ tstep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Ajuster les valeurs de S, E, I, R, N selon l'événement m</a:t>
            </a:r>
            <a:endParaRPr/>
          </a:p>
        </p:txBody>
      </p:sp>
      <p:sp>
        <p:nvSpPr>
          <p:cNvPr id="357" name="CustomShape 8"/>
          <p:cNvSpPr/>
          <p:nvPr/>
        </p:nvSpPr>
        <p:spPr>
          <a:xfrm>
            <a:off x="3657600" y="3429000"/>
            <a:ext cx="228240" cy="456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</p:sp>
      <p:sp>
        <p:nvSpPr>
          <p:cNvPr id="358" name="CustomShape 9"/>
          <p:cNvSpPr/>
          <p:nvPr/>
        </p:nvSpPr>
        <p:spPr>
          <a:xfrm>
            <a:off x="3657600" y="4548240"/>
            <a:ext cx="228240" cy="480600"/>
          </a:xfrm>
          <a:prstGeom prst="downArrow">
            <a:avLst>
              <a:gd name="adj1" fmla="val 50000"/>
              <a:gd name="adj2" fmla="val 52604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</p:sp>
      <p:sp>
        <p:nvSpPr>
          <p:cNvPr id="359" name="CustomShape 10"/>
          <p:cNvSpPr/>
          <p:nvPr/>
        </p:nvSpPr>
        <p:spPr>
          <a:xfrm>
            <a:off x="3657600" y="5884920"/>
            <a:ext cx="228240" cy="323640"/>
          </a:xfrm>
          <a:prstGeom prst="downArrow">
            <a:avLst>
              <a:gd name="adj1" fmla="val 50000"/>
              <a:gd name="adj2" fmla="val 3541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</p:sp>
      <p:sp>
        <p:nvSpPr>
          <p:cNvPr id="360" name="CustomShape 11"/>
          <p:cNvSpPr/>
          <p:nvPr/>
        </p:nvSpPr>
        <p:spPr>
          <a:xfrm>
            <a:off x="2684520" y="2971800"/>
            <a:ext cx="2057040" cy="45684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6084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while(t&lt;tmax)</a:t>
            </a:r>
            <a:endParaRPr/>
          </a:p>
        </p:txBody>
      </p:sp>
      <p:sp>
        <p:nvSpPr>
          <p:cNvPr id="361" name="CustomShape 12"/>
          <p:cNvSpPr/>
          <p:nvPr/>
        </p:nvSpPr>
        <p:spPr>
          <a:xfrm>
            <a:off x="3657600" y="2514600"/>
            <a:ext cx="228240" cy="456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</p:sp>
      <p:sp>
        <p:nvSpPr>
          <p:cNvPr id="362" name="Line 13"/>
          <p:cNvSpPr/>
          <p:nvPr/>
        </p:nvSpPr>
        <p:spPr>
          <a:xfrm>
            <a:off x="4655880" y="3200400"/>
            <a:ext cx="380232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63" name="CustomShape 14"/>
          <p:cNvSpPr/>
          <p:nvPr/>
        </p:nvSpPr>
        <p:spPr>
          <a:xfrm>
            <a:off x="8458200" y="2971800"/>
            <a:ext cx="1371240" cy="6854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6084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Finir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le simulateur</a:t>
            </a:r>
            <a:endParaRPr/>
          </a:p>
        </p:txBody>
      </p:sp>
      <p:sp>
        <p:nvSpPr>
          <p:cNvPr id="364" name="CustomShape 15"/>
          <p:cNvSpPr/>
          <p:nvPr/>
        </p:nvSpPr>
        <p:spPr>
          <a:xfrm>
            <a:off x="5715000" y="2743200"/>
            <a:ext cx="1142640" cy="345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faux</a:t>
            </a:r>
            <a:endParaRPr/>
          </a:p>
        </p:txBody>
      </p:sp>
      <p:sp>
        <p:nvSpPr>
          <p:cNvPr id="365" name="CustomShape 16"/>
          <p:cNvSpPr/>
          <p:nvPr/>
        </p:nvSpPr>
        <p:spPr>
          <a:xfrm>
            <a:off x="3070080" y="3511440"/>
            <a:ext cx="685440" cy="345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vrai</a:t>
            </a:r>
            <a:endParaRPr/>
          </a:p>
        </p:txBody>
      </p:sp>
      <p:sp>
        <p:nvSpPr>
          <p:cNvPr id="366" name="Line 17"/>
          <p:cNvSpPr/>
          <p:nvPr/>
        </p:nvSpPr>
        <p:spPr>
          <a:xfrm>
            <a:off x="3728880" y="6894360"/>
            <a:ext cx="1440" cy="4572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7" name="Line 18"/>
          <p:cNvSpPr/>
          <p:nvPr/>
        </p:nvSpPr>
        <p:spPr>
          <a:xfrm flipH="1">
            <a:off x="455400" y="7315200"/>
            <a:ext cx="3274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8" name="Line 19"/>
          <p:cNvSpPr/>
          <p:nvPr/>
        </p:nvSpPr>
        <p:spPr>
          <a:xfrm flipV="1">
            <a:off x="457200" y="3198600"/>
            <a:ext cx="1440" cy="4118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9" name="Line 20"/>
          <p:cNvSpPr/>
          <p:nvPr/>
        </p:nvSpPr>
        <p:spPr>
          <a:xfrm>
            <a:off x="457200" y="3200400"/>
            <a:ext cx="228600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Etape 2:</a:t>
            </a:r>
            <a:r>
              <a:rPr lang="en-GB" sz="4900">
                <a:solidFill>
                  <a:srgbClr val="775f55"/>
                </a:solidFill>
                <a:latin typeface="Tw Cen MT"/>
              </a:rPr>
              <a:t>
</a:t>
            </a:r>
            <a:r>
              <a:rPr lang="en-GB" sz="4900">
                <a:solidFill>
                  <a:srgbClr val="775f55"/>
                </a:solidFill>
                <a:latin typeface="Tw Cen MT"/>
              </a:rPr>
              <a:t>Simulateur d'épidémie spatial SEIR</a:t>
            </a:r>
            <a:endParaRPr/>
          </a:p>
        </p:txBody>
      </p:sp>
      <p:sp>
        <p:nvSpPr>
          <p:cNvPr id="371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CF4242D1-1BC5-4111-AA45-28CEB06F4DF9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72" name="TextShape 3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b="1" lang="en-GB" sz="2800">
                <a:solidFill>
                  <a:srgbClr val="000000"/>
                </a:solidFill>
                <a:latin typeface="Tw Cen MT"/>
              </a:rPr>
              <a:t>Différentes représentations de l'espace des maladies infectieuses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800">
                <a:solidFill>
                  <a:srgbClr val="000000"/>
                </a:solidFill>
                <a:latin typeface="Tw Cen MT"/>
              </a:rPr>
              <a:t>Article “</a:t>
            </a:r>
            <a:r>
              <a:rPr b="1" lang="en-GB" sz="2800">
                <a:solidFill>
                  <a:srgbClr val="000000"/>
                </a:solidFill>
                <a:latin typeface="Tw Cen MT"/>
              </a:rPr>
              <a:t>(Meta)population dynamics of infectious diseases"</a:t>
            </a:r>
            <a:r>
              <a:rPr lang="en-GB" sz="2800">
                <a:solidFill>
                  <a:srgbClr val="000000"/>
                </a:solidFill>
                <a:latin typeface="Tw Cen MT"/>
              </a:rPr>
              <a:t> par Bryan Grenfell et John Harwood en 1997. 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</a:rPr>
              <a:t> </a:t>
            </a:r>
            <a:r>
              <a:rPr lang="en-GB" sz="2000">
                <a:solidFill>
                  <a:srgbClr val="000000"/>
                </a:solidFill>
                <a:latin typeface="Tw Cen MT"/>
              </a:rPr>
              <a:t>Un «métapopulation» est une «population de populations".</a:t>
            </a:r>
            <a:endParaRPr/>
          </a:p>
        </p:txBody>
      </p:sp>
      <p:pic>
        <p:nvPicPr>
          <p:cNvPr id="37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44880" y="4150440"/>
            <a:ext cx="6566040" cy="3134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Plan de l'exposé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2415A827-ECDD-4DCC-A7B3-ED10FB19CAF3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23" name="TextShape 3"/>
          <p:cNvSpPr txBox="1"/>
          <p:nvPr/>
        </p:nvSpPr>
        <p:spPr>
          <a:xfrm>
            <a:off x="503280" y="1768320"/>
            <a:ext cx="9070560" cy="4898520"/>
          </a:xfrm>
          <a:prstGeom prst="rect">
            <a:avLst/>
          </a:prstGeom>
        </p:spPr>
        <p:txBody>
          <a:bodyPr lIns="100800" rIns="100800" tIns="0" bIns="50400"/>
          <a:p>
            <a:pPr>
              <a:lnSpc>
                <a:spcPct val="102000"/>
              </a:lnSpc>
              <a:buSzPct val="45000"/>
              <a:buFont typeface="Wingdings" charset="2"/>
              <a:buChar char=""/>
            </a:pPr>
            <a:r>
              <a:rPr b="1" lang="en-GB">
                <a:solidFill>
                  <a:srgbClr val="000000"/>
                </a:solidFill>
                <a:latin typeface="Verdana"/>
              </a:rPr>
              <a:t>Introduction</a:t>
            </a:r>
            <a:r>
              <a:rPr lang="en-GB">
                <a:solidFill>
                  <a:srgbClr val="000000"/>
                </a:solidFill>
                <a:latin typeface="Verdana"/>
              </a:rPr>
              <a:t>	</a:t>
            </a:r>
            <a:endParaRPr/>
          </a:p>
          <a:p>
            <a:pPr>
              <a:lnSpc>
                <a:spcPct val="102000"/>
              </a:lnSpc>
              <a:buSzPct val="45000"/>
              <a:buFont typeface="Wingdings" charset="2"/>
              <a:buChar char=""/>
            </a:pPr>
            <a:r>
              <a:rPr lang="en-GB">
                <a:solidFill>
                  <a:srgbClr val="000000"/>
                </a:solidFill>
                <a:latin typeface="Verdana"/>
              </a:rPr>
              <a:t>État de l’art</a:t>
            </a:r>
            <a:endParaRPr/>
          </a:p>
          <a:p>
            <a:pPr>
              <a:lnSpc>
                <a:spcPct val="102000"/>
              </a:lnSpc>
              <a:buSzPct val="45000"/>
              <a:buFont typeface="Wingdings" charset="2"/>
              <a:buChar char=""/>
            </a:pPr>
            <a:r>
              <a:rPr lang="en-GB">
                <a:solidFill>
                  <a:srgbClr val="000000"/>
                </a:solidFill>
                <a:latin typeface="Verdana"/>
              </a:rPr>
              <a:t>Solution proposée et travail pratique</a:t>
            </a:r>
            <a:endParaRPr/>
          </a:p>
          <a:p>
            <a:pPr>
              <a:lnSpc>
                <a:spcPct val="102000"/>
              </a:lnSpc>
              <a:buSzPct val="45000"/>
              <a:buFont typeface="Wingdings" charset="2"/>
              <a:buChar char=""/>
            </a:pPr>
            <a:r>
              <a:rPr lang="en-GB">
                <a:solidFill>
                  <a:srgbClr val="000000"/>
                </a:solidFill>
                <a:latin typeface="Verdana"/>
              </a:rPr>
              <a:t>Résultats et Analyses</a:t>
            </a:r>
            <a:endParaRPr/>
          </a:p>
          <a:p>
            <a:pPr>
              <a:lnSpc>
                <a:spcPct val="102000"/>
              </a:lnSpc>
              <a:buSzPct val="45000"/>
              <a:buFont typeface="Wingdings" charset="2"/>
              <a:buChar char=""/>
            </a:pPr>
            <a:r>
              <a:rPr lang="en-GB">
                <a:solidFill>
                  <a:srgbClr val="000000"/>
                </a:solidFill>
                <a:latin typeface="Verdana"/>
              </a:rPr>
              <a:t>Conclusion</a:t>
            </a:r>
            <a:endParaRPr/>
          </a:p>
          <a:p>
            <a:pPr>
              <a:lnSpc>
                <a:spcPct val="97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Etape 2:</a:t>
            </a:r>
            <a:r>
              <a:rPr lang="en-GB" sz="4900">
                <a:solidFill>
                  <a:srgbClr val="775f55"/>
                </a:solidFill>
                <a:latin typeface="Tw Cen MT"/>
              </a:rPr>
              <a:t>
</a:t>
            </a:r>
            <a:r>
              <a:rPr lang="en-GB" sz="4900">
                <a:solidFill>
                  <a:srgbClr val="775f55"/>
                </a:solidFill>
                <a:latin typeface="Tw Cen MT"/>
              </a:rPr>
              <a:t>Simulateur d'épidémie spatial SEIR</a:t>
            </a:r>
            <a:endParaRPr/>
          </a:p>
        </p:txBody>
      </p:sp>
      <p:sp>
        <p:nvSpPr>
          <p:cNvPr id="375" name="TextShape 2"/>
          <p:cNvSpPr txBox="1"/>
          <p:nvPr/>
        </p:nvSpPr>
        <p:spPr>
          <a:xfrm>
            <a:off x="7226280" y="6886440"/>
            <a:ext cx="2346120" cy="5187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A24EE3DA-D789-4A9B-B2BD-8C8AEFE7235A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37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81360" y="4800600"/>
            <a:ext cx="2704680" cy="2379240"/>
          </a:xfrm>
          <a:prstGeom prst="rect">
            <a:avLst/>
          </a:prstGeom>
          <a:ln w="9360">
            <a:noFill/>
          </a:ln>
        </p:spPr>
      </p:pic>
      <p:pic>
        <p:nvPicPr>
          <p:cNvPr id="37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29400" y="2649600"/>
            <a:ext cx="2541240" cy="2379240"/>
          </a:xfrm>
          <a:prstGeom prst="rect">
            <a:avLst/>
          </a:prstGeom>
          <a:ln w="9360">
            <a:noFill/>
          </a:ln>
        </p:spPr>
      </p:pic>
      <p:pic>
        <p:nvPicPr>
          <p:cNvPr id="378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92040" y="2560680"/>
            <a:ext cx="1779120" cy="2379240"/>
          </a:xfrm>
          <a:prstGeom prst="rect">
            <a:avLst/>
          </a:prstGeom>
          <a:ln w="9360">
            <a:noFill/>
          </a:ln>
        </p:spPr>
      </p:pic>
      <p:sp>
        <p:nvSpPr>
          <p:cNvPr id="379" name="CustomShape 3"/>
          <p:cNvSpPr/>
          <p:nvPr/>
        </p:nvSpPr>
        <p:spPr>
          <a:xfrm>
            <a:off x="1828800" y="4316400"/>
            <a:ext cx="2057040" cy="712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Modèle en îles</a:t>
            </a:r>
            <a:endParaRPr/>
          </a:p>
        </p:txBody>
      </p:sp>
      <p:sp>
        <p:nvSpPr>
          <p:cNvPr id="380" name="CustomShape 4"/>
          <p:cNvSpPr/>
          <p:nvPr/>
        </p:nvSpPr>
        <p:spPr>
          <a:xfrm>
            <a:off x="6629400" y="5140440"/>
            <a:ext cx="2742840" cy="345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Modèle en réseaux</a:t>
            </a:r>
            <a:endParaRPr/>
          </a:p>
        </p:txBody>
      </p:sp>
      <p:sp>
        <p:nvSpPr>
          <p:cNvPr id="381" name="CustomShape 5"/>
          <p:cNvSpPr/>
          <p:nvPr/>
        </p:nvSpPr>
        <p:spPr>
          <a:xfrm>
            <a:off x="3886200" y="7086600"/>
            <a:ext cx="2057040" cy="345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Modèle en cercle</a:t>
            </a:r>
            <a:endParaRPr/>
          </a:p>
        </p:txBody>
      </p:sp>
      <p:sp>
        <p:nvSpPr>
          <p:cNvPr id="382" name="CustomShape 6"/>
          <p:cNvSpPr/>
          <p:nvPr/>
        </p:nvSpPr>
        <p:spPr>
          <a:xfrm>
            <a:off x="773280" y="1874880"/>
            <a:ext cx="7481520" cy="601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1" lang="en-US" sz="2400">
                <a:solidFill>
                  <a:srgbClr val="000000"/>
                </a:solidFill>
                <a:latin typeface="Arial"/>
                <a:ea typeface="DejaVu Sans"/>
              </a:rPr>
              <a:t>epsilon” 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= force de couplage</a:t>
            </a:r>
            <a:endParaRPr/>
          </a:p>
        </p:txBody>
      </p:sp>
      <p:pic>
        <p:nvPicPr>
          <p:cNvPr id="383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135240" y="2560680"/>
            <a:ext cx="2809440" cy="647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28080" bIns="50400" anchor="ctr"/>
          <a:p>
            <a:pPr>
              <a:lnSpc>
                <a:spcPct val="100000"/>
              </a:lnSpc>
            </a:pPr>
            <a:r>
              <a:rPr lang="en-GB" sz="3200">
                <a:solidFill>
                  <a:srgbClr val="775f55"/>
                </a:solidFill>
                <a:latin typeface="Tw Cen MT"/>
              </a:rPr>
              <a:t>Etape 2:</a:t>
            </a:r>
            <a:r>
              <a:rPr lang="en-GB" sz="3200">
                <a:solidFill>
                  <a:srgbClr val="775f55"/>
                </a:solidFill>
                <a:latin typeface="Tw Cen MT"/>
              </a:rPr>
              <a:t>
</a:t>
            </a:r>
            <a:r>
              <a:rPr lang="en-GB" sz="3200">
                <a:solidFill>
                  <a:srgbClr val="775f55"/>
                </a:solidFill>
                <a:latin typeface="Tw Cen MT"/>
              </a:rPr>
              <a:t>Simulateur d'épidémie spatial SEIR</a:t>
            </a:r>
            <a:endParaRPr/>
          </a:p>
        </p:txBody>
      </p:sp>
      <p:sp>
        <p:nvSpPr>
          <p:cNvPr id="385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189A61DB-8D9F-4F47-99EE-8FEB89C16A69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86" name="TextShape 3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endParaRPr/>
          </a:p>
        </p:txBody>
      </p:sp>
      <p:sp>
        <p:nvSpPr>
          <p:cNvPr id="387" name="CustomShape 4"/>
          <p:cNvSpPr/>
          <p:nvPr/>
        </p:nvSpPr>
        <p:spPr>
          <a:xfrm>
            <a:off x="457200" y="1143000"/>
            <a:ext cx="9372240" cy="13712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Donner les valeurs de paramètres : gamma, sigma, beta, nu,</a:t>
            </a:r>
            <a:r>
              <a:rPr lang="en-US">
                <a:solidFill>
                  <a:srgbClr val="ff6309"/>
                </a:solidFill>
                <a:latin typeface="Arial"/>
                <a:ea typeface="WenQuanYi Micro Hei"/>
              </a:rPr>
              <a:t>topology</a:t>
            </a: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,</a:t>
            </a:r>
            <a:r>
              <a:rPr lang="en-US">
                <a:solidFill>
                  <a:srgbClr val="ff950e"/>
                </a:solidFill>
                <a:latin typeface="Arial"/>
                <a:ea typeface="WenQuanYi Micro Hei"/>
              </a:rPr>
              <a:t>epsilon</a:t>
            </a: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, </a:t>
            </a:r>
            <a:r>
              <a:rPr lang="en-US">
                <a:solidFill>
                  <a:srgbClr val="ff6309"/>
                </a:solidFill>
                <a:latin typeface="Arial"/>
                <a:ea typeface="WenQuanYi Micro Hei"/>
              </a:rPr>
              <a:t>nbVilles</a:t>
            </a: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...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Donner les valeurs:  S, E, I, R, N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Mettre: t=0, tmax =2000(jours)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Initiliser : URN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ff6309"/>
                </a:solidFill>
                <a:latin typeface="Arial"/>
                <a:ea typeface="WenQuanYi Micro Hei"/>
              </a:rPr>
              <a:t>La même chose pour toutes les villes</a:t>
            </a:r>
            <a:endParaRPr/>
          </a:p>
        </p:txBody>
      </p:sp>
      <p:sp>
        <p:nvSpPr>
          <p:cNvPr id="388" name="CustomShape 5"/>
          <p:cNvSpPr/>
          <p:nvPr/>
        </p:nvSpPr>
        <p:spPr>
          <a:xfrm>
            <a:off x="1216080" y="4067280"/>
            <a:ext cx="6400440" cy="6854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Calculer </a:t>
            </a:r>
            <a:r>
              <a:rPr lang="en-US">
                <a:solidFill>
                  <a:srgbClr val="ff6309"/>
                </a:solidFill>
                <a:latin typeface="Arial"/>
                <a:ea typeface="WenQuanYi Micro Hei"/>
              </a:rPr>
              <a:t>f[i] = </a:t>
            </a:r>
            <a:r>
              <a:rPr lang="en-US">
                <a:solidFill>
                  <a:srgbClr val="ff6309"/>
                </a:solidFill>
                <a:latin typeface="Arial"/>
                <a:ea typeface="WenQuanYi Micro Hei"/>
              </a:rPr>
              <a:t>∑f[i][j]</a:t>
            </a:r>
            <a:r>
              <a:rPr lang="en-US">
                <a:solidFill>
                  <a:srgbClr val="ff6309"/>
                </a:solidFill>
                <a:latin typeface="Arial"/>
                <a:ea typeface="WenQuanYi Micro Hei"/>
              </a:rPr>
              <a:t> avec j={0,1,...,8} pour la ville i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Calculer </a:t>
            </a:r>
            <a:r>
              <a:rPr lang="en-US">
                <a:solidFill>
                  <a:srgbClr val="ff6309"/>
                </a:solidFill>
                <a:latin typeface="Arial"/>
                <a:ea typeface="WenQuanYi Micro Hei"/>
              </a:rPr>
              <a:t>fsum=</a:t>
            </a:r>
            <a:r>
              <a:rPr lang="en-US">
                <a:solidFill>
                  <a:srgbClr val="ff6309"/>
                </a:solidFill>
                <a:latin typeface="Arial"/>
                <a:ea typeface="WenQuanYi Micro Hei"/>
              </a:rPr>
              <a:t>∑f[i] pour toutes les villes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9" name="CustomShape 6"/>
          <p:cNvSpPr/>
          <p:nvPr/>
        </p:nvSpPr>
        <p:spPr>
          <a:xfrm>
            <a:off x="603360" y="5045040"/>
            <a:ext cx="9477000" cy="120132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Générerp1 et p2 et p3 à partir de URN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Prendre tstep = -ln(r1)/fsum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ff6309"/>
                </a:solidFill>
                <a:latin typeface="Arial"/>
                <a:ea typeface="WenQuanYi Micro Hei"/>
              </a:rPr>
              <a:t>Selectionner aleatoirement une ville ou se produira l'evenement i, p2 &lt; (f[1]+...+f[i])/fsum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Prendre m si p3 &lt; (f[i][1]+...+f[i][m])/f[i]</a:t>
            </a:r>
            <a:endParaRPr/>
          </a:p>
        </p:txBody>
      </p:sp>
      <p:sp>
        <p:nvSpPr>
          <p:cNvPr id="390" name="CustomShape 7"/>
          <p:cNvSpPr/>
          <p:nvPr/>
        </p:nvSpPr>
        <p:spPr>
          <a:xfrm>
            <a:off x="1249200" y="6494400"/>
            <a:ext cx="7437240" cy="6854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Mettre t = t+ tstep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Ajuster les valeurs de S, E, I, R, N </a:t>
            </a:r>
            <a:r>
              <a:rPr lang="en-US">
                <a:solidFill>
                  <a:srgbClr val="ff6309"/>
                </a:solidFill>
                <a:latin typeface="Arial"/>
                <a:ea typeface="WenQuanYi Micro Hei"/>
              </a:rPr>
              <a:t>selon l'événement m de la ville i</a:t>
            </a:r>
            <a:endParaRPr/>
          </a:p>
        </p:txBody>
      </p:sp>
      <p:sp>
        <p:nvSpPr>
          <p:cNvPr id="391" name="CustomShape 8"/>
          <p:cNvSpPr/>
          <p:nvPr/>
        </p:nvSpPr>
        <p:spPr>
          <a:xfrm>
            <a:off x="3657600" y="3429000"/>
            <a:ext cx="228240" cy="456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</p:sp>
      <p:sp>
        <p:nvSpPr>
          <p:cNvPr id="392" name="CustomShape 9"/>
          <p:cNvSpPr/>
          <p:nvPr/>
        </p:nvSpPr>
        <p:spPr>
          <a:xfrm>
            <a:off x="3657600" y="4548240"/>
            <a:ext cx="228240" cy="480600"/>
          </a:xfrm>
          <a:prstGeom prst="downArrow">
            <a:avLst>
              <a:gd name="adj1" fmla="val 50000"/>
              <a:gd name="adj2" fmla="val 52604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</p:sp>
      <p:sp>
        <p:nvSpPr>
          <p:cNvPr id="393" name="CustomShape 10"/>
          <p:cNvSpPr/>
          <p:nvPr/>
        </p:nvSpPr>
        <p:spPr>
          <a:xfrm>
            <a:off x="3657600" y="6208560"/>
            <a:ext cx="228240" cy="323640"/>
          </a:xfrm>
          <a:prstGeom prst="downArrow">
            <a:avLst>
              <a:gd name="adj1" fmla="val 50000"/>
              <a:gd name="adj2" fmla="val 3541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</p:sp>
      <p:sp>
        <p:nvSpPr>
          <p:cNvPr id="394" name="CustomShape 11"/>
          <p:cNvSpPr/>
          <p:nvPr/>
        </p:nvSpPr>
        <p:spPr>
          <a:xfrm>
            <a:off x="2684520" y="2971800"/>
            <a:ext cx="2057040" cy="45684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6084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while(t&lt;tmax)</a:t>
            </a:r>
            <a:endParaRPr/>
          </a:p>
        </p:txBody>
      </p:sp>
      <p:sp>
        <p:nvSpPr>
          <p:cNvPr id="395" name="CustomShape 12"/>
          <p:cNvSpPr/>
          <p:nvPr/>
        </p:nvSpPr>
        <p:spPr>
          <a:xfrm>
            <a:off x="3657600" y="2514600"/>
            <a:ext cx="228240" cy="456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</p:sp>
      <p:sp>
        <p:nvSpPr>
          <p:cNvPr id="396" name="Line 13"/>
          <p:cNvSpPr/>
          <p:nvPr/>
        </p:nvSpPr>
        <p:spPr>
          <a:xfrm>
            <a:off x="4655880" y="3200400"/>
            <a:ext cx="380232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97" name="CustomShape 14"/>
          <p:cNvSpPr/>
          <p:nvPr/>
        </p:nvSpPr>
        <p:spPr>
          <a:xfrm>
            <a:off x="8458200" y="2971800"/>
            <a:ext cx="1371240" cy="6854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6084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Finir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le simulateur</a:t>
            </a:r>
            <a:endParaRPr/>
          </a:p>
        </p:txBody>
      </p:sp>
      <p:sp>
        <p:nvSpPr>
          <p:cNvPr id="398" name="CustomShape 15"/>
          <p:cNvSpPr/>
          <p:nvPr/>
        </p:nvSpPr>
        <p:spPr>
          <a:xfrm>
            <a:off x="5715000" y="2743200"/>
            <a:ext cx="1142640" cy="345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faux</a:t>
            </a:r>
            <a:endParaRPr/>
          </a:p>
        </p:txBody>
      </p:sp>
      <p:sp>
        <p:nvSpPr>
          <p:cNvPr id="399" name="CustomShape 16"/>
          <p:cNvSpPr/>
          <p:nvPr/>
        </p:nvSpPr>
        <p:spPr>
          <a:xfrm>
            <a:off x="3070080" y="3511440"/>
            <a:ext cx="685440" cy="345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vrai</a:t>
            </a:r>
            <a:endParaRPr/>
          </a:p>
        </p:txBody>
      </p:sp>
      <p:sp>
        <p:nvSpPr>
          <p:cNvPr id="400" name="Line 17"/>
          <p:cNvSpPr/>
          <p:nvPr/>
        </p:nvSpPr>
        <p:spPr>
          <a:xfrm flipH="1">
            <a:off x="455400" y="7422840"/>
            <a:ext cx="3274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01" name="Line 18"/>
          <p:cNvSpPr/>
          <p:nvPr/>
        </p:nvSpPr>
        <p:spPr>
          <a:xfrm flipV="1">
            <a:off x="457200" y="3198600"/>
            <a:ext cx="1440" cy="4118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02" name="Line 19"/>
          <p:cNvSpPr/>
          <p:nvPr/>
        </p:nvSpPr>
        <p:spPr>
          <a:xfrm>
            <a:off x="457200" y="3200400"/>
            <a:ext cx="228600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03" name="Line 20"/>
          <p:cNvSpPr/>
          <p:nvPr/>
        </p:nvSpPr>
        <p:spPr>
          <a:xfrm>
            <a:off x="3741480" y="7157880"/>
            <a:ext cx="1800" cy="2286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Etape 3 : Faire les politiques de vaccinations par pulsations normales</a:t>
            </a:r>
            <a:endParaRPr/>
          </a:p>
        </p:txBody>
      </p:sp>
      <p:sp>
        <p:nvSpPr>
          <p:cNvPr id="405" name="TextShape 2"/>
          <p:cNvSpPr txBox="1"/>
          <p:nvPr/>
        </p:nvSpPr>
        <p:spPr>
          <a:xfrm>
            <a:off x="773280" y="1798560"/>
            <a:ext cx="9070560" cy="327924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b="1" lang="en-GB" sz="1500">
                <a:solidFill>
                  <a:srgbClr val="775f55"/>
                </a:solidFill>
                <a:latin typeface="Tw Cen MT"/>
              </a:rPr>
              <a:t>tstart</a:t>
            </a:r>
            <a:r>
              <a:rPr lang="en-GB" sz="1500">
                <a:solidFill>
                  <a:srgbClr val="775f55"/>
                </a:solidFill>
                <a:latin typeface="Tw Cen MT"/>
              </a:rPr>
              <a:t> : commencer à faire la politique de vaccinations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b="1" lang="en-GB" sz="1500">
                <a:solidFill>
                  <a:srgbClr val="775f55"/>
                </a:solidFill>
                <a:latin typeface="Tw Cen MT"/>
              </a:rPr>
              <a:t>tfinal</a:t>
            </a:r>
            <a:r>
              <a:rPr lang="en-GB" sz="1500">
                <a:solidFill>
                  <a:srgbClr val="775f55"/>
                </a:solidFill>
                <a:latin typeface="Tw Cen MT"/>
              </a:rPr>
              <a:t> : finir la politique de vaccinations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b="1" lang="en-GB" sz="1500">
                <a:solidFill>
                  <a:srgbClr val="775f55"/>
                </a:solidFill>
                <a:latin typeface="Tw Cen MT"/>
              </a:rPr>
              <a:t>D</a:t>
            </a:r>
            <a:r>
              <a:rPr lang="en-GB" sz="1500">
                <a:solidFill>
                  <a:srgbClr val="775f55"/>
                </a:solidFill>
                <a:latin typeface="Tw Cen MT"/>
              </a:rPr>
              <a:t> : durée à faire la politique de vaccinations D = tfinal – tsart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b="1" lang="en-GB" sz="1500">
                <a:solidFill>
                  <a:srgbClr val="775f55"/>
                </a:solidFill>
                <a:latin typeface="Tw Cen MT"/>
              </a:rPr>
              <a:t>T</a:t>
            </a:r>
            <a:r>
              <a:rPr lang="en-GB" sz="1500">
                <a:solidFill>
                  <a:srgbClr val="775f55"/>
                </a:solidFill>
                <a:latin typeface="Tw Cen MT"/>
              </a:rPr>
              <a:t> : période ou le temps entre les impulsion de vaccinations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b="1" lang="en-GB" sz="1500">
                <a:solidFill>
                  <a:srgbClr val="775f55"/>
                </a:solidFill>
                <a:latin typeface="Tw Cen MT"/>
              </a:rPr>
              <a:t>tauxVacciner</a:t>
            </a:r>
            <a:r>
              <a:rPr lang="en-GB" sz="1500">
                <a:solidFill>
                  <a:srgbClr val="775f55"/>
                </a:solidFill>
                <a:latin typeface="Tw Cen MT"/>
              </a:rPr>
              <a:t> : pourcentage du nombre de personnes susceptibles qui sont vaccinées au moment 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6" name="TextShape 3"/>
          <p:cNvSpPr txBox="1"/>
          <p:nvPr/>
        </p:nvSpPr>
        <p:spPr>
          <a:xfrm>
            <a:off x="7226280" y="6886440"/>
            <a:ext cx="2346120" cy="5187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42ABFFE9-69A6-4507-9591-33BC75A01A79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40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4935600"/>
            <a:ext cx="3757320" cy="2379240"/>
          </a:xfrm>
          <a:prstGeom prst="rect">
            <a:avLst/>
          </a:prstGeom>
          <a:ln w="9360">
            <a:noFill/>
          </a:ln>
        </p:spPr>
      </p:pic>
      <p:pic>
        <p:nvPicPr>
          <p:cNvPr id="408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29200" y="4935600"/>
            <a:ext cx="4206600" cy="2379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Etape 3 : Faire les politiques de vaccinations par pulsations normales</a:t>
            </a:r>
            <a:endParaRPr/>
          </a:p>
        </p:txBody>
      </p:sp>
      <p:sp>
        <p:nvSpPr>
          <p:cNvPr id="410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70BEF8DD-7FD5-4EF5-8CBF-4387ECD0BAD5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41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2000" y="1768320"/>
            <a:ext cx="7624440" cy="4632120"/>
          </a:xfrm>
          <a:prstGeom prst="rect">
            <a:avLst/>
          </a:prstGeom>
          <a:ln w="9360">
            <a:noFill/>
          </a:ln>
        </p:spPr>
      </p:pic>
      <p:sp>
        <p:nvSpPr>
          <p:cNvPr id="412" name="CustomShape 3"/>
          <p:cNvSpPr/>
          <p:nvPr/>
        </p:nvSpPr>
        <p:spPr>
          <a:xfrm>
            <a:off x="1143000" y="6400800"/>
            <a:ext cx="8686440" cy="601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C'est la raison pour laquelle il faut optimiser les politiques de vaccinations par pulsation dans le contexte spatial.</a:t>
            </a:r>
            <a:endParaRPr/>
          </a:p>
        </p:txBody>
      </p:sp>
      <p:sp>
        <p:nvSpPr>
          <p:cNvPr id="413" name="CustomShape 4"/>
          <p:cNvSpPr/>
          <p:nvPr/>
        </p:nvSpPr>
        <p:spPr>
          <a:xfrm>
            <a:off x="685800" y="6437160"/>
            <a:ext cx="456840" cy="22824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304920" y="-106200"/>
            <a:ext cx="9612000" cy="165384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3600">
                <a:solidFill>
                  <a:srgbClr val="775f55"/>
                </a:solidFill>
                <a:latin typeface="Tw Cen MT"/>
              </a:rPr>
              <a:t>Etape 4 :  Utiliser AAR pour optimiser la politique de vaccination par pulsations</a:t>
            </a:r>
            <a:endParaRPr/>
          </a:p>
        </p:txBody>
      </p:sp>
      <p:sp>
        <p:nvSpPr>
          <p:cNvPr id="415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3CF4475D-E64D-4970-9AB4-78B144B3809C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16" name="TextShape 3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b="1" lang="en-GB" sz="3200">
                <a:solidFill>
                  <a:srgbClr val="000000"/>
                </a:solidFill>
                <a:latin typeface="Tw Cen MT"/>
              </a:rPr>
              <a:t>SARSA</a:t>
            </a:r>
            <a:r>
              <a:rPr lang="en-GB" sz="3200">
                <a:solidFill>
                  <a:srgbClr val="000000"/>
                </a:solidFill>
                <a:latin typeface="Tw Cen MT"/>
              </a:rPr>
              <a:t> : Etat - Action - Récompense – Etat – Action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b="1" lang="en-GB" sz="3200">
                <a:solidFill>
                  <a:srgbClr val="000000"/>
                </a:solidFill>
                <a:latin typeface="Tw Cen MT"/>
              </a:rPr>
              <a:t>Modéliser les connaissances de bases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900">
                <a:solidFill>
                  <a:srgbClr val="000000"/>
                </a:solidFill>
                <a:latin typeface="Tw Cen MT"/>
              </a:rPr>
              <a:t>Un état au moment t : (</a:t>
            </a:r>
            <a:r>
              <a:rPr lang="en-GB" sz="2900">
                <a:solidFill>
                  <a:srgbClr val="000000"/>
                </a:solidFill>
                <a:latin typeface="Ubuntu"/>
                <a:ea typeface="Ubuntu"/>
              </a:rPr>
              <a:t>Є N</a:t>
            </a:r>
            <a:r>
              <a:rPr lang="en-GB" sz="2900" baseline="33000">
                <a:solidFill>
                  <a:srgbClr val="000000"/>
                </a:solidFill>
                <a:latin typeface="Ubuntu"/>
                <a:ea typeface="Ubuntu"/>
              </a:rPr>
              <a:t>4</a:t>
            </a:r>
            <a:r>
              <a:rPr lang="en-GB" sz="2900">
                <a:solidFill>
                  <a:srgbClr val="000000"/>
                </a:solidFill>
                <a:latin typeface="Ubuntu"/>
                <a:ea typeface="Ubuntu"/>
              </a:rPr>
              <a:t>)</a:t>
            </a:r>
            <a:endParaRPr/>
          </a:p>
          <a:p>
            <a:endParaRPr/>
          </a:p>
          <a:p>
            <a:pPr lvl="1">
              <a:lnSpc>
                <a:spcPct val="97000"/>
              </a:lnSpc>
              <a:buSzPct val="45000"/>
              <a:buFont typeface="Wingdings" charset="2"/>
              <a:buChar char=""/>
            </a:pPr>
            <a:r>
              <a:rPr lang="en-GB" sz="2900">
                <a:solidFill>
                  <a:srgbClr val="000000"/>
                </a:solidFill>
                <a:latin typeface="Ubuntu"/>
                <a:ea typeface="Ubuntu"/>
              </a:rPr>
              <a:t>Ensemble d'états : N</a:t>
            </a:r>
            <a:r>
              <a:rPr lang="en-GB" sz="2400" baseline="33000">
                <a:solidFill>
                  <a:srgbClr val="000000"/>
                </a:solidFill>
                <a:latin typeface="Ubuntu"/>
                <a:ea typeface="Ubuntu"/>
              </a:rPr>
              <a:t>4*nbVilles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1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39960" y="4618080"/>
            <a:ext cx="7668720" cy="529920"/>
          </a:xfrm>
          <a:prstGeom prst="rect">
            <a:avLst/>
          </a:prstGeom>
          <a:ln w="9360">
            <a:noFill/>
          </a:ln>
        </p:spPr>
      </p:pic>
      <p:pic>
        <p:nvPicPr>
          <p:cNvPr id="41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87680" y="2484360"/>
            <a:ext cx="6369840" cy="990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468360" y="-196920"/>
            <a:ext cx="9070560" cy="165384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3600">
                <a:solidFill>
                  <a:srgbClr val="775f55"/>
                </a:solidFill>
                <a:latin typeface="Tw Cen MT"/>
              </a:rPr>
              <a:t>Etape 4 :  Utiliser AAR pour optimiser la politique de vaccination par pulsations</a:t>
            </a:r>
            <a:endParaRPr/>
          </a:p>
        </p:txBody>
      </p:sp>
      <p:sp>
        <p:nvSpPr>
          <p:cNvPr id="420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4D3763F1-3A71-4E20-A8D8-86666D43BE4A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21" name="TextShape 3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b="1" lang="en-GB" sz="3200">
                <a:solidFill>
                  <a:srgbClr val="000000"/>
                </a:solidFill>
                <a:latin typeface="Tw Cen MT"/>
              </a:rPr>
              <a:t>Discrétiser les actions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KMAX: nombre de vaccination  avec KMAX=INT((tfinal -tstart)/T 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V vaccins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Unité de vaccination UV= V / KMAX.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b="1" lang="en-GB" sz="3200">
                <a:solidFill>
                  <a:srgbClr val="000000"/>
                </a:solidFill>
                <a:latin typeface="Tw Cen MT"/>
              </a:rPr>
              <a:t>Une action</a:t>
            </a:r>
            <a:r>
              <a:rPr lang="en-GB" sz="3200">
                <a:solidFill>
                  <a:srgbClr val="000000"/>
                </a:solidFill>
                <a:latin typeface="Tw Cen MT"/>
              </a:rPr>
              <a:t> : </a:t>
            </a:r>
            <a:r>
              <a:rPr lang="en-GB" sz="2400">
                <a:solidFill>
                  <a:srgbClr val="000000"/>
                </a:solidFill>
                <a:latin typeface="Tw Cen MT"/>
              </a:rPr>
              <a:t>a</a:t>
            </a:r>
            <a:r>
              <a:rPr lang="en-GB" sz="2400" baseline="-33000">
                <a:solidFill>
                  <a:srgbClr val="000000"/>
                </a:solidFill>
                <a:latin typeface="Tw Cen MT"/>
              </a:rPr>
              <a:t>i</a:t>
            </a:r>
            <a:r>
              <a:rPr lang="en-GB" sz="2400">
                <a:solidFill>
                  <a:srgbClr val="000000"/>
                </a:solidFill>
                <a:latin typeface="Tw Cen MT"/>
              </a:rPr>
              <a:t>=(a</a:t>
            </a:r>
            <a:r>
              <a:rPr lang="en-GB" sz="2400" baseline="-33000">
                <a:solidFill>
                  <a:srgbClr val="000000"/>
                </a:solidFill>
                <a:latin typeface="Tw Cen MT"/>
              </a:rPr>
              <a:t>i1</a:t>
            </a:r>
            <a:r>
              <a:rPr lang="en-GB" sz="2400">
                <a:solidFill>
                  <a:srgbClr val="000000"/>
                </a:solidFill>
                <a:latin typeface="Tw Cen MT"/>
              </a:rPr>
              <a:t>, a</a:t>
            </a:r>
            <a:r>
              <a:rPr lang="en-GB" sz="2400" baseline="-33000">
                <a:solidFill>
                  <a:srgbClr val="000000"/>
                </a:solidFill>
                <a:latin typeface="Tw Cen MT"/>
              </a:rPr>
              <a:t>i2</a:t>
            </a:r>
            <a:r>
              <a:rPr lang="en-GB" sz="2400">
                <a:solidFill>
                  <a:srgbClr val="000000"/>
                </a:solidFill>
                <a:latin typeface="Tw Cen MT"/>
              </a:rPr>
              <a:t>, …, a</a:t>
            </a:r>
            <a:r>
              <a:rPr lang="en-GB" sz="2400" baseline="-33000">
                <a:solidFill>
                  <a:srgbClr val="000000"/>
                </a:solidFill>
                <a:latin typeface="Tw Cen MT"/>
              </a:rPr>
              <a:t>ik</a:t>
            </a:r>
            <a:r>
              <a:rPr lang="en-GB" sz="2400">
                <a:solidFill>
                  <a:srgbClr val="000000"/>
                </a:solidFill>
                <a:latin typeface="Tw Cen MT"/>
              </a:rPr>
              <a:t>) avec </a:t>
            </a:r>
            <a:r>
              <a:rPr lang="en-GB" sz="2400">
                <a:solidFill>
                  <a:srgbClr val="000000"/>
                </a:solidFill>
                <a:latin typeface="Ubuntu"/>
                <a:ea typeface="Ubuntu"/>
              </a:rPr>
              <a:t>∑</a:t>
            </a:r>
            <a:r>
              <a:rPr lang="en-GB" sz="2400">
                <a:solidFill>
                  <a:srgbClr val="000000"/>
                </a:solidFill>
                <a:latin typeface="Tw Cen MT"/>
                <a:ea typeface="Ubuntu"/>
              </a:rPr>
              <a:t>a</a:t>
            </a:r>
            <a:r>
              <a:rPr lang="en-GB" sz="2400" baseline="-33000">
                <a:solidFill>
                  <a:srgbClr val="000000"/>
                </a:solidFill>
                <a:latin typeface="Tw Cen MT"/>
                <a:ea typeface="Ubuntu"/>
              </a:rPr>
              <a:t>ij</a:t>
            </a:r>
            <a:r>
              <a:rPr lang="en-GB" sz="2400">
                <a:solidFill>
                  <a:srgbClr val="000000"/>
                </a:solidFill>
                <a:latin typeface="Tw Cen MT"/>
                <a:ea typeface="Ubuntu"/>
              </a:rPr>
              <a:t> = KMAX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  <a:ea typeface="Ubuntu"/>
              </a:rPr>
              <a:t>Ensemble d'actions : par exemple KMAX = 3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  <a:ea typeface="Ubuntu"/>
              </a:rPr>
              <a:t>Apprendre quelles sont les stratégies optimales pour vacciner à chaque pas entre 0 et KMAX. 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  <a:ea typeface="Ubuntu"/>
              </a:rPr>
              <a:t>Une stratégie est par exemple de faire (1, 1, 1, 1,....,1) c.à.d. de vacciner 1 UV à chacun des KMAX temps.  </a:t>
            </a:r>
            <a:endParaRPr/>
          </a:p>
        </p:txBody>
      </p:sp>
      <p:pic>
        <p:nvPicPr>
          <p:cNvPr id="42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545680" y="2865600"/>
            <a:ext cx="1503000" cy="1915920"/>
          </a:xfrm>
          <a:prstGeom prst="rect">
            <a:avLst/>
          </a:prstGeom>
          <a:ln w="9360">
            <a:noFill/>
          </a:ln>
        </p:spPr>
      </p:pic>
      <p:sp>
        <p:nvSpPr>
          <p:cNvPr id="423" name="CustomShape 4"/>
          <p:cNvSpPr/>
          <p:nvPr/>
        </p:nvSpPr>
        <p:spPr>
          <a:xfrm>
            <a:off x="468360" y="0"/>
            <a:ext cx="9070560" cy="12618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468360" y="-196920"/>
            <a:ext cx="9070560" cy="165384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3600">
                <a:solidFill>
                  <a:srgbClr val="775f55"/>
                </a:solidFill>
                <a:latin typeface="Tw Cen MT"/>
              </a:rPr>
              <a:t>Etape 4 :  Utiliser AAR pour optimiser la politique de vaccination par pulsations</a:t>
            </a:r>
            <a:endParaRPr/>
          </a:p>
        </p:txBody>
      </p:sp>
      <p:sp>
        <p:nvSpPr>
          <p:cNvPr id="425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377840D6-933B-4072-ABEF-E656C66286D5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26" name="TextShape 3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Modéliser : Récompense r(t)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Avec : r(t) = S(t) + E(t) + I(t) + R(t)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Somme de récompense d'une politique :   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 </a:t>
            </a:r>
            <a:r>
              <a:rPr lang="en-GB" sz="3200">
                <a:solidFill>
                  <a:srgbClr val="000000"/>
                </a:solidFill>
                <a:latin typeface="Ubuntu"/>
                <a:ea typeface="Ubuntu"/>
              </a:rPr>
              <a:t>∏ </a:t>
            </a:r>
            <a:r>
              <a:rPr lang="en-GB" sz="3200">
                <a:solidFill>
                  <a:srgbClr val="000000"/>
                </a:solidFill>
                <a:latin typeface="Ubuntu"/>
                <a:ea typeface="Ubuntu"/>
              </a:rPr>
              <a:t>: S → A </a:t>
            </a:r>
            <a:endParaRPr/>
          </a:p>
          <a:p>
            <a:pPr>
              <a:lnSpc>
                <a:spcPct val="97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2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2286000"/>
            <a:ext cx="6201720" cy="1112400"/>
          </a:xfrm>
          <a:prstGeom prst="rect">
            <a:avLst/>
          </a:prstGeom>
          <a:ln w="9360">
            <a:noFill/>
          </a:ln>
        </p:spPr>
      </p:pic>
      <p:pic>
        <p:nvPicPr>
          <p:cNvPr id="42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25760" y="5151600"/>
            <a:ext cx="4800240" cy="912600"/>
          </a:xfrm>
          <a:prstGeom prst="rect">
            <a:avLst/>
          </a:prstGeom>
          <a:ln w="9360">
            <a:noFill/>
          </a:ln>
        </p:spPr>
      </p:pic>
      <p:sp>
        <p:nvSpPr>
          <p:cNvPr id="429" name="CustomShape 4"/>
          <p:cNvSpPr/>
          <p:nvPr/>
        </p:nvSpPr>
        <p:spPr>
          <a:xfrm>
            <a:off x="1839960" y="5456160"/>
            <a:ext cx="914040" cy="345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∏ </a:t>
            </a:r>
            <a:r>
              <a:rPr lang="en-US">
                <a:solidFill>
                  <a:srgbClr val="000000"/>
                </a:solidFill>
                <a:latin typeface="Arial"/>
              </a:rPr>
              <a:t>= 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468360" y="-196920"/>
            <a:ext cx="9070560" cy="165384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3600">
                <a:solidFill>
                  <a:srgbClr val="775f55"/>
                </a:solidFill>
                <a:latin typeface="Tw Cen MT"/>
              </a:rPr>
              <a:t>Etape 4 :  Utiliser AAR pour optimiser la politique de vaccination par pulsations</a:t>
            </a:r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46238882-BC0B-4858-B38A-E31B71991D41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43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8880" y="1503360"/>
            <a:ext cx="9070560" cy="4211280"/>
          </a:xfrm>
          <a:prstGeom prst="rect">
            <a:avLst/>
          </a:prstGeom>
          <a:ln w="9360">
            <a:noFill/>
          </a:ln>
        </p:spPr>
      </p:pic>
      <p:pic>
        <p:nvPicPr>
          <p:cNvPr id="433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83160" y="5302080"/>
            <a:ext cx="3657240" cy="2257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Etape 5 : politique optimale</a:t>
            </a:r>
            <a:endParaRPr/>
          </a:p>
        </p:txBody>
      </p:sp>
      <p:sp>
        <p:nvSpPr>
          <p:cNvPr id="435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EBFD0AE9-1E8D-4516-A162-74B6CE990234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36" name="TextShape 3"/>
          <p:cNvSpPr txBox="1"/>
          <p:nvPr/>
        </p:nvSpPr>
        <p:spPr>
          <a:xfrm>
            <a:off x="530280" y="182880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a: taux d’apprentissage, a= 1/t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b : taux discount (discounted rate), b = 1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c: taux d’exploitation, par défaut c = 5%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→ </a:t>
            </a:r>
            <a:r>
              <a:rPr lang="en-GB" sz="3200">
                <a:solidFill>
                  <a:srgbClr val="000000"/>
                </a:solidFill>
                <a:latin typeface="Tw Cen MT"/>
              </a:rPr>
              <a:t>CHOISIR la politique qui a ∏ le plus grand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Résultats et Analyses</a:t>
            </a:r>
            <a:endParaRPr/>
          </a:p>
        </p:txBody>
      </p:sp>
      <p:sp>
        <p:nvSpPr>
          <p:cNvPr id="438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BDF44DD4-571C-4EF1-A838-DF8A4EB4F370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39" name="TextShape 3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endParaRPr/>
          </a:p>
        </p:txBody>
      </p:sp>
      <p:pic>
        <p:nvPicPr>
          <p:cNvPr id="44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1722600"/>
            <a:ext cx="4571640" cy="3050640"/>
          </a:xfrm>
          <a:prstGeom prst="rect">
            <a:avLst/>
          </a:prstGeom>
          <a:ln w="9360">
            <a:noFill/>
          </a:ln>
        </p:spPr>
      </p:pic>
      <p:pic>
        <p:nvPicPr>
          <p:cNvPr id="441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92640" y="1862640"/>
            <a:ext cx="4636800" cy="3974400"/>
          </a:xfrm>
          <a:prstGeom prst="rect">
            <a:avLst/>
          </a:prstGeom>
          <a:ln w="9360">
            <a:noFill/>
          </a:ln>
        </p:spPr>
      </p:pic>
      <p:pic>
        <p:nvPicPr>
          <p:cNvPr id="442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3040" y="4998960"/>
            <a:ext cx="5054400" cy="2539800"/>
          </a:xfrm>
          <a:prstGeom prst="rect">
            <a:avLst/>
          </a:prstGeom>
          <a:ln w="9360">
            <a:noFill/>
          </a:ln>
        </p:spPr>
      </p:pic>
      <p:sp>
        <p:nvSpPr>
          <p:cNvPr id="443" name="CustomShape 4"/>
          <p:cNvSpPr/>
          <p:nvPr/>
        </p:nvSpPr>
        <p:spPr>
          <a:xfrm>
            <a:off x="0" y="1798560"/>
            <a:ext cx="914040" cy="68544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7308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WenQuanYi Micro Hei"/>
              </a:rPr>
              <a:t>1</a:t>
            </a:r>
            <a:endParaRPr/>
          </a:p>
        </p:txBody>
      </p:sp>
      <p:sp>
        <p:nvSpPr>
          <p:cNvPr id="444" name="CustomShape 5"/>
          <p:cNvSpPr/>
          <p:nvPr/>
        </p:nvSpPr>
        <p:spPr>
          <a:xfrm>
            <a:off x="5345280" y="2027160"/>
            <a:ext cx="914040" cy="68544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7308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WenQuanYi Micro Hei"/>
              </a:rPr>
              <a:t>2</a:t>
            </a:r>
            <a:endParaRPr/>
          </a:p>
        </p:txBody>
      </p:sp>
      <p:sp>
        <p:nvSpPr>
          <p:cNvPr id="445" name="CustomShape 6"/>
          <p:cNvSpPr/>
          <p:nvPr/>
        </p:nvSpPr>
        <p:spPr>
          <a:xfrm>
            <a:off x="4114800" y="5029200"/>
            <a:ext cx="914040" cy="68544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txBody>
          <a:bodyPr wrap="none" lIns="90000" rIns="90000" tIns="7308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WenQuanYi Micro Hei"/>
              </a:rPr>
              <a:t>3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Introduction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1EE7938C-4200-4121-BFDE-B385645D4E61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26" name="TextShape 3"/>
          <p:cNvSpPr txBox="1"/>
          <p:nvPr/>
        </p:nvSpPr>
        <p:spPr>
          <a:xfrm>
            <a:off x="530280" y="182880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 algn="just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Epidémies apparaissent avec une fréquence de plus en plus élevée: rougeole, variole ou actuelement au VietNam, la maladie mains - pieds - bouche.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Les niveaux de propagation et de danger aussi de plus en plus  augmentés.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Pour diminuer la propagation d'épidémie: la vaccination. 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400">
                <a:solidFill>
                  <a:srgbClr val="000000"/>
                </a:solidFill>
                <a:latin typeface="Tw Cen MT"/>
              </a:rPr>
              <a:t>Vaccination de masse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400">
                <a:solidFill>
                  <a:srgbClr val="000000"/>
                </a:solidFill>
                <a:latin typeface="Tw Cen MT"/>
              </a:rPr>
              <a:t>Vaccination par pulsations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Résultats et Analyses</a:t>
            </a:r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CEA98F93-452C-4D6F-BFDF-418A3341C8A1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48" name="TextShape 3"/>
          <p:cNvSpPr txBox="1"/>
          <p:nvPr/>
        </p:nvSpPr>
        <p:spPr>
          <a:xfrm>
            <a:off x="503280" y="1768320"/>
            <a:ext cx="9070560" cy="521460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Pour le nombre de population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si le nombre de populations augmente, alors :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600">
                <a:solidFill>
                  <a:srgbClr val="000000"/>
                </a:solidFill>
                <a:latin typeface="Tw Cen MT"/>
              </a:rPr>
              <a:t>Le nombre de personnes infectées augmenté aussi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600">
                <a:solidFill>
                  <a:srgbClr val="000000"/>
                </a:solidFill>
                <a:latin typeface="Tw Cen MT"/>
              </a:rPr>
              <a:t>La persistence et la dymamique de la maladie est de plus en plus stable.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600">
                <a:solidFill>
                  <a:srgbClr val="000000"/>
                </a:solidFill>
                <a:latin typeface="Tw Cen MT"/>
              </a:rPr>
              <a:t>La période de recolonisation de l'épidémie augmente.</a:t>
            </a:r>
            <a:endParaRPr/>
          </a:p>
        </p:txBody>
      </p:sp>
      <p:pic>
        <p:nvPicPr>
          <p:cNvPr id="44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0" y="2165400"/>
            <a:ext cx="3200040" cy="2863440"/>
          </a:xfrm>
          <a:prstGeom prst="rect">
            <a:avLst/>
          </a:prstGeom>
          <a:ln w="9360">
            <a:noFill/>
          </a:ln>
        </p:spPr>
      </p:pic>
      <p:pic>
        <p:nvPicPr>
          <p:cNvPr id="45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0" y="2031840"/>
            <a:ext cx="3682800" cy="2997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Résultat et Analyse</a:t>
            </a:r>
            <a:endParaRPr/>
          </a:p>
        </p:txBody>
      </p:sp>
      <p:sp>
        <p:nvSpPr>
          <p:cNvPr id="452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4D935EE4-3763-4E01-B318-4F4552187A98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53" name="TextShape 3"/>
          <p:cNvSpPr txBox="1"/>
          <p:nvPr/>
        </p:nvSpPr>
        <p:spPr>
          <a:xfrm>
            <a:off x="503280" y="1646280"/>
            <a:ext cx="9070560" cy="521460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Pour le taux de contact ß et </a:t>
            </a:r>
            <a:r>
              <a:rPr lang="en-GB" sz="3200">
                <a:solidFill>
                  <a:srgbClr val="000000"/>
                </a:solidFill>
                <a:latin typeface="Tw Cen MT"/>
              </a:rPr>
              <a:t>σ , γ.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beta :  la force d'infectation a un rôle très important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600">
                <a:solidFill>
                  <a:srgbClr val="000000"/>
                </a:solidFill>
                <a:latin typeface="Tw Cen MT"/>
              </a:rPr>
              <a:t>Si  ß&lt;(σ + γ) , le simulateur d'épidémie n'existe pas.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600">
                <a:solidFill>
                  <a:srgbClr val="000000"/>
                </a:solidFill>
                <a:latin typeface="Tw Cen MT"/>
              </a:rPr>
              <a:t>Si  ß &gt; (σ + γ) , le simulateur d'épidémie apparait.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600">
                <a:solidFill>
                  <a:srgbClr val="000000"/>
                </a:solidFill>
                <a:latin typeface="Tw Cen MT"/>
              </a:rPr>
              <a:t>le nombre de personnes infectées augmente avec beta</a:t>
            </a:r>
            <a:endParaRPr/>
          </a:p>
        </p:txBody>
      </p:sp>
      <p:pic>
        <p:nvPicPr>
          <p:cNvPr id="45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286000"/>
            <a:ext cx="2997000" cy="2742840"/>
          </a:xfrm>
          <a:prstGeom prst="rect">
            <a:avLst/>
          </a:prstGeom>
          <a:ln w="9360">
            <a:noFill/>
          </a:ln>
        </p:spPr>
      </p:pic>
      <p:pic>
        <p:nvPicPr>
          <p:cNvPr id="45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002360" y="2227320"/>
            <a:ext cx="2971440" cy="2971440"/>
          </a:xfrm>
          <a:prstGeom prst="rect">
            <a:avLst/>
          </a:prstGeom>
          <a:ln w="9360">
            <a:noFill/>
          </a:ln>
        </p:spPr>
      </p:pic>
      <p:pic>
        <p:nvPicPr>
          <p:cNvPr id="456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400" y="2286000"/>
            <a:ext cx="3428640" cy="2971440"/>
          </a:xfrm>
          <a:prstGeom prst="rect">
            <a:avLst/>
          </a:prstGeom>
          <a:ln w="9360">
            <a:noFill/>
          </a:ln>
        </p:spPr>
      </p:pic>
      <p:sp>
        <p:nvSpPr>
          <p:cNvPr id="457" name="CustomShape 4"/>
          <p:cNvSpPr/>
          <p:nvPr/>
        </p:nvSpPr>
        <p:spPr>
          <a:xfrm>
            <a:off x="1371600" y="3200400"/>
            <a:ext cx="1382400" cy="350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ß&lt;(</a:t>
            </a:r>
            <a:r>
              <a:rPr lang="en-US">
                <a:solidFill>
                  <a:srgbClr val="000000"/>
                </a:solidFill>
                <a:latin typeface="Arial"/>
              </a:rPr>
              <a:t>σ + γ)</a:t>
            </a:r>
            <a:endParaRPr/>
          </a:p>
        </p:txBody>
      </p:sp>
      <p:sp>
        <p:nvSpPr>
          <p:cNvPr id="458" name="CustomShape 5"/>
          <p:cNvSpPr/>
          <p:nvPr/>
        </p:nvSpPr>
        <p:spPr>
          <a:xfrm>
            <a:off x="4572000" y="3540240"/>
            <a:ext cx="1828440" cy="345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ß &gt; (</a:t>
            </a:r>
            <a:r>
              <a:rPr lang="en-US">
                <a:solidFill>
                  <a:srgbClr val="000000"/>
                </a:solidFill>
                <a:latin typeface="Arial"/>
              </a:rPr>
              <a:t>σ + γ)</a:t>
            </a:r>
            <a:endParaRPr/>
          </a:p>
        </p:txBody>
      </p:sp>
      <p:sp>
        <p:nvSpPr>
          <p:cNvPr id="459" name="CustomShape 6"/>
          <p:cNvSpPr/>
          <p:nvPr/>
        </p:nvSpPr>
        <p:spPr>
          <a:xfrm>
            <a:off x="8317080" y="3540240"/>
            <a:ext cx="1512360" cy="315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ß &gt; (</a:t>
            </a:r>
            <a:r>
              <a:rPr lang="en-US">
                <a:solidFill>
                  <a:srgbClr val="000000"/>
                </a:solidFill>
                <a:latin typeface="Arial"/>
              </a:rPr>
              <a:t>σ + γ)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Résultat et Analyse</a:t>
            </a:r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0093FD13-4340-4811-9E73-5337A08694CD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62" name="TextShape 3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Taux de transmission E → I et I → R :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σ : 1/la période d'incubation.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 </a:t>
            </a:r>
            <a:r>
              <a:rPr lang="en-GB" sz="3200">
                <a:solidFill>
                  <a:srgbClr val="000000"/>
                </a:solidFill>
                <a:latin typeface="Tw Cen MT"/>
              </a:rPr>
              <a:t>γ:  1/la période d'infection de maladie.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On trouve que :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Les taux σ et γ sont aussi un rôle très important pour la persistence d'épidémie.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Si σ &gt; γ →  temps d'incubation &lt; temps d'infection, </a:t>
            </a:r>
            <a:endParaRPr/>
          </a:p>
          <a:p>
            <a:r>
              <a:rPr lang="en-GB" sz="2200">
                <a:solidFill>
                  <a:srgbClr val="000000"/>
                </a:solidFill>
                <a:latin typeface="Tw Cen MT"/>
              </a:rPr>
              <a:t>=&gt;  le nombre d'infectés est plus grand quand σ &lt; γ</a:t>
            </a:r>
            <a:endParaRPr/>
          </a:p>
          <a:p>
            <a:r>
              <a:rPr lang="en-GB" sz="2200">
                <a:solidFill>
                  <a:srgbClr val="000000"/>
                </a:solidFill>
                <a:latin typeface="Tw Cen MT"/>
              </a:rPr>
              <a:t>=&gt;  la fréquence est moindre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Résultat et Analyse</a:t>
            </a:r>
            <a:endParaRPr/>
          </a:p>
        </p:txBody>
      </p:sp>
      <p:sp>
        <p:nvSpPr>
          <p:cNvPr id="464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A26C8210-AA07-4EDC-BE56-910CE6B4DBDA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65" name="TextShape 3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Topology : topology (topo 1) en cercle (une dimension) et la topology (topo 2) en résaux d'un graphe complet (deux dimensions). On trouve que :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Avec la structure spatiale qui a seulement deux villes, on récupère le même résultat du simulateur, parce que les topologies sont pareilles.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200">
                <a:solidFill>
                  <a:srgbClr val="000000"/>
                </a:solidFill>
                <a:latin typeface="Tw Cen MT"/>
              </a:rPr>
              <a:t>Avec la structure spatiale qui a plus de deux villes, le nombre d'infectés de topo 1 est plus grand que celui de topo 2, c'est-à-dire que la relation entre des villes de topo 1 est plus forte que celle de topo 2.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Résultats et Analyses : Vaccination par pulsations</a:t>
            </a:r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7C983E58-020E-4BE3-AC4A-A9DAEF109176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68" name="TextShape 3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Vaccination par pulsations et vaccination de masse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Pour minimiser le nombre de personnes infectées, cela dépend de quatres paramètres principaux, ce sont tstart, tfinal, periode et taux de personnes susceptibles vaccinées.</a:t>
            </a:r>
            <a:endParaRPr/>
          </a:p>
        </p:txBody>
      </p:sp>
      <p:pic>
        <p:nvPicPr>
          <p:cNvPr id="46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7440" y="2286000"/>
            <a:ext cx="3682800" cy="2311200"/>
          </a:xfrm>
          <a:prstGeom prst="rect">
            <a:avLst/>
          </a:prstGeom>
          <a:ln w="9360">
            <a:noFill/>
          </a:ln>
        </p:spPr>
      </p:pic>
      <p:sp>
        <p:nvSpPr>
          <p:cNvPr id="470" name="CustomShape 4"/>
          <p:cNvSpPr/>
          <p:nvPr/>
        </p:nvSpPr>
        <p:spPr>
          <a:xfrm>
            <a:off x="685800" y="4800600"/>
            <a:ext cx="4343040" cy="601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Vacciner tous les mois avec tauxVacctoutesVilles=10%S</a:t>
            </a:r>
            <a:endParaRPr/>
          </a:p>
        </p:txBody>
      </p:sp>
      <p:pic>
        <p:nvPicPr>
          <p:cNvPr id="471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0" y="2260440"/>
            <a:ext cx="3682800" cy="2311200"/>
          </a:xfrm>
          <a:prstGeom prst="rect">
            <a:avLst/>
          </a:prstGeom>
          <a:ln w="9360">
            <a:noFill/>
          </a:ln>
        </p:spPr>
      </p:pic>
      <p:sp>
        <p:nvSpPr>
          <p:cNvPr id="472" name="CustomShape 5"/>
          <p:cNvSpPr/>
          <p:nvPr/>
        </p:nvSpPr>
        <p:spPr>
          <a:xfrm>
            <a:off x="5257800" y="4884840"/>
            <a:ext cx="4343040" cy="601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WenQuanYi Micro Hei"/>
              </a:rPr>
              <a:t>Vacciner avec periode=90(jours) et tauxVacctoutesVilles=30%S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Résultat et Analyse : Vaccination par pulsations</a:t>
            </a:r>
            <a:endParaRPr/>
          </a:p>
        </p:txBody>
      </p:sp>
      <p:sp>
        <p:nvSpPr>
          <p:cNvPr id="474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C04092F0-9151-403D-84CF-FDF179A5100A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75" name="TextShape 3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Vaccination par pulsations avec les différentes périodes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</a:rPr>
              <a:t>La conclusion "période de vaccination est de plus en plus courte, alors le nombre de personnes infectées est de plus en plus diminué" n'est pas toujours vraie.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Vaccination par pulsations avec les différentes taux de susceptible vaccinés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</a:rPr>
              <a:t>Le taux de personnes susceptibles vaccinées influence fortement le nombre d'infectés.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</a:rPr>
              <a:t>Si ce taux est de plus en plus grand, alors le nombre de I est de plus en plus faible.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Vaccination par pulsations avec tstart différents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</a:rPr>
              <a:t>Au plus tôt on vaccine, au moins il y aura de gens infectées.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Conclusions et Perspectives</a:t>
            </a:r>
            <a:endParaRPr/>
          </a:p>
        </p:txBody>
      </p:sp>
      <p:sp>
        <p:nvSpPr>
          <p:cNvPr id="477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22187315-253D-46DE-8D40-61B1E93A00C8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78" name="TextShape 3"/>
          <p:cNvSpPr txBox="1"/>
          <p:nvPr/>
        </p:nvSpPr>
        <p:spPr>
          <a:xfrm>
            <a:off x="503280" y="1871640"/>
            <a:ext cx="9070560" cy="5412960"/>
          </a:xfrm>
          <a:prstGeom prst="rect">
            <a:avLst/>
          </a:prstGeom>
        </p:spPr>
        <p:txBody>
          <a:bodyPr lIns="100800" rIns="100800" tIns="1764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</a:rPr>
              <a:t>Bien fait le simulateur d'épidémie stochastique et spatial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</a:rPr>
              <a:t>Fait avec succès la politique de vaccination par pulsation normale avec la même chose pour toutes les villes.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</a:rPr>
              <a:t>Optimisation des politiques de vaccination en utilisant l'algorithme d'apprentissage par renforcement: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</a:rPr>
              <a:t>Pour la théorie, donner les définitions de base et l'algorithme de l'apprentissage par renforcement qui est appliqué de façon compatible au simulateur d'épidémie SEIR. 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000">
                <a:solidFill>
                  <a:srgbClr val="000000"/>
                </a:solidFill>
                <a:latin typeface="Tw Cen MT"/>
              </a:rPr>
              <a:t>Pour la pratique, à cause de temps limité, on n'a pas bien implémenté cet algorithme sous C++ :</a:t>
            </a:r>
            <a:endParaRPr/>
          </a:p>
          <a:p>
            <a:pPr lvl="2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>
                <a:solidFill>
                  <a:srgbClr val="000000"/>
                </a:solidFill>
                <a:latin typeface="Tw Cen MT"/>
              </a:rPr>
              <a:t>Implémenter cet algorithme.</a:t>
            </a:r>
            <a:endParaRPr/>
          </a:p>
          <a:p>
            <a:pPr lvl="2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>
                <a:solidFill>
                  <a:srgbClr val="000000"/>
                </a:solidFill>
                <a:latin typeface="Tw Cen MT"/>
              </a:rPr>
              <a:t>Concevoir ou étendre un langage de représentation permettant à un modélisateur d'exprimer d'une part les objectifs des simulations du modèle mais aussi des contraintes liées à celles-ci. </a:t>
            </a:r>
            <a:endParaRPr/>
          </a:p>
          <a:p>
            <a:pPr lvl="2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>
                <a:solidFill>
                  <a:srgbClr val="000000"/>
                </a:solidFill>
                <a:latin typeface="Tw Cen MT"/>
              </a:rPr>
              <a:t> </a:t>
            </a:r>
            <a:r>
              <a:rPr lang="en-GB">
                <a:solidFill>
                  <a:srgbClr val="000000"/>
                </a:solidFill>
                <a:latin typeface="Tw Cen MT"/>
              </a:rPr>
              <a:t>Permettre d'aider à la décision environnementale au Vietnam.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7226280" y="6886440"/>
            <a:ext cx="2346120" cy="5187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933363E0-0AEA-48B7-B5BC-7CA7176ECB69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80" name="TextShape 2"/>
          <p:cNvSpPr txBox="1"/>
          <p:nvPr/>
        </p:nvSpPr>
        <p:spPr>
          <a:xfrm>
            <a:off x="0" y="1768320"/>
            <a:ext cx="9070560" cy="4989240"/>
          </a:xfrm>
          <a:prstGeom prst="rect">
            <a:avLst/>
          </a:prstGeom>
        </p:spPr>
        <p:txBody>
          <a:bodyPr lIns="0" rIns="0" tIns="58320" bIns="0" anchor="ctr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775f55"/>
                </a:solidFill>
                <a:latin typeface="Tw Cen MT"/>
              </a:rPr>
              <a:t>Merci de votre attention!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Références</a:t>
            </a:r>
            <a:endParaRPr/>
          </a:p>
        </p:txBody>
      </p:sp>
      <p:sp>
        <p:nvSpPr>
          <p:cNvPr id="482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7061E17D-B61F-41A6-870A-A2C078D39870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83" name="TextShape 3"/>
          <p:cNvSpPr txBox="1"/>
          <p:nvPr/>
        </p:nvSpPr>
        <p:spPr>
          <a:xfrm>
            <a:off x="503280" y="1517760"/>
            <a:ext cx="9070560" cy="5816160"/>
          </a:xfrm>
          <a:prstGeom prst="rect">
            <a:avLst/>
          </a:prstGeom>
        </p:spPr>
        <p:txBody>
          <a:bodyPr lIns="100800" rIns="100800" tIns="12240" bIns="504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1400">
                <a:solidFill>
                  <a:srgbClr val="000000"/>
                </a:solidFill>
                <a:latin typeface="Tw Cen MT"/>
              </a:rPr>
              <a:t>[1]Wiens J. A. (1996) Wildlife in Patchy Environments: Metapopulations, mosaics, and management. In: Metapopulations and Wildlife Conservation (ed Dale R. McCullough) pp. 53-84. Island Press, Washington, D.C.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1400">
                <a:solidFill>
                  <a:srgbClr val="000000"/>
                </a:solidFill>
                <a:latin typeface="Tw Cen MT"/>
              </a:rPr>
              <a:t>[2]Z.Agur, L.Cojocaru, G.Mazor, R.M.Anderson et Y.L.Danon en 1993 :Pulse mass measles vaccination across ae cohorts.Dans le département de Mathématiques Appliquées et d'Informatique, de l'Institut des Sciences Weizmann, Israël.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1400">
                <a:solidFill>
                  <a:srgbClr val="000000"/>
                </a:solidFill>
                <a:latin typeface="Tw Cen MT"/>
              </a:rPr>
              <a:t>[3]D.James Nokes et Jonathan Swinton. D.J.Nokes en 1994 :Vaccination in pulses : a stratery for global eradication of measles and polio?.Dans le département de sciences biologiques de l'université de Warwick, Coventry, UK CV4 7AL.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1400">
                <a:solidFill>
                  <a:srgbClr val="000000"/>
                </a:solidFill>
                <a:latin typeface="Tw Cen MT"/>
              </a:rPr>
              <a:t>[4]D.James Nokes et Jonathan Swinton. D.J.Nokes en 1994 :Vaccination in pulses : a stratery for global eradication of measles and polio?.Dans le département de sciences biologiques de l'université de Warwick, Coventry, UK CV4 7AL.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1400">
                <a:solidFill>
                  <a:srgbClr val="000000"/>
                </a:solidFill>
                <a:latin typeface="Tw Cen MT"/>
              </a:rPr>
              <a:t>[5]Bryan Grenfell et John Harwood en 1997 :(Meta)population dynamics of infectious diseases.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1400">
                <a:solidFill>
                  <a:srgbClr val="000000"/>
                </a:solidFill>
                <a:latin typeface="Tw Cen MT"/>
              </a:rPr>
              <a:t>[6]David J.D. Earn, Pejman Rohani et Bryan T.Grenfell en 1998Persistence, chaos and synchrony in ecology and epidemiology.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1400">
                <a:solidFill>
                  <a:srgbClr val="000000"/>
                </a:solidFill>
                <a:latin typeface="Tw Cen MT"/>
              </a:rPr>
              <a:t>[7]Metthew J.Keeling en 1997 : Modelling the persistence of measles.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1400">
                <a:solidFill>
                  <a:srgbClr val="000000"/>
                </a:solidFill>
                <a:latin typeface="Tw Cen MT"/>
              </a:rPr>
              <a:t>[8]Yiliang Zhu, Tapas K. Das and Alex A. SavachkinA en 2007 : Large Scale Simulation Model of Pandemic Influenza Outbreaks for Development of Dynamic Mitigation Strategies.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1400">
                <a:solidFill>
                  <a:srgbClr val="000000"/>
                </a:solidFill>
                <a:latin typeface="Tw Cen MT"/>
              </a:rPr>
              <a:t>[9]Jean-Daniel Zucker, cours sur l'apprentissage par renforccement.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1400">
                <a:solidFill>
                  <a:srgbClr val="000000"/>
                </a:solidFill>
                <a:latin typeface="Tw Cen MT"/>
              </a:rPr>
              <a:t>[10]Daniel T.Gillespie en 1977 : Exact stochastic simulation of coupled chemical reactions. Dans le département, centre Naval Weapons, lac chinoir, California 93555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68360" y="-196920"/>
            <a:ext cx="9070560" cy="165384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
</a:t>
            </a:r>
            <a:r>
              <a:rPr lang="en-GB" sz="4900">
                <a:solidFill>
                  <a:srgbClr val="775f55"/>
                </a:solidFill>
                <a:latin typeface="Tw Cen MT"/>
              </a:rPr>
              <a:t>Objectif du sujet de stage</a:t>
            </a:r>
            <a:r>
              <a:rPr lang="en-GB" sz="4900">
                <a:solidFill>
                  <a:srgbClr val="775f55"/>
                </a:solidFill>
                <a:latin typeface="Tw Cen MT"/>
              </a:rPr>
              <a:t>
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ACBCF579-458A-4EE6-B7F7-DED7A1A29333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29" name="TextShape 3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Quantifier l'efficacité de la politique de vaccination par pulsations par rapport à la vaccination de masse dans un contexte spatial.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Diminuer le nombre d'infectés par la vaccination par pulsations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Utiliser  un algorithme d'apprentissage par renforcement, pour une structure de population donnée, où et quand il faut vacciner afin de diminuer au maximum l'incidence globale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Etat de l'art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113E303C-5A7C-4E10-83E6-94EB38AF9A88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32" name="TextShape 3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b="1" lang="en-GB" sz="3200">
                <a:solidFill>
                  <a:srgbClr val="000000"/>
                </a:solidFill>
                <a:latin typeface="Tw Cen MT"/>
              </a:rPr>
              <a:t>Politiques de vaccinations</a:t>
            </a:r>
            <a:r>
              <a:rPr lang="en-GB" sz="3200">
                <a:solidFill>
                  <a:srgbClr val="000000"/>
                </a:solidFill>
                <a:latin typeface="Tw Cen MT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Dynamique spatiale des maladies infectieuses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900">
                <a:solidFill>
                  <a:srgbClr val="000000"/>
                </a:solidFill>
                <a:latin typeface="Tw Cen MT"/>
              </a:rPr>
              <a:t>Synchronie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2900">
                <a:solidFill>
                  <a:srgbClr val="000000"/>
                </a:solidFill>
                <a:latin typeface="Tw Cen MT"/>
              </a:rPr>
              <a:t>Vaccination dans l'espace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Etat de l'art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861F80C9-F79C-4E8D-8988-B4ADB47EE977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35" name="TextShape 3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b="1" lang="en-GB" sz="3200">
                <a:solidFill>
                  <a:srgbClr val="000000"/>
                </a:solidFill>
                <a:latin typeface="Tw Cen MT"/>
              </a:rPr>
              <a:t>Vaccination de masse </a:t>
            </a:r>
            <a:r>
              <a:rPr lang="en-GB" sz="3200">
                <a:solidFill>
                  <a:srgbClr val="000000"/>
                </a:solidFill>
                <a:latin typeface="Tw Cen MT"/>
              </a:rPr>
              <a:t>: vacciner le maximum d'enfants avant un certain âge (ex: la politique actuellement utilisée contre la rougeole au Vietnam).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Wingdings"/>
              </a:rPr>
              <a:t></a:t>
            </a:r>
            <a:r>
              <a:rPr lang="en-GB" sz="3200">
                <a:solidFill>
                  <a:srgbClr val="000000"/>
                </a:solidFill>
                <a:latin typeface="Tw Cen MT"/>
              </a:rPr>
              <a:t> </a:t>
            </a:r>
            <a:r>
              <a:rPr lang="en-GB" sz="3200">
                <a:solidFill>
                  <a:srgbClr val="000000"/>
                </a:solidFill>
                <a:latin typeface="Tw Cen MT"/>
              </a:rPr>
              <a:t>Inefficace, extrêmement coûteuse et strictement impossible à mettre en oeuvre dans nombre de pays pauvres, notamment en Afrique, pour des raisons à la fois financières et logistiques.</a:t>
            </a:r>
            <a:endParaRPr/>
          </a:p>
        </p:txBody>
      </p:sp>
      <p:sp>
        <p:nvSpPr>
          <p:cNvPr id="236" name="CustomShape 4"/>
          <p:cNvSpPr/>
          <p:nvPr/>
        </p:nvSpPr>
        <p:spPr>
          <a:xfrm>
            <a:off x="7250040" y="7213680"/>
            <a:ext cx="210780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Grenfell et al. 2004</a:t>
            </a:r>
            <a:endParaRPr/>
          </a:p>
        </p:txBody>
      </p:sp>
      <p:pic>
        <p:nvPicPr>
          <p:cNvPr id="23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63640" y="3170160"/>
            <a:ext cx="6573600" cy="2343600"/>
          </a:xfrm>
          <a:prstGeom prst="rect">
            <a:avLst/>
          </a:prstGeom>
          <a:ln w="9360">
            <a:noFill/>
          </a:ln>
        </p:spPr>
      </p:pic>
      <p:sp>
        <p:nvSpPr>
          <p:cNvPr id="238" name="CustomShape 5"/>
          <p:cNvSpPr/>
          <p:nvPr/>
        </p:nvSpPr>
        <p:spPr>
          <a:xfrm>
            <a:off x="8393040" y="4998960"/>
            <a:ext cx="61236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time</a:t>
            </a:r>
            <a:endParaRPr/>
          </a:p>
        </p:txBody>
      </p:sp>
      <p:sp>
        <p:nvSpPr>
          <p:cNvPr id="239" name="CustomShape 6"/>
          <p:cNvSpPr/>
          <p:nvPr/>
        </p:nvSpPr>
        <p:spPr>
          <a:xfrm>
            <a:off x="1154160" y="3398760"/>
            <a:ext cx="345600" cy="2155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 vert="vert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bi-weekly incidence</a:t>
            </a:r>
            <a:endParaRPr/>
          </a:p>
        </p:txBody>
      </p:sp>
      <p:sp>
        <p:nvSpPr>
          <p:cNvPr id="240" name="CustomShape 7"/>
          <p:cNvSpPr/>
          <p:nvPr/>
        </p:nvSpPr>
        <p:spPr>
          <a:xfrm>
            <a:off x="2602080" y="2865600"/>
            <a:ext cx="438732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nombre de cas de rougeole en Angleterre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Etat de l'art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22B0FA56-C377-489E-BCAA-30D70EC7B4F0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43" name="TextShape 3"/>
          <p:cNvSpPr txBox="1"/>
          <p:nvPr/>
        </p:nvSpPr>
        <p:spPr>
          <a:xfrm>
            <a:off x="503280" y="1768320"/>
            <a:ext cx="9070560" cy="515736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b="1" lang="en-GB" sz="3200">
                <a:solidFill>
                  <a:srgbClr val="000000"/>
                </a:solidFill>
                <a:latin typeface="Tw Cen MT"/>
              </a:rPr>
              <a:t>Vaccination par pulsations </a:t>
            </a:r>
            <a:r>
              <a:rPr lang="en-GB" sz="3200">
                <a:solidFill>
                  <a:srgbClr val="000000"/>
                </a:solidFill>
                <a:latin typeface="Tw Cen MT"/>
              </a:rPr>
              <a:t>: (1990-2000) vacciner à intervalles de temps réguliers une certaine proportion de la population.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lang="en-GB" sz="3200">
                <a:solidFill>
                  <a:srgbClr val="000000"/>
                </a:solidFill>
                <a:latin typeface="Tw Cen MT"/>
              </a:rPr>
              <a:t>En théorie, extrêmement efficace et résoud le problème financier.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b="1" lang="en-GB" sz="3200">
                <a:solidFill>
                  <a:srgbClr val="000000"/>
                </a:solidFill>
                <a:latin typeface="Tw Cen MT"/>
              </a:rPr>
              <a:t>Inconvenient</a:t>
            </a:r>
            <a:r>
              <a:rPr lang="en-GB" sz="3200">
                <a:solidFill>
                  <a:srgbClr val="000000"/>
                </a:solidFill>
                <a:latin typeface="Tw Cen MT"/>
              </a:rPr>
              <a:t> : raisons éthiques dans la mesure où il est très difficile de justifier que l'on ne vaccine pas tout le monde et pas tout le temps → pour cette raison que cette politique de vaccination reste très anecdotique.</a:t>
            </a:r>
            <a:endParaRPr/>
          </a:p>
        </p:txBody>
      </p:sp>
      <p:pic>
        <p:nvPicPr>
          <p:cNvPr id="24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30680" y="2637000"/>
            <a:ext cx="4266720" cy="2106720"/>
          </a:xfrm>
          <a:prstGeom prst="rect">
            <a:avLst/>
          </a:prstGeom>
          <a:ln w="9360">
            <a:noFill/>
          </a:ln>
        </p:spPr>
      </p:pic>
      <p:sp>
        <p:nvSpPr>
          <p:cNvPr id="245" name="CustomShape 4"/>
          <p:cNvSpPr/>
          <p:nvPr/>
        </p:nvSpPr>
        <p:spPr>
          <a:xfrm>
            <a:off x="7554960" y="7209000"/>
            <a:ext cx="1658520" cy="1375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Nokes &amp; Swinton 1997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Etat de l'art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8C2C0E52-2B78-4987-A0EE-6F138FB73161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48" name="TextShape 3"/>
          <p:cNvSpPr txBox="1"/>
          <p:nvPr/>
        </p:nvSpPr>
        <p:spPr>
          <a:xfrm>
            <a:off x="503280" y="1768320"/>
            <a:ext cx="9070560" cy="5265360"/>
          </a:xfrm>
          <a:prstGeom prst="rect">
            <a:avLst/>
          </a:prstGeom>
        </p:spPr>
        <p:txBody>
          <a:bodyPr lIns="100800" rIns="100800" tIns="19440" bIns="50400"/>
          <a:p>
            <a:pPr algn="just">
              <a:lnSpc>
                <a:spcPct val="100000"/>
              </a:lnSpc>
              <a:buSzPct val="45000"/>
              <a:buFont typeface="Wingdings" charset="2"/>
              <a:buChar char=""/>
            </a:pPr>
            <a:r>
              <a:rPr b="1" lang="en-GB" sz="2200">
                <a:solidFill>
                  <a:srgbClr val="000000"/>
                </a:solidFill>
                <a:latin typeface="Tw Cen MT"/>
              </a:rPr>
              <a:t>Synchronie des maladies infectieuses:</a:t>
            </a:r>
            <a:r>
              <a:rPr lang="en-GB" sz="2200">
                <a:solidFill>
                  <a:srgbClr val="000000"/>
                </a:solidFill>
                <a:latin typeface="Tw Cen MT"/>
              </a:rPr>
              <a:t> affecte la dynamique inter-population des extinctions - recolonisations locales des maladies infectieuses.</a:t>
            </a:r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1154160" y="3246480"/>
            <a:ext cx="225720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DejaVu Sans"/>
              </a:rPr>
              <a:t>asynchronie spatiale</a:t>
            </a:r>
            <a:endParaRPr/>
          </a:p>
        </p:txBody>
      </p:sp>
      <p:sp>
        <p:nvSpPr>
          <p:cNvPr id="250" name="Line 5"/>
          <p:cNvSpPr/>
          <p:nvPr/>
        </p:nvSpPr>
        <p:spPr>
          <a:xfrm>
            <a:off x="3003480" y="4905360"/>
            <a:ext cx="1440" cy="1933560"/>
          </a:xfrm>
          <a:prstGeom prst="line">
            <a:avLst/>
          </a:prstGeom>
          <a:ln cap="rnd" w="18000">
            <a:solidFill>
              <a:srgbClr val="000000"/>
            </a:solidFill>
            <a:custDash>
              <a:ds d="50000" sp="50000"/>
            </a:custDash>
            <a:round/>
          </a:ln>
        </p:spPr>
      </p:sp>
      <p:sp>
        <p:nvSpPr>
          <p:cNvPr id="251" name="Line 6"/>
          <p:cNvSpPr/>
          <p:nvPr/>
        </p:nvSpPr>
        <p:spPr>
          <a:xfrm>
            <a:off x="3595680" y="4806720"/>
            <a:ext cx="1440" cy="2032200"/>
          </a:xfrm>
          <a:prstGeom prst="line">
            <a:avLst/>
          </a:prstGeom>
          <a:ln cap="rnd" w="18000">
            <a:solidFill>
              <a:srgbClr val="000000"/>
            </a:solidFill>
            <a:custDash>
              <a:ds d="50000" sp="50000"/>
            </a:custDash>
            <a:round/>
          </a:ln>
        </p:spPr>
      </p:sp>
      <p:sp>
        <p:nvSpPr>
          <p:cNvPr id="252" name="CustomShape 7"/>
          <p:cNvSpPr/>
          <p:nvPr/>
        </p:nvSpPr>
        <p:spPr>
          <a:xfrm>
            <a:off x="2057400" y="4710240"/>
            <a:ext cx="6163920" cy="2085480"/>
          </a:xfrm>
          <a:prstGeom prst="rect">
            <a:avLst/>
          </a:prstGeom>
          <a:noFill/>
          <a:ln w="36000">
            <a:solidFill>
              <a:srgbClr val="ff950e"/>
            </a:solidFill>
            <a:round/>
          </a:ln>
        </p:spPr>
      </p:sp>
      <p:sp>
        <p:nvSpPr>
          <p:cNvPr id="253" name="Line 8"/>
          <p:cNvSpPr/>
          <p:nvPr/>
        </p:nvSpPr>
        <p:spPr>
          <a:xfrm flipV="1">
            <a:off x="2046240" y="4563720"/>
            <a:ext cx="1440" cy="2325960"/>
          </a:xfrm>
          <a:prstGeom prst="line">
            <a:avLst/>
          </a:prstGeom>
          <a:ln w="1800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54" name="CustomShape 9"/>
          <p:cNvSpPr/>
          <p:nvPr/>
        </p:nvSpPr>
        <p:spPr>
          <a:xfrm>
            <a:off x="1644480" y="5092560"/>
            <a:ext cx="345600" cy="11426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 vert="vert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incidence</a:t>
            </a:r>
            <a:endParaRPr/>
          </a:p>
        </p:txBody>
      </p:sp>
      <p:sp>
        <p:nvSpPr>
          <p:cNvPr id="255" name="CustomShape 10"/>
          <p:cNvSpPr/>
          <p:nvPr/>
        </p:nvSpPr>
        <p:spPr>
          <a:xfrm>
            <a:off x="4772160" y="6878520"/>
            <a:ext cx="61236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time</a:t>
            </a:r>
            <a:endParaRPr/>
          </a:p>
        </p:txBody>
      </p:sp>
      <p:sp>
        <p:nvSpPr>
          <p:cNvPr id="256" name="CustomShape 11"/>
          <p:cNvSpPr/>
          <p:nvPr/>
        </p:nvSpPr>
        <p:spPr>
          <a:xfrm>
            <a:off x="2057400" y="4884840"/>
            <a:ext cx="1658520" cy="1972800"/>
          </a:xfrm>
          <a:prstGeom prst="rect">
            <a:avLst/>
          </a:prstGeom>
          <a:noFill/>
          <a:ln w="36000">
            <a:solidFill>
              <a:srgbClr val="996633"/>
            </a:solidFill>
            <a:round/>
          </a:ln>
        </p:spPr>
      </p:sp>
      <p:sp>
        <p:nvSpPr>
          <p:cNvPr id="257" name="CustomShape 12"/>
          <p:cNvSpPr/>
          <p:nvPr/>
        </p:nvSpPr>
        <p:spPr>
          <a:xfrm>
            <a:off x="4105440" y="4813200"/>
            <a:ext cx="4157280" cy="2039400"/>
          </a:xfrm>
          <a:prstGeom prst="rect">
            <a:avLst/>
          </a:prstGeom>
          <a:noFill/>
          <a:ln w="36000">
            <a:solidFill>
              <a:srgbClr val="996633"/>
            </a:solidFill>
            <a:round/>
          </a:ln>
        </p:spPr>
      </p:sp>
      <p:sp>
        <p:nvSpPr>
          <p:cNvPr id="258" name="Line 13"/>
          <p:cNvSpPr/>
          <p:nvPr/>
        </p:nvSpPr>
        <p:spPr>
          <a:xfrm>
            <a:off x="2020680" y="6851520"/>
            <a:ext cx="6456240" cy="6120"/>
          </a:xfrm>
          <a:prstGeom prst="line">
            <a:avLst/>
          </a:prstGeom>
          <a:ln w="1800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59" name="Line 14"/>
          <p:cNvSpPr/>
          <p:nvPr/>
        </p:nvSpPr>
        <p:spPr>
          <a:xfrm flipV="1">
            <a:off x="3000240" y="6954480"/>
            <a:ext cx="604800" cy="1440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260" name="CustomShape 15"/>
          <p:cNvSpPr/>
          <p:nvPr/>
        </p:nvSpPr>
        <p:spPr>
          <a:xfrm>
            <a:off x="3092400" y="6913440"/>
            <a:ext cx="32832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φ</a:t>
            </a:r>
            <a:endParaRPr/>
          </a:p>
        </p:txBody>
      </p:sp>
      <p:sp>
        <p:nvSpPr>
          <p:cNvPr id="261" name="CustomShape 16"/>
          <p:cNvSpPr/>
          <p:nvPr/>
        </p:nvSpPr>
        <p:spPr>
          <a:xfrm>
            <a:off x="3119400" y="7243920"/>
            <a:ext cx="114264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extinction</a:t>
            </a:r>
            <a:endParaRPr/>
          </a:p>
        </p:txBody>
      </p:sp>
      <p:sp>
        <p:nvSpPr>
          <p:cNvPr id="262" name="Line 17"/>
          <p:cNvSpPr/>
          <p:nvPr/>
        </p:nvSpPr>
        <p:spPr>
          <a:xfrm flipV="1">
            <a:off x="3692520" y="6848280"/>
            <a:ext cx="1440" cy="5079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63" name="CustomShape 18"/>
          <p:cNvSpPr/>
          <p:nvPr/>
        </p:nvSpPr>
        <p:spPr>
          <a:xfrm>
            <a:off x="4127400" y="5183280"/>
            <a:ext cx="345600" cy="15854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recolonization</a:t>
            </a:r>
            <a:endParaRPr/>
          </a:p>
        </p:txBody>
      </p:sp>
      <p:sp>
        <p:nvSpPr>
          <p:cNvPr id="264" name="CustomShape 19"/>
          <p:cNvSpPr/>
          <p:nvPr/>
        </p:nvSpPr>
        <p:spPr>
          <a:xfrm>
            <a:off x="3706920" y="5840280"/>
            <a:ext cx="385560" cy="836280"/>
          </a:xfrm>
          <a:prstGeom prst="ellipse">
            <a:avLst/>
          </a:prstGeom>
          <a:noFill/>
          <a:ln w="18000">
            <a:solidFill>
              <a:srgbClr val="000000"/>
            </a:solidFill>
            <a:round/>
          </a:ln>
        </p:spPr>
      </p:sp>
      <p:sp>
        <p:nvSpPr>
          <p:cNvPr id="265" name="CustomShape 20"/>
          <p:cNvSpPr/>
          <p:nvPr/>
        </p:nvSpPr>
        <p:spPr>
          <a:xfrm>
            <a:off x="4014720" y="5478480"/>
            <a:ext cx="174240" cy="136008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66" name="CustomShape 21"/>
          <p:cNvSpPr/>
          <p:nvPr/>
        </p:nvSpPr>
        <p:spPr>
          <a:xfrm>
            <a:off x="3867120" y="3019320"/>
            <a:ext cx="798120" cy="798120"/>
          </a:xfrm>
          <a:prstGeom prst="ellipse">
            <a:avLst/>
          </a:prstGeom>
          <a:solidFill>
            <a:srgbClr val="ff950e"/>
          </a:solidFill>
          <a:ln w="9360">
            <a:solidFill>
              <a:srgbClr val="000000"/>
            </a:solidFill>
            <a:round/>
          </a:ln>
        </p:spPr>
      </p:sp>
      <p:sp>
        <p:nvSpPr>
          <p:cNvPr id="267" name="CustomShape 22"/>
          <p:cNvSpPr/>
          <p:nvPr/>
        </p:nvSpPr>
        <p:spPr>
          <a:xfrm>
            <a:off x="5835600" y="3019320"/>
            <a:ext cx="798120" cy="798120"/>
          </a:xfrm>
          <a:prstGeom prst="ellipse">
            <a:avLst/>
          </a:prstGeom>
          <a:solidFill>
            <a:srgbClr val="996633"/>
          </a:solidFill>
          <a:ln w="9360">
            <a:solidFill>
              <a:srgbClr val="000000"/>
            </a:solidFill>
            <a:round/>
          </a:ln>
        </p:spPr>
      </p:sp>
      <p:sp>
        <p:nvSpPr>
          <p:cNvPr id="268" name="CustomShape 23"/>
          <p:cNvSpPr/>
          <p:nvPr/>
        </p:nvSpPr>
        <p:spPr>
          <a:xfrm>
            <a:off x="4513320" y="2577960"/>
            <a:ext cx="1479240" cy="51552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69" name="CustomShape 24"/>
          <p:cNvSpPr/>
          <p:nvPr/>
        </p:nvSpPr>
        <p:spPr>
          <a:xfrm>
            <a:off x="4476600" y="3724200"/>
            <a:ext cx="1479240" cy="51552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0" name="CustomShape 25"/>
          <p:cNvSpPr/>
          <p:nvPr/>
        </p:nvSpPr>
        <p:spPr>
          <a:xfrm>
            <a:off x="3011400" y="4165560"/>
            <a:ext cx="1955520" cy="463320"/>
          </a:xfrm>
          <a:prstGeom prst="rect">
            <a:avLst/>
          </a:prstGeom>
          <a:solidFill>
            <a:srgbClr val="ffff99"/>
          </a:solidFill>
          <a:ln w="9360">
            <a:noFill/>
          </a:ln>
        </p:spPr>
      </p:sp>
      <p:sp>
        <p:nvSpPr>
          <p:cNvPr id="271" name="CustomShape 26"/>
          <p:cNvSpPr/>
          <p:nvPr/>
        </p:nvSpPr>
        <p:spPr>
          <a:xfrm>
            <a:off x="3014640" y="4175280"/>
            <a:ext cx="1926720" cy="429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624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rescue effect</a:t>
            </a:r>
            <a:endParaRPr/>
          </a:p>
        </p:txBody>
      </p:sp>
      <p:sp>
        <p:nvSpPr>
          <p:cNvPr id="272" name="CustomShape 27"/>
          <p:cNvSpPr/>
          <p:nvPr/>
        </p:nvSpPr>
        <p:spPr>
          <a:xfrm>
            <a:off x="5495760" y="4165560"/>
            <a:ext cx="3920760" cy="463320"/>
          </a:xfrm>
          <a:prstGeom prst="rect">
            <a:avLst/>
          </a:prstGeom>
          <a:solidFill>
            <a:srgbClr val="ffff99"/>
          </a:solidFill>
          <a:ln w="9360">
            <a:noFill/>
          </a:ln>
        </p:spPr>
      </p:sp>
      <p:sp>
        <p:nvSpPr>
          <p:cNvPr id="273" name="CustomShape 28"/>
          <p:cNvSpPr/>
          <p:nvPr/>
        </p:nvSpPr>
        <p:spPr>
          <a:xfrm>
            <a:off x="5499000" y="4176720"/>
            <a:ext cx="3889080" cy="429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624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no extinction at larger scale</a:t>
            </a:r>
            <a:endParaRPr/>
          </a:p>
        </p:txBody>
      </p:sp>
      <p:sp>
        <p:nvSpPr>
          <p:cNvPr id="274" name="CustomShape 29"/>
          <p:cNvSpPr/>
          <p:nvPr/>
        </p:nvSpPr>
        <p:spPr>
          <a:xfrm>
            <a:off x="5067360" y="4176720"/>
            <a:ext cx="358560" cy="429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6240" bIns="45000"/>
          <a:p>
            <a:pPr>
              <a:lnSpc>
                <a:spcPct val="93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68360" y="0"/>
            <a:ext cx="9070560" cy="1261800"/>
          </a:xfrm>
          <a:prstGeom prst="rect">
            <a:avLst/>
          </a:prstGeom>
        </p:spPr>
        <p:txBody>
          <a:bodyPr lIns="100800" rIns="100800" tIns="34560" bIns="50400" anchor="ctr"/>
          <a:p>
            <a:pPr>
              <a:lnSpc>
                <a:spcPct val="100000"/>
              </a:lnSpc>
            </a:pPr>
            <a:r>
              <a:rPr lang="en-GB" sz="4900">
                <a:solidFill>
                  <a:srgbClr val="775f55"/>
                </a:solidFill>
                <a:latin typeface="Tw Cen MT"/>
              </a:rPr>
              <a:t>Etat de l'art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1020600" y="4541760"/>
            <a:ext cx="1658520" cy="1972800"/>
          </a:xfrm>
          <a:prstGeom prst="rect">
            <a:avLst/>
          </a:prstGeom>
          <a:noFill/>
          <a:ln w="36000">
            <a:solidFill>
              <a:srgbClr val="996633"/>
            </a:solidFill>
            <a:round/>
          </a:ln>
        </p:spPr>
      </p:sp>
      <p:sp>
        <p:nvSpPr>
          <p:cNvPr id="277" name="CustomShape 3"/>
          <p:cNvSpPr/>
          <p:nvPr/>
        </p:nvSpPr>
        <p:spPr>
          <a:xfrm>
            <a:off x="981000" y="4532400"/>
            <a:ext cx="1079280" cy="2041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8" name="CustomShape 4"/>
          <p:cNvSpPr/>
          <p:nvPr/>
        </p:nvSpPr>
        <p:spPr>
          <a:xfrm>
            <a:off x="2057400" y="4395960"/>
            <a:ext cx="6163920" cy="2085480"/>
          </a:xfrm>
          <a:prstGeom prst="rect">
            <a:avLst/>
          </a:prstGeom>
          <a:noFill/>
          <a:ln w="36000">
            <a:solidFill>
              <a:srgbClr val="ff950e"/>
            </a:solidFill>
            <a:round/>
          </a:ln>
        </p:spPr>
      </p:sp>
      <p:sp>
        <p:nvSpPr>
          <p:cNvPr id="279" name="Line 5"/>
          <p:cNvSpPr/>
          <p:nvPr/>
        </p:nvSpPr>
        <p:spPr>
          <a:xfrm flipV="1">
            <a:off x="2046240" y="4249440"/>
            <a:ext cx="1440" cy="2325960"/>
          </a:xfrm>
          <a:prstGeom prst="line">
            <a:avLst/>
          </a:prstGeom>
          <a:ln w="1800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80" name="CustomShape 6"/>
          <p:cNvSpPr/>
          <p:nvPr/>
        </p:nvSpPr>
        <p:spPr>
          <a:xfrm>
            <a:off x="1644480" y="4778280"/>
            <a:ext cx="345600" cy="11426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 vert="vert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incidence</a:t>
            </a:r>
            <a:endParaRPr/>
          </a:p>
        </p:txBody>
      </p:sp>
      <p:sp>
        <p:nvSpPr>
          <p:cNvPr id="281" name="CustomShape 7"/>
          <p:cNvSpPr/>
          <p:nvPr/>
        </p:nvSpPr>
        <p:spPr>
          <a:xfrm>
            <a:off x="4772160" y="6564240"/>
            <a:ext cx="61236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time</a:t>
            </a:r>
            <a:endParaRPr/>
          </a:p>
        </p:txBody>
      </p:sp>
      <p:sp>
        <p:nvSpPr>
          <p:cNvPr id="282" name="CustomShape 8"/>
          <p:cNvSpPr/>
          <p:nvPr/>
        </p:nvSpPr>
        <p:spPr>
          <a:xfrm>
            <a:off x="2641680" y="4541760"/>
            <a:ext cx="1658520" cy="1972800"/>
          </a:xfrm>
          <a:prstGeom prst="rect">
            <a:avLst/>
          </a:prstGeom>
          <a:noFill/>
          <a:ln w="36000">
            <a:solidFill>
              <a:srgbClr val="996633"/>
            </a:solidFill>
            <a:round/>
          </a:ln>
        </p:spPr>
      </p:sp>
      <p:sp>
        <p:nvSpPr>
          <p:cNvPr id="283" name="CustomShape 9"/>
          <p:cNvSpPr/>
          <p:nvPr/>
        </p:nvSpPr>
        <p:spPr>
          <a:xfrm>
            <a:off x="3722760" y="6939000"/>
            <a:ext cx="114264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extinction</a:t>
            </a:r>
            <a:endParaRPr/>
          </a:p>
        </p:txBody>
      </p:sp>
      <p:sp>
        <p:nvSpPr>
          <p:cNvPr id="284" name="Line 10"/>
          <p:cNvSpPr/>
          <p:nvPr/>
        </p:nvSpPr>
        <p:spPr>
          <a:xfrm flipV="1">
            <a:off x="4295520" y="6543360"/>
            <a:ext cx="1800" cy="5079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5" name="CustomShape 11"/>
          <p:cNvSpPr/>
          <p:nvPr/>
        </p:nvSpPr>
        <p:spPr>
          <a:xfrm>
            <a:off x="5842080" y="4317840"/>
            <a:ext cx="2430000" cy="2138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6" name="CustomShape 12"/>
          <p:cNvSpPr/>
          <p:nvPr/>
        </p:nvSpPr>
        <p:spPr>
          <a:xfrm>
            <a:off x="5695920" y="6300720"/>
            <a:ext cx="515520" cy="242640"/>
          </a:xfrm>
          <a:prstGeom prst="rect">
            <a:avLst/>
          </a:prstGeom>
          <a:noFill/>
          <a:ln w="36000">
            <a:solidFill>
              <a:srgbClr val="ff950e"/>
            </a:solidFill>
            <a:round/>
          </a:ln>
        </p:spPr>
      </p:sp>
      <p:sp>
        <p:nvSpPr>
          <p:cNvPr id="287" name="Line 13"/>
          <p:cNvSpPr/>
          <p:nvPr/>
        </p:nvSpPr>
        <p:spPr>
          <a:xfrm>
            <a:off x="2020680" y="6537240"/>
            <a:ext cx="6456240" cy="6120"/>
          </a:xfrm>
          <a:prstGeom prst="line">
            <a:avLst/>
          </a:prstGeom>
          <a:ln w="1800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88" name="CustomShape 14"/>
          <p:cNvSpPr/>
          <p:nvPr/>
        </p:nvSpPr>
        <p:spPr>
          <a:xfrm>
            <a:off x="5667480" y="6939000"/>
            <a:ext cx="114264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extinction</a:t>
            </a:r>
            <a:endParaRPr/>
          </a:p>
        </p:txBody>
      </p:sp>
      <p:sp>
        <p:nvSpPr>
          <p:cNvPr id="289" name="Line 15"/>
          <p:cNvSpPr/>
          <p:nvPr/>
        </p:nvSpPr>
        <p:spPr>
          <a:xfrm flipV="1">
            <a:off x="6240240" y="6543360"/>
            <a:ext cx="1800" cy="5079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0" name="CustomShape 16"/>
          <p:cNvSpPr/>
          <p:nvPr/>
        </p:nvSpPr>
        <p:spPr>
          <a:xfrm>
            <a:off x="3867120" y="2705040"/>
            <a:ext cx="798120" cy="798120"/>
          </a:xfrm>
          <a:prstGeom prst="ellipse">
            <a:avLst/>
          </a:prstGeom>
          <a:solidFill>
            <a:srgbClr val="ff950e"/>
          </a:solidFill>
          <a:ln w="9360">
            <a:solidFill>
              <a:srgbClr val="000000"/>
            </a:solidFill>
            <a:round/>
          </a:ln>
        </p:spPr>
      </p:sp>
      <p:sp>
        <p:nvSpPr>
          <p:cNvPr id="291" name="CustomShape 17"/>
          <p:cNvSpPr/>
          <p:nvPr/>
        </p:nvSpPr>
        <p:spPr>
          <a:xfrm>
            <a:off x="5835600" y="2705040"/>
            <a:ext cx="798120" cy="798120"/>
          </a:xfrm>
          <a:prstGeom prst="ellipse">
            <a:avLst/>
          </a:prstGeom>
          <a:solidFill>
            <a:srgbClr val="996633"/>
          </a:solidFill>
          <a:ln w="9360">
            <a:solidFill>
              <a:srgbClr val="000000"/>
            </a:solidFill>
            <a:round/>
          </a:ln>
        </p:spPr>
      </p:sp>
      <p:sp>
        <p:nvSpPr>
          <p:cNvPr id="292" name="CustomShape 18"/>
          <p:cNvSpPr/>
          <p:nvPr/>
        </p:nvSpPr>
        <p:spPr>
          <a:xfrm>
            <a:off x="4513320" y="2263680"/>
            <a:ext cx="1479240" cy="51552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3" name="CustomShape 19"/>
          <p:cNvSpPr/>
          <p:nvPr/>
        </p:nvSpPr>
        <p:spPr>
          <a:xfrm>
            <a:off x="4476600" y="3409920"/>
            <a:ext cx="1479240" cy="51552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4" name="CustomShape 20"/>
          <p:cNvSpPr/>
          <p:nvPr/>
        </p:nvSpPr>
        <p:spPr>
          <a:xfrm>
            <a:off x="3013200" y="3852720"/>
            <a:ext cx="2368080" cy="463320"/>
          </a:xfrm>
          <a:prstGeom prst="rect">
            <a:avLst/>
          </a:prstGeom>
          <a:solidFill>
            <a:srgbClr val="ffff99"/>
          </a:solidFill>
          <a:ln w="9360">
            <a:noFill/>
          </a:ln>
        </p:spPr>
      </p:sp>
      <p:sp>
        <p:nvSpPr>
          <p:cNvPr id="295" name="CustomShape 21"/>
          <p:cNvSpPr/>
          <p:nvPr/>
        </p:nvSpPr>
        <p:spPr>
          <a:xfrm>
            <a:off x="3014640" y="3862440"/>
            <a:ext cx="2350800" cy="429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624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no rescue effect</a:t>
            </a:r>
            <a:endParaRPr/>
          </a:p>
        </p:txBody>
      </p:sp>
      <p:sp>
        <p:nvSpPr>
          <p:cNvPr id="296" name="CustomShape 22"/>
          <p:cNvSpPr/>
          <p:nvPr/>
        </p:nvSpPr>
        <p:spPr>
          <a:xfrm>
            <a:off x="5929200" y="3852720"/>
            <a:ext cx="3479400" cy="463320"/>
          </a:xfrm>
          <a:prstGeom prst="rect">
            <a:avLst/>
          </a:prstGeom>
          <a:solidFill>
            <a:srgbClr val="ffff99"/>
          </a:solidFill>
          <a:ln w="9360">
            <a:noFill/>
          </a:ln>
        </p:spPr>
      </p:sp>
      <p:sp>
        <p:nvSpPr>
          <p:cNvPr id="297" name="CustomShape 23"/>
          <p:cNvSpPr/>
          <p:nvPr/>
        </p:nvSpPr>
        <p:spPr>
          <a:xfrm>
            <a:off x="5932440" y="3862440"/>
            <a:ext cx="3466800" cy="429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624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extinction at larger scale</a:t>
            </a:r>
            <a:endParaRPr/>
          </a:p>
        </p:txBody>
      </p:sp>
      <p:sp>
        <p:nvSpPr>
          <p:cNvPr id="298" name="CustomShape 24"/>
          <p:cNvSpPr/>
          <p:nvPr/>
        </p:nvSpPr>
        <p:spPr>
          <a:xfrm>
            <a:off x="5462640" y="3862440"/>
            <a:ext cx="358560" cy="429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6240" bIns="45000"/>
          <a:p>
            <a:pPr>
              <a:lnSpc>
                <a:spcPct val="93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/>
          </a:p>
        </p:txBody>
      </p:sp>
      <p:sp>
        <p:nvSpPr>
          <p:cNvPr id="299" name="CustomShape 25"/>
          <p:cNvSpPr/>
          <p:nvPr/>
        </p:nvSpPr>
        <p:spPr>
          <a:xfrm>
            <a:off x="1077840" y="2865600"/>
            <a:ext cx="2131560" cy="345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DejaVu Sans"/>
              </a:rPr>
              <a:t>synchronie spatiale</a:t>
            </a:r>
            <a:endParaRPr/>
          </a:p>
        </p:txBody>
      </p:sp>
      <p:sp>
        <p:nvSpPr>
          <p:cNvPr id="300" name="TextShape 26"/>
          <p:cNvSpPr txBox="1"/>
          <p:nvPr/>
        </p:nvSpPr>
        <p:spPr>
          <a:xfrm>
            <a:off x="0" y="1402560"/>
            <a:ext cx="587520" cy="26928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fld id="{E284DBA2-ACD1-40F5-9A72-9FD9E456C190}" type="slidenum">
              <a:rPr b="1" lang="en-US" sz="15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