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aloo" charset="1" panose="03080902040302020200"/>
      <p:regular r:id="rId16"/>
    </p:embeddedFont>
    <p:embeddedFont>
      <p:font typeface="Rosario" charset="1" panose="02000503040000020003"/>
      <p:regular r:id="rId17"/>
    </p:embeddedFont>
    <p:embeddedFont>
      <p:font typeface="Squada One"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3974419" y="5973419"/>
            <a:ext cx="6569761" cy="6569761"/>
          </a:xfrm>
          <a:custGeom>
            <a:avLst/>
            <a:gdLst/>
            <a:ahLst/>
            <a:cxnLst/>
            <a:rect r="r" b="b" t="t" l="l"/>
            <a:pathLst>
              <a:path h="6569761" w="6569761">
                <a:moveTo>
                  <a:pt x="0" y="0"/>
                </a:moveTo>
                <a:lnTo>
                  <a:pt x="6569762" y="0"/>
                </a:lnTo>
                <a:lnTo>
                  <a:pt x="6569762" y="6569762"/>
                </a:lnTo>
                <a:lnTo>
                  <a:pt x="0" y="6569762"/>
                </a:lnTo>
                <a:lnTo>
                  <a:pt x="0" y="0"/>
                </a:lnTo>
                <a:close/>
              </a:path>
            </a:pathLst>
          </a:custGeom>
          <a:blipFill>
            <a:blip r:embed="rId2"/>
            <a:stretch>
              <a:fillRect l="0" t="0" r="0" b="0"/>
            </a:stretch>
          </a:blipFill>
        </p:spPr>
      </p:sp>
      <p:sp>
        <p:nvSpPr>
          <p:cNvPr name="Freeform 3" id="3"/>
          <p:cNvSpPr/>
          <p:nvPr/>
        </p:nvSpPr>
        <p:spPr>
          <a:xfrm flipH="true" flipV="true" rot="0">
            <a:off x="-2256181" y="-1894310"/>
            <a:ext cx="6569761" cy="6569761"/>
          </a:xfrm>
          <a:custGeom>
            <a:avLst/>
            <a:gdLst/>
            <a:ahLst/>
            <a:cxnLst/>
            <a:rect r="r" b="b" t="t" l="l"/>
            <a:pathLst>
              <a:path h="6569761" w="6569761">
                <a:moveTo>
                  <a:pt x="6569762" y="6569761"/>
                </a:moveTo>
                <a:lnTo>
                  <a:pt x="0" y="6569761"/>
                </a:lnTo>
                <a:lnTo>
                  <a:pt x="0" y="0"/>
                </a:lnTo>
                <a:lnTo>
                  <a:pt x="6569762" y="0"/>
                </a:lnTo>
                <a:lnTo>
                  <a:pt x="6569762" y="6569761"/>
                </a:lnTo>
                <a:close/>
              </a:path>
            </a:pathLst>
          </a:custGeom>
          <a:blipFill>
            <a:blip r:embed="rId2"/>
            <a:stretch>
              <a:fillRect l="0" t="0" r="0" b="0"/>
            </a:stretch>
          </a:blipFill>
        </p:spPr>
      </p:sp>
      <p:sp>
        <p:nvSpPr>
          <p:cNvPr name="Freeform 4" id="4"/>
          <p:cNvSpPr/>
          <p:nvPr/>
        </p:nvSpPr>
        <p:spPr>
          <a:xfrm flipH="false" flipV="false" rot="0">
            <a:off x="1028700" y="51435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3144500" y="102870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83977" y="4028693"/>
            <a:ext cx="14720045" cy="2288827"/>
          </a:xfrm>
          <a:prstGeom prst="rect">
            <a:avLst/>
          </a:prstGeom>
        </p:spPr>
        <p:txBody>
          <a:bodyPr anchor="t" rtlCol="false" tIns="0" lIns="0" bIns="0" rIns="0">
            <a:spAutoFit/>
          </a:bodyPr>
          <a:lstStyle/>
          <a:p>
            <a:pPr algn="ctr">
              <a:lnSpc>
                <a:spcPts val="18744"/>
              </a:lnSpc>
              <a:spcBef>
                <a:spcPct val="0"/>
              </a:spcBef>
            </a:pPr>
            <a:r>
              <a:rPr lang="en-US" sz="13388">
                <a:solidFill>
                  <a:srgbClr val="FFFFFF"/>
                </a:solidFill>
                <a:latin typeface="Baloo"/>
                <a:ea typeface="Baloo"/>
                <a:cs typeface="Baloo"/>
                <a:sym typeface="Baloo"/>
              </a:rPr>
              <a:t>BÁO CÁO CUỐI KÌ</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3974419" y="5973419"/>
            <a:ext cx="6569761" cy="6569761"/>
          </a:xfrm>
          <a:custGeom>
            <a:avLst/>
            <a:gdLst/>
            <a:ahLst/>
            <a:cxnLst/>
            <a:rect r="r" b="b" t="t" l="l"/>
            <a:pathLst>
              <a:path h="6569761" w="6569761">
                <a:moveTo>
                  <a:pt x="0" y="0"/>
                </a:moveTo>
                <a:lnTo>
                  <a:pt x="6569762" y="0"/>
                </a:lnTo>
                <a:lnTo>
                  <a:pt x="6569762" y="6569762"/>
                </a:lnTo>
                <a:lnTo>
                  <a:pt x="0" y="6569762"/>
                </a:lnTo>
                <a:lnTo>
                  <a:pt x="0" y="0"/>
                </a:lnTo>
                <a:close/>
              </a:path>
            </a:pathLst>
          </a:custGeom>
          <a:blipFill>
            <a:blip r:embed="rId2"/>
            <a:stretch>
              <a:fillRect l="0" t="0" r="0" b="0"/>
            </a:stretch>
          </a:blipFill>
        </p:spPr>
      </p:sp>
      <p:sp>
        <p:nvSpPr>
          <p:cNvPr name="Freeform 3" id="3"/>
          <p:cNvSpPr/>
          <p:nvPr/>
        </p:nvSpPr>
        <p:spPr>
          <a:xfrm flipH="true" flipV="true" rot="0">
            <a:off x="-2256181" y="-1894310"/>
            <a:ext cx="6569761" cy="6569761"/>
          </a:xfrm>
          <a:custGeom>
            <a:avLst/>
            <a:gdLst/>
            <a:ahLst/>
            <a:cxnLst/>
            <a:rect r="r" b="b" t="t" l="l"/>
            <a:pathLst>
              <a:path h="6569761" w="6569761">
                <a:moveTo>
                  <a:pt x="6569762" y="6569761"/>
                </a:moveTo>
                <a:lnTo>
                  <a:pt x="0" y="6569761"/>
                </a:lnTo>
                <a:lnTo>
                  <a:pt x="0" y="0"/>
                </a:lnTo>
                <a:lnTo>
                  <a:pt x="6569762" y="0"/>
                </a:lnTo>
                <a:lnTo>
                  <a:pt x="6569762" y="6569761"/>
                </a:lnTo>
                <a:close/>
              </a:path>
            </a:pathLst>
          </a:custGeom>
          <a:blipFill>
            <a:blip r:embed="rId2"/>
            <a:stretch>
              <a:fillRect l="0" t="0" r="0" b="0"/>
            </a:stretch>
          </a:blipFill>
        </p:spPr>
      </p:sp>
      <p:sp>
        <p:nvSpPr>
          <p:cNvPr name="Freeform 4" id="4"/>
          <p:cNvSpPr/>
          <p:nvPr/>
        </p:nvSpPr>
        <p:spPr>
          <a:xfrm flipH="false" flipV="false" rot="0">
            <a:off x="1028700" y="51435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3606231" y="360706"/>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681769" y="3867705"/>
            <a:ext cx="8924461" cy="2294416"/>
          </a:xfrm>
          <a:prstGeom prst="rect">
            <a:avLst/>
          </a:prstGeom>
        </p:spPr>
        <p:txBody>
          <a:bodyPr anchor="t" rtlCol="false" tIns="0" lIns="0" bIns="0" rIns="0">
            <a:spAutoFit/>
          </a:bodyPr>
          <a:lstStyle/>
          <a:p>
            <a:pPr algn="ctr">
              <a:lnSpc>
                <a:spcPts val="18744"/>
              </a:lnSpc>
              <a:spcBef>
                <a:spcPct val="0"/>
              </a:spcBef>
            </a:pPr>
            <a:r>
              <a:rPr lang="en-US" sz="13388">
                <a:solidFill>
                  <a:srgbClr val="FFFFFF"/>
                </a:solidFill>
                <a:latin typeface="Squada One"/>
                <a:ea typeface="Squada One"/>
                <a:cs typeface="Squada One"/>
                <a:sym typeface="Squada On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979172" y="5431034"/>
            <a:ext cx="6569761" cy="6569761"/>
          </a:xfrm>
          <a:custGeom>
            <a:avLst/>
            <a:gdLst/>
            <a:ahLst/>
            <a:cxnLst/>
            <a:rect r="r" b="b" t="t" l="l"/>
            <a:pathLst>
              <a:path h="6569761" w="6569761">
                <a:moveTo>
                  <a:pt x="0" y="0"/>
                </a:moveTo>
                <a:lnTo>
                  <a:pt x="6569761" y="0"/>
                </a:lnTo>
                <a:lnTo>
                  <a:pt x="6569761" y="6569761"/>
                </a:lnTo>
                <a:lnTo>
                  <a:pt x="0" y="6569761"/>
                </a:lnTo>
                <a:lnTo>
                  <a:pt x="0" y="0"/>
                </a:lnTo>
                <a:close/>
              </a:path>
            </a:pathLst>
          </a:custGeom>
          <a:blipFill>
            <a:blip r:embed="rId2"/>
            <a:stretch>
              <a:fillRect l="0" t="0" r="0" b="0"/>
            </a:stretch>
          </a:blipFill>
        </p:spPr>
      </p:sp>
      <p:sp>
        <p:nvSpPr>
          <p:cNvPr name="Freeform 3" id="3"/>
          <p:cNvSpPr/>
          <p:nvPr/>
        </p:nvSpPr>
        <p:spPr>
          <a:xfrm flipH="true" flipV="true" rot="0">
            <a:off x="-2256181" y="-1894310"/>
            <a:ext cx="6569761" cy="6569761"/>
          </a:xfrm>
          <a:custGeom>
            <a:avLst/>
            <a:gdLst/>
            <a:ahLst/>
            <a:cxnLst/>
            <a:rect r="r" b="b" t="t" l="l"/>
            <a:pathLst>
              <a:path h="6569761" w="6569761">
                <a:moveTo>
                  <a:pt x="6569762" y="6569761"/>
                </a:moveTo>
                <a:lnTo>
                  <a:pt x="0" y="6569761"/>
                </a:lnTo>
                <a:lnTo>
                  <a:pt x="0" y="0"/>
                </a:lnTo>
                <a:lnTo>
                  <a:pt x="6569762" y="0"/>
                </a:lnTo>
                <a:lnTo>
                  <a:pt x="6569762" y="6569761"/>
                </a:lnTo>
                <a:close/>
              </a:path>
            </a:pathLst>
          </a:custGeom>
          <a:blipFill>
            <a:blip r:embed="rId2"/>
            <a:stretch>
              <a:fillRect l="0" t="0" r="0" b="0"/>
            </a:stretch>
          </a:blipFill>
        </p:spPr>
      </p:sp>
      <p:sp>
        <p:nvSpPr>
          <p:cNvPr name="Freeform 4" id="4"/>
          <p:cNvSpPr/>
          <p:nvPr/>
        </p:nvSpPr>
        <p:spPr>
          <a:xfrm flipH="false" flipV="false" rot="0">
            <a:off x="1028700" y="51435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3144500" y="361748"/>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5969756" y="5694033"/>
            <a:ext cx="6348487" cy="1022869"/>
            <a:chOff x="0" y="0"/>
            <a:chExt cx="5051134" cy="813839"/>
          </a:xfrm>
        </p:grpSpPr>
        <p:sp>
          <p:nvSpPr>
            <p:cNvPr name="Freeform 7" id="7"/>
            <p:cNvSpPr/>
            <p:nvPr/>
          </p:nvSpPr>
          <p:spPr>
            <a:xfrm flipH="false" flipV="false" rot="0">
              <a:off x="0" y="0"/>
              <a:ext cx="5051134" cy="813839"/>
            </a:xfrm>
            <a:custGeom>
              <a:avLst/>
              <a:gdLst/>
              <a:ahLst/>
              <a:cxnLst/>
              <a:rect r="r" b="b" t="t" l="l"/>
              <a:pathLst>
                <a:path h="813839" w="5051134">
                  <a:moveTo>
                    <a:pt x="4891114" y="0"/>
                  </a:moveTo>
                  <a:lnTo>
                    <a:pt x="160020" y="0"/>
                  </a:lnTo>
                  <a:lnTo>
                    <a:pt x="0" y="160020"/>
                  </a:lnTo>
                  <a:lnTo>
                    <a:pt x="0" y="653819"/>
                  </a:lnTo>
                  <a:lnTo>
                    <a:pt x="160020" y="813839"/>
                  </a:lnTo>
                  <a:lnTo>
                    <a:pt x="4891114" y="813839"/>
                  </a:lnTo>
                  <a:lnTo>
                    <a:pt x="5051134" y="653819"/>
                  </a:lnTo>
                  <a:lnTo>
                    <a:pt x="5051134" y="160020"/>
                  </a:lnTo>
                  <a:lnTo>
                    <a:pt x="4891114" y="0"/>
                  </a:lnTo>
                  <a:close/>
                </a:path>
              </a:pathLst>
            </a:custGeom>
            <a:solidFill>
              <a:srgbClr val="48B1FF"/>
            </a:solidFill>
            <a:ln cap="sq">
              <a:noFill/>
              <a:prstDash val="solid"/>
              <a:miter/>
            </a:ln>
          </p:spPr>
        </p:sp>
        <p:sp>
          <p:nvSpPr>
            <p:cNvPr name="TextBox 8" id="8"/>
            <p:cNvSpPr txBox="true"/>
            <p:nvPr/>
          </p:nvSpPr>
          <p:spPr>
            <a:xfrm>
              <a:off x="63500" y="25400"/>
              <a:ext cx="4924134" cy="72493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632822" y="3077489"/>
            <a:ext cx="11569078" cy="2616545"/>
          </a:xfrm>
          <a:prstGeom prst="rect">
            <a:avLst/>
          </a:prstGeom>
        </p:spPr>
        <p:txBody>
          <a:bodyPr anchor="t" rtlCol="false" tIns="0" lIns="0" bIns="0" rIns="0">
            <a:spAutoFit/>
          </a:bodyPr>
          <a:lstStyle/>
          <a:p>
            <a:pPr algn="ctr">
              <a:lnSpc>
                <a:spcPts val="6980"/>
              </a:lnSpc>
              <a:spcBef>
                <a:spcPct val="0"/>
              </a:spcBef>
            </a:pPr>
            <a:r>
              <a:rPr lang="en-US" sz="4986">
                <a:solidFill>
                  <a:srgbClr val="FFFFFF"/>
                </a:solidFill>
                <a:latin typeface="Baloo"/>
                <a:ea typeface="Baloo"/>
                <a:cs typeface="Baloo"/>
                <a:sym typeface="Baloo"/>
              </a:rPr>
              <a:t>TÌM HIỂU CÔNG CỤ MÃ NGUỒN MỞ SCRAPY VÀ THU THẬP, PHÂN TÍCH DỮ LIỆU SẢN PHẨM WEB (BOOK TO SCRAP)</a:t>
            </a:r>
          </a:p>
        </p:txBody>
      </p:sp>
      <p:sp>
        <p:nvSpPr>
          <p:cNvPr name="AutoShape 10" id="10"/>
          <p:cNvSpPr/>
          <p:nvPr/>
        </p:nvSpPr>
        <p:spPr>
          <a:xfrm>
            <a:off x="5143500" y="6205468"/>
            <a:ext cx="826256" cy="0"/>
          </a:xfrm>
          <a:prstGeom prst="line">
            <a:avLst/>
          </a:prstGeom>
          <a:ln cap="flat" w="76200">
            <a:solidFill>
              <a:srgbClr val="48B1FF"/>
            </a:solidFill>
            <a:prstDash val="solid"/>
            <a:headEnd type="oval" len="lg" w="lg"/>
            <a:tailEnd type="none" len="sm" w="sm"/>
          </a:ln>
        </p:spPr>
      </p:sp>
      <p:sp>
        <p:nvSpPr>
          <p:cNvPr name="AutoShape 11" id="11"/>
          <p:cNvSpPr/>
          <p:nvPr/>
        </p:nvSpPr>
        <p:spPr>
          <a:xfrm flipH="true">
            <a:off x="12318244" y="6205468"/>
            <a:ext cx="826256" cy="0"/>
          </a:xfrm>
          <a:prstGeom prst="line">
            <a:avLst/>
          </a:prstGeom>
          <a:ln cap="flat" w="76200">
            <a:solidFill>
              <a:srgbClr val="48B1FF"/>
            </a:solidFill>
            <a:prstDash val="solid"/>
            <a:headEnd type="oval" len="lg" w="lg"/>
            <a:tailEnd type="none" len="sm" w="sm"/>
          </a:ln>
        </p:spPr>
      </p:sp>
      <p:grpSp>
        <p:nvGrpSpPr>
          <p:cNvPr name="Group 12" id="12"/>
          <p:cNvGrpSpPr/>
          <p:nvPr/>
        </p:nvGrpSpPr>
        <p:grpSpPr>
          <a:xfrm rot="0">
            <a:off x="-948758" y="-586888"/>
            <a:ext cx="3954915" cy="39549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0" r="0" b="0"/>
              </a:stretch>
            </a:blipFill>
          </p:spPr>
        </p:sp>
      </p:grpSp>
      <p:grpSp>
        <p:nvGrpSpPr>
          <p:cNvPr name="Group 14" id="14"/>
          <p:cNvGrpSpPr/>
          <p:nvPr/>
        </p:nvGrpSpPr>
        <p:grpSpPr>
          <a:xfrm rot="0">
            <a:off x="14342924" y="6794786"/>
            <a:ext cx="3842258" cy="384225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47560" t="0" r="-47560" b="0"/>
              </a:stretch>
            </a:blipFill>
            <a:ln cap="sq">
              <a:noFill/>
              <a:prstDash val="solid"/>
              <a:miter/>
            </a:ln>
          </p:spPr>
        </p:sp>
      </p:grpSp>
      <p:sp>
        <p:nvSpPr>
          <p:cNvPr name="TextBox 16" id="16"/>
          <p:cNvSpPr txBox="true"/>
          <p:nvPr/>
        </p:nvSpPr>
        <p:spPr>
          <a:xfrm rot="0">
            <a:off x="6334413" y="5780061"/>
            <a:ext cx="5619174" cy="755564"/>
          </a:xfrm>
          <a:prstGeom prst="rect">
            <a:avLst/>
          </a:prstGeom>
        </p:spPr>
        <p:txBody>
          <a:bodyPr anchor="t" rtlCol="false" tIns="0" lIns="0" bIns="0" rIns="0">
            <a:spAutoFit/>
          </a:bodyPr>
          <a:lstStyle/>
          <a:p>
            <a:pPr algn="ctr">
              <a:lnSpc>
                <a:spcPts val="6129"/>
              </a:lnSpc>
              <a:spcBef>
                <a:spcPct val="0"/>
              </a:spcBef>
            </a:pPr>
            <a:r>
              <a:rPr lang="en-US" sz="4378">
                <a:solidFill>
                  <a:srgbClr val="000000"/>
                </a:solidFill>
                <a:latin typeface="Baloo"/>
                <a:ea typeface="Baloo"/>
                <a:cs typeface="Baloo"/>
                <a:sym typeface="Baloo"/>
              </a:rPr>
              <a:t>by Microsoft team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TextBox 3" id="3"/>
          <p:cNvSpPr txBox="true"/>
          <p:nvPr/>
        </p:nvSpPr>
        <p:spPr>
          <a:xfrm rot="0">
            <a:off x="5140040" y="1371309"/>
            <a:ext cx="7587677" cy="1127823"/>
          </a:xfrm>
          <a:prstGeom prst="rect">
            <a:avLst/>
          </a:prstGeom>
        </p:spPr>
        <p:txBody>
          <a:bodyPr anchor="t" rtlCol="false" tIns="0" lIns="0" bIns="0" rIns="0">
            <a:spAutoFit/>
          </a:bodyPr>
          <a:lstStyle/>
          <a:p>
            <a:pPr algn="ctr">
              <a:lnSpc>
                <a:spcPts val="9236"/>
              </a:lnSpc>
              <a:spcBef>
                <a:spcPct val="0"/>
              </a:spcBef>
            </a:pPr>
            <a:r>
              <a:rPr lang="en-US" sz="6597">
                <a:solidFill>
                  <a:srgbClr val="FFFFFF"/>
                </a:solidFill>
                <a:latin typeface="Baloo"/>
                <a:ea typeface="Baloo"/>
                <a:cs typeface="Baloo"/>
                <a:sym typeface="Baloo"/>
              </a:rPr>
              <a:t>LÝ DO CHỌN ĐỀ TÀI</a:t>
            </a:r>
          </a:p>
        </p:txBody>
      </p:sp>
      <p:sp>
        <p:nvSpPr>
          <p:cNvPr name="TextBox 4" id="4"/>
          <p:cNvSpPr txBox="true"/>
          <p:nvPr/>
        </p:nvSpPr>
        <p:spPr>
          <a:xfrm rot="0">
            <a:off x="3391053" y="2918314"/>
            <a:ext cx="11709196" cy="4864735"/>
          </a:xfrm>
          <a:prstGeom prst="rect">
            <a:avLst/>
          </a:prstGeom>
        </p:spPr>
        <p:txBody>
          <a:bodyPr anchor="t" rtlCol="false" tIns="0" lIns="0" bIns="0" rIns="0">
            <a:spAutoFit/>
          </a:bodyPr>
          <a:lstStyle/>
          <a:p>
            <a:pPr algn="just">
              <a:lnSpc>
                <a:spcPts val="4339"/>
              </a:lnSpc>
              <a:spcBef>
                <a:spcPct val="0"/>
              </a:spcBef>
            </a:pPr>
            <a:r>
              <a:rPr lang="en-US" sz="3099">
                <a:solidFill>
                  <a:srgbClr val="FFFFFF"/>
                </a:solidFill>
                <a:latin typeface="Baloo"/>
                <a:ea typeface="Baloo"/>
                <a:cs typeface="Baloo"/>
                <a:sym typeface="Baloo"/>
              </a:rPr>
              <a:t>Với sự phát triển mạnh của kinh doanh online, các nền tảng thương mại điện tử tăng trưởng nhanh chóng, tạo ra xu hướng mới trên thị trường. Việc thu thập và phân tích dữ liệu sản phẩm từ các sàn thương mại điện tử giúp doanh nghiệp tối ưu hóa mô hình kinh doanh và nâng cao hiệu quả hoạt động. Đề tài “Tìm hiểu Scrapy và thu thập, phân tích dữ liệu sản phẩm web” hướng đến cung cấp dữ liệu sản phẩm và phân tích bằng công cụ Scrapy kết hợp với MongoDB, giúp tự động hóa quy trình và hỗ trợ ra quyết định kinh doanh.</a:t>
            </a:r>
          </a:p>
        </p:txBody>
      </p:sp>
      <p:sp>
        <p:nvSpPr>
          <p:cNvPr name="Freeform 5" id="5"/>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3" id="3"/>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4" id="4"/>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4300522" y="2975464"/>
            <a:ext cx="9686956" cy="3869180"/>
            <a:chOff x="0" y="0"/>
            <a:chExt cx="2551297" cy="1019043"/>
          </a:xfrm>
        </p:grpSpPr>
        <p:sp>
          <p:nvSpPr>
            <p:cNvPr name="Freeform 7" id="7"/>
            <p:cNvSpPr/>
            <p:nvPr/>
          </p:nvSpPr>
          <p:spPr>
            <a:xfrm flipH="false" flipV="false" rot="0">
              <a:off x="0" y="0"/>
              <a:ext cx="2551297" cy="1019043"/>
            </a:xfrm>
            <a:custGeom>
              <a:avLst/>
              <a:gdLst/>
              <a:ahLst/>
              <a:cxnLst/>
              <a:rect r="r" b="b" t="t" l="l"/>
              <a:pathLst>
                <a:path h="1019043" w="2551297">
                  <a:moveTo>
                    <a:pt x="31169" y="0"/>
                  </a:moveTo>
                  <a:lnTo>
                    <a:pt x="2520128" y="0"/>
                  </a:lnTo>
                  <a:cubicBezTo>
                    <a:pt x="2528394" y="0"/>
                    <a:pt x="2536322" y="3284"/>
                    <a:pt x="2542168" y="9129"/>
                  </a:cubicBezTo>
                  <a:cubicBezTo>
                    <a:pt x="2548013" y="14975"/>
                    <a:pt x="2551297" y="22903"/>
                    <a:pt x="2551297" y="31169"/>
                  </a:cubicBezTo>
                  <a:lnTo>
                    <a:pt x="2551297" y="987874"/>
                  </a:lnTo>
                  <a:cubicBezTo>
                    <a:pt x="2551297" y="1005088"/>
                    <a:pt x="2537342" y="1019043"/>
                    <a:pt x="2520128" y="1019043"/>
                  </a:cubicBezTo>
                  <a:lnTo>
                    <a:pt x="31169" y="1019043"/>
                  </a:lnTo>
                  <a:cubicBezTo>
                    <a:pt x="22903" y="1019043"/>
                    <a:pt x="14975" y="1015759"/>
                    <a:pt x="9129" y="1009914"/>
                  </a:cubicBezTo>
                  <a:cubicBezTo>
                    <a:pt x="3284" y="1004069"/>
                    <a:pt x="0" y="996141"/>
                    <a:pt x="0" y="987874"/>
                  </a:cubicBezTo>
                  <a:lnTo>
                    <a:pt x="0" y="31169"/>
                  </a:lnTo>
                  <a:cubicBezTo>
                    <a:pt x="0" y="13955"/>
                    <a:pt x="13955" y="0"/>
                    <a:pt x="31169" y="0"/>
                  </a:cubicBezTo>
                  <a:close/>
                </a:path>
              </a:pathLst>
            </a:custGeom>
            <a:solidFill>
              <a:srgbClr val="000000">
                <a:alpha val="0"/>
              </a:srgbClr>
            </a:solidFill>
            <a:ln w="38100" cap="rnd">
              <a:solidFill>
                <a:srgbClr val="48B1FF"/>
              </a:solidFill>
              <a:prstDash val="solid"/>
              <a:round/>
            </a:ln>
          </p:spPr>
        </p:sp>
        <p:sp>
          <p:nvSpPr>
            <p:cNvPr name="TextBox 8" id="8"/>
            <p:cNvSpPr txBox="true"/>
            <p:nvPr/>
          </p:nvSpPr>
          <p:spPr>
            <a:xfrm>
              <a:off x="0" y="-38100"/>
              <a:ext cx="2551297" cy="105714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905182" y="1527559"/>
            <a:ext cx="7969525" cy="1127823"/>
          </a:xfrm>
          <a:prstGeom prst="rect">
            <a:avLst/>
          </a:prstGeom>
        </p:spPr>
        <p:txBody>
          <a:bodyPr anchor="t" rtlCol="false" tIns="0" lIns="0" bIns="0" rIns="0">
            <a:spAutoFit/>
          </a:bodyPr>
          <a:lstStyle/>
          <a:p>
            <a:pPr algn="ctr">
              <a:lnSpc>
                <a:spcPts val="9236"/>
              </a:lnSpc>
              <a:spcBef>
                <a:spcPct val="0"/>
              </a:spcBef>
            </a:pPr>
            <a:r>
              <a:rPr lang="en-US" sz="6597">
                <a:solidFill>
                  <a:srgbClr val="FFFFFF"/>
                </a:solidFill>
                <a:latin typeface="Baloo"/>
                <a:ea typeface="Baloo"/>
                <a:cs typeface="Baloo"/>
                <a:sym typeface="Baloo"/>
              </a:rPr>
              <a:t>MỤC TIÊU CỦA ĐỀ TÀI</a:t>
            </a:r>
          </a:p>
        </p:txBody>
      </p:sp>
      <p:sp>
        <p:nvSpPr>
          <p:cNvPr name="TextBox 10" id="10"/>
          <p:cNvSpPr txBox="true"/>
          <p:nvPr/>
        </p:nvSpPr>
        <p:spPr>
          <a:xfrm rot="0">
            <a:off x="4657337" y="3385206"/>
            <a:ext cx="8973326" cy="2957831"/>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Baloo"/>
                <a:ea typeface="Baloo"/>
                <a:cs typeface="Baloo"/>
                <a:sym typeface="Baloo"/>
              </a:rPr>
              <a:t>Nhằm giúp người sử dụng hiểu rõ hơn về công cụ mã nguồn mở Scrapy và công cụ quản lý cơ sở dữ liệu MongoDB, bên cạnh đó cũng giúp mọi doanh nghiệp hiểu rõ hơn về tầm quan trọng của thu thập và phân tích dữ liệu trong việc đưa ra các chiến lược kinh doanh phù hợp nhằm đem lại lợi nhuận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3" id="3"/>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TextBox 4" id="4"/>
          <p:cNvSpPr txBox="true"/>
          <p:nvPr/>
        </p:nvSpPr>
        <p:spPr>
          <a:xfrm rot="0">
            <a:off x="6754546" y="2899264"/>
            <a:ext cx="6882705" cy="5040335"/>
          </a:xfrm>
          <a:prstGeom prst="rect">
            <a:avLst/>
          </a:prstGeom>
        </p:spPr>
        <p:txBody>
          <a:bodyPr anchor="t" rtlCol="false" tIns="0" lIns="0" bIns="0" rIns="0">
            <a:spAutoFit/>
          </a:bodyPr>
          <a:lstStyle/>
          <a:p>
            <a:pPr algn="l">
              <a:lnSpc>
                <a:spcPts val="4531"/>
              </a:lnSpc>
            </a:pPr>
            <a:r>
              <a:rPr lang="en-US" sz="3236">
                <a:solidFill>
                  <a:srgbClr val="FFFFFF"/>
                </a:solidFill>
                <a:latin typeface="Baloo"/>
                <a:ea typeface="Baloo"/>
                <a:cs typeface="Baloo"/>
                <a:sym typeface="Baloo"/>
              </a:rPr>
              <a:t>Giới thiệu tổng quan về Scrapy và MongoDB:</a:t>
            </a:r>
          </a:p>
          <a:p>
            <a:pPr algn="l" marL="698787" indent="-349394" lvl="1">
              <a:lnSpc>
                <a:spcPts val="4531"/>
              </a:lnSpc>
              <a:buFont typeface="Arial"/>
              <a:buChar char="•"/>
            </a:pPr>
            <a:r>
              <a:rPr lang="en-US" sz="3236">
                <a:solidFill>
                  <a:srgbClr val="FFFFFF"/>
                </a:solidFill>
                <a:latin typeface="Baloo"/>
                <a:ea typeface="Baloo"/>
                <a:cs typeface="Baloo"/>
                <a:sym typeface="Baloo"/>
              </a:rPr>
              <a:t>Scrapy: Framework mạnh mẽ để thu thập dữ liệu tự động từ các trang web.</a:t>
            </a:r>
          </a:p>
          <a:p>
            <a:pPr algn="l" marL="698787" indent="-349394" lvl="1">
              <a:lnSpc>
                <a:spcPts val="4531"/>
              </a:lnSpc>
              <a:buFont typeface="Arial"/>
              <a:buChar char="•"/>
            </a:pPr>
            <a:r>
              <a:rPr lang="en-US" sz="3236">
                <a:solidFill>
                  <a:srgbClr val="FFFFFF"/>
                </a:solidFill>
                <a:latin typeface="Baloo"/>
                <a:ea typeface="Baloo"/>
                <a:cs typeface="Baloo"/>
                <a:sym typeface="Baloo"/>
              </a:rPr>
              <a:t> MongoDB: Cơ sở dữ liệu NoSQL phổ biến, tối ưu cho lưu trữ dữ liệu phi cấu trúc.</a:t>
            </a:r>
          </a:p>
          <a:p>
            <a:pPr algn="l">
              <a:lnSpc>
                <a:spcPts val="3691"/>
              </a:lnSpc>
              <a:spcBef>
                <a:spcPct val="0"/>
              </a:spcBef>
            </a:pPr>
          </a:p>
        </p:txBody>
      </p:sp>
      <p:sp>
        <p:nvSpPr>
          <p:cNvPr name="Freeform 5" id="5"/>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a:grpSpLocks noChangeAspect="true"/>
          </p:cNvGrpSpPr>
          <p:nvPr/>
        </p:nvGrpSpPr>
        <p:grpSpPr>
          <a:xfrm rot="0">
            <a:off x="2475127" y="2848912"/>
            <a:ext cx="4279418" cy="5246370"/>
            <a:chOff x="0" y="0"/>
            <a:chExt cx="7165721" cy="8784844"/>
          </a:xfrm>
        </p:grpSpPr>
        <p:sp>
          <p:nvSpPr>
            <p:cNvPr name="Freeform 8" id="8"/>
            <p:cNvSpPr/>
            <p:nvPr/>
          </p:nvSpPr>
          <p:spPr>
            <a:xfrm flipH="false" flipV="false" rot="0">
              <a:off x="648843" y="390525"/>
              <a:ext cx="5867908" cy="8003794"/>
            </a:xfrm>
            <a:custGeom>
              <a:avLst/>
              <a:gdLst/>
              <a:ahLst/>
              <a:cxnLst/>
              <a:rect r="r" b="b" t="t" l="l"/>
              <a:pathLst>
                <a:path h="8003794" w="5867908">
                  <a:moveTo>
                    <a:pt x="179324" y="8003794"/>
                  </a:moveTo>
                  <a:lnTo>
                    <a:pt x="0" y="7824978"/>
                  </a:lnTo>
                  <a:lnTo>
                    <a:pt x="0" y="178816"/>
                  </a:lnTo>
                  <a:lnTo>
                    <a:pt x="179324" y="0"/>
                  </a:lnTo>
                  <a:lnTo>
                    <a:pt x="5690616" y="0"/>
                  </a:lnTo>
                  <a:lnTo>
                    <a:pt x="5867908" y="178054"/>
                  </a:lnTo>
                  <a:lnTo>
                    <a:pt x="5867908" y="7826502"/>
                  </a:lnTo>
                  <a:lnTo>
                    <a:pt x="5690997" y="8003794"/>
                  </a:lnTo>
                  <a:close/>
                </a:path>
              </a:pathLst>
            </a:custGeom>
            <a:blipFill>
              <a:blip r:embed="rId5"/>
              <a:stretch>
                <a:fillRect l="0" t="-34419" r="0" b="-12208"/>
              </a:stretch>
            </a:blipFill>
          </p:spPr>
        </p:sp>
        <p:sp>
          <p:nvSpPr>
            <p:cNvPr name="Freeform 9" id="9"/>
            <p:cNvSpPr/>
            <p:nvPr/>
          </p:nvSpPr>
          <p:spPr>
            <a:xfrm flipH="false" flipV="false" rot="0">
              <a:off x="20447" y="0"/>
              <a:ext cx="7125080" cy="8784589"/>
            </a:xfrm>
            <a:custGeom>
              <a:avLst/>
              <a:gdLst/>
              <a:ahLst/>
              <a:cxnLst/>
              <a:rect r="r" b="b" t="t" l="l"/>
              <a:pathLst>
                <a:path h="8784589" w="7125080">
                  <a:moveTo>
                    <a:pt x="803910" y="381000"/>
                  </a:moveTo>
                  <a:lnTo>
                    <a:pt x="618871" y="565277"/>
                  </a:lnTo>
                  <a:lnTo>
                    <a:pt x="618871" y="8219440"/>
                  </a:lnTo>
                  <a:lnTo>
                    <a:pt x="803783" y="8403717"/>
                  </a:lnTo>
                  <a:lnTo>
                    <a:pt x="6323203" y="8403717"/>
                  </a:lnTo>
                  <a:lnTo>
                    <a:pt x="6505829" y="8220964"/>
                  </a:lnTo>
                  <a:lnTo>
                    <a:pt x="6505829" y="564642"/>
                  </a:lnTo>
                  <a:lnTo>
                    <a:pt x="6322949" y="381000"/>
                  </a:lnTo>
                  <a:lnTo>
                    <a:pt x="803910" y="381000"/>
                  </a:lnTo>
                  <a:close/>
                  <a:moveTo>
                    <a:pt x="6486779" y="8213090"/>
                  </a:moveTo>
                  <a:lnTo>
                    <a:pt x="6315329" y="8384667"/>
                  </a:lnTo>
                  <a:lnTo>
                    <a:pt x="811657" y="8384667"/>
                  </a:lnTo>
                  <a:lnTo>
                    <a:pt x="637921" y="8211439"/>
                  </a:lnTo>
                  <a:lnTo>
                    <a:pt x="637921" y="573278"/>
                  </a:lnTo>
                  <a:lnTo>
                    <a:pt x="811657" y="400050"/>
                  </a:lnTo>
                  <a:lnTo>
                    <a:pt x="6314948" y="400050"/>
                  </a:lnTo>
                  <a:lnTo>
                    <a:pt x="6486652" y="572516"/>
                  </a:lnTo>
                  <a:lnTo>
                    <a:pt x="6486779" y="8213090"/>
                  </a:lnTo>
                  <a:lnTo>
                    <a:pt x="6486779" y="8213090"/>
                  </a:lnTo>
                  <a:close/>
                  <a:moveTo>
                    <a:pt x="7059803" y="6719951"/>
                  </a:moveTo>
                  <a:cubicBezTo>
                    <a:pt x="7023354" y="6704457"/>
                    <a:pt x="6990461" y="6682359"/>
                    <a:pt x="6962394" y="6654292"/>
                  </a:cubicBezTo>
                  <a:cubicBezTo>
                    <a:pt x="6934201" y="6626099"/>
                    <a:pt x="6912102" y="6593332"/>
                    <a:pt x="6896735" y="6556883"/>
                  </a:cubicBezTo>
                  <a:cubicBezTo>
                    <a:pt x="6893053" y="6547993"/>
                    <a:pt x="6889751" y="6539103"/>
                    <a:pt x="6886956" y="6529960"/>
                  </a:cubicBezTo>
                  <a:lnTo>
                    <a:pt x="6886956" y="424815"/>
                  </a:lnTo>
                  <a:cubicBezTo>
                    <a:pt x="6886956" y="413512"/>
                    <a:pt x="6882511" y="402844"/>
                    <a:pt x="6874510" y="394843"/>
                  </a:cubicBezTo>
                  <a:lnTo>
                    <a:pt x="6495034" y="13843"/>
                  </a:lnTo>
                  <a:lnTo>
                    <a:pt x="6494018" y="12827"/>
                  </a:lnTo>
                  <a:cubicBezTo>
                    <a:pt x="6486144" y="4699"/>
                    <a:pt x="6474968" y="0"/>
                    <a:pt x="6463665" y="0"/>
                  </a:cubicBezTo>
                  <a:lnTo>
                    <a:pt x="663956" y="0"/>
                  </a:lnTo>
                  <a:cubicBezTo>
                    <a:pt x="652653" y="0"/>
                    <a:pt x="641985" y="4445"/>
                    <a:pt x="633984" y="12446"/>
                  </a:cubicBezTo>
                  <a:lnTo>
                    <a:pt x="250444" y="394716"/>
                  </a:lnTo>
                  <a:cubicBezTo>
                    <a:pt x="242443" y="402590"/>
                    <a:pt x="237998" y="413639"/>
                    <a:pt x="237998" y="424815"/>
                  </a:cubicBezTo>
                  <a:lnTo>
                    <a:pt x="237998" y="1836166"/>
                  </a:lnTo>
                  <a:cubicBezTo>
                    <a:pt x="235077" y="1845183"/>
                    <a:pt x="231902" y="1854200"/>
                    <a:pt x="228219" y="1863090"/>
                  </a:cubicBezTo>
                  <a:cubicBezTo>
                    <a:pt x="212725" y="1899666"/>
                    <a:pt x="190627" y="1932432"/>
                    <a:pt x="162560" y="1960499"/>
                  </a:cubicBezTo>
                  <a:cubicBezTo>
                    <a:pt x="134493" y="1988566"/>
                    <a:pt x="101600" y="2010791"/>
                    <a:pt x="65151" y="2026158"/>
                  </a:cubicBezTo>
                  <a:cubicBezTo>
                    <a:pt x="44069" y="2035048"/>
                    <a:pt x="22352" y="2041525"/>
                    <a:pt x="0" y="2045462"/>
                  </a:cubicBezTo>
                  <a:cubicBezTo>
                    <a:pt x="22352" y="2049399"/>
                    <a:pt x="44069" y="2055876"/>
                    <a:pt x="65151" y="2064766"/>
                  </a:cubicBezTo>
                  <a:cubicBezTo>
                    <a:pt x="101727" y="2080260"/>
                    <a:pt x="134493" y="2102358"/>
                    <a:pt x="162560" y="2130425"/>
                  </a:cubicBezTo>
                  <a:cubicBezTo>
                    <a:pt x="190754" y="2158619"/>
                    <a:pt x="212852" y="2191385"/>
                    <a:pt x="228219" y="2227834"/>
                  </a:cubicBezTo>
                  <a:cubicBezTo>
                    <a:pt x="231902" y="2236724"/>
                    <a:pt x="235204" y="2245614"/>
                    <a:pt x="237998" y="2254758"/>
                  </a:cubicBezTo>
                  <a:lnTo>
                    <a:pt x="237998" y="8359775"/>
                  </a:lnTo>
                  <a:cubicBezTo>
                    <a:pt x="237998" y="8371078"/>
                    <a:pt x="242316" y="8381619"/>
                    <a:pt x="250317" y="8389620"/>
                  </a:cubicBezTo>
                  <a:lnTo>
                    <a:pt x="634111" y="8772144"/>
                  </a:lnTo>
                  <a:cubicBezTo>
                    <a:pt x="642112" y="8780145"/>
                    <a:pt x="652780" y="8784589"/>
                    <a:pt x="664083" y="8784589"/>
                  </a:cubicBezTo>
                  <a:lnTo>
                    <a:pt x="6463792" y="8784589"/>
                  </a:lnTo>
                  <a:cubicBezTo>
                    <a:pt x="6475095" y="8784589"/>
                    <a:pt x="6485890" y="8780145"/>
                    <a:pt x="6493891" y="8772144"/>
                  </a:cubicBezTo>
                  <a:lnTo>
                    <a:pt x="6874637" y="8390889"/>
                  </a:lnTo>
                  <a:cubicBezTo>
                    <a:pt x="6882638" y="8382888"/>
                    <a:pt x="6887083" y="8372221"/>
                    <a:pt x="6887083" y="8360918"/>
                  </a:cubicBezTo>
                  <a:lnTo>
                    <a:pt x="6887083" y="6948678"/>
                  </a:lnTo>
                  <a:cubicBezTo>
                    <a:pt x="6890003" y="6939535"/>
                    <a:pt x="6893178" y="6930644"/>
                    <a:pt x="6896862" y="6921754"/>
                  </a:cubicBezTo>
                  <a:cubicBezTo>
                    <a:pt x="6912355" y="6885178"/>
                    <a:pt x="6934454" y="6852412"/>
                    <a:pt x="6962521" y="6824345"/>
                  </a:cubicBezTo>
                  <a:cubicBezTo>
                    <a:pt x="6990714" y="6796152"/>
                    <a:pt x="7023480" y="6774053"/>
                    <a:pt x="7059929" y="6758687"/>
                  </a:cubicBezTo>
                  <a:cubicBezTo>
                    <a:pt x="7081011" y="6749797"/>
                    <a:pt x="7102728" y="6743319"/>
                    <a:pt x="7125080" y="6739382"/>
                  </a:cubicBezTo>
                  <a:cubicBezTo>
                    <a:pt x="7102729" y="6735318"/>
                    <a:pt x="7080885" y="6728841"/>
                    <a:pt x="7059803" y="6719951"/>
                  </a:cubicBezTo>
                  <a:close/>
                  <a:moveTo>
                    <a:pt x="6860921" y="8377682"/>
                  </a:moveTo>
                  <a:lnTo>
                    <a:pt x="6480175" y="8758936"/>
                  </a:lnTo>
                  <a:cubicBezTo>
                    <a:pt x="6475730" y="8763381"/>
                    <a:pt x="6469888" y="8765794"/>
                    <a:pt x="6463538" y="8765794"/>
                  </a:cubicBezTo>
                  <a:lnTo>
                    <a:pt x="663956" y="8765794"/>
                  </a:lnTo>
                  <a:cubicBezTo>
                    <a:pt x="657733" y="8765794"/>
                    <a:pt x="651764" y="8763381"/>
                    <a:pt x="647446" y="8758936"/>
                  </a:cubicBezTo>
                  <a:lnTo>
                    <a:pt x="265049" y="8377809"/>
                  </a:lnTo>
                  <a:lnTo>
                    <a:pt x="263779" y="8376539"/>
                  </a:lnTo>
                  <a:cubicBezTo>
                    <a:pt x="259461" y="8372094"/>
                    <a:pt x="257048" y="8366252"/>
                    <a:pt x="257048" y="8360029"/>
                  </a:cubicBezTo>
                  <a:lnTo>
                    <a:pt x="257048" y="2255012"/>
                  </a:lnTo>
                  <a:cubicBezTo>
                    <a:pt x="259969" y="2245868"/>
                    <a:pt x="263144" y="2236978"/>
                    <a:pt x="266827" y="2228088"/>
                  </a:cubicBezTo>
                  <a:cubicBezTo>
                    <a:pt x="282321" y="2191512"/>
                    <a:pt x="304419" y="2158746"/>
                    <a:pt x="332486" y="2130679"/>
                  </a:cubicBezTo>
                  <a:cubicBezTo>
                    <a:pt x="360680" y="2102485"/>
                    <a:pt x="393446" y="2080387"/>
                    <a:pt x="429895" y="2065020"/>
                  </a:cubicBezTo>
                  <a:cubicBezTo>
                    <a:pt x="450977" y="2056130"/>
                    <a:pt x="472694" y="2049653"/>
                    <a:pt x="495046" y="2045716"/>
                  </a:cubicBezTo>
                  <a:cubicBezTo>
                    <a:pt x="472694" y="2041779"/>
                    <a:pt x="450977" y="2035302"/>
                    <a:pt x="429895" y="2026412"/>
                  </a:cubicBezTo>
                  <a:cubicBezTo>
                    <a:pt x="393446" y="2010918"/>
                    <a:pt x="360553" y="1988820"/>
                    <a:pt x="332486" y="1960753"/>
                  </a:cubicBezTo>
                  <a:cubicBezTo>
                    <a:pt x="304419" y="1932686"/>
                    <a:pt x="282194" y="1899793"/>
                    <a:pt x="266827" y="1863344"/>
                  </a:cubicBezTo>
                  <a:cubicBezTo>
                    <a:pt x="263144" y="1854454"/>
                    <a:pt x="259842" y="1845564"/>
                    <a:pt x="257048" y="1836420"/>
                  </a:cubicBezTo>
                  <a:lnTo>
                    <a:pt x="257048" y="424815"/>
                  </a:lnTo>
                  <a:cubicBezTo>
                    <a:pt x="257048" y="418592"/>
                    <a:pt x="259588" y="412623"/>
                    <a:pt x="263906" y="408178"/>
                  </a:cubicBezTo>
                  <a:lnTo>
                    <a:pt x="647446" y="25908"/>
                  </a:lnTo>
                  <a:cubicBezTo>
                    <a:pt x="651891" y="21463"/>
                    <a:pt x="657733" y="19050"/>
                    <a:pt x="663956" y="19050"/>
                  </a:cubicBezTo>
                  <a:lnTo>
                    <a:pt x="6463665" y="19050"/>
                  </a:lnTo>
                  <a:cubicBezTo>
                    <a:pt x="6469888" y="19050"/>
                    <a:pt x="6475984" y="21590"/>
                    <a:pt x="6480429" y="26162"/>
                  </a:cubicBezTo>
                  <a:lnTo>
                    <a:pt x="6861048" y="408305"/>
                  </a:lnTo>
                  <a:cubicBezTo>
                    <a:pt x="6865492" y="412750"/>
                    <a:pt x="6867905" y="418592"/>
                    <a:pt x="6867905" y="424815"/>
                  </a:cubicBezTo>
                  <a:lnTo>
                    <a:pt x="6867905" y="6529832"/>
                  </a:lnTo>
                  <a:cubicBezTo>
                    <a:pt x="6864985" y="6538849"/>
                    <a:pt x="6861810" y="6547865"/>
                    <a:pt x="6858126" y="6556756"/>
                  </a:cubicBezTo>
                  <a:cubicBezTo>
                    <a:pt x="6842633" y="6593332"/>
                    <a:pt x="6820534" y="6626098"/>
                    <a:pt x="6792467" y="6654164"/>
                  </a:cubicBezTo>
                  <a:cubicBezTo>
                    <a:pt x="6764274" y="6682358"/>
                    <a:pt x="6731508" y="6704457"/>
                    <a:pt x="6695059" y="6719823"/>
                  </a:cubicBezTo>
                  <a:cubicBezTo>
                    <a:pt x="6673977" y="6728713"/>
                    <a:pt x="6652260" y="6735190"/>
                    <a:pt x="6629908" y="6739127"/>
                  </a:cubicBezTo>
                  <a:cubicBezTo>
                    <a:pt x="6652260" y="6743064"/>
                    <a:pt x="6673976" y="6749542"/>
                    <a:pt x="6695059" y="6758432"/>
                  </a:cubicBezTo>
                  <a:cubicBezTo>
                    <a:pt x="6731635" y="6773925"/>
                    <a:pt x="6764401" y="6796024"/>
                    <a:pt x="6792467" y="6824090"/>
                  </a:cubicBezTo>
                  <a:cubicBezTo>
                    <a:pt x="6820661" y="6852284"/>
                    <a:pt x="6842760" y="6885050"/>
                    <a:pt x="6858126" y="6921499"/>
                  </a:cubicBezTo>
                  <a:cubicBezTo>
                    <a:pt x="6861809" y="6930389"/>
                    <a:pt x="6865111" y="6939280"/>
                    <a:pt x="6867905" y="6948423"/>
                  </a:cubicBezTo>
                  <a:lnTo>
                    <a:pt x="6867905" y="8360918"/>
                  </a:lnTo>
                  <a:cubicBezTo>
                    <a:pt x="6867779" y="8367395"/>
                    <a:pt x="6865366" y="8373237"/>
                    <a:pt x="6860921" y="8377682"/>
                  </a:cubicBezTo>
                  <a:close/>
                </a:path>
              </a:pathLst>
            </a:custGeom>
            <a:solidFill>
              <a:srgbClr val="48B1FF"/>
            </a:solidFill>
          </p:spPr>
        </p:sp>
      </p:grpSp>
      <p:sp>
        <p:nvSpPr>
          <p:cNvPr name="TextBox 10" id="10"/>
          <p:cNvSpPr txBox="true"/>
          <p:nvPr/>
        </p:nvSpPr>
        <p:spPr>
          <a:xfrm rot="0">
            <a:off x="5357058" y="791982"/>
            <a:ext cx="7121137" cy="1633079"/>
          </a:xfrm>
          <a:prstGeom prst="rect">
            <a:avLst/>
          </a:prstGeom>
        </p:spPr>
        <p:txBody>
          <a:bodyPr anchor="t" rtlCol="false" tIns="0" lIns="0" bIns="0" rIns="0">
            <a:spAutoFit/>
          </a:bodyPr>
          <a:lstStyle/>
          <a:p>
            <a:pPr algn="ctr">
              <a:lnSpc>
                <a:spcPts val="6569"/>
              </a:lnSpc>
              <a:spcBef>
                <a:spcPct val="0"/>
              </a:spcBef>
            </a:pPr>
            <a:r>
              <a:rPr lang="en-US" sz="4692">
                <a:solidFill>
                  <a:srgbClr val="FFFFFF"/>
                </a:solidFill>
                <a:latin typeface="Baloo"/>
                <a:ea typeface="Baloo"/>
                <a:cs typeface="Baloo"/>
                <a:sym typeface="Baloo"/>
              </a:rPr>
              <a:t>GIỚI THIỆU TỔNG QUAN VỀ CÁC CÔNG CỤ</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3" id="3"/>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TextBox 4" id="4"/>
          <p:cNvSpPr txBox="true"/>
          <p:nvPr/>
        </p:nvSpPr>
        <p:spPr>
          <a:xfrm rot="0">
            <a:off x="4942759" y="3791520"/>
            <a:ext cx="8402482" cy="1351980"/>
          </a:xfrm>
          <a:prstGeom prst="rect">
            <a:avLst/>
          </a:prstGeom>
        </p:spPr>
        <p:txBody>
          <a:bodyPr anchor="t" rtlCol="false" tIns="0" lIns="0" bIns="0" rIns="0">
            <a:spAutoFit/>
          </a:bodyPr>
          <a:lstStyle/>
          <a:p>
            <a:pPr algn="ctr">
              <a:lnSpc>
                <a:spcPts val="11056"/>
              </a:lnSpc>
              <a:spcBef>
                <a:spcPct val="0"/>
              </a:spcBef>
            </a:pPr>
            <a:r>
              <a:rPr lang="en-US" sz="7897">
                <a:solidFill>
                  <a:srgbClr val="FFFFFF"/>
                </a:solidFill>
                <a:latin typeface="Baloo"/>
                <a:ea typeface="Baloo"/>
                <a:cs typeface="Baloo"/>
                <a:sym typeface="Baloo"/>
              </a:rPr>
              <a:t>SƠ ĐỒ THỰC HIỆN </a:t>
            </a:r>
          </a:p>
        </p:txBody>
      </p:sp>
      <p:sp>
        <p:nvSpPr>
          <p:cNvPr name="Freeform 5" id="5"/>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2128746" y="-1995509"/>
            <a:ext cx="4827311" cy="4827311"/>
          </a:xfrm>
          <a:custGeom>
            <a:avLst/>
            <a:gdLst/>
            <a:ahLst/>
            <a:cxnLst/>
            <a:rect r="r" b="b" t="t" l="l"/>
            <a:pathLst>
              <a:path h="4827311" w="4827311">
                <a:moveTo>
                  <a:pt x="4827312" y="4827311"/>
                </a:moveTo>
                <a:lnTo>
                  <a:pt x="0" y="4827311"/>
                </a:lnTo>
                <a:lnTo>
                  <a:pt x="0" y="0"/>
                </a:lnTo>
                <a:lnTo>
                  <a:pt x="4827312" y="0"/>
                </a:lnTo>
                <a:lnTo>
                  <a:pt x="4827312" y="4827311"/>
                </a:lnTo>
                <a:close/>
              </a:path>
            </a:pathLst>
          </a:custGeom>
          <a:blipFill>
            <a:blip r:embed="rId2"/>
            <a:stretch>
              <a:fillRect l="0" t="0" r="0" b="0"/>
            </a:stretch>
          </a:blipFill>
        </p:spPr>
      </p:sp>
      <p:sp>
        <p:nvSpPr>
          <p:cNvPr name="Freeform 3" id="3"/>
          <p:cNvSpPr/>
          <p:nvPr/>
        </p:nvSpPr>
        <p:spPr>
          <a:xfrm flipH="true" flipV="true" rot="0">
            <a:off x="15256367" y="7066812"/>
            <a:ext cx="4827311" cy="4827311"/>
          </a:xfrm>
          <a:custGeom>
            <a:avLst/>
            <a:gdLst/>
            <a:ahLst/>
            <a:cxnLst/>
            <a:rect r="r" b="b" t="t" l="l"/>
            <a:pathLst>
              <a:path h="4827311" w="4827311">
                <a:moveTo>
                  <a:pt x="4827311" y="4827311"/>
                </a:moveTo>
                <a:lnTo>
                  <a:pt x="0" y="4827311"/>
                </a:lnTo>
                <a:lnTo>
                  <a:pt x="0" y="0"/>
                </a:lnTo>
                <a:lnTo>
                  <a:pt x="4827311" y="0"/>
                </a:lnTo>
                <a:lnTo>
                  <a:pt x="4827311" y="4827311"/>
                </a:lnTo>
                <a:close/>
              </a:path>
            </a:pathLst>
          </a:custGeom>
          <a:blipFill>
            <a:blip r:embed="rId2"/>
            <a:stretch>
              <a:fillRect l="0" t="0" r="0" b="0"/>
            </a:stretch>
          </a:blipFill>
        </p:spPr>
      </p:sp>
      <p:sp>
        <p:nvSpPr>
          <p:cNvPr name="Freeform 4" id="4"/>
          <p:cNvSpPr/>
          <p:nvPr/>
        </p:nvSpPr>
        <p:spPr>
          <a:xfrm flipH="true" flipV="true" rot="0">
            <a:off x="15189348" y="49819"/>
            <a:ext cx="2648161" cy="2648161"/>
          </a:xfrm>
          <a:custGeom>
            <a:avLst/>
            <a:gdLst/>
            <a:ahLst/>
            <a:cxnLst/>
            <a:rect r="r" b="b" t="t" l="l"/>
            <a:pathLst>
              <a:path h="2648161" w="2648161">
                <a:moveTo>
                  <a:pt x="2648160" y="2648160"/>
                </a:moveTo>
                <a:lnTo>
                  <a:pt x="0" y="2648160"/>
                </a:lnTo>
                <a:lnTo>
                  <a:pt x="0" y="0"/>
                </a:lnTo>
                <a:lnTo>
                  <a:pt x="2648160" y="0"/>
                </a:lnTo>
                <a:lnTo>
                  <a:pt x="2648160"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7225" y="7392015"/>
            <a:ext cx="2648161" cy="2648161"/>
          </a:xfrm>
          <a:custGeom>
            <a:avLst/>
            <a:gdLst/>
            <a:ahLst/>
            <a:cxnLst/>
            <a:rect r="r" b="b" t="t" l="l"/>
            <a:pathLst>
              <a:path h="2648161" w="2648161">
                <a:moveTo>
                  <a:pt x="0" y="0"/>
                </a:moveTo>
                <a:lnTo>
                  <a:pt x="2648161" y="0"/>
                </a:lnTo>
                <a:lnTo>
                  <a:pt x="2648161" y="2648161"/>
                </a:lnTo>
                <a:lnTo>
                  <a:pt x="0" y="26481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3548413" y="722720"/>
            <a:ext cx="2512344" cy="730365"/>
            <a:chOff x="0" y="0"/>
            <a:chExt cx="661687" cy="192360"/>
          </a:xfrm>
        </p:grpSpPr>
        <p:sp>
          <p:nvSpPr>
            <p:cNvPr name="Freeform 7" id="7"/>
            <p:cNvSpPr/>
            <p:nvPr/>
          </p:nvSpPr>
          <p:spPr>
            <a:xfrm flipH="false" flipV="false" rot="0">
              <a:off x="0" y="0"/>
              <a:ext cx="661687" cy="192360"/>
            </a:xfrm>
            <a:custGeom>
              <a:avLst/>
              <a:gdLst/>
              <a:ahLst/>
              <a:cxnLst/>
              <a:rect r="r" b="b" t="t" l="l"/>
              <a:pathLst>
                <a:path h="192360" w="661687">
                  <a:moveTo>
                    <a:pt x="0" y="0"/>
                  </a:moveTo>
                  <a:lnTo>
                    <a:pt x="661687" y="0"/>
                  </a:lnTo>
                  <a:lnTo>
                    <a:pt x="661687" y="192360"/>
                  </a:lnTo>
                  <a:lnTo>
                    <a:pt x="0" y="192360"/>
                  </a:lnTo>
                  <a:close/>
                </a:path>
              </a:pathLst>
            </a:custGeom>
            <a:solidFill>
              <a:srgbClr val="000000">
                <a:alpha val="0"/>
              </a:srgbClr>
            </a:solidFill>
            <a:ln w="38100" cap="sq">
              <a:solidFill>
                <a:srgbClr val="48B1FF"/>
              </a:solidFill>
              <a:prstDash val="solid"/>
              <a:miter/>
            </a:ln>
          </p:spPr>
        </p:sp>
        <p:sp>
          <p:nvSpPr>
            <p:cNvPr name="TextBox 8" id="8"/>
            <p:cNvSpPr txBox="true"/>
            <p:nvPr/>
          </p:nvSpPr>
          <p:spPr>
            <a:xfrm>
              <a:off x="0" y="-38100"/>
              <a:ext cx="661687" cy="23046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679002" y="741770"/>
            <a:ext cx="2512344" cy="1595178"/>
            <a:chOff x="0" y="0"/>
            <a:chExt cx="661687" cy="420129"/>
          </a:xfrm>
        </p:grpSpPr>
        <p:sp>
          <p:nvSpPr>
            <p:cNvPr name="Freeform 10" id="10"/>
            <p:cNvSpPr/>
            <p:nvPr/>
          </p:nvSpPr>
          <p:spPr>
            <a:xfrm flipH="false" flipV="false" rot="0">
              <a:off x="0" y="0"/>
              <a:ext cx="661687" cy="420129"/>
            </a:xfrm>
            <a:custGeom>
              <a:avLst/>
              <a:gdLst/>
              <a:ahLst/>
              <a:cxnLst/>
              <a:rect r="r" b="b" t="t" l="l"/>
              <a:pathLst>
                <a:path h="420129" w="661687">
                  <a:moveTo>
                    <a:pt x="0" y="0"/>
                  </a:moveTo>
                  <a:lnTo>
                    <a:pt x="661687" y="0"/>
                  </a:lnTo>
                  <a:lnTo>
                    <a:pt x="661687" y="420129"/>
                  </a:lnTo>
                  <a:lnTo>
                    <a:pt x="0" y="420129"/>
                  </a:lnTo>
                  <a:close/>
                </a:path>
              </a:pathLst>
            </a:custGeom>
            <a:solidFill>
              <a:srgbClr val="000000">
                <a:alpha val="0"/>
              </a:srgbClr>
            </a:solidFill>
            <a:ln w="38100" cap="sq">
              <a:solidFill>
                <a:srgbClr val="48B1FF"/>
              </a:solidFill>
              <a:prstDash val="solid"/>
              <a:miter/>
            </a:ln>
          </p:spPr>
        </p:sp>
        <p:sp>
          <p:nvSpPr>
            <p:cNvPr name="TextBox 11" id="11"/>
            <p:cNvSpPr txBox="true"/>
            <p:nvPr/>
          </p:nvSpPr>
          <p:spPr>
            <a:xfrm>
              <a:off x="0" y="-38100"/>
              <a:ext cx="661687" cy="458229"/>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744296" y="6800278"/>
            <a:ext cx="2512344" cy="1221574"/>
            <a:chOff x="0" y="0"/>
            <a:chExt cx="661687" cy="321731"/>
          </a:xfrm>
        </p:grpSpPr>
        <p:sp>
          <p:nvSpPr>
            <p:cNvPr name="Freeform 13" id="13"/>
            <p:cNvSpPr/>
            <p:nvPr/>
          </p:nvSpPr>
          <p:spPr>
            <a:xfrm flipH="false" flipV="false" rot="0">
              <a:off x="0" y="0"/>
              <a:ext cx="661687" cy="321731"/>
            </a:xfrm>
            <a:custGeom>
              <a:avLst/>
              <a:gdLst/>
              <a:ahLst/>
              <a:cxnLst/>
              <a:rect r="r" b="b" t="t" l="l"/>
              <a:pathLst>
                <a:path h="321731" w="661687">
                  <a:moveTo>
                    <a:pt x="0" y="0"/>
                  </a:moveTo>
                  <a:lnTo>
                    <a:pt x="661687" y="0"/>
                  </a:lnTo>
                  <a:lnTo>
                    <a:pt x="661687" y="321731"/>
                  </a:lnTo>
                  <a:lnTo>
                    <a:pt x="0" y="321731"/>
                  </a:lnTo>
                  <a:close/>
                </a:path>
              </a:pathLst>
            </a:custGeom>
            <a:solidFill>
              <a:srgbClr val="000000">
                <a:alpha val="0"/>
              </a:srgbClr>
            </a:solidFill>
            <a:ln w="38100" cap="sq">
              <a:solidFill>
                <a:srgbClr val="48B1FF"/>
              </a:solidFill>
              <a:prstDash val="solid"/>
              <a:miter/>
            </a:ln>
          </p:spPr>
        </p:sp>
        <p:sp>
          <p:nvSpPr>
            <p:cNvPr name="TextBox 14" id="14"/>
            <p:cNvSpPr txBox="true"/>
            <p:nvPr/>
          </p:nvSpPr>
          <p:spPr>
            <a:xfrm>
              <a:off x="0" y="-38100"/>
              <a:ext cx="661687" cy="35983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695169" y="5018562"/>
            <a:ext cx="2512344" cy="1469300"/>
            <a:chOff x="0" y="0"/>
            <a:chExt cx="661687" cy="386976"/>
          </a:xfrm>
        </p:grpSpPr>
        <p:sp>
          <p:nvSpPr>
            <p:cNvPr name="Freeform 16" id="16"/>
            <p:cNvSpPr/>
            <p:nvPr/>
          </p:nvSpPr>
          <p:spPr>
            <a:xfrm flipH="false" flipV="false" rot="0">
              <a:off x="0" y="0"/>
              <a:ext cx="661687" cy="386976"/>
            </a:xfrm>
            <a:custGeom>
              <a:avLst/>
              <a:gdLst/>
              <a:ahLst/>
              <a:cxnLst/>
              <a:rect r="r" b="b" t="t" l="l"/>
              <a:pathLst>
                <a:path h="386976" w="661687">
                  <a:moveTo>
                    <a:pt x="0" y="0"/>
                  </a:moveTo>
                  <a:lnTo>
                    <a:pt x="661687" y="0"/>
                  </a:lnTo>
                  <a:lnTo>
                    <a:pt x="661687" y="386976"/>
                  </a:lnTo>
                  <a:lnTo>
                    <a:pt x="0" y="386976"/>
                  </a:lnTo>
                  <a:close/>
                </a:path>
              </a:pathLst>
            </a:custGeom>
            <a:solidFill>
              <a:srgbClr val="000000">
                <a:alpha val="0"/>
              </a:srgbClr>
            </a:solidFill>
            <a:ln w="38100" cap="sq">
              <a:solidFill>
                <a:srgbClr val="48B1FF"/>
              </a:solidFill>
              <a:prstDash val="solid"/>
              <a:miter/>
            </a:ln>
          </p:spPr>
        </p:sp>
        <p:sp>
          <p:nvSpPr>
            <p:cNvPr name="TextBox 17" id="17"/>
            <p:cNvSpPr txBox="true"/>
            <p:nvPr/>
          </p:nvSpPr>
          <p:spPr>
            <a:xfrm>
              <a:off x="0" y="-38100"/>
              <a:ext cx="661687" cy="42507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6613707" y="722720"/>
            <a:ext cx="2512344" cy="1302358"/>
            <a:chOff x="0" y="0"/>
            <a:chExt cx="661687" cy="343008"/>
          </a:xfrm>
        </p:grpSpPr>
        <p:sp>
          <p:nvSpPr>
            <p:cNvPr name="Freeform 19" id="19"/>
            <p:cNvSpPr/>
            <p:nvPr/>
          </p:nvSpPr>
          <p:spPr>
            <a:xfrm flipH="false" flipV="false" rot="0">
              <a:off x="0" y="0"/>
              <a:ext cx="661687" cy="343008"/>
            </a:xfrm>
            <a:custGeom>
              <a:avLst/>
              <a:gdLst/>
              <a:ahLst/>
              <a:cxnLst/>
              <a:rect r="r" b="b" t="t" l="l"/>
              <a:pathLst>
                <a:path h="343008" w="661687">
                  <a:moveTo>
                    <a:pt x="0" y="0"/>
                  </a:moveTo>
                  <a:lnTo>
                    <a:pt x="661687" y="0"/>
                  </a:lnTo>
                  <a:lnTo>
                    <a:pt x="661687" y="343008"/>
                  </a:lnTo>
                  <a:lnTo>
                    <a:pt x="0" y="343008"/>
                  </a:lnTo>
                  <a:close/>
                </a:path>
              </a:pathLst>
            </a:custGeom>
            <a:solidFill>
              <a:srgbClr val="000000">
                <a:alpha val="0"/>
              </a:srgbClr>
            </a:solidFill>
            <a:ln w="38100" cap="sq">
              <a:solidFill>
                <a:srgbClr val="48B1FF"/>
              </a:solidFill>
              <a:prstDash val="solid"/>
              <a:miter/>
            </a:ln>
          </p:spPr>
        </p:sp>
        <p:sp>
          <p:nvSpPr>
            <p:cNvPr name="TextBox 20" id="20"/>
            <p:cNvSpPr txBox="true"/>
            <p:nvPr/>
          </p:nvSpPr>
          <p:spPr>
            <a:xfrm>
              <a:off x="0" y="-38100"/>
              <a:ext cx="661687" cy="381108"/>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2702815" y="722720"/>
            <a:ext cx="2512344" cy="1726364"/>
            <a:chOff x="0" y="0"/>
            <a:chExt cx="661687" cy="454680"/>
          </a:xfrm>
        </p:grpSpPr>
        <p:sp>
          <p:nvSpPr>
            <p:cNvPr name="Freeform 22" id="22"/>
            <p:cNvSpPr/>
            <p:nvPr/>
          </p:nvSpPr>
          <p:spPr>
            <a:xfrm flipH="false" flipV="false" rot="0">
              <a:off x="0" y="0"/>
              <a:ext cx="661687" cy="454680"/>
            </a:xfrm>
            <a:custGeom>
              <a:avLst/>
              <a:gdLst/>
              <a:ahLst/>
              <a:cxnLst/>
              <a:rect r="r" b="b" t="t" l="l"/>
              <a:pathLst>
                <a:path h="454680" w="661687">
                  <a:moveTo>
                    <a:pt x="0" y="0"/>
                  </a:moveTo>
                  <a:lnTo>
                    <a:pt x="661687" y="0"/>
                  </a:lnTo>
                  <a:lnTo>
                    <a:pt x="661687" y="454680"/>
                  </a:lnTo>
                  <a:lnTo>
                    <a:pt x="0" y="454680"/>
                  </a:lnTo>
                  <a:close/>
                </a:path>
              </a:pathLst>
            </a:custGeom>
            <a:solidFill>
              <a:srgbClr val="000000">
                <a:alpha val="0"/>
              </a:srgbClr>
            </a:solidFill>
            <a:ln w="38100" cap="sq">
              <a:solidFill>
                <a:srgbClr val="48B1FF"/>
              </a:solidFill>
              <a:prstDash val="solid"/>
              <a:miter/>
            </a:ln>
          </p:spPr>
        </p:sp>
        <p:sp>
          <p:nvSpPr>
            <p:cNvPr name="TextBox 23" id="23"/>
            <p:cNvSpPr txBox="true"/>
            <p:nvPr/>
          </p:nvSpPr>
          <p:spPr>
            <a:xfrm>
              <a:off x="0" y="-38100"/>
              <a:ext cx="661687" cy="49278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15045">
            <a:off x="12698992" y="2896577"/>
            <a:ext cx="2512344" cy="1752490"/>
            <a:chOff x="0" y="0"/>
            <a:chExt cx="661687" cy="461561"/>
          </a:xfrm>
        </p:grpSpPr>
        <p:sp>
          <p:nvSpPr>
            <p:cNvPr name="Freeform 25" id="25"/>
            <p:cNvSpPr/>
            <p:nvPr/>
          </p:nvSpPr>
          <p:spPr>
            <a:xfrm flipH="false" flipV="false" rot="0">
              <a:off x="0" y="0"/>
              <a:ext cx="661687" cy="461561"/>
            </a:xfrm>
            <a:custGeom>
              <a:avLst/>
              <a:gdLst/>
              <a:ahLst/>
              <a:cxnLst/>
              <a:rect r="r" b="b" t="t" l="l"/>
              <a:pathLst>
                <a:path h="461561" w="661687">
                  <a:moveTo>
                    <a:pt x="0" y="0"/>
                  </a:moveTo>
                  <a:lnTo>
                    <a:pt x="661687" y="0"/>
                  </a:lnTo>
                  <a:lnTo>
                    <a:pt x="661687" y="461561"/>
                  </a:lnTo>
                  <a:lnTo>
                    <a:pt x="0" y="461561"/>
                  </a:lnTo>
                  <a:close/>
                </a:path>
              </a:pathLst>
            </a:custGeom>
            <a:solidFill>
              <a:srgbClr val="000000">
                <a:alpha val="0"/>
              </a:srgbClr>
            </a:solidFill>
            <a:ln w="38100" cap="sq">
              <a:solidFill>
                <a:srgbClr val="48B1FF"/>
              </a:solidFill>
              <a:prstDash val="solid"/>
              <a:miter/>
            </a:ln>
          </p:spPr>
        </p:sp>
        <p:sp>
          <p:nvSpPr>
            <p:cNvPr name="TextBox 26" id="26"/>
            <p:cNvSpPr txBox="true"/>
            <p:nvPr/>
          </p:nvSpPr>
          <p:spPr>
            <a:xfrm>
              <a:off x="0" y="-38100"/>
              <a:ext cx="661687" cy="499661"/>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455757" y="6800278"/>
            <a:ext cx="2512344" cy="1572570"/>
            <a:chOff x="0" y="0"/>
            <a:chExt cx="661687" cy="414175"/>
          </a:xfrm>
        </p:grpSpPr>
        <p:sp>
          <p:nvSpPr>
            <p:cNvPr name="Freeform 28" id="28"/>
            <p:cNvSpPr/>
            <p:nvPr/>
          </p:nvSpPr>
          <p:spPr>
            <a:xfrm flipH="false" flipV="false" rot="0">
              <a:off x="0" y="0"/>
              <a:ext cx="661687" cy="414175"/>
            </a:xfrm>
            <a:custGeom>
              <a:avLst/>
              <a:gdLst/>
              <a:ahLst/>
              <a:cxnLst/>
              <a:rect r="r" b="b" t="t" l="l"/>
              <a:pathLst>
                <a:path h="414175" w="661687">
                  <a:moveTo>
                    <a:pt x="0" y="0"/>
                  </a:moveTo>
                  <a:lnTo>
                    <a:pt x="661687" y="0"/>
                  </a:lnTo>
                  <a:lnTo>
                    <a:pt x="661687" y="414175"/>
                  </a:lnTo>
                  <a:lnTo>
                    <a:pt x="0" y="414175"/>
                  </a:lnTo>
                  <a:close/>
                </a:path>
              </a:pathLst>
            </a:custGeom>
            <a:solidFill>
              <a:srgbClr val="000000">
                <a:alpha val="0"/>
              </a:srgbClr>
            </a:solidFill>
            <a:ln w="38100" cap="sq">
              <a:solidFill>
                <a:srgbClr val="48B1FF"/>
              </a:solidFill>
              <a:prstDash val="solid"/>
              <a:miter/>
            </a:ln>
          </p:spPr>
        </p:sp>
        <p:sp>
          <p:nvSpPr>
            <p:cNvPr name="TextBox 29" id="29"/>
            <p:cNvSpPr txBox="true"/>
            <p:nvPr/>
          </p:nvSpPr>
          <p:spPr>
            <a:xfrm>
              <a:off x="0" y="-38100"/>
              <a:ext cx="661687" cy="452275"/>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2894471" y="3187294"/>
            <a:ext cx="2512344" cy="1171056"/>
            <a:chOff x="0" y="0"/>
            <a:chExt cx="661687" cy="308426"/>
          </a:xfrm>
        </p:grpSpPr>
        <p:sp>
          <p:nvSpPr>
            <p:cNvPr name="Freeform 31" id="31"/>
            <p:cNvSpPr/>
            <p:nvPr/>
          </p:nvSpPr>
          <p:spPr>
            <a:xfrm flipH="false" flipV="false" rot="0">
              <a:off x="0" y="0"/>
              <a:ext cx="661687" cy="308426"/>
            </a:xfrm>
            <a:custGeom>
              <a:avLst/>
              <a:gdLst/>
              <a:ahLst/>
              <a:cxnLst/>
              <a:rect r="r" b="b" t="t" l="l"/>
              <a:pathLst>
                <a:path h="308426" w="661687">
                  <a:moveTo>
                    <a:pt x="0" y="0"/>
                  </a:moveTo>
                  <a:lnTo>
                    <a:pt x="661687" y="0"/>
                  </a:lnTo>
                  <a:lnTo>
                    <a:pt x="661687" y="308426"/>
                  </a:lnTo>
                  <a:lnTo>
                    <a:pt x="0" y="308426"/>
                  </a:lnTo>
                  <a:close/>
                </a:path>
              </a:pathLst>
            </a:custGeom>
            <a:solidFill>
              <a:srgbClr val="000000">
                <a:alpha val="0"/>
              </a:srgbClr>
            </a:solidFill>
            <a:ln w="38100" cap="sq">
              <a:solidFill>
                <a:srgbClr val="48B1FF"/>
              </a:solidFill>
              <a:prstDash val="solid"/>
              <a:miter/>
            </a:ln>
          </p:spPr>
        </p:sp>
        <p:sp>
          <p:nvSpPr>
            <p:cNvPr name="TextBox 32" id="32"/>
            <p:cNvSpPr txBox="true"/>
            <p:nvPr/>
          </p:nvSpPr>
          <p:spPr>
            <a:xfrm>
              <a:off x="0" y="-38100"/>
              <a:ext cx="661687" cy="346526"/>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2894471" y="4778317"/>
            <a:ext cx="2512344" cy="1099878"/>
            <a:chOff x="0" y="0"/>
            <a:chExt cx="661687" cy="289680"/>
          </a:xfrm>
        </p:grpSpPr>
        <p:sp>
          <p:nvSpPr>
            <p:cNvPr name="Freeform 34" id="34"/>
            <p:cNvSpPr/>
            <p:nvPr/>
          </p:nvSpPr>
          <p:spPr>
            <a:xfrm flipH="false" flipV="false" rot="0">
              <a:off x="0" y="0"/>
              <a:ext cx="661687" cy="289680"/>
            </a:xfrm>
            <a:custGeom>
              <a:avLst/>
              <a:gdLst/>
              <a:ahLst/>
              <a:cxnLst/>
              <a:rect r="r" b="b" t="t" l="l"/>
              <a:pathLst>
                <a:path h="289680" w="661687">
                  <a:moveTo>
                    <a:pt x="0" y="0"/>
                  </a:moveTo>
                  <a:lnTo>
                    <a:pt x="661687" y="0"/>
                  </a:lnTo>
                  <a:lnTo>
                    <a:pt x="661687" y="289680"/>
                  </a:lnTo>
                  <a:lnTo>
                    <a:pt x="0" y="289680"/>
                  </a:lnTo>
                  <a:close/>
                </a:path>
              </a:pathLst>
            </a:custGeom>
            <a:solidFill>
              <a:srgbClr val="000000">
                <a:alpha val="0"/>
              </a:srgbClr>
            </a:solidFill>
            <a:ln w="38100" cap="sq">
              <a:solidFill>
                <a:srgbClr val="48B1FF"/>
              </a:solidFill>
              <a:prstDash val="solid"/>
              <a:miter/>
            </a:ln>
          </p:spPr>
        </p:sp>
        <p:sp>
          <p:nvSpPr>
            <p:cNvPr name="TextBox 35" id="35"/>
            <p:cNvSpPr txBox="true"/>
            <p:nvPr/>
          </p:nvSpPr>
          <p:spPr>
            <a:xfrm>
              <a:off x="0" y="-38100"/>
              <a:ext cx="661687" cy="327780"/>
            </a:xfrm>
            <a:prstGeom prst="rect">
              <a:avLst/>
            </a:prstGeom>
          </p:spPr>
          <p:txBody>
            <a:bodyPr anchor="ctr" rtlCol="false" tIns="50800" lIns="50800" bIns="50800" rIns="50800"/>
            <a:lstStyle/>
            <a:p>
              <a:pPr algn="ctr">
                <a:lnSpc>
                  <a:spcPts val="2659"/>
                </a:lnSpc>
              </a:pPr>
            </a:p>
          </p:txBody>
        </p:sp>
      </p:grpSp>
      <p:sp>
        <p:nvSpPr>
          <p:cNvPr name="AutoShape 36" id="36"/>
          <p:cNvSpPr/>
          <p:nvPr/>
        </p:nvSpPr>
        <p:spPr>
          <a:xfrm>
            <a:off x="9126052" y="1106953"/>
            <a:ext cx="552950" cy="0"/>
          </a:xfrm>
          <a:prstGeom prst="line">
            <a:avLst/>
          </a:prstGeom>
          <a:ln cap="flat" w="38100">
            <a:solidFill>
              <a:srgbClr val="48B1FF"/>
            </a:solidFill>
            <a:prstDash val="solid"/>
            <a:headEnd type="none" len="sm" w="sm"/>
            <a:tailEnd type="triangle" len="med" w="lg"/>
          </a:ln>
        </p:spPr>
      </p:sp>
      <p:sp>
        <p:nvSpPr>
          <p:cNvPr name="AutoShape 37" id="37"/>
          <p:cNvSpPr/>
          <p:nvPr/>
        </p:nvSpPr>
        <p:spPr>
          <a:xfrm>
            <a:off x="12191346" y="1087903"/>
            <a:ext cx="552950" cy="0"/>
          </a:xfrm>
          <a:prstGeom prst="line">
            <a:avLst/>
          </a:prstGeom>
          <a:ln cap="flat" w="38100">
            <a:solidFill>
              <a:srgbClr val="48B1FF"/>
            </a:solidFill>
            <a:prstDash val="solid"/>
            <a:headEnd type="none" len="sm" w="sm"/>
            <a:tailEnd type="triangle" len="med" w="lg"/>
          </a:ln>
        </p:spPr>
      </p:sp>
      <p:sp>
        <p:nvSpPr>
          <p:cNvPr name="AutoShape 38" id="38"/>
          <p:cNvSpPr/>
          <p:nvPr/>
        </p:nvSpPr>
        <p:spPr>
          <a:xfrm>
            <a:off x="13978037" y="2449085"/>
            <a:ext cx="0" cy="452936"/>
          </a:xfrm>
          <a:prstGeom prst="line">
            <a:avLst/>
          </a:prstGeom>
          <a:ln cap="flat" w="38100">
            <a:solidFill>
              <a:srgbClr val="48B1FF"/>
            </a:solidFill>
            <a:prstDash val="solid"/>
            <a:headEnd type="none" len="sm" w="sm"/>
            <a:tailEnd type="triangle" len="med" w="lg"/>
          </a:ln>
        </p:spPr>
      </p:sp>
      <p:grpSp>
        <p:nvGrpSpPr>
          <p:cNvPr name="Group 39" id="39"/>
          <p:cNvGrpSpPr/>
          <p:nvPr/>
        </p:nvGrpSpPr>
        <p:grpSpPr>
          <a:xfrm rot="38611">
            <a:off x="6073782" y="6133853"/>
            <a:ext cx="2865693" cy="2689277"/>
            <a:chOff x="0" y="0"/>
            <a:chExt cx="927116" cy="870042"/>
          </a:xfrm>
        </p:grpSpPr>
        <p:sp>
          <p:nvSpPr>
            <p:cNvPr name="Freeform 40" id="40"/>
            <p:cNvSpPr/>
            <p:nvPr/>
          </p:nvSpPr>
          <p:spPr>
            <a:xfrm flipH="false" flipV="false" rot="0">
              <a:off x="0" y="0"/>
              <a:ext cx="927116" cy="870042"/>
            </a:xfrm>
            <a:custGeom>
              <a:avLst/>
              <a:gdLst/>
              <a:ahLst/>
              <a:cxnLst/>
              <a:rect r="r" b="b" t="t" l="l"/>
              <a:pathLst>
                <a:path h="870042" w="927116">
                  <a:moveTo>
                    <a:pt x="463558" y="0"/>
                  </a:moveTo>
                  <a:lnTo>
                    <a:pt x="927116" y="435021"/>
                  </a:lnTo>
                  <a:lnTo>
                    <a:pt x="463558" y="870042"/>
                  </a:lnTo>
                  <a:lnTo>
                    <a:pt x="0" y="435021"/>
                  </a:lnTo>
                  <a:lnTo>
                    <a:pt x="463558" y="0"/>
                  </a:lnTo>
                  <a:close/>
                </a:path>
              </a:pathLst>
            </a:custGeom>
            <a:solidFill>
              <a:srgbClr val="000000">
                <a:alpha val="0"/>
              </a:srgbClr>
            </a:solidFill>
            <a:ln w="38100" cap="sq">
              <a:solidFill>
                <a:srgbClr val="48B1FF"/>
              </a:solidFill>
              <a:prstDash val="solid"/>
              <a:miter/>
            </a:ln>
          </p:spPr>
        </p:sp>
        <p:sp>
          <p:nvSpPr>
            <p:cNvPr name="TextBox 41" id="41"/>
            <p:cNvSpPr txBox="true"/>
            <p:nvPr/>
          </p:nvSpPr>
          <p:spPr>
            <a:xfrm>
              <a:off x="159348" y="111438"/>
              <a:ext cx="608420" cy="609065"/>
            </a:xfrm>
            <a:prstGeom prst="rect">
              <a:avLst/>
            </a:prstGeom>
          </p:spPr>
          <p:txBody>
            <a:bodyPr anchor="ctr" rtlCol="false" tIns="50800" lIns="50800" bIns="50800" rIns="50800"/>
            <a:lstStyle/>
            <a:p>
              <a:pPr algn="ctr">
                <a:lnSpc>
                  <a:spcPts val="2659"/>
                </a:lnSpc>
              </a:pPr>
            </a:p>
          </p:txBody>
        </p:sp>
      </p:grpSp>
      <p:sp>
        <p:nvSpPr>
          <p:cNvPr name="AutoShape 42" id="42"/>
          <p:cNvSpPr/>
          <p:nvPr/>
        </p:nvSpPr>
        <p:spPr>
          <a:xfrm flipH="true">
            <a:off x="11968102" y="7392015"/>
            <a:ext cx="776195" cy="0"/>
          </a:xfrm>
          <a:prstGeom prst="line">
            <a:avLst/>
          </a:prstGeom>
          <a:ln cap="flat" w="38100">
            <a:solidFill>
              <a:srgbClr val="48B1FF"/>
            </a:solidFill>
            <a:prstDash val="solid"/>
            <a:headEnd type="none" len="sm" w="sm"/>
            <a:tailEnd type="triangle" len="med" w="lg"/>
          </a:ln>
        </p:spPr>
      </p:sp>
      <p:sp>
        <p:nvSpPr>
          <p:cNvPr name="TextBox 43" id="43"/>
          <p:cNvSpPr txBox="true"/>
          <p:nvPr/>
        </p:nvSpPr>
        <p:spPr>
          <a:xfrm rot="0">
            <a:off x="3889947" y="810407"/>
            <a:ext cx="1829276" cy="4978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Start Spider</a:t>
            </a:r>
          </a:p>
        </p:txBody>
      </p:sp>
      <p:sp>
        <p:nvSpPr>
          <p:cNvPr name="TextBox 44" id="44"/>
          <p:cNvSpPr txBox="true"/>
          <p:nvPr/>
        </p:nvSpPr>
        <p:spPr>
          <a:xfrm rot="0">
            <a:off x="6497625" y="810407"/>
            <a:ext cx="2485552"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 Kết nối MongoDB</a:t>
            </a:r>
          </a:p>
        </p:txBody>
      </p:sp>
      <p:sp>
        <p:nvSpPr>
          <p:cNvPr name="TextBox 45" id="45"/>
          <p:cNvSpPr txBox="true"/>
          <p:nvPr/>
        </p:nvSpPr>
        <p:spPr>
          <a:xfrm rot="0">
            <a:off x="9821877" y="810407"/>
            <a:ext cx="2201350" cy="15265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Gửi yêu cầu đến trang web</a:t>
            </a:r>
          </a:p>
        </p:txBody>
      </p:sp>
      <p:sp>
        <p:nvSpPr>
          <p:cNvPr name="TextBox 46" id="46"/>
          <p:cNvSpPr txBox="true"/>
          <p:nvPr/>
        </p:nvSpPr>
        <p:spPr>
          <a:xfrm rot="0">
            <a:off x="12702815" y="665570"/>
            <a:ext cx="2429382" cy="15265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Phân tích trang để lấy liên kết sản phẩm </a:t>
            </a:r>
          </a:p>
        </p:txBody>
      </p:sp>
      <p:sp>
        <p:nvSpPr>
          <p:cNvPr name="TextBox 47" id="47"/>
          <p:cNvSpPr txBox="true"/>
          <p:nvPr/>
        </p:nvSpPr>
        <p:spPr>
          <a:xfrm rot="0">
            <a:off x="12923375" y="3001492"/>
            <a:ext cx="2079490" cy="15265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Gửi yêu cầu đến từng sản phẩm</a:t>
            </a:r>
          </a:p>
        </p:txBody>
      </p:sp>
      <p:sp>
        <p:nvSpPr>
          <p:cNvPr name="TextBox 48" id="48"/>
          <p:cNvSpPr txBox="true"/>
          <p:nvPr/>
        </p:nvSpPr>
        <p:spPr>
          <a:xfrm rot="0">
            <a:off x="9433572" y="6794718"/>
            <a:ext cx="2556715" cy="15265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Lưu dữ liệu tạm thời vào danh sách </a:t>
            </a:r>
          </a:p>
        </p:txBody>
      </p:sp>
      <p:sp>
        <p:nvSpPr>
          <p:cNvPr name="TextBox 49" id="49"/>
          <p:cNvSpPr txBox="true"/>
          <p:nvPr/>
        </p:nvSpPr>
        <p:spPr>
          <a:xfrm rot="0">
            <a:off x="12744296" y="5086233"/>
            <a:ext cx="2302967"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Thu thập chi tiết sản  phẩm </a:t>
            </a:r>
          </a:p>
        </p:txBody>
      </p:sp>
      <p:sp>
        <p:nvSpPr>
          <p:cNvPr name="TextBox 50" id="50"/>
          <p:cNvSpPr txBox="true"/>
          <p:nvPr/>
        </p:nvSpPr>
        <p:spPr>
          <a:xfrm rot="0">
            <a:off x="12744296" y="6885329"/>
            <a:ext cx="2473970"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Lưu  dữ liệu vào MongoDB</a:t>
            </a:r>
          </a:p>
        </p:txBody>
      </p:sp>
      <p:sp>
        <p:nvSpPr>
          <p:cNvPr name="TextBox 51" id="51"/>
          <p:cNvSpPr txBox="true"/>
          <p:nvPr/>
        </p:nvSpPr>
        <p:spPr>
          <a:xfrm rot="0">
            <a:off x="6410433" y="7009662"/>
            <a:ext cx="2192391"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Có sản phẩm tiếp theo ? </a:t>
            </a:r>
          </a:p>
        </p:txBody>
      </p:sp>
      <p:sp>
        <p:nvSpPr>
          <p:cNvPr name="TextBox 52" id="52"/>
          <p:cNvSpPr txBox="true"/>
          <p:nvPr/>
        </p:nvSpPr>
        <p:spPr>
          <a:xfrm rot="0">
            <a:off x="3026866" y="3238151"/>
            <a:ext cx="2258343"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Hoàn tất Spider</a:t>
            </a:r>
          </a:p>
        </p:txBody>
      </p:sp>
      <p:sp>
        <p:nvSpPr>
          <p:cNvPr name="TextBox 53" id="53"/>
          <p:cNvSpPr txBox="true"/>
          <p:nvPr/>
        </p:nvSpPr>
        <p:spPr>
          <a:xfrm rot="0">
            <a:off x="2993486" y="4793586"/>
            <a:ext cx="2291723"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Xuất dữ liệu ra Excel</a:t>
            </a:r>
          </a:p>
        </p:txBody>
      </p:sp>
      <p:sp>
        <p:nvSpPr>
          <p:cNvPr name="AutoShape 54" id="54"/>
          <p:cNvSpPr/>
          <p:nvPr/>
        </p:nvSpPr>
        <p:spPr>
          <a:xfrm>
            <a:off x="6115421" y="1106953"/>
            <a:ext cx="552950" cy="0"/>
          </a:xfrm>
          <a:prstGeom prst="line">
            <a:avLst/>
          </a:prstGeom>
          <a:ln cap="flat" w="38100">
            <a:solidFill>
              <a:srgbClr val="48B1FF"/>
            </a:solidFill>
            <a:prstDash val="solid"/>
            <a:headEnd type="none" len="sm" w="sm"/>
            <a:tailEnd type="triangle" len="med" w="lg"/>
          </a:ln>
        </p:spPr>
      </p:sp>
      <p:grpSp>
        <p:nvGrpSpPr>
          <p:cNvPr name="Group 55" id="55"/>
          <p:cNvGrpSpPr/>
          <p:nvPr/>
        </p:nvGrpSpPr>
        <p:grpSpPr>
          <a:xfrm rot="0">
            <a:off x="2993486" y="6603951"/>
            <a:ext cx="2512344" cy="1614228"/>
            <a:chOff x="0" y="0"/>
            <a:chExt cx="661687" cy="425146"/>
          </a:xfrm>
        </p:grpSpPr>
        <p:sp>
          <p:nvSpPr>
            <p:cNvPr name="Freeform 56" id="56"/>
            <p:cNvSpPr/>
            <p:nvPr/>
          </p:nvSpPr>
          <p:spPr>
            <a:xfrm flipH="false" flipV="false" rot="0">
              <a:off x="0" y="0"/>
              <a:ext cx="661687" cy="425146"/>
            </a:xfrm>
            <a:custGeom>
              <a:avLst/>
              <a:gdLst/>
              <a:ahLst/>
              <a:cxnLst/>
              <a:rect r="r" b="b" t="t" l="l"/>
              <a:pathLst>
                <a:path h="425146" w="661687">
                  <a:moveTo>
                    <a:pt x="0" y="0"/>
                  </a:moveTo>
                  <a:lnTo>
                    <a:pt x="661687" y="0"/>
                  </a:lnTo>
                  <a:lnTo>
                    <a:pt x="661687" y="425146"/>
                  </a:lnTo>
                  <a:lnTo>
                    <a:pt x="0" y="425146"/>
                  </a:lnTo>
                  <a:close/>
                </a:path>
              </a:pathLst>
            </a:custGeom>
            <a:solidFill>
              <a:srgbClr val="000000">
                <a:alpha val="0"/>
              </a:srgbClr>
            </a:solidFill>
            <a:ln w="38100" cap="sq">
              <a:solidFill>
                <a:srgbClr val="48B1FF"/>
              </a:solidFill>
              <a:prstDash val="solid"/>
              <a:miter/>
            </a:ln>
          </p:spPr>
        </p:sp>
        <p:sp>
          <p:nvSpPr>
            <p:cNvPr name="TextBox 57" id="57"/>
            <p:cNvSpPr txBox="true"/>
            <p:nvPr/>
          </p:nvSpPr>
          <p:spPr>
            <a:xfrm>
              <a:off x="0" y="-38100"/>
              <a:ext cx="661687" cy="463246"/>
            </a:xfrm>
            <a:prstGeom prst="rect">
              <a:avLst/>
            </a:prstGeom>
          </p:spPr>
          <p:txBody>
            <a:bodyPr anchor="ctr" rtlCol="false" tIns="50800" lIns="50800" bIns="50800" rIns="50800"/>
            <a:lstStyle/>
            <a:p>
              <a:pPr algn="ctr">
                <a:lnSpc>
                  <a:spcPts val="2659"/>
                </a:lnSpc>
              </a:pPr>
            </a:p>
          </p:txBody>
        </p:sp>
      </p:grpSp>
      <p:sp>
        <p:nvSpPr>
          <p:cNvPr name="TextBox 58" id="58"/>
          <p:cNvSpPr txBox="true"/>
          <p:nvPr/>
        </p:nvSpPr>
        <p:spPr>
          <a:xfrm rot="0">
            <a:off x="3022188" y="6622969"/>
            <a:ext cx="2454939" cy="101219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Đóng Spider và ngắt kết nối </a:t>
            </a:r>
          </a:p>
        </p:txBody>
      </p:sp>
      <p:sp>
        <p:nvSpPr>
          <p:cNvPr name="AutoShape 59" id="59"/>
          <p:cNvSpPr/>
          <p:nvPr/>
        </p:nvSpPr>
        <p:spPr>
          <a:xfrm>
            <a:off x="13968512" y="4654556"/>
            <a:ext cx="19050" cy="364006"/>
          </a:xfrm>
          <a:prstGeom prst="line">
            <a:avLst/>
          </a:prstGeom>
          <a:ln cap="flat" w="38100">
            <a:solidFill>
              <a:srgbClr val="48B1FF"/>
            </a:solidFill>
            <a:prstDash val="solid"/>
            <a:headEnd type="none" len="sm" w="sm"/>
            <a:tailEnd type="triangle" len="med" w="lg"/>
          </a:ln>
        </p:spPr>
      </p:sp>
      <p:sp>
        <p:nvSpPr>
          <p:cNvPr name="AutoShape 60" id="60"/>
          <p:cNvSpPr/>
          <p:nvPr/>
        </p:nvSpPr>
        <p:spPr>
          <a:xfrm>
            <a:off x="14016137" y="6487862"/>
            <a:ext cx="0" cy="364006"/>
          </a:xfrm>
          <a:prstGeom prst="line">
            <a:avLst/>
          </a:prstGeom>
          <a:ln cap="flat" w="38100">
            <a:solidFill>
              <a:srgbClr val="48B1FF"/>
            </a:solidFill>
            <a:prstDash val="solid"/>
            <a:headEnd type="none" len="sm" w="sm"/>
            <a:tailEnd type="triangle" len="med" w="lg"/>
          </a:ln>
        </p:spPr>
      </p:sp>
      <p:sp>
        <p:nvSpPr>
          <p:cNvPr name="AutoShape 61" id="61"/>
          <p:cNvSpPr/>
          <p:nvPr/>
        </p:nvSpPr>
        <p:spPr>
          <a:xfrm flipH="true" flipV="true">
            <a:off x="8939384" y="7494585"/>
            <a:ext cx="547972" cy="2957"/>
          </a:xfrm>
          <a:prstGeom prst="line">
            <a:avLst/>
          </a:prstGeom>
          <a:ln cap="flat" w="38100">
            <a:solidFill>
              <a:srgbClr val="48B1FF"/>
            </a:solidFill>
            <a:prstDash val="solid"/>
            <a:headEnd type="none" len="sm" w="sm"/>
            <a:tailEnd type="triangle" len="med" w="lg"/>
          </a:ln>
        </p:spPr>
      </p:sp>
      <p:sp>
        <p:nvSpPr>
          <p:cNvPr name="AutoShape 62" id="62"/>
          <p:cNvSpPr/>
          <p:nvPr/>
        </p:nvSpPr>
        <p:spPr>
          <a:xfrm flipH="true" flipV="true">
            <a:off x="5567346" y="7472578"/>
            <a:ext cx="547972" cy="2957"/>
          </a:xfrm>
          <a:prstGeom prst="line">
            <a:avLst/>
          </a:prstGeom>
          <a:ln cap="flat" w="38100">
            <a:solidFill>
              <a:srgbClr val="48B1FF"/>
            </a:solidFill>
            <a:prstDash val="solid"/>
            <a:headEnd type="none" len="sm" w="sm"/>
            <a:tailEnd type="triangle" len="med" w="lg"/>
          </a:ln>
        </p:spPr>
      </p:sp>
      <p:sp>
        <p:nvSpPr>
          <p:cNvPr name="AutoShape 63" id="63"/>
          <p:cNvSpPr/>
          <p:nvPr/>
        </p:nvSpPr>
        <p:spPr>
          <a:xfrm flipV="true">
            <a:off x="4120297" y="4325381"/>
            <a:ext cx="0" cy="452936"/>
          </a:xfrm>
          <a:prstGeom prst="line">
            <a:avLst/>
          </a:prstGeom>
          <a:ln cap="flat" w="38100">
            <a:solidFill>
              <a:srgbClr val="48B1FF"/>
            </a:solidFill>
            <a:prstDash val="solid"/>
            <a:headEnd type="none" len="sm" w="sm"/>
            <a:tailEnd type="triangle" len="med" w="lg"/>
          </a:ln>
        </p:spPr>
      </p:sp>
      <p:sp>
        <p:nvSpPr>
          <p:cNvPr name="AutoShape 64" id="64"/>
          <p:cNvSpPr/>
          <p:nvPr/>
        </p:nvSpPr>
        <p:spPr>
          <a:xfrm flipV="true">
            <a:off x="4158397" y="5835731"/>
            <a:ext cx="0" cy="768220"/>
          </a:xfrm>
          <a:prstGeom prst="line">
            <a:avLst/>
          </a:prstGeom>
          <a:ln cap="flat" w="38100">
            <a:solidFill>
              <a:srgbClr val="48B1FF"/>
            </a:solidFill>
            <a:prstDash val="solid"/>
            <a:headEnd type="none" len="sm" w="sm"/>
            <a:tailEnd type="triangle" len="med" w="lg"/>
          </a:ln>
        </p:spPr>
      </p:sp>
      <p:sp>
        <p:nvSpPr>
          <p:cNvPr name="AutoShape 65" id="65"/>
          <p:cNvSpPr/>
          <p:nvPr/>
        </p:nvSpPr>
        <p:spPr>
          <a:xfrm flipV="true">
            <a:off x="7506628" y="4227397"/>
            <a:ext cx="5196187" cy="22945"/>
          </a:xfrm>
          <a:prstGeom prst="line">
            <a:avLst/>
          </a:prstGeom>
          <a:ln cap="flat" w="38100">
            <a:solidFill>
              <a:srgbClr val="48B1FF"/>
            </a:solidFill>
            <a:prstDash val="solid"/>
            <a:headEnd type="none" len="sm" w="sm"/>
            <a:tailEnd type="triangle" len="med" w="lg"/>
          </a:ln>
        </p:spPr>
      </p:sp>
      <p:sp>
        <p:nvSpPr>
          <p:cNvPr name="AutoShape 66" id="66"/>
          <p:cNvSpPr/>
          <p:nvPr/>
        </p:nvSpPr>
        <p:spPr>
          <a:xfrm flipH="true" flipV="true">
            <a:off x="7506628" y="4227397"/>
            <a:ext cx="15102" cy="1906541"/>
          </a:xfrm>
          <a:prstGeom prst="line">
            <a:avLst/>
          </a:prstGeom>
          <a:ln cap="flat" w="38100">
            <a:solidFill>
              <a:srgbClr val="48B1FF"/>
            </a:solidFill>
            <a:prstDash val="solid"/>
            <a:headEnd type="none" len="sm" w="sm"/>
            <a:tailEnd type="none" len="sm" w="sm"/>
          </a:ln>
        </p:spPr>
      </p:sp>
      <p:sp>
        <p:nvSpPr>
          <p:cNvPr name="TextBox 67" id="67"/>
          <p:cNvSpPr txBox="true"/>
          <p:nvPr/>
        </p:nvSpPr>
        <p:spPr>
          <a:xfrm rot="0">
            <a:off x="5702852" y="6885329"/>
            <a:ext cx="385167" cy="48133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Rosario"/>
                <a:ea typeface="Rosario"/>
                <a:cs typeface="Rosario"/>
                <a:sym typeface="Rosario"/>
              </a:rPr>
              <a:t>no</a:t>
            </a:r>
          </a:p>
        </p:txBody>
      </p:sp>
      <p:sp>
        <p:nvSpPr>
          <p:cNvPr name="TextBox 68" id="68"/>
          <p:cNvSpPr txBox="true"/>
          <p:nvPr/>
        </p:nvSpPr>
        <p:spPr>
          <a:xfrm rot="0">
            <a:off x="7615741" y="3692726"/>
            <a:ext cx="508278" cy="497841"/>
          </a:xfrm>
          <a:prstGeom prst="rect">
            <a:avLst/>
          </a:prstGeom>
        </p:spPr>
        <p:txBody>
          <a:bodyPr anchor="t" rtlCol="false" tIns="0" lIns="0" bIns="0" rIns="0">
            <a:spAutoFit/>
          </a:bodyPr>
          <a:lstStyle/>
          <a:p>
            <a:pPr algn="ctr">
              <a:lnSpc>
                <a:spcPts val="4059"/>
              </a:lnSpc>
              <a:spcBef>
                <a:spcPct val="0"/>
              </a:spcBef>
            </a:pPr>
            <a:r>
              <a:rPr lang="en-US" sz="2899">
                <a:solidFill>
                  <a:srgbClr val="FFFFFF"/>
                </a:solidFill>
                <a:latin typeface="Rosario"/>
                <a:ea typeface="Rosario"/>
                <a:cs typeface="Rosario"/>
                <a:sym typeface="Rosario"/>
              </a:rPr>
              <a:t>yes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3" id="3"/>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4" id="4"/>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889360" y="4554677"/>
            <a:ext cx="8673626" cy="1741327"/>
          </a:xfrm>
          <a:custGeom>
            <a:avLst/>
            <a:gdLst/>
            <a:ahLst/>
            <a:cxnLst/>
            <a:rect r="r" b="b" t="t" l="l"/>
            <a:pathLst>
              <a:path h="1741327" w="8673626">
                <a:moveTo>
                  <a:pt x="0" y="0"/>
                </a:moveTo>
                <a:lnTo>
                  <a:pt x="8673626" y="0"/>
                </a:lnTo>
                <a:lnTo>
                  <a:pt x="8673626" y="1741327"/>
                </a:lnTo>
                <a:lnTo>
                  <a:pt x="0" y="1741327"/>
                </a:lnTo>
                <a:lnTo>
                  <a:pt x="0" y="0"/>
                </a:lnTo>
                <a:close/>
              </a:path>
            </a:pathLst>
          </a:custGeom>
          <a:blipFill>
            <a:blip r:embed="rId5"/>
            <a:stretch>
              <a:fillRect l="0" t="-223" r="0" b="-3118"/>
            </a:stretch>
          </a:blipFill>
        </p:spPr>
      </p:sp>
      <p:sp>
        <p:nvSpPr>
          <p:cNvPr name="Freeform 7" id="7"/>
          <p:cNvSpPr/>
          <p:nvPr/>
        </p:nvSpPr>
        <p:spPr>
          <a:xfrm flipH="false" flipV="false" rot="0">
            <a:off x="10412657" y="7033322"/>
            <a:ext cx="5933274" cy="2224978"/>
          </a:xfrm>
          <a:custGeom>
            <a:avLst/>
            <a:gdLst/>
            <a:ahLst/>
            <a:cxnLst/>
            <a:rect r="r" b="b" t="t" l="l"/>
            <a:pathLst>
              <a:path h="2224978" w="5933274">
                <a:moveTo>
                  <a:pt x="0" y="0"/>
                </a:moveTo>
                <a:lnTo>
                  <a:pt x="5933274" y="0"/>
                </a:lnTo>
                <a:lnTo>
                  <a:pt x="5933274" y="2224978"/>
                </a:lnTo>
                <a:lnTo>
                  <a:pt x="0" y="2224978"/>
                </a:lnTo>
                <a:lnTo>
                  <a:pt x="0" y="0"/>
                </a:lnTo>
                <a:close/>
              </a:path>
            </a:pathLst>
          </a:custGeom>
          <a:blipFill>
            <a:blip r:embed="rId6"/>
            <a:stretch>
              <a:fillRect l="0" t="0" r="0" b="0"/>
            </a:stretch>
          </a:blipFill>
        </p:spPr>
      </p:sp>
      <p:sp>
        <p:nvSpPr>
          <p:cNvPr name="TextBox 8" id="8"/>
          <p:cNvSpPr txBox="true"/>
          <p:nvPr/>
        </p:nvSpPr>
        <p:spPr>
          <a:xfrm rot="0">
            <a:off x="5604130" y="779046"/>
            <a:ext cx="5619174" cy="1085278"/>
          </a:xfrm>
          <a:prstGeom prst="rect">
            <a:avLst/>
          </a:prstGeom>
        </p:spPr>
        <p:txBody>
          <a:bodyPr anchor="t" rtlCol="false" tIns="0" lIns="0" bIns="0" rIns="0">
            <a:spAutoFit/>
          </a:bodyPr>
          <a:lstStyle/>
          <a:p>
            <a:pPr algn="ctr">
              <a:lnSpc>
                <a:spcPts val="8956"/>
              </a:lnSpc>
              <a:spcBef>
                <a:spcPct val="0"/>
              </a:spcBef>
            </a:pPr>
            <a:r>
              <a:rPr lang="en-US" sz="6397">
                <a:solidFill>
                  <a:srgbClr val="FFFFFF"/>
                </a:solidFill>
                <a:latin typeface="Baloo"/>
                <a:ea typeface="Baloo"/>
                <a:cs typeface="Baloo"/>
                <a:sym typeface="Baloo"/>
              </a:rPr>
              <a:t>XỬ LÝ DỮ LIỆU</a:t>
            </a:r>
          </a:p>
        </p:txBody>
      </p:sp>
      <p:sp>
        <p:nvSpPr>
          <p:cNvPr name="TextBox 9" id="9"/>
          <p:cNvSpPr txBox="true"/>
          <p:nvPr/>
        </p:nvSpPr>
        <p:spPr>
          <a:xfrm rot="0">
            <a:off x="-1421406" y="4181932"/>
            <a:ext cx="9585150" cy="372745"/>
          </a:xfrm>
          <a:prstGeom prst="rect">
            <a:avLst/>
          </a:prstGeom>
        </p:spPr>
        <p:txBody>
          <a:bodyPr anchor="t" rtlCol="false" tIns="0" lIns="0" bIns="0" rIns="0">
            <a:spAutoFit/>
          </a:bodyPr>
          <a:lstStyle/>
          <a:p>
            <a:pPr algn="ctr">
              <a:lnSpc>
                <a:spcPts val="3079"/>
              </a:lnSpc>
              <a:spcBef>
                <a:spcPct val="0"/>
              </a:spcBef>
            </a:pPr>
            <a:r>
              <a:rPr lang="en-US" sz="2199">
                <a:solidFill>
                  <a:srgbClr val="FFFFFF"/>
                </a:solidFill>
                <a:latin typeface="Baloo"/>
                <a:ea typeface="Baloo"/>
                <a:cs typeface="Baloo"/>
                <a:sym typeface="Baloo"/>
              </a:rPr>
              <a:t>Dữ liệu trước khi xử lý </a:t>
            </a:r>
          </a:p>
        </p:txBody>
      </p:sp>
      <p:sp>
        <p:nvSpPr>
          <p:cNvPr name="TextBox 10" id="10"/>
          <p:cNvSpPr txBox="true"/>
          <p:nvPr/>
        </p:nvSpPr>
        <p:spPr>
          <a:xfrm rot="0">
            <a:off x="10412657" y="6448404"/>
            <a:ext cx="2857500"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Baloo"/>
                <a:ea typeface="Baloo"/>
                <a:cs typeface="Baloo"/>
                <a:sym typeface="Baloo"/>
              </a:rPr>
              <a:t>Dữ liệu sau khi xử lý </a:t>
            </a:r>
          </a:p>
        </p:txBody>
      </p:sp>
      <p:sp>
        <p:nvSpPr>
          <p:cNvPr name="TextBox 11" id="11"/>
          <p:cNvSpPr txBox="true"/>
          <p:nvPr/>
        </p:nvSpPr>
        <p:spPr>
          <a:xfrm rot="0">
            <a:off x="3371169" y="2301140"/>
            <a:ext cx="10217515" cy="3124201"/>
          </a:xfrm>
          <a:prstGeom prst="rect">
            <a:avLst/>
          </a:prstGeom>
        </p:spPr>
        <p:txBody>
          <a:bodyPr anchor="t" rtlCol="false" tIns="0" lIns="0" bIns="0" rIns="0">
            <a:spAutoFit/>
          </a:bodyPr>
          <a:lstStyle/>
          <a:p>
            <a:pPr algn="just">
              <a:lnSpc>
                <a:spcPts val="4199"/>
              </a:lnSpc>
            </a:pPr>
            <a:r>
              <a:rPr lang="en-US" sz="2999">
                <a:solidFill>
                  <a:srgbClr val="FFFFFF"/>
                </a:solidFill>
                <a:latin typeface="Baloo"/>
                <a:ea typeface="Baloo"/>
                <a:cs typeface="Baloo"/>
                <a:sym typeface="Baloo"/>
              </a:rPr>
              <a:t>Để quá trình phân tích dữ liệu diễn ra suôn sẻ và chính xác, ta cần chuẩn hóa dữ liệu của tất cả sản phẩm về định dạng số một cách nhất quán.</a:t>
            </a:r>
          </a:p>
          <a:p>
            <a:pPr algn="just">
              <a:lnSpc>
                <a:spcPts val="4199"/>
              </a:lnSpc>
            </a:pPr>
          </a:p>
          <a:p>
            <a:pPr algn="just">
              <a:lnSpc>
                <a:spcPts val="4199"/>
              </a:lnSpc>
            </a:pPr>
          </a:p>
          <a:p>
            <a:pPr algn="just">
              <a:lnSpc>
                <a:spcPts val="41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07005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true" flipV="true" rot="0">
            <a:off x="-1639561" y="-1384956"/>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Freeform 3" id="3"/>
          <p:cNvSpPr/>
          <p:nvPr/>
        </p:nvSpPr>
        <p:spPr>
          <a:xfrm flipH="true" flipV="true" rot="0">
            <a:off x="15100249" y="6844644"/>
            <a:ext cx="4827311" cy="4827311"/>
          </a:xfrm>
          <a:custGeom>
            <a:avLst/>
            <a:gdLst/>
            <a:ahLst/>
            <a:cxnLst/>
            <a:rect r="r" b="b" t="t" l="l"/>
            <a:pathLst>
              <a:path h="4827311" w="4827311">
                <a:moveTo>
                  <a:pt x="4827312" y="4827312"/>
                </a:moveTo>
                <a:lnTo>
                  <a:pt x="0" y="4827312"/>
                </a:lnTo>
                <a:lnTo>
                  <a:pt x="0" y="0"/>
                </a:lnTo>
                <a:lnTo>
                  <a:pt x="4827312" y="0"/>
                </a:lnTo>
                <a:lnTo>
                  <a:pt x="4827312" y="4827312"/>
                </a:lnTo>
                <a:close/>
              </a:path>
            </a:pathLst>
          </a:custGeom>
          <a:blipFill>
            <a:blip r:embed="rId2"/>
            <a:stretch>
              <a:fillRect l="0" t="0" r="0" b="0"/>
            </a:stretch>
          </a:blipFill>
        </p:spPr>
      </p:sp>
      <p:sp>
        <p:nvSpPr>
          <p:cNvPr name="TextBox 4" id="4"/>
          <p:cNvSpPr txBox="true"/>
          <p:nvPr/>
        </p:nvSpPr>
        <p:spPr>
          <a:xfrm rot="0">
            <a:off x="5020692" y="1537084"/>
            <a:ext cx="8246616" cy="1035748"/>
          </a:xfrm>
          <a:prstGeom prst="rect">
            <a:avLst/>
          </a:prstGeom>
        </p:spPr>
        <p:txBody>
          <a:bodyPr anchor="t" rtlCol="false" tIns="0" lIns="0" bIns="0" rIns="0">
            <a:spAutoFit/>
          </a:bodyPr>
          <a:lstStyle/>
          <a:p>
            <a:pPr algn="ctr">
              <a:lnSpc>
                <a:spcPts val="8536"/>
              </a:lnSpc>
              <a:spcBef>
                <a:spcPct val="0"/>
              </a:spcBef>
            </a:pPr>
            <a:r>
              <a:rPr lang="en-US" sz="6097">
                <a:solidFill>
                  <a:srgbClr val="FFFFFF"/>
                </a:solidFill>
                <a:latin typeface="Baloo"/>
                <a:ea typeface="Baloo"/>
                <a:cs typeface="Baloo"/>
                <a:sym typeface="Baloo"/>
              </a:rPr>
              <a:t>PHÂN TÍCH DỮ LIỆU</a:t>
            </a:r>
          </a:p>
        </p:txBody>
      </p:sp>
      <p:sp>
        <p:nvSpPr>
          <p:cNvPr name="TextBox 5" id="5"/>
          <p:cNvSpPr txBox="true"/>
          <p:nvPr/>
        </p:nvSpPr>
        <p:spPr>
          <a:xfrm rot="0">
            <a:off x="3853350" y="2676440"/>
            <a:ext cx="10769156" cy="4441098"/>
          </a:xfrm>
          <a:prstGeom prst="rect">
            <a:avLst/>
          </a:prstGeom>
        </p:spPr>
        <p:txBody>
          <a:bodyPr anchor="t" rtlCol="false" tIns="0" lIns="0" bIns="0" rIns="0">
            <a:spAutoFit/>
          </a:bodyPr>
          <a:lstStyle/>
          <a:p>
            <a:pPr algn="just">
              <a:lnSpc>
                <a:spcPts val="5050"/>
              </a:lnSpc>
            </a:pPr>
            <a:r>
              <a:rPr lang="en-US" sz="3607">
                <a:solidFill>
                  <a:srgbClr val="FFFFFF"/>
                </a:solidFill>
                <a:latin typeface="Baloo"/>
                <a:ea typeface="Baloo"/>
                <a:cs typeface="Baloo"/>
                <a:sym typeface="Baloo"/>
              </a:rPr>
              <a:t>Sau khi thu thập dữ liệu, chúng tôi đã tiến hành phân tích sơ bộ bằng các câu lệnh truy vấn của cơ sở dữ liệu MongoDB nhằm xác định xu hướng của các sản phẩm phổ biến dựa trên các yếu tố: giá cả, thuế, đánh giá từ người dùng và tình trạng hàng hóa.</a:t>
            </a:r>
          </a:p>
          <a:p>
            <a:pPr algn="just">
              <a:lnSpc>
                <a:spcPts val="5050"/>
              </a:lnSpc>
              <a:spcBef>
                <a:spcPct val="0"/>
              </a:spcBef>
            </a:pPr>
          </a:p>
        </p:txBody>
      </p:sp>
      <p:sp>
        <p:nvSpPr>
          <p:cNvPr name="Freeform 6" id="6"/>
          <p:cNvSpPr/>
          <p:nvPr/>
        </p:nvSpPr>
        <p:spPr>
          <a:xfrm flipH="true" flipV="true" rot="0">
            <a:off x="15288105" y="327304"/>
            <a:ext cx="2648161" cy="2648161"/>
          </a:xfrm>
          <a:custGeom>
            <a:avLst/>
            <a:gdLst/>
            <a:ahLst/>
            <a:cxnLst/>
            <a:rect r="r" b="b" t="t" l="l"/>
            <a:pathLst>
              <a:path h="2648161" w="2648161">
                <a:moveTo>
                  <a:pt x="2648161" y="2648160"/>
                </a:moveTo>
                <a:lnTo>
                  <a:pt x="0" y="2648160"/>
                </a:lnTo>
                <a:lnTo>
                  <a:pt x="0" y="0"/>
                </a:lnTo>
                <a:lnTo>
                  <a:pt x="2648161" y="0"/>
                </a:lnTo>
                <a:lnTo>
                  <a:pt x="2648161" y="26481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51734" y="7311536"/>
            <a:ext cx="2648161" cy="2648161"/>
          </a:xfrm>
          <a:custGeom>
            <a:avLst/>
            <a:gdLst/>
            <a:ahLst/>
            <a:cxnLst/>
            <a:rect r="r" b="b" t="t" l="l"/>
            <a:pathLst>
              <a:path h="2648161" w="2648161">
                <a:moveTo>
                  <a:pt x="0" y="0"/>
                </a:moveTo>
                <a:lnTo>
                  <a:pt x="2648161" y="0"/>
                </a:lnTo>
                <a:lnTo>
                  <a:pt x="2648161" y="2648160"/>
                </a:lnTo>
                <a:lnTo>
                  <a:pt x="0" y="26481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DAGU6_sIwCE</dc:identifier>
  <dcterms:modified xsi:type="dcterms:W3CDTF">2011-08-01T06:04:30Z</dcterms:modified>
  <cp:revision>1</cp:revision>
  <dc:title>Blue and White Modern Futuristic Presentation</dc:title>
</cp:coreProperties>
</file>