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1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85" r:id="rId3"/>
    <p:sldId id="312" r:id="rId4"/>
    <p:sldId id="317" r:id="rId5"/>
    <p:sldId id="323" r:id="rId6"/>
    <p:sldId id="335" r:id="rId7"/>
    <p:sldId id="316" r:id="rId8"/>
    <p:sldId id="318" r:id="rId9"/>
    <p:sldId id="319" r:id="rId10"/>
    <p:sldId id="320" r:id="rId11"/>
    <p:sldId id="321" r:id="rId12"/>
    <p:sldId id="322" r:id="rId13"/>
    <p:sldId id="324" r:id="rId14"/>
    <p:sldId id="325" r:id="rId15"/>
    <p:sldId id="327" r:id="rId16"/>
    <p:sldId id="338" r:id="rId17"/>
    <p:sldId id="328" r:id="rId18"/>
    <p:sldId id="336" r:id="rId19"/>
    <p:sldId id="329" r:id="rId20"/>
    <p:sldId id="326" r:id="rId21"/>
    <p:sldId id="330" r:id="rId22"/>
    <p:sldId id="331" r:id="rId23"/>
    <p:sldId id="337" r:id="rId24"/>
    <p:sldId id="332" r:id="rId25"/>
    <p:sldId id="333" r:id="rId26"/>
    <p:sldId id="334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000"/>
    <a:srgbClr val="F4F4F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6314" autoAdjust="0"/>
  </p:normalViewPr>
  <p:slideViewPr>
    <p:cSldViewPr snapToGrid="0">
      <p:cViewPr varScale="1">
        <p:scale>
          <a:sx n="87" d="100"/>
          <a:sy n="87" d="100"/>
        </p:scale>
        <p:origin x="48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29:36.66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51E5341-57F6-44CA-BD4D-39EE3F3098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3F1F94-617F-46C0-A395-E134EEB53CF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3AF86-F7E2-487C-BD43-F001A1590CFA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07657C97-CBB4-4848-9805-1C01737919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20522478-3250-4D16-9833-7AC3E0ACB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BC8861-D0D5-4D1D-801C-FC695D6311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6E901-43AF-4EAB-858A-95B10463A1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218A0-7144-4A33-A583-286FD59ED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150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215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979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403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757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338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425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012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098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480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21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451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589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552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407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4458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7091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295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262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319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056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438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42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965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853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011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809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D8240-3148-4746-BA4B-7B32B016B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1CC32A-496B-42D5-8EC6-30D10EB5C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F25E7C-B1D9-4999-8D1F-ED84C4EE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A7BBD-E847-449A-AA53-B3DBD3F5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910074-A50B-4F6C-9D3A-997C1681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5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F3415-0A6E-4DE3-88B2-28E30208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31FD0E-70F4-4FE8-BC80-B6DA28E8B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527977-21C6-4B35-81A1-E9ACD684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0C14C7-634C-47F0-B111-6D43CB091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A43F5-75A1-4409-ADD1-D790DF592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93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EA7536-D96F-400A-84FA-EE0431868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80802C-D1E2-4C80-BE8C-D027A1D80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BE6F8-219E-413C-B399-2A6399D6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9AEE5-26EE-4C85-8E5E-E8601177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8C42C-BCED-4376-A8E1-FBA47CCF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C8E0B0-E21F-4372-8D0F-E401BD7F0C7D}"/>
              </a:ext>
            </a:extLst>
          </p:cNvPr>
          <p:cNvSpPr txBox="1"/>
          <p:nvPr userDrawn="1"/>
        </p:nvSpPr>
        <p:spPr>
          <a:xfrm>
            <a:off x="4218317" y="2286000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www.tukuppt.com </a:t>
            </a:r>
            <a:r>
              <a:rPr lang="zh-CN" altLang="en-US" dirty="0">
                <a:solidFill>
                  <a:schemeClr val="bg1"/>
                </a:solidFill>
              </a:rPr>
              <a:t>熊猫办公 高效办公在熊猫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85526C-BB76-4590-B86E-39951DF37361}"/>
              </a:ext>
            </a:extLst>
          </p:cNvPr>
          <p:cNvSpPr txBox="1"/>
          <p:nvPr userDrawn="1"/>
        </p:nvSpPr>
        <p:spPr>
          <a:xfrm>
            <a:off x="4218316" y="3678129"/>
            <a:ext cx="5503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该作品版权为熊猫办公所有，请勿盗版，否则我们将按照</a:t>
            </a:r>
            <a:r>
              <a:rPr lang="en-US" altLang="zh-CN" dirty="0">
                <a:solidFill>
                  <a:schemeClr val="bg1"/>
                </a:solidFill>
                <a:effectLst/>
              </a:rPr>
              <a:t>《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中华人民共和国著作权法</a:t>
            </a:r>
            <a:r>
              <a:rPr lang="en-US" altLang="zh-CN" dirty="0">
                <a:solidFill>
                  <a:schemeClr val="bg1"/>
                </a:solidFill>
                <a:effectLst/>
              </a:rPr>
              <a:t>》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进行维权工作。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1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06C8B-3FFA-465E-BBD4-66F625EA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2C06C-38E0-4052-90C3-34D76C49C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14FF9F-64CF-48F0-9865-817A3C67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DFB08F-E192-48E0-9032-C1389CE0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655902-398F-4442-BFD8-731BAF5A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14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A5E3A-4A41-4F73-A3A1-EC72B090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9AFC29-6332-4492-9285-A0418B56B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3F6DF-3B49-481C-8199-D371B240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8FB59-4AA8-45EA-9B9E-82D9B84B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B2A394-124D-4F37-9BD3-DD17561A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00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F11B9-A495-4E50-B767-C28445DE4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66B8F-31CE-4C4A-BA93-E9868EAF5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0A5FB8-642F-4221-8862-0F7DC55DB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62E781-5F45-47EB-85D1-75BCC226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229F42-3063-4EC2-A927-2B503755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99879A-EFE9-4C35-8BC8-83B21551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42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99036-B6F6-4846-9EBC-2D1E2101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01D12E-4C54-40ED-BAD5-EA824CE69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456FEA-986E-44D7-8675-9006DB4F6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4BD64E-F292-41EA-A7CE-2DC890263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E11F10-D94A-4C55-9672-1DE9FA8F6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3CE2B1-BCED-4AF2-9798-454A9C47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E462DE-4C04-437B-9047-D94E6CB3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3BDB45-E029-4677-94CB-8A1A3DFA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77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41ED8-8C3F-4EB3-92C5-33A0EAF4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4D1BAF-403B-4803-86C6-1E3AD3AB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AA558D-D833-4A3D-AAC9-04655BB32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E9AE99-6EBB-4793-8E85-3D8E148B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34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222988-F7A5-40D8-93C2-FFC76DD6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9A7AB5-A93E-4BB9-B456-29E36D7D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6456C9-71B0-4254-B323-89F5CF60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33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D1FAB-B226-4561-BB40-89468751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EEBC1-5908-46CD-8BE4-D21430F30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A38BA2-129C-4C83-91E4-70AE5F4B0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F831B-A5D5-4402-B859-E8CC69FF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31C191-134A-47F1-A55C-C841FFD6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D292E3-562D-4157-963D-FA5B17C5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33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76ED4-9A28-4464-992D-FC79EF3E4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F03FEC-A4CC-4EAF-8556-78DF6C6E3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9E19BE-2FE5-436F-9DEC-0CF409025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6F6EAA-3DF6-4EA4-9068-AEE5F78E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C1105-777B-4977-97DA-DF5E17BD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560B3E-6416-47DC-A8AE-3951B072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28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29047F-5DE1-40DA-AC24-00876ED9E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D65A70-6F68-4B83-92A0-6D80F28C9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1EB68C-B904-4D82-949D-22E3B851D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2CC75-8280-4D50-8556-C2874ADEF926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6AE24F-59F4-4360-AE82-7A8125C36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32B3F-6528-4220-A583-FE0D75546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31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siejar.xyz/hom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3FB528C-5BE7-4E39-B3A6-0E2C314B821A}"/>
              </a:ext>
            </a:extLst>
          </p:cNvPr>
          <p:cNvSpPr/>
          <p:nvPr/>
        </p:nvSpPr>
        <p:spPr>
          <a:xfrm>
            <a:off x="7451677" y="984334"/>
            <a:ext cx="3109871" cy="50809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E5F85F2-2E52-98C4-DBA1-7BE6C3C12B66}"/>
              </a:ext>
            </a:extLst>
          </p:cNvPr>
          <p:cNvSpPr/>
          <p:nvPr/>
        </p:nvSpPr>
        <p:spPr>
          <a:xfrm>
            <a:off x="8935602" y="2006959"/>
            <a:ext cx="2730821" cy="845093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85ADADC-2D6D-484A-B3F8-65F1F574A4BF}"/>
              </a:ext>
            </a:extLst>
          </p:cNvPr>
          <p:cNvGrpSpPr/>
          <p:nvPr/>
        </p:nvGrpSpPr>
        <p:grpSpPr>
          <a:xfrm rot="19379825">
            <a:off x="616257" y="987240"/>
            <a:ext cx="4742516" cy="4812153"/>
            <a:chOff x="1637731" y="1040030"/>
            <a:chExt cx="4567454" cy="456108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B79A0F0-20D6-4167-961A-24F7BF8AF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37731" y="1135565"/>
              <a:ext cx="3721290" cy="4465548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71BE5E19-2A22-4EBF-804B-BAB479839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111766" y="667901"/>
              <a:ext cx="3721290" cy="4465548"/>
            </a:xfrm>
            <a:prstGeom prst="rect">
              <a:avLst/>
            </a:prstGeom>
          </p:spPr>
        </p:pic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A62804F4-50A8-4C90-8994-237CA4F04351}"/>
              </a:ext>
            </a:extLst>
          </p:cNvPr>
          <p:cNvSpPr/>
          <p:nvPr/>
        </p:nvSpPr>
        <p:spPr>
          <a:xfrm>
            <a:off x="5508711" y="2755868"/>
            <a:ext cx="4087812" cy="2400923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69AFA62-B66C-4BF4-B2A7-4280EB47ABA9}"/>
              </a:ext>
            </a:extLst>
          </p:cNvPr>
          <p:cNvSpPr/>
          <p:nvPr/>
        </p:nvSpPr>
        <p:spPr>
          <a:xfrm>
            <a:off x="9596523" y="1992569"/>
            <a:ext cx="1774845" cy="83099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800" spc="600" dirty="0">
                <a:solidFill>
                  <a:schemeClr val="bg1">
                    <a:lumMod val="6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2022</a:t>
            </a:r>
            <a:endParaRPr lang="zh-CN" altLang="en-US" sz="4800" spc="600" dirty="0">
              <a:solidFill>
                <a:schemeClr val="bg1">
                  <a:lumMod val="65000"/>
                </a:schemeClr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1D0329A-0C7E-4CCE-B02B-04CE58B7096F}"/>
              </a:ext>
            </a:extLst>
          </p:cNvPr>
          <p:cNvSpPr/>
          <p:nvPr/>
        </p:nvSpPr>
        <p:spPr>
          <a:xfrm>
            <a:off x="2162959" y="2839318"/>
            <a:ext cx="8332730" cy="110799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600" b="1" spc="6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CSIEJAR</a:t>
            </a:r>
            <a:r>
              <a:rPr lang="zh-TW" altLang="en-US" sz="6600" b="1" spc="6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班級網站</a:t>
            </a:r>
            <a:endParaRPr lang="zh-CN" altLang="en-US" sz="6600" b="1" spc="6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B9CAEB8-1AB9-4E0A-903A-01B7A5122C33}"/>
              </a:ext>
            </a:extLst>
          </p:cNvPr>
          <p:cNvSpPr/>
          <p:nvPr/>
        </p:nvSpPr>
        <p:spPr>
          <a:xfrm>
            <a:off x="1548993" y="3978818"/>
            <a:ext cx="8946696" cy="132343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TW" sz="2000" dirty="0">
                <a:latin typeface="宋体" panose="02010600030101010101" pitchFamily="2" charset="-122"/>
                <a:ea typeface="宋体" panose="02010600030101010101" pitchFamily="2" charset="-122"/>
                <a:cs typeface="Hiragino Sans GB W3" charset="-122"/>
              </a:rPr>
              <a:t>【</a:t>
            </a:r>
            <a:r>
              <a:rPr lang="zh-TW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Hiragino Sans GB W3" charset="-122"/>
              </a:rPr>
              <a:t>組長</a:t>
            </a:r>
            <a:r>
              <a:rPr lang="en-US" altLang="zh-TW" sz="2000" dirty="0">
                <a:latin typeface="宋体" panose="02010600030101010101" pitchFamily="2" charset="-122"/>
                <a:ea typeface="宋体" panose="02010600030101010101" pitchFamily="2" charset="-122"/>
                <a:cs typeface="Hiragino Sans GB W3" charset="-122"/>
              </a:rPr>
              <a:t>】1111032033</a:t>
            </a:r>
            <a:r>
              <a:rPr lang="zh-TW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Hiragino Sans GB W3" charset="-122"/>
              </a:rPr>
              <a:t>李庭愷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Hiragino Sans GB W3" charset="-122"/>
            </a:endParaRPr>
          </a:p>
          <a:p>
            <a:pPr algn="r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Hiragino Sans GB W3" charset="-122"/>
              </a:rPr>
              <a:t>1111032007</a:t>
            </a:r>
            <a:r>
              <a:rPr lang="zh-TW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Hiragino Sans GB W3" charset="-122"/>
              </a:rPr>
              <a:t>黃馨蝶 </a:t>
            </a:r>
            <a:endParaRPr lang="en-US" altLang="zh-TW" sz="2000" dirty="0">
              <a:latin typeface="宋体" panose="02010600030101010101" pitchFamily="2" charset="-122"/>
              <a:ea typeface="宋体" panose="02010600030101010101" pitchFamily="2" charset="-122"/>
              <a:cs typeface="Hiragino Sans GB W3" charset="-122"/>
            </a:endParaRPr>
          </a:p>
          <a:p>
            <a:pPr algn="r"/>
            <a:r>
              <a:rPr lang="en-US" altLang="zh-TW" sz="2000" dirty="0">
                <a:latin typeface="宋体" panose="02010600030101010101" pitchFamily="2" charset="-122"/>
                <a:ea typeface="宋体" panose="02010600030101010101" pitchFamily="2" charset="-122"/>
                <a:cs typeface="Hiragino Sans GB W3" charset="-122"/>
              </a:rPr>
              <a:t>1111032015</a:t>
            </a:r>
            <a:r>
              <a:rPr lang="zh-TW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Hiragino Sans GB W3" charset="-122"/>
              </a:rPr>
              <a:t>卓家睿 </a:t>
            </a:r>
            <a:endParaRPr lang="en-US" altLang="zh-TW" sz="2000" dirty="0">
              <a:latin typeface="宋体" panose="02010600030101010101" pitchFamily="2" charset="-122"/>
              <a:ea typeface="宋体" panose="02010600030101010101" pitchFamily="2" charset="-122"/>
              <a:cs typeface="Hiragino Sans GB W3" charset="-122"/>
            </a:endParaRPr>
          </a:p>
          <a:p>
            <a:pPr algn="r"/>
            <a:r>
              <a:rPr lang="en-US" altLang="zh-TW" sz="2000" dirty="0">
                <a:latin typeface="宋体" panose="02010600030101010101" pitchFamily="2" charset="-122"/>
                <a:ea typeface="宋体" panose="02010600030101010101" pitchFamily="2" charset="-122"/>
                <a:cs typeface="Hiragino Sans GB W3" charset="-122"/>
              </a:rPr>
              <a:t>1111032026</a:t>
            </a:r>
            <a:r>
              <a:rPr lang="zh-TW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Hiragino Sans GB W3" charset="-122"/>
              </a:rPr>
              <a:t>賴家煜</a:t>
            </a:r>
            <a:endParaRPr lang="en-US" altLang="zh-TW" sz="2000" dirty="0">
              <a:latin typeface="宋体" panose="02010600030101010101" pitchFamily="2" charset="-122"/>
              <a:ea typeface="宋体" panose="02010600030101010101" pitchFamily="2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6814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1" y="179283"/>
            <a:ext cx="409687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網站架構</a:t>
            </a:r>
            <a:r>
              <a:rPr lang="en-US" altLang="zh-TW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&amp;</a:t>
            </a:r>
            <a:r>
              <a:rPr lang="en-US" altLang="zh-CN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DEMO</a:t>
            </a:r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各頁面</a:t>
            </a:r>
            <a:endParaRPr lang="zh-CN" altLang="en-US" sz="1600" spc="6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65ACB4-9CCD-2828-CCCD-7E988020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0887"/>
            <a:ext cx="12192000" cy="362202"/>
          </a:xfrm>
          <a:prstGeom prst="rect">
            <a:avLst/>
          </a:prstGeom>
        </p:spPr>
      </p:pic>
      <p:sp>
        <p:nvSpPr>
          <p:cNvPr id="2" name="Freeform 42">
            <a:extLst>
              <a:ext uri="{FF2B5EF4-FFF2-40B4-BE49-F238E27FC236}">
                <a16:creationId xmlns:a16="http://schemas.microsoft.com/office/drawing/2014/main" id="{A6A43A88-ACD7-FA44-8B5A-098DF1FC0C49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13765" y="1073089"/>
            <a:ext cx="1524001" cy="2172135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62084" tIns="31042" rIns="62084" bIns="31042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065819-E5A7-C7CA-1F16-00138B60B584}"/>
              </a:ext>
            </a:extLst>
          </p:cNvPr>
          <p:cNvSpPr/>
          <p:nvPr/>
        </p:nvSpPr>
        <p:spPr>
          <a:xfrm>
            <a:off x="7225552" y="2772092"/>
            <a:ext cx="4652684" cy="286232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000" dirty="0">
                <a:solidFill>
                  <a:srgbClr val="FFC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▲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課表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此為放置本班各學期班級課表之專區，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目前沒有用到後端的功能。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基本上都是</a:t>
            </a:r>
            <a:r>
              <a:rPr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github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已經寫好的。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組長本人依舊怠惰無比，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目前只有一年級下學期的課表。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2B80767-E135-4761-9D87-8035FD1C9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20" y="1772337"/>
            <a:ext cx="6729972" cy="437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65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1" y="179283"/>
            <a:ext cx="409687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網站架構</a:t>
            </a:r>
            <a:r>
              <a:rPr lang="en-US" altLang="zh-TW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&amp;</a:t>
            </a:r>
            <a:r>
              <a:rPr lang="en-US" altLang="zh-CN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DEMO</a:t>
            </a:r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各頁面</a:t>
            </a:r>
            <a:endParaRPr lang="zh-CN" altLang="en-US" sz="1600" spc="6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65ACB4-9CCD-2828-CCCD-7E988020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0887"/>
            <a:ext cx="12192000" cy="362202"/>
          </a:xfrm>
          <a:prstGeom prst="rect">
            <a:avLst/>
          </a:prstGeom>
        </p:spPr>
      </p:pic>
      <p:sp>
        <p:nvSpPr>
          <p:cNvPr id="2" name="Freeform 42">
            <a:extLst>
              <a:ext uri="{FF2B5EF4-FFF2-40B4-BE49-F238E27FC236}">
                <a16:creationId xmlns:a16="http://schemas.microsoft.com/office/drawing/2014/main" id="{A6A43A88-ACD7-FA44-8B5A-098DF1FC0C49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13765" y="1073089"/>
            <a:ext cx="1900517" cy="2172135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62084" tIns="31042" rIns="62084" bIns="31042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065819-E5A7-C7CA-1F16-00138B60B584}"/>
              </a:ext>
            </a:extLst>
          </p:cNvPr>
          <p:cNvSpPr/>
          <p:nvPr/>
        </p:nvSpPr>
        <p:spPr>
          <a:xfrm>
            <a:off x="779931" y="2921168"/>
            <a:ext cx="7347214" cy="16312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000" dirty="0">
                <a:solidFill>
                  <a:srgbClr val="FFC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▲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資源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此為提供同學們互相交流與指導學術及專業科目之處。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目前尚無一物。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3348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1" y="179283"/>
            <a:ext cx="409687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網站架構</a:t>
            </a:r>
            <a:r>
              <a:rPr lang="en-US" altLang="zh-TW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&amp;</a:t>
            </a:r>
            <a:r>
              <a:rPr lang="en-US" altLang="zh-CN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DEMO</a:t>
            </a:r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各頁面</a:t>
            </a:r>
            <a:endParaRPr lang="zh-CN" altLang="en-US" sz="1600" spc="6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65ACB4-9CCD-2828-CCCD-7E988020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0887"/>
            <a:ext cx="12192000" cy="362202"/>
          </a:xfrm>
          <a:prstGeom prst="rect">
            <a:avLst/>
          </a:prstGeom>
        </p:spPr>
      </p:pic>
      <p:sp>
        <p:nvSpPr>
          <p:cNvPr id="2" name="Freeform 42">
            <a:extLst>
              <a:ext uri="{FF2B5EF4-FFF2-40B4-BE49-F238E27FC236}">
                <a16:creationId xmlns:a16="http://schemas.microsoft.com/office/drawing/2014/main" id="{A6A43A88-ACD7-FA44-8B5A-098DF1FC0C49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13765" y="1073089"/>
            <a:ext cx="2268070" cy="3023782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62084" tIns="31042" rIns="62084" bIns="31042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065819-E5A7-C7CA-1F16-00138B60B584}"/>
              </a:ext>
            </a:extLst>
          </p:cNvPr>
          <p:cNvSpPr/>
          <p:nvPr/>
        </p:nvSpPr>
        <p:spPr>
          <a:xfrm>
            <a:off x="7539316" y="2511821"/>
            <a:ext cx="4652684" cy="22467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000" dirty="0">
                <a:solidFill>
                  <a:srgbClr val="FFC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▲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班級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此為放置幹部介紹與班級財報之專區。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但由於組員們皆怠惰無比，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目前沒有一個幹部介紹，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更沒有班級財務報表。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60E0C4A-14AE-B9DB-3E01-EF1C6200F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257" y="2844235"/>
            <a:ext cx="6979660" cy="215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8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1" y="179283"/>
            <a:ext cx="409687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網站架構</a:t>
            </a:r>
            <a:r>
              <a:rPr lang="en-US" altLang="zh-TW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&amp;</a:t>
            </a:r>
            <a:r>
              <a:rPr lang="en-US" altLang="zh-CN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DEMO</a:t>
            </a:r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各頁面</a:t>
            </a:r>
            <a:endParaRPr lang="zh-CN" altLang="en-US" sz="1600" spc="6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65ACB4-9CCD-2828-CCCD-7E988020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0887"/>
            <a:ext cx="12192000" cy="362202"/>
          </a:xfrm>
          <a:prstGeom prst="rect">
            <a:avLst/>
          </a:prstGeom>
        </p:spPr>
      </p:pic>
      <p:sp>
        <p:nvSpPr>
          <p:cNvPr id="2" name="Freeform 42">
            <a:extLst>
              <a:ext uri="{FF2B5EF4-FFF2-40B4-BE49-F238E27FC236}">
                <a16:creationId xmlns:a16="http://schemas.microsoft.com/office/drawing/2014/main" id="{A6A43A88-ACD7-FA44-8B5A-098DF1FC0C49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13765" y="1073089"/>
            <a:ext cx="2698376" cy="3023782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62084" tIns="31042" rIns="62084" bIns="31042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065819-E5A7-C7CA-1F16-00138B60B584}"/>
              </a:ext>
            </a:extLst>
          </p:cNvPr>
          <p:cNvSpPr/>
          <p:nvPr/>
        </p:nvSpPr>
        <p:spPr>
          <a:xfrm>
            <a:off x="1055748" y="2584980"/>
            <a:ext cx="9090214" cy="16312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000" dirty="0">
                <a:solidFill>
                  <a:srgbClr val="FFC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▲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行事曆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此為放置學校各學期行事曆之專區。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目前暫無一物。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843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1" y="179283"/>
            <a:ext cx="409687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網站架構</a:t>
            </a:r>
            <a:r>
              <a:rPr lang="en-US" altLang="zh-TW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&amp;</a:t>
            </a:r>
            <a:r>
              <a:rPr lang="en-US" altLang="zh-CN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DEMO</a:t>
            </a:r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各頁面</a:t>
            </a:r>
            <a:endParaRPr lang="zh-CN" altLang="en-US" sz="1600" spc="6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65ACB4-9CCD-2828-CCCD-7E988020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0887"/>
            <a:ext cx="12192000" cy="362202"/>
          </a:xfrm>
          <a:prstGeom prst="rect">
            <a:avLst/>
          </a:prstGeom>
        </p:spPr>
      </p:pic>
      <p:sp>
        <p:nvSpPr>
          <p:cNvPr id="2" name="Freeform 42">
            <a:extLst>
              <a:ext uri="{FF2B5EF4-FFF2-40B4-BE49-F238E27FC236}">
                <a16:creationId xmlns:a16="http://schemas.microsoft.com/office/drawing/2014/main" id="{A6A43A88-ACD7-FA44-8B5A-098DF1FC0C49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13764" y="1073089"/>
            <a:ext cx="3137647" cy="3023782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62084" tIns="31042" rIns="62084" bIns="31042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065819-E5A7-C7CA-1F16-00138B60B584}"/>
              </a:ext>
            </a:extLst>
          </p:cNvPr>
          <p:cNvSpPr/>
          <p:nvPr/>
        </p:nvSpPr>
        <p:spPr>
          <a:xfrm>
            <a:off x="5040139" y="1176809"/>
            <a:ext cx="6468578" cy="378565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000" dirty="0">
                <a:solidFill>
                  <a:srgbClr val="FFC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▲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文章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此為撰寫文章之處。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需要登入才可使用，其偵測登入與否為使用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Cookie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下圖為登入後所示之畫面，可供已登入之人新增文章。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D713636-C708-DBDD-FF43-DA8937F134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95"/>
          <a:stretch/>
        </p:blipFill>
        <p:spPr>
          <a:xfrm>
            <a:off x="549976" y="1642253"/>
            <a:ext cx="4239217" cy="11478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CEF5899-F612-73AD-A623-F0E448A9A4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30"/>
          <a:stretch/>
        </p:blipFill>
        <p:spPr>
          <a:xfrm>
            <a:off x="384699" y="2888271"/>
            <a:ext cx="7659130" cy="1760864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BC6220F-2F90-43A5-5B79-F169AE1FF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9" y="4780689"/>
            <a:ext cx="52863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B6FF760-1FF5-1E95-DD2B-AFEFB58F9565}"/>
              </a:ext>
            </a:extLst>
          </p:cNvPr>
          <p:cNvSpPr/>
          <p:nvPr/>
        </p:nvSpPr>
        <p:spPr>
          <a:xfrm>
            <a:off x="8043829" y="3155230"/>
            <a:ext cx="4235298" cy="2554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此頁面可新增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(post)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、刪除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(delete)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、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修改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(put)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至於首頁的快速連結區是使用了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/</a:t>
            </a:r>
            <a:r>
              <a:rPr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api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/</a:t>
            </a:r>
            <a:r>
              <a:rPr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fast_link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的方法去製作。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5B653CA-CF14-C1D3-CD36-CD0D9F83411B}"/>
              </a:ext>
            </a:extLst>
          </p:cNvPr>
          <p:cNvSpPr txBox="1"/>
          <p:nvPr/>
        </p:nvSpPr>
        <p:spPr>
          <a:xfrm>
            <a:off x="5588294" y="4833297"/>
            <a:ext cx="660370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當執行以上動作時，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動作會被回傳至後端偵測是否為使用者本人的文章，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倘若為是，則有足夠的權限去進行修改。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(</a:t>
            </a:r>
            <a:r>
              <a:rPr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ps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：管理者有絕對的權限去進行以上的動作喔，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啾咪喔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&gt;.0 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這就是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web2.0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的官威ㄇ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6327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1" y="179283"/>
            <a:ext cx="409687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網站架構</a:t>
            </a:r>
            <a:r>
              <a:rPr lang="en-US" altLang="zh-TW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&amp;</a:t>
            </a:r>
            <a:r>
              <a:rPr lang="en-US" altLang="zh-CN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DEMO</a:t>
            </a:r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各頁面</a:t>
            </a:r>
            <a:endParaRPr lang="zh-CN" altLang="en-US" sz="1600" spc="6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2" name="Freeform 42">
            <a:extLst>
              <a:ext uri="{FF2B5EF4-FFF2-40B4-BE49-F238E27FC236}">
                <a16:creationId xmlns:a16="http://schemas.microsoft.com/office/drawing/2014/main" id="{A6A43A88-ACD7-FA44-8B5A-098DF1FC0C49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161365" y="1184052"/>
            <a:ext cx="905436" cy="2698377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62084" tIns="31042" rIns="62084" bIns="31042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065819-E5A7-C7CA-1F16-00138B60B584}"/>
              </a:ext>
            </a:extLst>
          </p:cNvPr>
          <p:cNvSpPr/>
          <p:nvPr/>
        </p:nvSpPr>
        <p:spPr>
          <a:xfrm>
            <a:off x="6659135" y="2912933"/>
            <a:ext cx="5056094" cy="19389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000" dirty="0">
                <a:solidFill>
                  <a:srgbClr val="FFC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▲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文章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點擊新增文章後將導入至此頁面。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新增文章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使用 </a:t>
            </a:r>
            <a:r>
              <a:rPr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api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/article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的方法去製作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B70EE21-8860-1849-AECC-30A50252C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7"/>
          <a:stretch/>
        </p:blipFill>
        <p:spPr>
          <a:xfrm>
            <a:off x="243854" y="1718510"/>
            <a:ext cx="6332792" cy="445443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F65B2A4-5B1D-5E8F-670C-3B406C8353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618" t="1729" b="81091"/>
          <a:stretch/>
        </p:blipFill>
        <p:spPr>
          <a:xfrm>
            <a:off x="578814" y="708659"/>
            <a:ext cx="975975" cy="34363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F87FFC2-7F16-EDD5-30AA-D3A71B1D77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291" y="1338415"/>
            <a:ext cx="4589157" cy="496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57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1" y="179283"/>
            <a:ext cx="409687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網站架構</a:t>
            </a:r>
            <a:r>
              <a:rPr lang="en-US" altLang="zh-TW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&amp;</a:t>
            </a:r>
            <a:r>
              <a:rPr lang="en-US" altLang="zh-CN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DEMO</a:t>
            </a:r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各頁面</a:t>
            </a:r>
            <a:endParaRPr lang="zh-CN" altLang="en-US" sz="1600" spc="6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65ACB4-9CCD-2828-CCCD-7E988020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0887"/>
            <a:ext cx="12192000" cy="362202"/>
          </a:xfrm>
          <a:prstGeom prst="rect">
            <a:avLst/>
          </a:prstGeom>
        </p:spPr>
      </p:pic>
      <p:sp>
        <p:nvSpPr>
          <p:cNvPr id="2" name="Freeform 42">
            <a:extLst>
              <a:ext uri="{FF2B5EF4-FFF2-40B4-BE49-F238E27FC236}">
                <a16:creationId xmlns:a16="http://schemas.microsoft.com/office/drawing/2014/main" id="{A6A43A88-ACD7-FA44-8B5A-098DF1FC0C49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13764" y="1073089"/>
            <a:ext cx="3132821" cy="2046629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62084" tIns="31042" rIns="62084" bIns="31042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3FA0533-D5AB-2BEB-8B15-3AF2A5B6C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78" y="1571925"/>
            <a:ext cx="5455189" cy="477254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5ECD3B4-F78E-4E74-654C-360D90D21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848" y="3631223"/>
            <a:ext cx="4200951" cy="271325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E0BDF7B-E5A5-8089-5BC8-299D2FAF0B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178" y="1076556"/>
            <a:ext cx="4001058" cy="49536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8DDDFA6-EE06-F79B-6A7D-57F466ECB683}"/>
              </a:ext>
            </a:extLst>
          </p:cNvPr>
          <p:cNvSpPr/>
          <p:nvPr/>
        </p:nvSpPr>
        <p:spPr>
          <a:xfrm>
            <a:off x="6732848" y="1692231"/>
            <a:ext cx="5056094" cy="16312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000" dirty="0">
                <a:solidFill>
                  <a:srgbClr val="FFC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▲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文章頁面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使用 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/article/&lt;ID&gt;</a:t>
            </a: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使用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ID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去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JSON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檔找出該文章的資料。 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9207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1" y="179283"/>
            <a:ext cx="409687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網站架構</a:t>
            </a:r>
            <a:r>
              <a:rPr lang="en-US" altLang="zh-TW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&amp;</a:t>
            </a:r>
            <a:r>
              <a:rPr lang="en-US" altLang="zh-CN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DEMO</a:t>
            </a:r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各頁面</a:t>
            </a:r>
            <a:endParaRPr lang="zh-CN" altLang="en-US" sz="1600" spc="6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65ACB4-9CCD-2828-CCCD-7E988020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0887"/>
            <a:ext cx="12192000" cy="362202"/>
          </a:xfrm>
          <a:prstGeom prst="rect">
            <a:avLst/>
          </a:prstGeom>
        </p:spPr>
      </p:pic>
      <p:sp>
        <p:nvSpPr>
          <p:cNvPr id="2" name="Freeform 42">
            <a:extLst>
              <a:ext uri="{FF2B5EF4-FFF2-40B4-BE49-F238E27FC236}">
                <a16:creationId xmlns:a16="http://schemas.microsoft.com/office/drawing/2014/main" id="{A6A43A88-ACD7-FA44-8B5A-098DF1FC0C49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13764" y="1073089"/>
            <a:ext cx="3487271" cy="2046629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62084" tIns="31042" rIns="62084" bIns="31042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9BCDBD7-985A-E68A-E5DF-C31BA7938C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5"/>
          <a:stretch/>
        </p:blipFill>
        <p:spPr>
          <a:xfrm>
            <a:off x="426343" y="1407087"/>
            <a:ext cx="7570174" cy="157184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064F74E-D2AA-5338-48AA-57F0B004D0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763" y="4252942"/>
            <a:ext cx="4557906" cy="103937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4800BA0-5776-3765-730C-C1B0910D3D3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0349"/>
          <a:stretch/>
        </p:blipFill>
        <p:spPr>
          <a:xfrm>
            <a:off x="313763" y="5614054"/>
            <a:ext cx="10291484" cy="100989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3065819-E5A7-C7CA-1F16-00138B60B584}"/>
              </a:ext>
            </a:extLst>
          </p:cNvPr>
          <p:cNvSpPr/>
          <p:nvPr/>
        </p:nvSpPr>
        <p:spPr>
          <a:xfrm>
            <a:off x="5371582" y="2800329"/>
            <a:ext cx="6218050" cy="16312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000" dirty="0">
                <a:solidFill>
                  <a:srgbClr val="FFC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▲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管理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此為管理文章、使用者、快速連結、班級之處。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此區須有幹部權限才可使用。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A5B84B4D-0D06-4210-E5B0-5BBDFDBAEB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449" y="1961991"/>
            <a:ext cx="1609950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85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2DA348C3-00BF-98DF-2E60-E59C1D048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" t="17432" r="1783" b="-1612"/>
          <a:stretch/>
        </p:blipFill>
        <p:spPr bwMode="auto">
          <a:xfrm>
            <a:off x="386026" y="1410465"/>
            <a:ext cx="11635354" cy="263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1" y="179283"/>
            <a:ext cx="409687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網站架構</a:t>
            </a:r>
            <a:r>
              <a:rPr lang="en-US" altLang="zh-TW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&amp;</a:t>
            </a:r>
            <a:r>
              <a:rPr lang="en-US" altLang="zh-CN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DEMO</a:t>
            </a:r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各頁面</a:t>
            </a:r>
            <a:endParaRPr lang="zh-CN" altLang="en-US" sz="1600" spc="6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65ACB4-9CCD-2828-CCCD-7E9880205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10887"/>
            <a:ext cx="12192000" cy="362202"/>
          </a:xfrm>
          <a:prstGeom prst="rect">
            <a:avLst/>
          </a:prstGeom>
        </p:spPr>
      </p:pic>
      <p:sp>
        <p:nvSpPr>
          <p:cNvPr id="2" name="Freeform 42">
            <a:extLst>
              <a:ext uri="{FF2B5EF4-FFF2-40B4-BE49-F238E27FC236}">
                <a16:creationId xmlns:a16="http://schemas.microsoft.com/office/drawing/2014/main" id="{A6A43A88-ACD7-FA44-8B5A-098DF1FC0C49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13764" y="1073089"/>
            <a:ext cx="3487271" cy="2046629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62084" tIns="31042" rIns="62084" bIns="31042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065819-E5A7-C7CA-1F16-00138B60B584}"/>
              </a:ext>
            </a:extLst>
          </p:cNvPr>
          <p:cNvSpPr/>
          <p:nvPr/>
        </p:nvSpPr>
        <p:spPr>
          <a:xfrm>
            <a:off x="274510" y="3514829"/>
            <a:ext cx="7316182" cy="132343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000" dirty="0">
                <a:solidFill>
                  <a:srgbClr val="FFC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▲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快速連結管理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此頁面可新增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(post)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、刪除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(delete)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、修改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(put)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至於首頁的快速連結區是使用了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/</a:t>
            </a:r>
            <a:r>
              <a:rPr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api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/</a:t>
            </a:r>
            <a:r>
              <a:rPr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fast_link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的方法去製作。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C886EF9-3C7D-E2CC-262E-E4C40CD94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6871" y="4838268"/>
            <a:ext cx="6901185" cy="175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99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1" y="179283"/>
            <a:ext cx="409687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網站架構</a:t>
            </a:r>
            <a:r>
              <a:rPr lang="en-US" altLang="zh-TW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&amp;</a:t>
            </a:r>
            <a:r>
              <a:rPr lang="en-US" altLang="zh-CN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DEMO</a:t>
            </a:r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各頁面</a:t>
            </a:r>
            <a:endParaRPr lang="zh-CN" altLang="en-US" sz="1600" spc="6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65ACB4-9CCD-2828-CCCD-7E988020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0887"/>
            <a:ext cx="12192000" cy="362202"/>
          </a:xfrm>
          <a:prstGeom prst="rect">
            <a:avLst/>
          </a:prstGeom>
        </p:spPr>
      </p:pic>
      <p:sp>
        <p:nvSpPr>
          <p:cNvPr id="2" name="Freeform 42">
            <a:extLst>
              <a:ext uri="{FF2B5EF4-FFF2-40B4-BE49-F238E27FC236}">
                <a16:creationId xmlns:a16="http://schemas.microsoft.com/office/drawing/2014/main" id="{A6A43A88-ACD7-FA44-8B5A-098DF1FC0C49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13764" y="1073089"/>
            <a:ext cx="3861426" cy="2046629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62084" tIns="31042" rIns="62084" bIns="31042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065819-E5A7-C7CA-1F16-00138B60B584}"/>
              </a:ext>
            </a:extLst>
          </p:cNvPr>
          <p:cNvSpPr/>
          <p:nvPr/>
        </p:nvSpPr>
        <p:spPr>
          <a:xfrm>
            <a:off x="839539" y="3230450"/>
            <a:ext cx="6218050" cy="101566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000" dirty="0">
                <a:solidFill>
                  <a:srgbClr val="FFC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▲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其他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啥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都沒有，不知道可以幹嘛。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4057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ED1FD104-E4EF-4D41-96DD-A298DA5FC4E1}"/>
              </a:ext>
            </a:extLst>
          </p:cNvPr>
          <p:cNvGrpSpPr/>
          <p:nvPr/>
        </p:nvGrpSpPr>
        <p:grpSpPr>
          <a:xfrm rot="19379825">
            <a:off x="1307157" y="1214531"/>
            <a:ext cx="4100532" cy="4094812"/>
            <a:chOff x="1637731" y="1040030"/>
            <a:chExt cx="4567454" cy="4561083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B5A1FD74-9EE5-4622-8687-B6F723B65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37731" y="1135565"/>
              <a:ext cx="3721290" cy="4465548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606B5D70-4009-4E2C-8880-90274E92E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111766" y="667901"/>
              <a:ext cx="3721290" cy="4465548"/>
            </a:xfrm>
            <a:prstGeom prst="rect">
              <a:avLst/>
            </a:prstGeom>
          </p:spPr>
        </p:pic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AFF826FB-D13F-4C91-8708-5E739882D704}"/>
              </a:ext>
            </a:extLst>
          </p:cNvPr>
          <p:cNvSpPr/>
          <p:nvPr/>
        </p:nvSpPr>
        <p:spPr>
          <a:xfrm>
            <a:off x="6581344" y="1879704"/>
            <a:ext cx="492187" cy="4770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5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5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6581344" y="3190632"/>
            <a:ext cx="492187" cy="4770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5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5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C5D9A93-105F-4E3E-9E59-D9B458CED93F}"/>
              </a:ext>
            </a:extLst>
          </p:cNvPr>
          <p:cNvSpPr/>
          <p:nvPr/>
        </p:nvSpPr>
        <p:spPr>
          <a:xfrm>
            <a:off x="6581344" y="4501560"/>
            <a:ext cx="492187" cy="4770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5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5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651184E-7FD1-4BC8-BCA7-60DEB7844712}"/>
              </a:ext>
            </a:extLst>
          </p:cNvPr>
          <p:cNvSpPr/>
          <p:nvPr/>
        </p:nvSpPr>
        <p:spPr>
          <a:xfrm>
            <a:off x="7265366" y="1873781"/>
            <a:ext cx="1774845" cy="477054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500" spc="6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網頁介紹</a:t>
            </a:r>
            <a:endParaRPr lang="zh-CN" altLang="en-US" sz="2500" spc="6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886D957-0F5C-424D-AC8A-C87382382E77}"/>
              </a:ext>
            </a:extLst>
          </p:cNvPr>
          <p:cNvSpPr/>
          <p:nvPr/>
        </p:nvSpPr>
        <p:spPr>
          <a:xfrm>
            <a:off x="7259464" y="3192871"/>
            <a:ext cx="4687502" cy="477054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500" spc="6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網站架構</a:t>
            </a:r>
            <a:r>
              <a:rPr lang="en-US" altLang="zh-TW" sz="2500" spc="6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&amp;</a:t>
            </a:r>
            <a:r>
              <a:rPr lang="en-US" altLang="zh-CN" sz="2500" spc="6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DEMO</a:t>
            </a:r>
            <a:r>
              <a:rPr lang="zh-TW" altLang="en-US" sz="2500" spc="6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各頁面</a:t>
            </a:r>
            <a:endParaRPr lang="zh-CN" altLang="en-US" sz="2500" spc="6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6FBFDE2-6F22-42FD-AAB9-942F4FC35CE1}"/>
              </a:ext>
            </a:extLst>
          </p:cNvPr>
          <p:cNvSpPr/>
          <p:nvPr/>
        </p:nvSpPr>
        <p:spPr>
          <a:xfrm>
            <a:off x="7301392" y="4533458"/>
            <a:ext cx="1774845" cy="477054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500" spc="6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未來方向</a:t>
            </a:r>
            <a:endParaRPr lang="zh-CN" altLang="en-US" sz="2500" spc="6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F6EAE1-8F32-4793-84E7-12C73FB4A637}"/>
              </a:ext>
            </a:extLst>
          </p:cNvPr>
          <p:cNvSpPr/>
          <p:nvPr/>
        </p:nvSpPr>
        <p:spPr>
          <a:xfrm>
            <a:off x="3038227" y="2617810"/>
            <a:ext cx="1620957" cy="861774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5000" spc="6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目錄</a:t>
            </a:r>
            <a:endParaRPr lang="zh-CN" altLang="en-US" sz="5000" spc="6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073963B-B5F0-487B-BD60-E099CD7D9902}"/>
              </a:ext>
            </a:extLst>
          </p:cNvPr>
          <p:cNvSpPr/>
          <p:nvPr/>
        </p:nvSpPr>
        <p:spPr>
          <a:xfrm>
            <a:off x="3167071" y="3479584"/>
            <a:ext cx="2170473" cy="477054"/>
          </a:xfrm>
          <a:prstGeom prst="rect">
            <a:avLst/>
          </a:prstGeom>
          <a:solidFill>
            <a:schemeClr val="bg1"/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500" b="1" spc="300" dirty="0">
                <a:latin typeface="文悦古典明朝体 (须授权) JRFC" pitchFamily="50" charset="-122"/>
                <a:ea typeface="文悦古典明朝体 (须授权) JRFC" pitchFamily="50" charset="-122"/>
              </a:rPr>
              <a:t>CONTENT</a:t>
            </a:r>
            <a:endParaRPr lang="zh-CN" altLang="en-US" sz="2500" b="1" spc="300" dirty="0">
              <a:latin typeface="文悦古典明朝体 (须授权) JRFC" pitchFamily="50" charset="-122"/>
              <a:ea typeface="文悦古典明朝体 (须授权) JRFC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4727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1" y="179283"/>
            <a:ext cx="409687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網站架構</a:t>
            </a:r>
            <a:r>
              <a:rPr lang="en-US" altLang="zh-TW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&amp;</a:t>
            </a:r>
            <a:r>
              <a:rPr lang="en-US" altLang="zh-CN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DEMO</a:t>
            </a:r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各頁面</a:t>
            </a:r>
            <a:endParaRPr lang="zh-CN" altLang="en-US" sz="1600" spc="6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65ACB4-9CCD-2828-CCCD-7E988020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0887"/>
            <a:ext cx="12192000" cy="36220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3065819-E5A7-C7CA-1F16-00138B60B584}"/>
              </a:ext>
            </a:extLst>
          </p:cNvPr>
          <p:cNvSpPr/>
          <p:nvPr/>
        </p:nvSpPr>
        <p:spPr>
          <a:xfrm>
            <a:off x="216115" y="2536669"/>
            <a:ext cx="4944687" cy="317009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000" dirty="0">
                <a:solidFill>
                  <a:srgbClr val="FFC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▲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登入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此為登入頁面。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當前端傳送帳密至後端時，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後端將會從</a:t>
            </a:r>
            <a:r>
              <a:rPr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json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檔帳密的核對。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如果相符，則告知前端可登入。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若不相符，則登入失敗。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073F604-5CA4-C8F6-F9B9-E56CCFA8DA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89" r="1623"/>
          <a:stretch/>
        </p:blipFill>
        <p:spPr>
          <a:xfrm>
            <a:off x="5334696" y="1631916"/>
            <a:ext cx="6653088" cy="3899308"/>
          </a:xfrm>
          <a:prstGeom prst="rect">
            <a:avLst/>
          </a:prstGeom>
        </p:spPr>
      </p:pic>
      <p:sp>
        <p:nvSpPr>
          <p:cNvPr id="2" name="Freeform 42">
            <a:extLst>
              <a:ext uri="{FF2B5EF4-FFF2-40B4-BE49-F238E27FC236}">
                <a16:creationId xmlns:a16="http://schemas.microsoft.com/office/drawing/2014/main" id="{A6A43A88-ACD7-FA44-8B5A-098DF1FC0C49}"/>
              </a:ext>
            </a:extLst>
          </p:cNvPr>
          <p:cNvSpPr>
            <a:spLocks/>
          </p:cNvSpPr>
          <p:nvPr/>
        </p:nvSpPr>
        <p:spPr bwMode="auto">
          <a:xfrm rot="10800000">
            <a:off x="6947647" y="1073086"/>
            <a:ext cx="5040136" cy="477808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62084" tIns="31042" rIns="62084" bIns="31042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801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1" y="179283"/>
            <a:ext cx="409687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網站架構</a:t>
            </a:r>
            <a:r>
              <a:rPr lang="en-US" altLang="zh-TW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&amp;</a:t>
            </a:r>
            <a:r>
              <a:rPr lang="en-US" altLang="zh-CN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DEMO</a:t>
            </a:r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各頁面</a:t>
            </a:r>
            <a:endParaRPr lang="zh-CN" altLang="en-US" sz="1600" spc="6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65ACB4-9CCD-2828-CCCD-7E988020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0887"/>
            <a:ext cx="12192000" cy="36220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3065819-E5A7-C7CA-1F16-00138B60B584}"/>
              </a:ext>
            </a:extLst>
          </p:cNvPr>
          <p:cNvSpPr/>
          <p:nvPr/>
        </p:nvSpPr>
        <p:spPr>
          <a:xfrm>
            <a:off x="284900" y="1717161"/>
            <a:ext cx="6985477" cy="470898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000" dirty="0">
                <a:solidFill>
                  <a:srgbClr val="FFC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▲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登入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此為註冊頁面。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JS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會自行偵測使用者註冊暱稱是否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&gt;=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六字、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電子郵件是否符合格式（正規表達式），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密碼是否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&gt;6&gt;12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，且內含一大寫英文字母。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全數符合會寄註冊驗證信至使用者的註冊信箱，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驗證完以後即可開始使用。（如右圖所示）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該資料會以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【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明碼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】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上傳至組長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【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公開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】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的</a:t>
            </a:r>
            <a:r>
              <a:rPr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github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倉庫。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現階段非常不安全，完全不推薦註冊。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不過請放心，未來將會進行加密。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【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到現在還沒做，因為加密太難了，啾咪喔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&gt;.0】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31D43B4-3440-1089-DAEA-C0DFEECCB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705" y="1169323"/>
            <a:ext cx="5990395" cy="3626161"/>
          </a:xfrm>
          <a:prstGeom prst="rect">
            <a:avLst/>
          </a:prstGeom>
        </p:spPr>
      </p:pic>
      <p:sp>
        <p:nvSpPr>
          <p:cNvPr id="2" name="Freeform 42">
            <a:extLst>
              <a:ext uri="{FF2B5EF4-FFF2-40B4-BE49-F238E27FC236}">
                <a16:creationId xmlns:a16="http://schemas.microsoft.com/office/drawing/2014/main" id="{A6A43A88-ACD7-FA44-8B5A-098DF1FC0C49}"/>
              </a:ext>
            </a:extLst>
          </p:cNvPr>
          <p:cNvSpPr>
            <a:spLocks/>
          </p:cNvSpPr>
          <p:nvPr/>
        </p:nvSpPr>
        <p:spPr bwMode="auto">
          <a:xfrm rot="10800000">
            <a:off x="10799064" y="1073087"/>
            <a:ext cx="1188720" cy="262654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62084" tIns="31042" rIns="62084" bIns="31042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8B46E597-ECC5-D7F9-28BF-0BD81CD453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906" y="4723138"/>
            <a:ext cx="3489992" cy="210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37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1" y="179283"/>
            <a:ext cx="409687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網站架構</a:t>
            </a:r>
            <a:r>
              <a:rPr lang="en-US" altLang="zh-TW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&amp;</a:t>
            </a:r>
            <a:r>
              <a:rPr lang="en-US" altLang="zh-CN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DEMO</a:t>
            </a:r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各頁面</a:t>
            </a:r>
            <a:endParaRPr lang="zh-CN" altLang="en-US" sz="1600" spc="6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65ACB4-9CCD-2828-CCCD-7E988020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0887"/>
            <a:ext cx="12192000" cy="36220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EC352FA-7B8E-A576-618A-7AD39F87A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39" y="1428701"/>
            <a:ext cx="4677428" cy="516327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EAA4664-3C88-7B1E-ADEE-21D67603B96E}"/>
              </a:ext>
            </a:extLst>
          </p:cNvPr>
          <p:cNvSpPr/>
          <p:nvPr/>
        </p:nvSpPr>
        <p:spPr>
          <a:xfrm>
            <a:off x="6096000" y="2704422"/>
            <a:ext cx="4944687" cy="2554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000" dirty="0">
                <a:solidFill>
                  <a:srgbClr val="FFC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▲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登出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此為登出時的彈跳視窗，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可自行編輯暱稱，同時提供個人資料。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登出時會向伺服器發送請求，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伺服器將會記錄使用者上次的登入時間。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伺服器上會紀錄完整的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log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2" name="Freeform 42">
            <a:extLst>
              <a:ext uri="{FF2B5EF4-FFF2-40B4-BE49-F238E27FC236}">
                <a16:creationId xmlns:a16="http://schemas.microsoft.com/office/drawing/2014/main" id="{A6A43A88-ACD7-FA44-8B5A-098DF1FC0C49}"/>
              </a:ext>
            </a:extLst>
          </p:cNvPr>
          <p:cNvSpPr>
            <a:spLocks/>
          </p:cNvSpPr>
          <p:nvPr/>
        </p:nvSpPr>
        <p:spPr bwMode="auto">
          <a:xfrm rot="10800000">
            <a:off x="5144667" y="1073086"/>
            <a:ext cx="6843117" cy="711229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62084" tIns="31042" rIns="62084" bIns="31042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7823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1" y="179283"/>
            <a:ext cx="409687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網站架構</a:t>
            </a:r>
            <a:r>
              <a:rPr lang="en-US" altLang="zh-TW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&amp;</a:t>
            </a:r>
            <a:r>
              <a:rPr lang="en-US" altLang="zh-CN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DEMO</a:t>
            </a:r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各頁面</a:t>
            </a:r>
            <a:endParaRPr lang="zh-CN" altLang="en-US" sz="1600" spc="6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65ACB4-9CCD-2828-CCCD-7E988020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0887"/>
            <a:ext cx="12192000" cy="36220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EC352FA-7B8E-A576-618A-7AD39F87A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39" y="1428701"/>
            <a:ext cx="4677428" cy="516327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EAA4664-3C88-7B1E-ADEE-21D67603B96E}"/>
              </a:ext>
            </a:extLst>
          </p:cNvPr>
          <p:cNvSpPr/>
          <p:nvPr/>
        </p:nvSpPr>
        <p:spPr>
          <a:xfrm>
            <a:off x="5721914" y="2146514"/>
            <a:ext cx="5688623" cy="16312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000" dirty="0">
                <a:solidFill>
                  <a:srgbClr val="FFC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▲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圖片預覽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使用 </a:t>
            </a:r>
            <a:r>
              <a:rPr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ImageKit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API 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前端給後端的</a:t>
            </a:r>
            <a:r>
              <a:rPr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token&amp;id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去</a:t>
            </a:r>
            <a:r>
              <a:rPr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json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檔比對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token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是否正確，如果正確，將更改用戶於</a:t>
            </a:r>
            <a:r>
              <a:rPr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ImageKit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的圖片並回傳 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URL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，更新至</a:t>
            </a:r>
            <a:r>
              <a:rPr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json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並回傳給前端並渲染。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2" name="Freeform 42">
            <a:extLst>
              <a:ext uri="{FF2B5EF4-FFF2-40B4-BE49-F238E27FC236}">
                <a16:creationId xmlns:a16="http://schemas.microsoft.com/office/drawing/2014/main" id="{A6A43A88-ACD7-FA44-8B5A-098DF1FC0C49}"/>
              </a:ext>
            </a:extLst>
          </p:cNvPr>
          <p:cNvSpPr>
            <a:spLocks/>
          </p:cNvSpPr>
          <p:nvPr/>
        </p:nvSpPr>
        <p:spPr bwMode="auto">
          <a:xfrm rot="10800000">
            <a:off x="5144667" y="1073086"/>
            <a:ext cx="6843117" cy="711229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62084" tIns="31042" rIns="62084" bIns="31042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33B870-B917-9ACD-A2DE-DB802ABCD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914" y="3777730"/>
            <a:ext cx="5533605" cy="266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00604DD5-2270-2092-31DC-24CEB5DC85DC}"/>
                  </a:ext>
                </a:extLst>
              </p14:cNvPr>
              <p14:cNvContentPartPr/>
              <p14:nvPr/>
            </p14:nvContentPartPr>
            <p14:xfrm>
              <a:off x="7789777" y="4483980"/>
              <a:ext cx="360" cy="36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00604DD5-2270-2092-31DC-24CEB5DC85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26777" y="4420980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2378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1" y="179283"/>
            <a:ext cx="409687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網站架構</a:t>
            </a:r>
            <a:r>
              <a:rPr lang="en-US" altLang="zh-TW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&amp;</a:t>
            </a:r>
            <a:r>
              <a:rPr lang="en-US" altLang="zh-CN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DEMO</a:t>
            </a:r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各頁面</a:t>
            </a:r>
            <a:endParaRPr lang="zh-CN" altLang="en-US" sz="1600" spc="6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65ACB4-9CCD-2828-CCCD-7E988020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0887"/>
            <a:ext cx="12192000" cy="36220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EAA4664-3C88-7B1E-ADEE-21D67603B96E}"/>
              </a:ext>
            </a:extLst>
          </p:cNvPr>
          <p:cNvSpPr/>
          <p:nvPr/>
        </p:nvSpPr>
        <p:spPr>
          <a:xfrm>
            <a:off x="5497606" y="2146512"/>
            <a:ext cx="6068837" cy="132343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000" dirty="0">
                <a:solidFill>
                  <a:srgbClr val="FFC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▲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報錯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此為報錯時的彈跳視窗， 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使用 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/</a:t>
            </a:r>
            <a:r>
              <a:rPr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returnError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把錯誤訊息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POST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上</a:t>
            </a:r>
            <a:r>
              <a:rPr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server.json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裡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8EB9C5F-1E4E-ABC4-B957-4262D3CC6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57" y="1568824"/>
            <a:ext cx="3911130" cy="4715435"/>
          </a:xfrm>
          <a:prstGeom prst="rect">
            <a:avLst/>
          </a:prstGeom>
        </p:spPr>
      </p:pic>
      <p:sp>
        <p:nvSpPr>
          <p:cNvPr id="2" name="Freeform 42">
            <a:extLst>
              <a:ext uri="{FF2B5EF4-FFF2-40B4-BE49-F238E27FC236}">
                <a16:creationId xmlns:a16="http://schemas.microsoft.com/office/drawing/2014/main" id="{A6A43A88-ACD7-FA44-8B5A-098DF1FC0C49}"/>
              </a:ext>
            </a:extLst>
          </p:cNvPr>
          <p:cNvSpPr>
            <a:spLocks/>
          </p:cNvSpPr>
          <p:nvPr/>
        </p:nvSpPr>
        <p:spPr bwMode="auto">
          <a:xfrm rot="10800000">
            <a:off x="4536687" y="1073085"/>
            <a:ext cx="7029756" cy="711229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62084" tIns="31042" rIns="62084" bIns="31042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DB4A66B-101C-6F59-3FB2-11337EC63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5184" y="4251373"/>
            <a:ext cx="5772956" cy="189574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99D54FA-FCDC-FB36-0445-B92EEDBB11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8526" y="4243910"/>
            <a:ext cx="5706271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76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0" y="179283"/>
            <a:ext cx="1819836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1600" spc="3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預計網頁效果</a:t>
            </a:r>
            <a:endParaRPr lang="zh-CN" altLang="en-US" sz="1600" spc="3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5F73651-1A9B-321F-79D0-C958F96ED1C3}"/>
              </a:ext>
            </a:extLst>
          </p:cNvPr>
          <p:cNvSpPr/>
          <p:nvPr/>
        </p:nvSpPr>
        <p:spPr>
          <a:xfrm>
            <a:off x="184297" y="983281"/>
            <a:ext cx="11823405" cy="532453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dirty="0">
                <a:solidFill>
                  <a:srgbClr val="FFC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▲</a:t>
            </a:r>
            <a:r>
              <a:rPr lang="zh-TW" altLang="en-US" sz="2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預期</a:t>
            </a:r>
            <a:endParaRPr lang="en-US" altLang="zh-TW" sz="24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algn="ctr"/>
            <a:endParaRPr lang="en-US" altLang="zh-TW" sz="24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algn="ctr"/>
            <a:r>
              <a:rPr lang="zh-TW" altLang="en-US" sz="2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由於該網站動工至今已有將近一年的時間，</a:t>
            </a:r>
            <a:endParaRPr lang="en-US" altLang="zh-TW" sz="24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algn="ctr"/>
            <a:r>
              <a:rPr lang="zh-TW" altLang="en-US" sz="2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目前前端所缺漏的東西只需花上一兩天便能全數補齊，</a:t>
            </a:r>
            <a:endParaRPr lang="en-US" altLang="zh-TW" sz="24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algn="ctr"/>
            <a:r>
              <a:rPr lang="zh-TW" altLang="en-US" sz="2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我們主要預期能在明年</a:t>
            </a:r>
            <a:r>
              <a:rPr lang="en-US" altLang="zh-TW" sz="2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+5</a:t>
            </a:r>
            <a:r>
              <a:rPr lang="zh-TW" altLang="en-US" sz="2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時完成以下幾點：</a:t>
            </a:r>
            <a:endParaRPr lang="en-US" altLang="zh-TW" sz="24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algn="ctr"/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algn="ctr"/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原先</a:t>
            </a:r>
            <a:r>
              <a:rPr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json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檔資料庫改為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SQLite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，有了此項改動後，便能使網站管理者執行更有系統化的管理。</a:t>
            </a:r>
          </a:p>
          <a:p>
            <a:endParaRPr lang="zh-TW" altLang="en-US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盡量爭取在期末前將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CSIEJAR ID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變得更有安全性，如：將密碼轉換成雜湊函數的前後端傳輸。</a:t>
            </a:r>
          </a:p>
          <a:p>
            <a:endParaRPr lang="zh-TW" altLang="en-US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使班網有更詳細的功能規劃與更貼近人性化的使用邏輯，如：區分公告、文章、交流平台之事項等。</a:t>
            </a:r>
          </a:p>
          <a:p>
            <a:endParaRPr lang="zh-TW" altLang="en-US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班網後續嵌入其他功能，如：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POPREX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、班級訂書網、食物抽籤網，使得班網更加有擴充性。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5932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3FB528C-5BE7-4E39-B3A6-0E2C314B821A}"/>
              </a:ext>
            </a:extLst>
          </p:cNvPr>
          <p:cNvSpPr/>
          <p:nvPr/>
        </p:nvSpPr>
        <p:spPr>
          <a:xfrm>
            <a:off x="7451677" y="984334"/>
            <a:ext cx="3109871" cy="50809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85ADADC-2D6D-484A-B3F8-65F1F574A4BF}"/>
              </a:ext>
            </a:extLst>
          </p:cNvPr>
          <p:cNvGrpSpPr/>
          <p:nvPr/>
        </p:nvGrpSpPr>
        <p:grpSpPr>
          <a:xfrm rot="19379825">
            <a:off x="589362" y="942583"/>
            <a:ext cx="4742516" cy="4812153"/>
            <a:chOff x="1637731" y="1040030"/>
            <a:chExt cx="4567454" cy="456108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B79A0F0-20D6-4167-961A-24F7BF8AF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37731" y="1135565"/>
              <a:ext cx="3721290" cy="4465548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71BE5E19-2A22-4EBF-804B-BAB479839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111766" y="667901"/>
              <a:ext cx="3721290" cy="4465548"/>
            </a:xfrm>
            <a:prstGeom prst="rect">
              <a:avLst/>
            </a:prstGeom>
          </p:spPr>
        </p:pic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A62804F4-50A8-4C90-8994-237CA4F04351}"/>
              </a:ext>
            </a:extLst>
          </p:cNvPr>
          <p:cNvSpPr/>
          <p:nvPr/>
        </p:nvSpPr>
        <p:spPr>
          <a:xfrm>
            <a:off x="5508711" y="2755868"/>
            <a:ext cx="4087812" cy="2400923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1D0329A-0C7E-4CCE-B02B-04CE58B7096F}"/>
              </a:ext>
            </a:extLst>
          </p:cNvPr>
          <p:cNvSpPr/>
          <p:nvPr/>
        </p:nvSpPr>
        <p:spPr>
          <a:xfrm>
            <a:off x="3830180" y="2940809"/>
            <a:ext cx="3877985" cy="110799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6600" b="1" spc="6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報告完畢</a:t>
            </a:r>
            <a:endParaRPr lang="zh-CN" altLang="en-US" sz="6600" b="1" spc="6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1EBB8D-DF1D-B799-4205-FF87FED48CF1}"/>
              </a:ext>
            </a:extLst>
          </p:cNvPr>
          <p:cNvSpPr/>
          <p:nvPr/>
        </p:nvSpPr>
        <p:spPr>
          <a:xfrm>
            <a:off x="4976175" y="4078783"/>
            <a:ext cx="1467068" cy="769441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4400" b="1" spc="6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謝謝</a:t>
            </a:r>
            <a:endParaRPr lang="zh-CN" altLang="en-US" sz="4400" b="1" spc="6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9735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1" y="179283"/>
            <a:ext cx="1160060" cy="323165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1500" spc="3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網站介紹</a:t>
            </a:r>
            <a:endParaRPr lang="zh-CN" altLang="en-US" sz="1500" spc="3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54" name="圖片 53">
            <a:extLst>
              <a:ext uri="{FF2B5EF4-FFF2-40B4-BE49-F238E27FC236}">
                <a16:creationId xmlns:a16="http://schemas.microsoft.com/office/drawing/2014/main" id="{57534334-FA9B-1111-03B4-8B25914A3C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48" b="31504"/>
          <a:stretch/>
        </p:blipFill>
        <p:spPr>
          <a:xfrm>
            <a:off x="2947147" y="340865"/>
            <a:ext cx="5401237" cy="1849836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A9A18BAF-84A5-9F02-A4CD-A963D2491BC7}"/>
              </a:ext>
            </a:extLst>
          </p:cNvPr>
          <p:cNvSpPr/>
          <p:nvPr/>
        </p:nvSpPr>
        <p:spPr>
          <a:xfrm>
            <a:off x="1404806" y="2405636"/>
            <a:ext cx="9382388" cy="355481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5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CSIEJAR</a:t>
            </a:r>
            <a:r>
              <a:rPr lang="zh-TW" altLang="en-US" sz="25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（資工臭甲），是本班目前唯一的班級網站。</a:t>
            </a:r>
            <a:endParaRPr lang="en-US" altLang="zh-TW" sz="25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algn="ctr"/>
            <a:r>
              <a:rPr lang="zh-TW" altLang="en-US" sz="25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自</a:t>
            </a:r>
            <a:r>
              <a:rPr lang="en-US" altLang="zh-TW" sz="25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2022</a:t>
            </a:r>
            <a:r>
              <a:rPr lang="zh-TW" altLang="en-US" sz="25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年初開始製作，目前迎來了</a:t>
            </a:r>
            <a:r>
              <a:rPr lang="en-US" altLang="zh-TW" sz="25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2.0</a:t>
            </a:r>
            <a:r>
              <a:rPr lang="zh-TW" altLang="en-US" sz="25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版本。</a:t>
            </a:r>
            <a:endParaRPr lang="en-US" altLang="zh-TW" sz="25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algn="ctr"/>
            <a:endParaRPr lang="en-US" altLang="zh-TW" sz="25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algn="ctr"/>
            <a:r>
              <a:rPr lang="zh-TW" altLang="en-US" sz="25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起初的製作理念，</a:t>
            </a:r>
            <a:endParaRPr lang="en-US" altLang="zh-TW" sz="25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algn="ctr"/>
            <a:r>
              <a:rPr lang="zh-TW" altLang="en-US" sz="25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是希望給予同學們一個能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夠</a:t>
            </a:r>
            <a:r>
              <a:rPr lang="zh-TW" altLang="en-US" sz="25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實現快速瀏覽班級事項與公告的平台，</a:t>
            </a:r>
            <a:endParaRPr lang="en-US" altLang="zh-TW" sz="25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algn="ctr"/>
            <a:endParaRPr lang="en-US" altLang="zh-TW" sz="25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algn="ctr"/>
            <a:r>
              <a:rPr lang="zh-TW" altLang="en-US" sz="25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隨著時間的推進，</a:t>
            </a:r>
            <a:endParaRPr lang="en-US" altLang="zh-TW" sz="25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algn="ctr"/>
            <a:r>
              <a:rPr lang="zh-TW" altLang="en-US" sz="25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除了上述之功能，現今我們也期望能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夠</a:t>
            </a:r>
            <a:r>
              <a:rPr lang="zh-TW" altLang="en-US" sz="25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給予同學們，</a:t>
            </a:r>
            <a:endParaRPr lang="en-US" altLang="zh-TW" sz="25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 algn="ctr"/>
            <a:r>
              <a:rPr lang="zh-TW" altLang="en-US" sz="25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一個自由發揮並互相交流與指導學術及專業知識的平台。</a:t>
            </a:r>
            <a:endParaRPr lang="en-US" altLang="zh-TW" sz="25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7866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6D64C7D-0B52-17A2-65CA-FA920A8D8F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24" r="735" b="8543"/>
          <a:stretch/>
        </p:blipFill>
        <p:spPr>
          <a:xfrm>
            <a:off x="0" y="1191368"/>
            <a:ext cx="12192000" cy="561914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9F73755-A245-11F0-853B-79EE86AB61C0}"/>
              </a:ext>
            </a:extLst>
          </p:cNvPr>
          <p:cNvSpPr/>
          <p:nvPr/>
        </p:nvSpPr>
        <p:spPr>
          <a:xfrm>
            <a:off x="1" y="179283"/>
            <a:ext cx="409687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網站架構</a:t>
            </a:r>
            <a:r>
              <a:rPr lang="en-US" altLang="zh-TW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&amp;</a:t>
            </a:r>
            <a:r>
              <a:rPr lang="en-US" altLang="zh-CN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DEMO</a:t>
            </a:r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各頁面</a:t>
            </a:r>
            <a:endParaRPr lang="zh-CN" altLang="en-US" sz="1600" spc="6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6" name="矩形 5">
            <a:hlinkClick r:id="rId4"/>
            <a:extLst>
              <a:ext uri="{FF2B5EF4-FFF2-40B4-BE49-F238E27FC236}">
                <a16:creationId xmlns:a16="http://schemas.microsoft.com/office/drawing/2014/main" id="{45FCADE2-6A87-60FC-335B-9225DF8E0658}"/>
              </a:ext>
            </a:extLst>
          </p:cNvPr>
          <p:cNvSpPr/>
          <p:nvPr/>
        </p:nvSpPr>
        <p:spPr>
          <a:xfrm>
            <a:off x="3769658" y="654547"/>
            <a:ext cx="4652684" cy="4001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000" dirty="0">
                <a:solidFill>
                  <a:srgbClr val="FFC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▲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點擊以前往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CSIEJAR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班網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002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1" y="179283"/>
            <a:ext cx="409687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網站架構</a:t>
            </a:r>
            <a:r>
              <a:rPr lang="en-US" altLang="zh-TW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&amp;</a:t>
            </a:r>
            <a:r>
              <a:rPr lang="en-US" altLang="zh-CN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DEMO</a:t>
            </a:r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各頁面</a:t>
            </a:r>
            <a:endParaRPr lang="zh-CN" altLang="en-US" sz="1600" spc="6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65ACB4-9CCD-2828-CCCD-7E988020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0887"/>
            <a:ext cx="12192000" cy="362202"/>
          </a:xfrm>
          <a:prstGeom prst="rect">
            <a:avLst/>
          </a:prstGeom>
        </p:spPr>
      </p:pic>
      <p:sp>
        <p:nvSpPr>
          <p:cNvPr id="2" name="Freeform 42">
            <a:extLst>
              <a:ext uri="{FF2B5EF4-FFF2-40B4-BE49-F238E27FC236}">
                <a16:creationId xmlns:a16="http://schemas.microsoft.com/office/drawing/2014/main" id="{A6A43A88-ACD7-FA44-8B5A-098DF1FC0C49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492728" y="1073086"/>
            <a:ext cx="464202" cy="3436159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62084" tIns="31042" rIns="62084" bIns="31042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065819-E5A7-C7CA-1F16-00138B60B584}"/>
              </a:ext>
            </a:extLst>
          </p:cNvPr>
          <p:cNvSpPr/>
          <p:nvPr/>
        </p:nvSpPr>
        <p:spPr>
          <a:xfrm>
            <a:off x="1190848" y="3347754"/>
            <a:ext cx="4652684" cy="19389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000" dirty="0">
                <a:solidFill>
                  <a:srgbClr val="FFC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▲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導覽列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顯示各大分頁，使用鼠標點擊時，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網址後方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slash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的敘述會改變。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使用了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get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的方法來顯示頁面。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9E20EAB-2CFF-4C03-5558-891F9D40A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361" y="1338074"/>
            <a:ext cx="6153026" cy="4426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03E8551-58B3-70BB-5740-781107CA75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55"/>
          <a:stretch/>
        </p:blipFill>
        <p:spPr bwMode="auto">
          <a:xfrm>
            <a:off x="5468360" y="5726238"/>
            <a:ext cx="5296531" cy="658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431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1" y="179283"/>
            <a:ext cx="409687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網站架構</a:t>
            </a:r>
            <a:r>
              <a:rPr lang="en-US" altLang="zh-TW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&amp;</a:t>
            </a:r>
            <a:r>
              <a:rPr lang="en-US" altLang="zh-CN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DEMO</a:t>
            </a:r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各頁面</a:t>
            </a:r>
            <a:endParaRPr lang="zh-CN" altLang="en-US" sz="1600" spc="6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65ACB4-9CCD-2828-CCCD-7E988020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0887"/>
            <a:ext cx="12192000" cy="362202"/>
          </a:xfrm>
          <a:prstGeom prst="rect">
            <a:avLst/>
          </a:prstGeom>
        </p:spPr>
      </p:pic>
      <p:sp>
        <p:nvSpPr>
          <p:cNvPr id="2" name="Freeform 42">
            <a:extLst>
              <a:ext uri="{FF2B5EF4-FFF2-40B4-BE49-F238E27FC236}">
                <a16:creationId xmlns:a16="http://schemas.microsoft.com/office/drawing/2014/main" id="{A6A43A88-ACD7-FA44-8B5A-098DF1FC0C49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492728" y="1073086"/>
            <a:ext cx="464202" cy="3436159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62084" tIns="31042" rIns="62084" bIns="31042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065819-E5A7-C7CA-1F16-00138B60B584}"/>
              </a:ext>
            </a:extLst>
          </p:cNvPr>
          <p:cNvSpPr/>
          <p:nvPr/>
        </p:nvSpPr>
        <p:spPr>
          <a:xfrm>
            <a:off x="1138100" y="3734976"/>
            <a:ext cx="5135527" cy="132343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000" dirty="0">
                <a:solidFill>
                  <a:srgbClr val="FFC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▲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導覽列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當網址後方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slash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的敘述與本網站設定不符，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則導向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Error 404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之頁面。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B473C6-BB32-CF37-223F-50111599C9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1"/>
          <a:stretch/>
        </p:blipFill>
        <p:spPr bwMode="auto">
          <a:xfrm>
            <a:off x="6454797" y="2030124"/>
            <a:ext cx="5458529" cy="3754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798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1" y="179283"/>
            <a:ext cx="409687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網站架構</a:t>
            </a:r>
            <a:r>
              <a:rPr lang="en-US" altLang="zh-TW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&amp;</a:t>
            </a:r>
            <a:r>
              <a:rPr lang="en-US" altLang="zh-CN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DEMO</a:t>
            </a:r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各頁面</a:t>
            </a:r>
            <a:endParaRPr lang="zh-CN" altLang="en-US" sz="1600" spc="6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6D64C7D-0B52-17A2-65CA-FA920A8D8F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42" t="13822" r="20076" b="8543"/>
          <a:stretch/>
        </p:blipFill>
        <p:spPr>
          <a:xfrm>
            <a:off x="0" y="1435291"/>
            <a:ext cx="6438359" cy="464110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765ACB4-9CCD-2828-CCCD-7E9880205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10887"/>
            <a:ext cx="12192000" cy="362202"/>
          </a:xfrm>
          <a:prstGeom prst="rect">
            <a:avLst/>
          </a:prstGeom>
        </p:spPr>
      </p:pic>
      <p:sp>
        <p:nvSpPr>
          <p:cNvPr id="2" name="Freeform 42">
            <a:extLst>
              <a:ext uri="{FF2B5EF4-FFF2-40B4-BE49-F238E27FC236}">
                <a16:creationId xmlns:a16="http://schemas.microsoft.com/office/drawing/2014/main" id="{A6A43A88-ACD7-FA44-8B5A-098DF1FC0C49}"/>
              </a:ext>
            </a:extLst>
          </p:cNvPr>
          <p:cNvSpPr>
            <a:spLocks/>
          </p:cNvSpPr>
          <p:nvPr/>
        </p:nvSpPr>
        <p:spPr bwMode="auto">
          <a:xfrm rot="10800000">
            <a:off x="1038676" y="1073089"/>
            <a:ext cx="45720" cy="1585051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62084" tIns="31042" rIns="62084" bIns="31042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065819-E5A7-C7CA-1F16-00138B60B584}"/>
              </a:ext>
            </a:extLst>
          </p:cNvPr>
          <p:cNvSpPr/>
          <p:nvPr/>
        </p:nvSpPr>
        <p:spPr>
          <a:xfrm>
            <a:off x="6358797" y="2200231"/>
            <a:ext cx="5291633" cy="19389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000" dirty="0">
                <a:solidFill>
                  <a:srgbClr val="FFC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▲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首頁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此為顯示班級文章之處。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使用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/</a:t>
            </a:r>
            <a:r>
              <a:rPr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api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/article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去把文章的內容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GET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下來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D3437E8-4A62-A74C-C6B8-97F65C64A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359" y="3755844"/>
            <a:ext cx="4670462" cy="148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087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1" y="179283"/>
            <a:ext cx="409687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網站架構</a:t>
            </a:r>
            <a:r>
              <a:rPr lang="en-US" altLang="zh-TW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&amp;</a:t>
            </a:r>
            <a:r>
              <a:rPr lang="en-US" altLang="zh-CN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DEMO</a:t>
            </a:r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各頁面</a:t>
            </a:r>
            <a:endParaRPr lang="zh-CN" altLang="en-US" sz="1600" spc="6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65ACB4-9CCD-2828-CCCD-7E988020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0887"/>
            <a:ext cx="12192000" cy="362202"/>
          </a:xfrm>
          <a:prstGeom prst="rect">
            <a:avLst/>
          </a:prstGeom>
        </p:spPr>
      </p:pic>
      <p:sp>
        <p:nvSpPr>
          <p:cNvPr id="2" name="Freeform 42">
            <a:extLst>
              <a:ext uri="{FF2B5EF4-FFF2-40B4-BE49-F238E27FC236}">
                <a16:creationId xmlns:a16="http://schemas.microsoft.com/office/drawing/2014/main" id="{A6A43A88-ACD7-FA44-8B5A-098DF1FC0C49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77244" y="1073089"/>
            <a:ext cx="1192969" cy="2172135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62084" tIns="31042" rIns="62084" bIns="31042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065819-E5A7-C7CA-1F16-00138B60B584}"/>
              </a:ext>
            </a:extLst>
          </p:cNvPr>
          <p:cNvSpPr/>
          <p:nvPr/>
        </p:nvSpPr>
        <p:spPr>
          <a:xfrm>
            <a:off x="7539316" y="1616057"/>
            <a:ext cx="4652684" cy="501675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000" dirty="0">
                <a:solidFill>
                  <a:srgbClr val="FFC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▲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公告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此處分為兩個部分，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使用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BS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的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Nav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以實現分頁功能。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此為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Discord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公告之部分。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其使用了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Discord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機器人以實現此功能。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（如下圖所示）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因此部分與網頁設計並無相關，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且我們的組員熱愛竊取他人的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bot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故不多做贅述。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553F54D-C479-DF65-A651-BAAAE1875E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808" t="15647" r="20663" b="10366"/>
          <a:stretch/>
        </p:blipFill>
        <p:spPr>
          <a:xfrm>
            <a:off x="403081" y="1367529"/>
            <a:ext cx="7135906" cy="507405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ED002EB-D2BF-06C9-CD9A-FFD657143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4825" y="4308363"/>
            <a:ext cx="2200582" cy="9335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50693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2C19049-A5A8-489E-A38A-00F3ADD8F776}"/>
              </a:ext>
            </a:extLst>
          </p:cNvPr>
          <p:cNvSpPr/>
          <p:nvPr/>
        </p:nvSpPr>
        <p:spPr>
          <a:xfrm>
            <a:off x="1" y="179283"/>
            <a:ext cx="409687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網站架構</a:t>
            </a:r>
            <a:r>
              <a:rPr lang="en-US" altLang="zh-TW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&amp;</a:t>
            </a:r>
            <a:r>
              <a:rPr lang="en-US" altLang="zh-CN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DEMO</a:t>
            </a:r>
            <a:r>
              <a:rPr lang="zh-TW" altLang="en-US" sz="1600" spc="600" dirty="0">
                <a:solidFill>
                  <a:schemeClr val="bg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各頁面</a:t>
            </a:r>
            <a:endParaRPr lang="zh-CN" altLang="en-US" sz="1600" spc="600" dirty="0">
              <a:solidFill>
                <a:schemeClr val="bg1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65ACB4-9CCD-2828-CCCD-7E988020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0887"/>
            <a:ext cx="12192000" cy="362202"/>
          </a:xfrm>
          <a:prstGeom prst="rect">
            <a:avLst/>
          </a:prstGeom>
        </p:spPr>
      </p:pic>
      <p:sp>
        <p:nvSpPr>
          <p:cNvPr id="2" name="Freeform 42">
            <a:extLst>
              <a:ext uri="{FF2B5EF4-FFF2-40B4-BE49-F238E27FC236}">
                <a16:creationId xmlns:a16="http://schemas.microsoft.com/office/drawing/2014/main" id="{A6A43A88-ACD7-FA44-8B5A-098DF1FC0C49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77244" y="1073089"/>
            <a:ext cx="1192969" cy="2172135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62084" tIns="31042" rIns="62084" bIns="31042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065819-E5A7-C7CA-1F16-00138B60B584}"/>
              </a:ext>
            </a:extLst>
          </p:cNvPr>
          <p:cNvSpPr/>
          <p:nvPr/>
        </p:nvSpPr>
        <p:spPr>
          <a:xfrm>
            <a:off x="7386691" y="2159156"/>
            <a:ext cx="4900777" cy="2554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000" dirty="0">
                <a:solidFill>
                  <a:srgbClr val="FFC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▲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公告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此頁面使用了</a:t>
            </a:r>
            <a:r>
              <a:rPr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api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article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的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get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方法來製作。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當伺服器接收到</a:t>
            </a:r>
            <a:r>
              <a:rPr lang="en-US" altLang="zh-TW" sz="2000" dirty="0" err="1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api</a:t>
            </a:r>
            <a:r>
              <a:rPr lang="en-US" altLang="zh-TW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article</a:t>
            </a:r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將會確認文章類型是否為公告，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r>
              <a:rPr lang="zh-TW" altLang="en-US" sz="20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倘若是，則予前端進行顯示。</a:t>
            </a:r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endParaRPr lang="en-US" altLang="zh-TW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B75935-3A8F-F0E1-B801-302F70508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19" y="1949277"/>
            <a:ext cx="6894296" cy="41558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D765FE46-A9CE-A0D5-9D4A-4B0FF61DB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91" y="4666030"/>
            <a:ext cx="4670462" cy="148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857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风年度总结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1334</Words>
  <Application>Microsoft Office PowerPoint</Application>
  <PresentationFormat>寬螢幕</PresentationFormat>
  <Paragraphs>231</Paragraphs>
  <Slides>26</Slides>
  <Notes>26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5" baseType="lpstr">
      <vt:lpstr>等线</vt:lpstr>
      <vt:lpstr>等线 Light</vt:lpstr>
      <vt:lpstr>微软雅黑</vt:lpstr>
      <vt:lpstr>宋体</vt:lpstr>
      <vt:lpstr>Yu Mincho Demibold</vt:lpstr>
      <vt:lpstr>文悦古典明朝体 (须授权) JRFC</vt:lpstr>
      <vt:lpstr>微軟正黑體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賴家煜</cp:lastModifiedBy>
  <cp:revision>40</cp:revision>
  <dcterms:created xsi:type="dcterms:W3CDTF">2018-04-18T06:17:00Z</dcterms:created>
  <dcterms:modified xsi:type="dcterms:W3CDTF">2023-01-10T13:45:31Z</dcterms:modified>
</cp:coreProperties>
</file>