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0" r:id="rId7"/>
    <p:sldId id="262" r:id="rId8"/>
    <p:sldId id="267" r:id="rId9"/>
    <p:sldId id="263" r:id="rId10"/>
    <p:sldId id="268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6273-5053-4975-BDFA-96E484ECD6B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3BE1-FAF8-4741-9BBD-BB4A6BED4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1062" y="-526412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Amsa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76483" y="680430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Guui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1381" y="1844437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Jamsil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86427" y="4108270"/>
            <a:ext cx="13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Bogwang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56410" y="2968760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Ttukdo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76483" y="6464052"/>
            <a:ext cx="15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Yeongdungpo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85282" y="5318614"/>
            <a:ext cx="275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Norangjin</a:t>
            </a:r>
            <a:r>
              <a:rPr lang="en-US" b="1" dirty="0" smtClean="0"/>
              <a:t> (H)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76483" y="7658737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Gayang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719282" y="-683491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Oval 14"/>
          <p:cNvSpPr/>
          <p:nvPr/>
        </p:nvSpPr>
        <p:spPr>
          <a:xfrm>
            <a:off x="719282" y="485816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Oval 15"/>
          <p:cNvSpPr/>
          <p:nvPr/>
        </p:nvSpPr>
        <p:spPr>
          <a:xfrm>
            <a:off x="701963" y="1655123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Oval 16"/>
          <p:cNvSpPr/>
          <p:nvPr/>
        </p:nvSpPr>
        <p:spPr>
          <a:xfrm>
            <a:off x="719282" y="3993737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/>
          <p:cNvSpPr/>
          <p:nvPr/>
        </p:nvSpPr>
        <p:spPr>
          <a:xfrm>
            <a:off x="719282" y="6332351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Oval 18"/>
          <p:cNvSpPr/>
          <p:nvPr/>
        </p:nvSpPr>
        <p:spPr>
          <a:xfrm>
            <a:off x="719282" y="5163044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719282" y="2824430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Oval 20"/>
          <p:cNvSpPr/>
          <p:nvPr/>
        </p:nvSpPr>
        <p:spPr>
          <a:xfrm>
            <a:off x="719282" y="7501658"/>
            <a:ext cx="1685636" cy="6834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4" name="Straight Arrow Connector 33"/>
          <p:cNvCxnSpPr>
            <a:stCxn id="14" idx="4"/>
            <a:endCxn id="15" idx="0"/>
          </p:cNvCxnSpPr>
          <p:nvPr/>
        </p:nvCxnSpPr>
        <p:spPr>
          <a:xfrm>
            <a:off x="1562100" y="0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74800" y="1169307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74800" y="2338614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74800" y="3507921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574800" y="4677228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600200" y="5846535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0200" y="7015842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593849" y="2476975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62100" y="-1169307"/>
            <a:ext cx="0" cy="48581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606549" y="-1118507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13097" y="-1381713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Godoekchon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571997" y="-1118508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134097" y="-1381713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Manguonchon</a:t>
            </a:r>
            <a:r>
              <a:rPr lang="en-US" sz="1200" dirty="0" smtClean="0">
                <a:solidFill>
                  <a:schemeClr val="tx1"/>
                </a:solidFill>
              </a:rPr>
              <a:t> (H2)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34097" y="-420286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Choichon</a:t>
            </a:r>
            <a:r>
              <a:rPr lang="en-US" sz="1200" dirty="0" smtClean="0">
                <a:solidFill>
                  <a:schemeClr val="tx1"/>
                </a:solidFill>
              </a:rPr>
              <a:t> (H1)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  <a:endCxn id="47" idx="3"/>
          </p:cNvCxnSpPr>
          <p:nvPr/>
        </p:nvCxnSpPr>
        <p:spPr>
          <a:xfrm flipH="1" flipV="1">
            <a:off x="4571997" y="-1118507"/>
            <a:ext cx="1562100" cy="96142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68649" y="2213769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Seongnechon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527549" y="2476974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089649" y="2213769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Kamichon</a:t>
            </a:r>
            <a:r>
              <a:rPr lang="en-US" sz="1200" dirty="0" smtClean="0">
                <a:solidFill>
                  <a:schemeClr val="tx1"/>
                </a:solidFill>
              </a:rPr>
              <a:t> (H3)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60" idx="3"/>
          </p:cNvCxnSpPr>
          <p:nvPr/>
        </p:nvCxnSpPr>
        <p:spPr>
          <a:xfrm>
            <a:off x="-2553855" y="2588860"/>
            <a:ext cx="112875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912755" y="2325654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yangchechon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-66387" y="2601957"/>
            <a:ext cx="164118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-1437987" y="2325654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Tachon</a:t>
            </a:r>
            <a:r>
              <a:rPr lang="en-US" sz="1200" dirty="0" smtClean="0">
                <a:solidFill>
                  <a:schemeClr val="tx1"/>
                </a:solidFill>
              </a:rPr>
              <a:t>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7" idx="2"/>
            <a:endCxn id="60" idx="0"/>
          </p:cNvCxnSpPr>
          <p:nvPr/>
        </p:nvCxnSpPr>
        <p:spPr>
          <a:xfrm>
            <a:off x="-3233305" y="1695718"/>
            <a:ext cx="0" cy="6299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-3912755" y="1169307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Yangchechon</a:t>
            </a:r>
            <a:r>
              <a:rPr lang="en-US" sz="1200" dirty="0" smtClean="0">
                <a:solidFill>
                  <a:schemeClr val="tx1"/>
                </a:solidFill>
              </a:rPr>
              <a:t> H4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581149" y="3725232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155949" y="3462026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Jungnangchon</a:t>
            </a:r>
            <a:r>
              <a:rPr lang="en-US" sz="1200" dirty="0" smtClean="0">
                <a:solidFill>
                  <a:schemeClr val="tx1"/>
                </a:solidFill>
              </a:rPr>
              <a:t> 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514849" y="3725231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076949" y="3462026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Jungkechon</a:t>
            </a:r>
            <a:r>
              <a:rPr lang="en-US" sz="1200" dirty="0" smtClean="0">
                <a:solidFill>
                  <a:schemeClr val="tx1"/>
                </a:solidFill>
              </a:rPr>
              <a:t>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492997" y="3725231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663124" y="7115159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237924" y="6851953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Hongchechon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31515" y="7378364"/>
            <a:ext cx="13305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-1146435" y="7132326"/>
            <a:ext cx="1358900" cy="526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Anyangchon</a:t>
            </a:r>
            <a:r>
              <a:rPr lang="en-US" sz="1200" dirty="0" smtClean="0">
                <a:solidFill>
                  <a:schemeClr val="tx1"/>
                </a:solidFill>
              </a:rPr>
              <a:t>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-2455794" y="7395531"/>
            <a:ext cx="133058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1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Say some general trend of water with time; whether the water pollution becomes more severe with time by comparing the water quality in the inlet (</a:t>
            </a:r>
            <a:r>
              <a:rPr lang="en-US" sz="2000" dirty="0" err="1" smtClean="0"/>
              <a:t>Amsa</a:t>
            </a:r>
            <a:r>
              <a:rPr lang="en-US" sz="2000" dirty="0" smtClean="0"/>
              <a:t>) and the outlet (</a:t>
            </a:r>
            <a:r>
              <a:rPr lang="en-US" sz="2000" dirty="0" err="1" smtClean="0"/>
              <a:t>Gayang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Based the weather patterns, the weather effects could be categorized into two major seasons: Dry cold (November to April) and Hot Wet (May to October). The comparison is conducted by one-way ANOVA</a:t>
            </a:r>
          </a:p>
          <a:p>
            <a:r>
              <a:rPr lang="en-US" sz="2000" dirty="0" smtClean="0"/>
              <a:t>…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0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1" y="600896"/>
            <a:ext cx="8636639" cy="6112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632" y="416230"/>
            <a:ext cx="411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Correlation between different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632" y="416230"/>
            <a:ext cx="411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 to predict water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96" y="698542"/>
            <a:ext cx="7821785" cy="57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55" y="1228178"/>
            <a:ext cx="10798736" cy="40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82" y="1622065"/>
            <a:ext cx="3669222" cy="361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0" y="1562430"/>
            <a:ext cx="3837040" cy="36774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56" y="1622065"/>
            <a:ext cx="3851201" cy="3617844"/>
          </a:xfrm>
        </p:spPr>
      </p:pic>
      <p:sp>
        <p:nvSpPr>
          <p:cNvPr id="7" name="TextBox 6"/>
          <p:cNvSpPr txBox="1"/>
          <p:nvPr/>
        </p:nvSpPr>
        <p:spPr>
          <a:xfrm>
            <a:off x="420624" y="768096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54" y="434109"/>
            <a:ext cx="10515600" cy="5770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Increase pollution with the main stream from </a:t>
            </a:r>
            <a:r>
              <a:rPr lang="en-US" sz="2000" dirty="0" err="1" smtClean="0"/>
              <a:t>Amsa</a:t>
            </a:r>
            <a:r>
              <a:rPr lang="en-US" sz="2000" dirty="0" smtClean="0"/>
              <a:t> (inlet) to </a:t>
            </a:r>
            <a:r>
              <a:rPr lang="en-US" sz="2000" dirty="0" err="1" smtClean="0"/>
              <a:t>Gayang</a:t>
            </a:r>
            <a:r>
              <a:rPr lang="en-US" sz="2000" dirty="0" smtClean="0"/>
              <a:t> (outlet). Sone notable difference among the water quality station of COD, BOD and TOC suggests the chemical composition of the water river change. </a:t>
            </a:r>
          </a:p>
          <a:p>
            <a:r>
              <a:rPr lang="en-US" sz="2000" dirty="0" smtClean="0"/>
              <a:t>BOD is more variable and about half of COD -&gt; pollutants are quite labile. BOD significantly increase in </a:t>
            </a:r>
            <a:r>
              <a:rPr lang="en-US" sz="2000" dirty="0" err="1" smtClean="0"/>
              <a:t>Norangjin</a:t>
            </a:r>
            <a:r>
              <a:rPr lang="en-US" sz="2000" dirty="0" smtClean="0"/>
              <a:t>, slightly decrease in </a:t>
            </a:r>
            <a:r>
              <a:rPr lang="en-US" sz="2000" dirty="0" err="1" smtClean="0"/>
              <a:t>Yeongdungpo</a:t>
            </a:r>
            <a:r>
              <a:rPr lang="en-US" sz="2000" dirty="0" smtClean="0"/>
              <a:t>, then increase in </a:t>
            </a:r>
            <a:r>
              <a:rPr lang="en-US" sz="2000" dirty="0" err="1" smtClean="0"/>
              <a:t>Gayang</a:t>
            </a:r>
            <a:r>
              <a:rPr lang="en-US" sz="2000" dirty="0" smtClean="0"/>
              <a:t>. </a:t>
            </a:r>
            <a:r>
              <a:rPr lang="en-US" sz="2000" dirty="0" err="1" smtClean="0"/>
              <a:t>Noranjin</a:t>
            </a:r>
            <a:r>
              <a:rPr lang="en-US" sz="2000" dirty="0" smtClean="0"/>
              <a:t> is the famous seafood market in Seoul while no surface discharge from </a:t>
            </a:r>
            <a:r>
              <a:rPr lang="en-US" sz="2000" dirty="0" err="1" smtClean="0"/>
              <a:t>Norangjin</a:t>
            </a:r>
            <a:r>
              <a:rPr lang="en-US" sz="2000" dirty="0" smtClean="0"/>
              <a:t> to </a:t>
            </a:r>
            <a:r>
              <a:rPr lang="en-US" sz="2000" dirty="0" err="1" smtClean="0"/>
              <a:t>Yeodungpo</a:t>
            </a:r>
            <a:r>
              <a:rPr lang="en-US" sz="2000" dirty="0" smtClean="0"/>
              <a:t> (water dilution).</a:t>
            </a:r>
          </a:p>
          <a:p>
            <a:r>
              <a:rPr lang="en-US" sz="2000" dirty="0" smtClean="0"/>
              <a:t>TOC represents organic carbon content (C) in the water, </a:t>
            </a:r>
            <a:r>
              <a:rPr lang="en-US" sz="2000" dirty="0" err="1" smtClean="0"/>
              <a:t>Norangjin</a:t>
            </a:r>
            <a:r>
              <a:rPr lang="en-US" sz="2000" dirty="0" smtClean="0"/>
              <a:t> has notable higher content of organic carbon than other stations.</a:t>
            </a:r>
          </a:p>
          <a:p>
            <a:r>
              <a:rPr lang="en-US" sz="2000" dirty="0" smtClean="0"/>
              <a:t>…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83" y="182943"/>
            <a:ext cx="4025183" cy="3857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66" y="275336"/>
            <a:ext cx="3809746" cy="3172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4" y="182943"/>
            <a:ext cx="4086573" cy="385760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0" y="4222719"/>
            <a:ext cx="3807221" cy="3566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31" y="4333291"/>
            <a:ext cx="3821269" cy="34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56" y="1078992"/>
            <a:ext cx="5679956" cy="4394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" y="1078992"/>
            <a:ext cx="568682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585369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Increase of N, P with water stream. </a:t>
            </a:r>
            <a:r>
              <a:rPr lang="en-US" sz="2000" dirty="0"/>
              <a:t>For Nitrogen, three stations near the inlet showed no significant discrepancy (</a:t>
            </a:r>
            <a:r>
              <a:rPr lang="en-US" sz="2000" dirty="0" err="1"/>
              <a:t>Jamsil</a:t>
            </a:r>
            <a:r>
              <a:rPr lang="en-US" sz="2000" dirty="0"/>
              <a:t>, </a:t>
            </a:r>
            <a:r>
              <a:rPr lang="en-US" sz="2000" dirty="0" err="1"/>
              <a:t>Guui</a:t>
            </a:r>
            <a:r>
              <a:rPr lang="en-US" sz="2000" dirty="0"/>
              <a:t>, </a:t>
            </a:r>
            <a:r>
              <a:rPr lang="en-US" sz="2000" dirty="0" err="1"/>
              <a:t>Amsa</a:t>
            </a:r>
            <a:r>
              <a:rPr lang="en-US" sz="2000" dirty="0"/>
              <a:t>) but the N starts to increase and reach peak at </a:t>
            </a:r>
            <a:r>
              <a:rPr lang="en-US" sz="2000" dirty="0" err="1"/>
              <a:t>Norangjin</a:t>
            </a:r>
            <a:r>
              <a:rPr lang="en-US" sz="2000" dirty="0"/>
              <a:t>. The trend is somehow similar to Phosphorus </a:t>
            </a:r>
          </a:p>
          <a:p>
            <a:r>
              <a:rPr lang="en-US" sz="2000" dirty="0" smtClean="0"/>
              <a:t>Compared to NH3, NO3 consists major part of TN. The high DO content suggests the effective nitrification process within the river body. PO4 contribute only minor fraction in TP.</a:t>
            </a:r>
          </a:p>
          <a:p>
            <a:r>
              <a:rPr lang="en-US" sz="2000" dirty="0" smtClean="0"/>
              <a:t>We should say some conclusion about the water quality in the river by some water index; whether water is eutrophication, </a:t>
            </a:r>
            <a:r>
              <a:rPr lang="en-US" sz="2000" dirty="0" err="1" smtClean="0"/>
              <a:t>oligotrophication</a:t>
            </a:r>
            <a:r>
              <a:rPr lang="en-US" sz="2000" dirty="0" smtClean="0"/>
              <a:t>??, algal bloom?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95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22349"/>
              </p:ext>
            </p:extLst>
          </p:nvPr>
        </p:nvGraphicFramePr>
        <p:xfrm>
          <a:off x="475483" y="964216"/>
          <a:ext cx="11384007" cy="4449033"/>
        </p:xfrm>
        <a:graphic>
          <a:graphicData uri="http://schemas.openxmlformats.org/drawingml/2006/table">
            <a:tbl>
              <a:tblPr/>
              <a:tblGrid>
                <a:gridCol w="852679">
                  <a:extLst>
                    <a:ext uri="{9D8B030D-6E8A-4147-A177-3AD203B41FA5}">
                      <a16:colId xmlns:a16="http://schemas.microsoft.com/office/drawing/2014/main" val="1144965294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3077435998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884933546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251079828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3741825657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110939420"/>
                    </a:ext>
                  </a:extLst>
                </a:gridCol>
                <a:gridCol w="478697">
                  <a:extLst>
                    <a:ext uri="{9D8B030D-6E8A-4147-A177-3AD203B41FA5}">
                      <a16:colId xmlns:a16="http://schemas.microsoft.com/office/drawing/2014/main" val="166374150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3875264805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3503482014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1409224294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1160527551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3004341647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3193001907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1590129972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1201526819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2190182642"/>
                    </a:ext>
                  </a:extLst>
                </a:gridCol>
                <a:gridCol w="718045">
                  <a:extLst>
                    <a:ext uri="{9D8B030D-6E8A-4147-A177-3AD203B41FA5}">
                      <a16:colId xmlns:a16="http://schemas.microsoft.com/office/drawing/2014/main" val="846208336"/>
                    </a:ext>
                  </a:extLst>
                </a:gridCol>
              </a:tblGrid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Gayang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Yeongdeungpo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Norangjin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Bogwang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Ttukdo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Jamsil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Guui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Amsa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18217"/>
                  </a:ext>
                </a:extLst>
              </a:tr>
              <a:tr h="361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 Cold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 Wet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093354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500415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25663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690492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8381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0232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71681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20600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64981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39506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87628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35049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32038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78629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40605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841875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32938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18679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823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Chl-a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22625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963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0976" y="402336"/>
            <a:ext cx="19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Seasonal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652</Words>
  <Application>Microsoft Office PowerPoint</Application>
  <PresentationFormat>Widescreen</PresentationFormat>
  <Paragraphs>330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22</cp:revision>
  <dcterms:created xsi:type="dcterms:W3CDTF">2020-06-21T07:57:07Z</dcterms:created>
  <dcterms:modified xsi:type="dcterms:W3CDTF">2020-06-22T09:16:27Z</dcterms:modified>
</cp:coreProperties>
</file>