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51"/>
  </p:notesMasterIdLst>
  <p:sldIdLst>
    <p:sldId id="258" r:id="rId2"/>
    <p:sldId id="257" r:id="rId3"/>
    <p:sldId id="259" r:id="rId4"/>
    <p:sldId id="304" r:id="rId5"/>
    <p:sldId id="305" r:id="rId6"/>
    <p:sldId id="265" r:id="rId7"/>
    <p:sldId id="266" r:id="rId8"/>
    <p:sldId id="267" r:id="rId9"/>
    <p:sldId id="308" r:id="rId10"/>
    <p:sldId id="307" r:id="rId11"/>
    <p:sldId id="309" r:id="rId12"/>
    <p:sldId id="268" r:id="rId13"/>
    <p:sldId id="269" r:id="rId14"/>
    <p:sldId id="270" r:id="rId15"/>
    <p:sldId id="271" r:id="rId16"/>
    <p:sldId id="272" r:id="rId17"/>
    <p:sldId id="273" r:id="rId18"/>
    <p:sldId id="311" r:id="rId19"/>
    <p:sldId id="312" r:id="rId20"/>
    <p:sldId id="313" r:id="rId21"/>
    <p:sldId id="314" r:id="rId22"/>
    <p:sldId id="315" r:id="rId23"/>
    <p:sldId id="316" r:id="rId24"/>
    <p:sldId id="317" r:id="rId25"/>
    <p:sldId id="318" r:id="rId26"/>
    <p:sldId id="275" r:id="rId27"/>
    <p:sldId id="276" r:id="rId28"/>
    <p:sldId id="277" r:id="rId29"/>
    <p:sldId id="278" r:id="rId30"/>
    <p:sldId id="279" r:id="rId31"/>
    <p:sldId id="280" r:id="rId32"/>
    <p:sldId id="281" r:id="rId33"/>
    <p:sldId id="287" r:id="rId34"/>
    <p:sldId id="288" r:id="rId35"/>
    <p:sldId id="290" r:id="rId36"/>
    <p:sldId id="291" r:id="rId37"/>
    <p:sldId id="292" r:id="rId38"/>
    <p:sldId id="293" r:id="rId39"/>
    <p:sldId id="294" r:id="rId40"/>
    <p:sldId id="295" r:id="rId41"/>
    <p:sldId id="303" r:id="rId42"/>
    <p:sldId id="296" r:id="rId43"/>
    <p:sldId id="297" r:id="rId44"/>
    <p:sldId id="298" r:id="rId45"/>
    <p:sldId id="299" r:id="rId46"/>
    <p:sldId id="300" r:id="rId47"/>
    <p:sldId id="301" r:id="rId48"/>
    <p:sldId id="302" r:id="rId49"/>
    <p:sldId id="306"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432" y="108"/>
      </p:cViewPr>
      <p:guideLst/>
    </p:cSldViewPr>
  </p:slideViewPr>
  <p:notesTextViewPr>
    <p:cViewPr>
      <p:scale>
        <a:sx n="1" d="1"/>
        <a:sy n="1" d="1"/>
      </p:scale>
      <p:origin x="0" y="0"/>
    </p:cViewPr>
  </p:notesTextViewPr>
  <p:sorterViewPr>
    <p:cViewPr>
      <p:scale>
        <a:sx n="100" d="100"/>
        <a:sy n="100" d="100"/>
      </p:scale>
      <p:origin x="0" y="-44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4715A-75B4-4A2F-B306-B35199504976}" type="datetimeFigureOut">
              <a:rPr lang="vi-VN" smtClean="0"/>
              <a:t>03/04/2023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A8CD77-3293-4CFF-A682-27E4DF12C0BF}" type="slidenum">
              <a:rPr lang="vi-VN" smtClean="0"/>
              <a:t>‹#›</a:t>
            </a:fld>
            <a:endParaRPr lang="vi-VN"/>
          </a:p>
        </p:txBody>
      </p:sp>
    </p:spTree>
    <p:extLst>
      <p:ext uri="{BB962C8B-B14F-4D97-AF65-F5344CB8AC3E}">
        <p14:creationId xmlns:p14="http://schemas.microsoft.com/office/powerpoint/2010/main" val="1445481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5DED3F-2250-4059-A081-0763E91FFBD7}" type="datetimeFigureOut">
              <a:rPr lang="vi-VN" smtClean="0"/>
              <a:t>03/04/2023</a:t>
            </a:fld>
            <a:endParaRPr lang="vi-VN"/>
          </a:p>
        </p:txBody>
      </p:sp>
      <p:sp>
        <p:nvSpPr>
          <p:cNvPr id="5" name="Footer Placeholder 4"/>
          <p:cNvSpPr>
            <a:spLocks noGrp="1"/>
          </p:cNvSpPr>
          <p:nvPr>
            <p:ph type="ftr" sz="quarter" idx="11"/>
          </p:nvPr>
        </p:nvSpPr>
        <p:spPr>
          <a:xfrm>
            <a:off x="2416500" y="329307"/>
            <a:ext cx="4973915" cy="309201"/>
          </a:xfrm>
        </p:spPr>
        <p:txBody>
          <a:bodyPr/>
          <a:lstStyle/>
          <a:p>
            <a:endParaRPr lang="vi-VN"/>
          </a:p>
        </p:txBody>
      </p:sp>
      <p:sp>
        <p:nvSpPr>
          <p:cNvPr id="6" name="Slide Number Placeholder 5"/>
          <p:cNvSpPr>
            <a:spLocks noGrp="1"/>
          </p:cNvSpPr>
          <p:nvPr>
            <p:ph type="sldNum" sz="quarter" idx="12"/>
          </p:nvPr>
        </p:nvSpPr>
        <p:spPr>
          <a:xfrm>
            <a:off x="1437664" y="798973"/>
            <a:ext cx="811019" cy="503578"/>
          </a:xfrm>
        </p:spPr>
        <p:txBody>
          <a:bodyPr/>
          <a:lstStyle/>
          <a:p>
            <a:fld id="{F375C7A4-623B-4B8C-B35E-03040F05A10E}" type="slidenum">
              <a:rPr lang="vi-VN" smtClean="0"/>
              <a:t>‹#›</a:t>
            </a:fld>
            <a:endParaRPr lang="vi-V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442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5DED3F-2250-4059-A081-0763E91FFBD7}" type="datetimeFigureOut">
              <a:rPr lang="vi-VN" smtClean="0"/>
              <a:t>03/04/2023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375C7A4-623B-4B8C-B35E-03040F05A10E}" type="slidenum">
              <a:rPr lang="vi-VN" smtClean="0"/>
              <a:t>‹#›</a:t>
            </a:fld>
            <a:endParaRPr lang="vi-V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2433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5DED3F-2250-4059-A081-0763E91FFBD7}" type="datetimeFigureOut">
              <a:rPr lang="vi-VN" smtClean="0"/>
              <a:t>03/04/2023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375C7A4-623B-4B8C-B35E-03040F05A10E}" type="slidenum">
              <a:rPr lang="vi-VN" smtClean="0"/>
              <a:t>‹#›</a:t>
            </a:fld>
            <a:endParaRPr lang="vi-V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3129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5DED3F-2250-4059-A081-0763E91FFBD7}" type="datetimeFigureOut">
              <a:rPr lang="vi-VN" smtClean="0"/>
              <a:t>03/04/2023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375C7A4-623B-4B8C-B35E-03040F05A10E}" type="slidenum">
              <a:rPr lang="vi-VN" smtClean="0"/>
              <a:t>‹#›</a:t>
            </a:fld>
            <a:endParaRPr lang="vi-V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928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5DED3F-2250-4059-A081-0763E91FFBD7}" type="datetimeFigureOut">
              <a:rPr lang="vi-VN" smtClean="0"/>
              <a:t>03/04/2023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375C7A4-623B-4B8C-B35E-03040F05A10E}" type="slidenum">
              <a:rPr lang="vi-VN" smtClean="0"/>
              <a:t>‹#›</a:t>
            </a:fld>
            <a:endParaRPr lang="vi-V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071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5DED3F-2250-4059-A081-0763E91FFBD7}" type="datetimeFigureOut">
              <a:rPr lang="vi-VN" smtClean="0"/>
              <a:t>03/04/2023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375C7A4-623B-4B8C-B35E-03040F05A10E}" type="slidenum">
              <a:rPr lang="vi-VN" smtClean="0"/>
              <a:t>‹#›</a:t>
            </a:fld>
            <a:endParaRPr lang="vi-V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2024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5DED3F-2250-4059-A081-0763E91FFBD7}" type="datetimeFigureOut">
              <a:rPr lang="vi-VN" smtClean="0"/>
              <a:t>03/04/2023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F375C7A4-623B-4B8C-B35E-03040F05A10E}" type="slidenum">
              <a:rPr lang="vi-VN" smtClean="0"/>
              <a:t>‹#›</a:t>
            </a:fld>
            <a:endParaRPr lang="vi-V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7028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5DED3F-2250-4059-A081-0763E91FFBD7}" type="datetimeFigureOut">
              <a:rPr lang="vi-VN" smtClean="0"/>
              <a:t>03/04/2023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F375C7A4-623B-4B8C-B35E-03040F05A10E}" type="slidenum">
              <a:rPr lang="vi-VN" smtClean="0"/>
              <a:t>‹#›</a:t>
            </a:fld>
            <a:endParaRPr lang="vi-V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5617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5DED3F-2250-4059-A081-0763E91FFBD7}" type="datetimeFigureOut">
              <a:rPr lang="vi-VN" smtClean="0"/>
              <a:t>03/04/2023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F375C7A4-623B-4B8C-B35E-03040F05A10E}" type="slidenum">
              <a:rPr lang="vi-VN" smtClean="0"/>
              <a:t>‹#›</a:t>
            </a:fld>
            <a:endParaRPr lang="vi-VN"/>
          </a:p>
        </p:txBody>
      </p:sp>
    </p:spTree>
    <p:extLst>
      <p:ext uri="{BB962C8B-B14F-4D97-AF65-F5344CB8AC3E}">
        <p14:creationId xmlns:p14="http://schemas.microsoft.com/office/powerpoint/2010/main" val="1191808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5DED3F-2250-4059-A081-0763E91FFBD7}" type="datetimeFigureOut">
              <a:rPr lang="vi-VN" smtClean="0"/>
              <a:t>03/04/2023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375C7A4-623B-4B8C-B35E-03040F05A10E}" type="slidenum">
              <a:rPr lang="vi-VN" smtClean="0"/>
              <a:t>‹#›</a:t>
            </a:fld>
            <a:endParaRPr lang="vi-V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5218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05DED3F-2250-4059-A081-0763E91FFBD7}" type="datetimeFigureOut">
              <a:rPr lang="vi-VN" smtClean="0"/>
              <a:t>03/04/2023</a:t>
            </a:fld>
            <a:endParaRPr lang="vi-VN"/>
          </a:p>
        </p:txBody>
      </p:sp>
      <p:sp>
        <p:nvSpPr>
          <p:cNvPr id="6" name="Footer Placeholder 5"/>
          <p:cNvSpPr>
            <a:spLocks noGrp="1"/>
          </p:cNvSpPr>
          <p:nvPr>
            <p:ph type="ftr" sz="quarter" idx="11"/>
          </p:nvPr>
        </p:nvSpPr>
        <p:spPr>
          <a:xfrm>
            <a:off x="1447382" y="318640"/>
            <a:ext cx="5541004" cy="320931"/>
          </a:xfrm>
        </p:spPr>
        <p:txBody>
          <a:bodyPr/>
          <a:lstStyle/>
          <a:p>
            <a:endParaRPr lang="vi-VN"/>
          </a:p>
        </p:txBody>
      </p:sp>
      <p:sp>
        <p:nvSpPr>
          <p:cNvPr id="7" name="Slide Number Placeholder 6"/>
          <p:cNvSpPr>
            <a:spLocks noGrp="1"/>
          </p:cNvSpPr>
          <p:nvPr>
            <p:ph type="sldNum" sz="quarter" idx="12"/>
          </p:nvPr>
        </p:nvSpPr>
        <p:spPr/>
        <p:txBody>
          <a:bodyPr/>
          <a:lstStyle/>
          <a:p>
            <a:fld id="{F375C7A4-623B-4B8C-B35E-03040F05A10E}" type="slidenum">
              <a:rPr lang="vi-VN" smtClean="0"/>
              <a:t>‹#›</a:t>
            </a:fld>
            <a:endParaRPr lang="vi-V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1041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05DED3F-2250-4059-A081-0763E91FFBD7}" type="datetimeFigureOut">
              <a:rPr lang="vi-VN" smtClean="0"/>
              <a:t>03/04/2023</a:t>
            </a:fld>
            <a:endParaRPr lang="vi-V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375C7A4-623B-4B8C-B35E-03040F05A10E}" type="slidenum">
              <a:rPr lang="vi-VN" smtClean="0"/>
              <a:t>‹#›</a:t>
            </a:fld>
            <a:endParaRPr lang="vi-V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97898"/>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99+ Hình nền Slide chuyên nghiệp">
            <a:extLst>
              <a:ext uri="{FF2B5EF4-FFF2-40B4-BE49-F238E27FC236}">
                <a16:creationId xmlns:a16="http://schemas.microsoft.com/office/drawing/2014/main" id="{429BED85-F29C-6EFF-08D7-1142B03ABF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 y="-1"/>
            <a:ext cx="12191999" cy="6858000"/>
          </a:xfrm>
          <a:custGeom>
            <a:avLst/>
            <a:gdLst/>
            <a:ahLst/>
            <a:cxnLst/>
            <a:rect l="l" t="t" r="r" b="b"/>
            <a:pathLst>
              <a:path w="12191999" h="6842601">
                <a:moveTo>
                  <a:pt x="0" y="0"/>
                </a:moveTo>
                <a:lnTo>
                  <a:pt x="12191999" y="0"/>
                </a:lnTo>
                <a:lnTo>
                  <a:pt x="12191999" y="6842601"/>
                </a:lnTo>
                <a:lnTo>
                  <a:pt x="10316981" y="6842601"/>
                </a:lnTo>
                <a:cubicBezTo>
                  <a:pt x="10312796" y="6835189"/>
                  <a:pt x="10163183" y="6730124"/>
                  <a:pt x="10158998" y="6722712"/>
                </a:cubicBezTo>
                <a:cubicBezTo>
                  <a:pt x="10120278" y="6678190"/>
                  <a:pt x="10156462" y="6716223"/>
                  <a:pt x="10090349" y="6671420"/>
                </a:cubicBezTo>
                <a:cubicBezTo>
                  <a:pt x="10043032" y="6655694"/>
                  <a:pt x="9995855" y="6551879"/>
                  <a:pt x="9955425" y="6498018"/>
                </a:cubicBezTo>
                <a:cubicBezTo>
                  <a:pt x="9939618" y="6480021"/>
                  <a:pt x="9915110" y="6461677"/>
                  <a:pt x="9891265" y="6454528"/>
                </a:cubicBezTo>
                <a:cubicBezTo>
                  <a:pt x="9868239" y="6464957"/>
                  <a:pt x="9865423" y="6431640"/>
                  <a:pt x="9848227" y="6426063"/>
                </a:cubicBezTo>
                <a:cubicBezTo>
                  <a:pt x="9838059" y="6433162"/>
                  <a:pt x="9815047" y="6410348"/>
                  <a:pt x="9812354" y="6399604"/>
                </a:cubicBezTo>
                <a:cubicBezTo>
                  <a:pt x="9825285" y="6377997"/>
                  <a:pt x="9725923" y="6372757"/>
                  <a:pt x="9725915" y="6356381"/>
                </a:cubicBezTo>
                <a:cubicBezTo>
                  <a:pt x="9696279" y="6348066"/>
                  <a:pt x="9591199" y="6354143"/>
                  <a:pt x="9575033" y="6325258"/>
                </a:cubicBezTo>
                <a:cubicBezTo>
                  <a:pt x="9516434" y="6303128"/>
                  <a:pt x="9441613" y="6276805"/>
                  <a:pt x="9415626" y="6271777"/>
                </a:cubicBezTo>
                <a:cubicBezTo>
                  <a:pt x="9378293" y="6313495"/>
                  <a:pt x="9281935" y="6171365"/>
                  <a:pt x="9171493" y="6150430"/>
                </a:cubicBezTo>
                <a:cubicBezTo>
                  <a:pt x="9155426" y="6152396"/>
                  <a:pt x="9147439" y="6151015"/>
                  <a:pt x="9146018" y="6139864"/>
                </a:cubicBezTo>
                <a:cubicBezTo>
                  <a:pt x="9112029" y="6132441"/>
                  <a:pt x="9087339" y="6101138"/>
                  <a:pt x="9059635" y="6109957"/>
                </a:cubicBezTo>
                <a:cubicBezTo>
                  <a:pt x="9024424" y="6092144"/>
                  <a:pt x="9043048" y="6078417"/>
                  <a:pt x="9010911" y="6064789"/>
                </a:cubicBezTo>
                <a:lnTo>
                  <a:pt x="8866811" y="6028191"/>
                </a:lnTo>
                <a:cubicBezTo>
                  <a:pt x="8846465" y="6021172"/>
                  <a:pt x="8825221" y="6000527"/>
                  <a:pt x="8804584" y="5994237"/>
                </a:cubicBezTo>
                <a:lnTo>
                  <a:pt x="8783071" y="5990448"/>
                </a:lnTo>
                <a:lnTo>
                  <a:pt x="8770456" y="5978060"/>
                </a:lnTo>
                <a:cubicBezTo>
                  <a:pt x="8764772" y="5975259"/>
                  <a:pt x="8757695" y="5974720"/>
                  <a:pt x="8748297" y="5978070"/>
                </a:cubicBezTo>
                <a:cubicBezTo>
                  <a:pt x="8730344" y="5973495"/>
                  <a:pt x="8679808" y="5955894"/>
                  <a:pt x="8662742" y="5950603"/>
                </a:cubicBezTo>
                <a:lnTo>
                  <a:pt x="8645902" y="5946326"/>
                </a:lnTo>
                <a:lnTo>
                  <a:pt x="8638176" y="5938358"/>
                </a:lnTo>
                <a:cubicBezTo>
                  <a:pt x="8625897" y="5932642"/>
                  <a:pt x="8594811" y="5922073"/>
                  <a:pt x="8572224" y="5912032"/>
                </a:cubicBezTo>
                <a:cubicBezTo>
                  <a:pt x="8553809" y="5897782"/>
                  <a:pt x="8529845" y="5886100"/>
                  <a:pt x="8502655" y="5878114"/>
                </a:cubicBezTo>
                <a:cubicBezTo>
                  <a:pt x="8496990" y="5883034"/>
                  <a:pt x="8489611" y="5872566"/>
                  <a:pt x="8485159" y="5869819"/>
                </a:cubicBezTo>
                <a:cubicBezTo>
                  <a:pt x="8483457" y="5873482"/>
                  <a:pt x="8471232" y="5872664"/>
                  <a:pt x="8468539" y="5868711"/>
                </a:cubicBezTo>
                <a:cubicBezTo>
                  <a:pt x="8389167" y="5836352"/>
                  <a:pt x="8421742" y="5881497"/>
                  <a:pt x="8379810" y="5849376"/>
                </a:cubicBezTo>
                <a:cubicBezTo>
                  <a:pt x="8371729" y="5846373"/>
                  <a:pt x="8364483" y="5846766"/>
                  <a:pt x="8357758" y="5848601"/>
                </a:cubicBezTo>
                <a:lnTo>
                  <a:pt x="8315264" y="5836192"/>
                </a:lnTo>
                <a:cubicBezTo>
                  <a:pt x="8299077" y="5829531"/>
                  <a:pt x="8281671" y="5824011"/>
                  <a:pt x="8263455" y="5819793"/>
                </a:cubicBezTo>
                <a:cubicBezTo>
                  <a:pt x="8257386" y="5826849"/>
                  <a:pt x="8245582" y="5813448"/>
                  <a:pt x="8239287" y="5810141"/>
                </a:cubicBezTo>
                <a:cubicBezTo>
                  <a:pt x="8237965" y="5815186"/>
                  <a:pt x="8222226" y="5815108"/>
                  <a:pt x="8217888" y="5810039"/>
                </a:cubicBezTo>
                <a:cubicBezTo>
                  <a:pt x="8109447" y="5773303"/>
                  <a:pt x="8161302" y="5831037"/>
                  <a:pt x="8100547" y="5791517"/>
                </a:cubicBezTo>
                <a:cubicBezTo>
                  <a:pt x="8089574" y="5788167"/>
                  <a:pt x="8080448" y="5789295"/>
                  <a:pt x="8072316" y="5792309"/>
                </a:cubicBezTo>
                <a:lnTo>
                  <a:pt x="8056967" y="5800648"/>
                </a:lnTo>
                <a:lnTo>
                  <a:pt x="8047885" y="5795270"/>
                </a:lnTo>
                <a:cubicBezTo>
                  <a:pt x="8010204" y="5788738"/>
                  <a:pt x="7996426" y="5797608"/>
                  <a:pt x="7977128" y="5783189"/>
                </a:cubicBezTo>
                <a:cubicBezTo>
                  <a:pt x="7943466" y="5775577"/>
                  <a:pt x="7904823" y="5770953"/>
                  <a:pt x="7874392" y="5763715"/>
                </a:cubicBezTo>
                <a:cubicBezTo>
                  <a:pt x="7860337" y="5743777"/>
                  <a:pt x="7817541" y="5748989"/>
                  <a:pt x="7794543" y="5739759"/>
                </a:cubicBezTo>
                <a:cubicBezTo>
                  <a:pt x="7784688" y="5731467"/>
                  <a:pt x="7776709" y="5729004"/>
                  <a:pt x="7763762" y="5734031"/>
                </a:cubicBezTo>
                <a:cubicBezTo>
                  <a:pt x="7718781" y="5694154"/>
                  <a:pt x="7732231" y="5727368"/>
                  <a:pt x="7685889" y="5707234"/>
                </a:cubicBezTo>
                <a:cubicBezTo>
                  <a:pt x="7646521" y="5687607"/>
                  <a:pt x="7600389" y="5671470"/>
                  <a:pt x="7566744" y="5634586"/>
                </a:cubicBezTo>
                <a:cubicBezTo>
                  <a:pt x="7561306" y="5624813"/>
                  <a:pt x="7543589" y="5618525"/>
                  <a:pt x="7527170" y="5620542"/>
                </a:cubicBezTo>
                <a:cubicBezTo>
                  <a:pt x="7524343" y="5620889"/>
                  <a:pt x="7521664" y="5621475"/>
                  <a:pt x="7519214" y="5622280"/>
                </a:cubicBezTo>
                <a:cubicBezTo>
                  <a:pt x="7500062" y="5596964"/>
                  <a:pt x="7480476" y="5604337"/>
                  <a:pt x="7473157" y="5588143"/>
                </a:cubicBezTo>
                <a:cubicBezTo>
                  <a:pt x="7433415" y="5574859"/>
                  <a:pt x="7395118" y="5582388"/>
                  <a:pt x="7388000" y="5568063"/>
                </a:cubicBezTo>
                <a:cubicBezTo>
                  <a:pt x="7366403" y="5564920"/>
                  <a:pt x="7332262" y="5573848"/>
                  <a:pt x="7320876" y="5557698"/>
                </a:cubicBezTo>
                <a:cubicBezTo>
                  <a:pt x="7314891" y="5568111"/>
                  <a:pt x="7299319" y="5544964"/>
                  <a:pt x="7284480" y="5549820"/>
                </a:cubicBezTo>
                <a:cubicBezTo>
                  <a:pt x="7273570" y="5554430"/>
                  <a:pt x="7266301" y="5548483"/>
                  <a:pt x="7256619" y="5546379"/>
                </a:cubicBezTo>
                <a:cubicBezTo>
                  <a:pt x="7242503" y="5549088"/>
                  <a:pt x="7202543" y="5533379"/>
                  <a:pt x="7193112" y="5525289"/>
                </a:cubicBezTo>
                <a:cubicBezTo>
                  <a:pt x="7172259" y="5499151"/>
                  <a:pt x="7108617" y="5505485"/>
                  <a:pt x="7090943" y="5485177"/>
                </a:cubicBezTo>
                <a:cubicBezTo>
                  <a:pt x="7083637" y="5481419"/>
                  <a:pt x="7076140" y="5479148"/>
                  <a:pt x="7068566" y="5477809"/>
                </a:cubicBezTo>
                <a:lnTo>
                  <a:pt x="7023035" y="5476595"/>
                </a:lnTo>
                <a:lnTo>
                  <a:pt x="7001197" y="5476163"/>
                </a:lnTo>
                <a:cubicBezTo>
                  <a:pt x="7016126" y="5454256"/>
                  <a:pt x="6943549" y="5466815"/>
                  <a:pt x="6967472" y="5451057"/>
                </a:cubicBezTo>
                <a:cubicBezTo>
                  <a:pt x="6931240" y="5443544"/>
                  <a:pt x="6920843" y="5429649"/>
                  <a:pt x="6883334" y="5418880"/>
                </a:cubicBezTo>
                <a:lnTo>
                  <a:pt x="6742417" y="5386446"/>
                </a:lnTo>
                <a:cubicBezTo>
                  <a:pt x="6690532" y="5366095"/>
                  <a:pt x="6665174" y="5364632"/>
                  <a:pt x="6618315" y="5353085"/>
                </a:cubicBezTo>
                <a:cubicBezTo>
                  <a:pt x="6581698" y="5304210"/>
                  <a:pt x="6547395" y="5315779"/>
                  <a:pt x="6521050" y="5283194"/>
                </a:cubicBezTo>
                <a:cubicBezTo>
                  <a:pt x="6469114" y="5268862"/>
                  <a:pt x="6472597" y="5253957"/>
                  <a:pt x="6414460" y="5253832"/>
                </a:cubicBezTo>
                <a:lnTo>
                  <a:pt x="6362535" y="5220502"/>
                </a:lnTo>
                <a:cubicBezTo>
                  <a:pt x="6350866" y="5213881"/>
                  <a:pt x="6347641" y="5215777"/>
                  <a:pt x="6344443" y="5214103"/>
                </a:cubicBezTo>
                <a:lnTo>
                  <a:pt x="6343344" y="5210454"/>
                </a:lnTo>
                <a:lnTo>
                  <a:pt x="6333344" y="5205307"/>
                </a:lnTo>
                <a:lnTo>
                  <a:pt x="6315602" y="5193288"/>
                </a:lnTo>
                <a:lnTo>
                  <a:pt x="6310442" y="5192802"/>
                </a:lnTo>
                <a:lnTo>
                  <a:pt x="6280815" y="5177420"/>
                </a:lnTo>
                <a:lnTo>
                  <a:pt x="6279533" y="5178045"/>
                </a:lnTo>
                <a:cubicBezTo>
                  <a:pt x="6275980" y="5179097"/>
                  <a:pt x="6272084" y="5179212"/>
                  <a:pt x="6267362" y="5177370"/>
                </a:cubicBezTo>
                <a:cubicBezTo>
                  <a:pt x="6261796" y="5192470"/>
                  <a:pt x="6259530" y="5180933"/>
                  <a:pt x="6246095" y="5174167"/>
                </a:cubicBezTo>
                <a:lnTo>
                  <a:pt x="6155252" y="5161201"/>
                </a:lnTo>
                <a:lnTo>
                  <a:pt x="6148525" y="5158442"/>
                </a:lnTo>
                <a:lnTo>
                  <a:pt x="6148187" y="5158573"/>
                </a:lnTo>
                <a:cubicBezTo>
                  <a:pt x="6146292" y="5158370"/>
                  <a:pt x="6143916" y="5157611"/>
                  <a:pt x="6140686" y="5156032"/>
                </a:cubicBezTo>
                <a:lnTo>
                  <a:pt x="6136260" y="5153413"/>
                </a:lnTo>
                <a:lnTo>
                  <a:pt x="6123208" y="5148061"/>
                </a:lnTo>
                <a:lnTo>
                  <a:pt x="6117367" y="5147451"/>
                </a:lnTo>
                <a:lnTo>
                  <a:pt x="5957305" y="5146062"/>
                </a:lnTo>
                <a:cubicBezTo>
                  <a:pt x="5920540" y="5140405"/>
                  <a:pt x="5887096" y="5142015"/>
                  <a:pt x="5857259" y="5132052"/>
                </a:cubicBezTo>
                <a:cubicBezTo>
                  <a:pt x="5843335" y="5135303"/>
                  <a:pt x="5830921" y="5135493"/>
                  <a:pt x="5821375" y="5125606"/>
                </a:cubicBezTo>
                <a:cubicBezTo>
                  <a:pt x="5786501" y="5122615"/>
                  <a:pt x="5775399" y="5132648"/>
                  <a:pt x="5755916" y="5120171"/>
                </a:cubicBezTo>
                <a:cubicBezTo>
                  <a:pt x="5732132" y="5135438"/>
                  <a:pt x="5732735" y="5128211"/>
                  <a:pt x="5725007" y="5121437"/>
                </a:cubicBezTo>
                <a:lnTo>
                  <a:pt x="5723810" y="5120848"/>
                </a:lnTo>
                <a:lnTo>
                  <a:pt x="5720531" y="5123048"/>
                </a:lnTo>
                <a:lnTo>
                  <a:pt x="5714794" y="5123371"/>
                </a:lnTo>
                <a:lnTo>
                  <a:pt x="5700141" y="5120131"/>
                </a:lnTo>
                <a:lnTo>
                  <a:pt x="5694799" y="5118234"/>
                </a:lnTo>
                <a:cubicBezTo>
                  <a:pt x="5691058" y="5117179"/>
                  <a:pt x="5688491" y="5116804"/>
                  <a:pt x="5686627" y="5116903"/>
                </a:cubicBezTo>
                <a:lnTo>
                  <a:pt x="5686371" y="5117086"/>
                </a:lnTo>
                <a:lnTo>
                  <a:pt x="5678818" y="5115416"/>
                </a:lnTo>
                <a:cubicBezTo>
                  <a:pt x="5666199" y="5112102"/>
                  <a:pt x="5654035" y="5108410"/>
                  <a:pt x="5642547" y="5104511"/>
                </a:cubicBezTo>
                <a:cubicBezTo>
                  <a:pt x="5629444" y="5114945"/>
                  <a:pt x="5588783" y="5093343"/>
                  <a:pt x="5587979" y="5116963"/>
                </a:cubicBezTo>
                <a:cubicBezTo>
                  <a:pt x="5572317" y="5112380"/>
                  <a:pt x="5564904" y="5101292"/>
                  <a:pt x="5566635" y="5117158"/>
                </a:cubicBezTo>
                <a:cubicBezTo>
                  <a:pt x="5561375" y="5116079"/>
                  <a:pt x="5557787" y="5116811"/>
                  <a:pt x="5554952" y="5118417"/>
                </a:cubicBezTo>
                <a:lnTo>
                  <a:pt x="5554039" y="5119241"/>
                </a:lnTo>
                <a:lnTo>
                  <a:pt x="5514253" y="5109018"/>
                </a:lnTo>
                <a:lnTo>
                  <a:pt x="5492156" y="5099904"/>
                </a:lnTo>
                <a:lnTo>
                  <a:pt x="5480446" y="5096385"/>
                </a:lnTo>
                <a:lnTo>
                  <a:pt x="5477744" y="5092939"/>
                </a:lnTo>
                <a:cubicBezTo>
                  <a:pt x="5474490" y="5090581"/>
                  <a:pt x="5469391" y="5088951"/>
                  <a:pt x="5460150" y="5088988"/>
                </a:cubicBezTo>
                <a:lnTo>
                  <a:pt x="5457901" y="5089459"/>
                </a:lnTo>
                <a:lnTo>
                  <a:pt x="5444243" y="5082761"/>
                </a:lnTo>
                <a:cubicBezTo>
                  <a:pt x="5439993" y="5080007"/>
                  <a:pt x="5436418" y="5076805"/>
                  <a:pt x="5433825" y="5072992"/>
                </a:cubicBezTo>
                <a:cubicBezTo>
                  <a:pt x="5379442" y="5082090"/>
                  <a:pt x="5336110" y="5058382"/>
                  <a:pt x="5280996" y="5052402"/>
                </a:cubicBezTo>
                <a:cubicBezTo>
                  <a:pt x="5250806" y="5043777"/>
                  <a:pt x="5168599" y="5048109"/>
                  <a:pt x="5161582" y="5019668"/>
                </a:cubicBezTo>
                <a:cubicBezTo>
                  <a:pt x="5121870" y="5011383"/>
                  <a:pt x="5095637" y="5009222"/>
                  <a:pt x="5042717" y="5002692"/>
                </a:cubicBezTo>
                <a:cubicBezTo>
                  <a:pt x="4991136" y="4972487"/>
                  <a:pt x="4902282" y="4979360"/>
                  <a:pt x="4840514" y="4959306"/>
                </a:cubicBezTo>
                <a:cubicBezTo>
                  <a:pt x="4799904" y="4976415"/>
                  <a:pt x="4824087" y="4958371"/>
                  <a:pt x="4786778" y="4956661"/>
                </a:cubicBezTo>
                <a:cubicBezTo>
                  <a:pt x="4801901" y="4937231"/>
                  <a:pt x="4739845" y="4961208"/>
                  <a:pt x="4743741" y="4937104"/>
                </a:cubicBezTo>
                <a:cubicBezTo>
                  <a:pt x="4736829" y="4937557"/>
                  <a:pt x="4730010" y="4938753"/>
                  <a:pt x="4723136" y="4940138"/>
                </a:cubicBezTo>
                <a:lnTo>
                  <a:pt x="4719535" y="4940850"/>
                </a:lnTo>
                <a:lnTo>
                  <a:pt x="4706143" y="4939586"/>
                </a:lnTo>
                <a:lnTo>
                  <a:pt x="4701098" y="4944372"/>
                </a:lnTo>
                <a:lnTo>
                  <a:pt x="4680034" y="4946157"/>
                </a:lnTo>
                <a:cubicBezTo>
                  <a:pt x="4672339" y="4946029"/>
                  <a:pt x="4664292" y="4944964"/>
                  <a:pt x="4655740" y="4942396"/>
                </a:cubicBezTo>
                <a:cubicBezTo>
                  <a:pt x="4636359" y="4929384"/>
                  <a:pt x="4599700" y="4935346"/>
                  <a:pt x="4569298" y="4929596"/>
                </a:cubicBezTo>
                <a:lnTo>
                  <a:pt x="4555977" y="4924356"/>
                </a:lnTo>
                <a:lnTo>
                  <a:pt x="4508949" y="4921648"/>
                </a:lnTo>
                <a:cubicBezTo>
                  <a:pt x="4495668" y="4920437"/>
                  <a:pt x="4482007" y="4918694"/>
                  <a:pt x="4467838" y="4915993"/>
                </a:cubicBezTo>
                <a:lnTo>
                  <a:pt x="4441948" y="4909300"/>
                </a:lnTo>
                <a:lnTo>
                  <a:pt x="4394719" y="4901820"/>
                </a:lnTo>
                <a:lnTo>
                  <a:pt x="4356810" y="4905146"/>
                </a:lnTo>
                <a:lnTo>
                  <a:pt x="4222144" y="4909117"/>
                </a:lnTo>
                <a:cubicBezTo>
                  <a:pt x="4202488" y="4913903"/>
                  <a:pt x="4184742" y="4933491"/>
                  <a:pt x="4160481" y="4923474"/>
                </a:cubicBezTo>
                <a:cubicBezTo>
                  <a:pt x="4165854" y="4934564"/>
                  <a:pt x="4131661" y="4919946"/>
                  <a:pt x="4124879" y="4929303"/>
                </a:cubicBezTo>
                <a:cubicBezTo>
                  <a:pt x="4120895" y="4937086"/>
                  <a:pt x="4109593" y="4934464"/>
                  <a:pt x="4100114" y="4936007"/>
                </a:cubicBezTo>
                <a:cubicBezTo>
                  <a:pt x="4091835" y="4943256"/>
                  <a:pt x="4045978" y="4943549"/>
                  <a:pt x="4030957" y="4939826"/>
                </a:cubicBezTo>
                <a:cubicBezTo>
                  <a:pt x="3989825" y="4924453"/>
                  <a:pt x="3946860" y="4952050"/>
                  <a:pt x="3913764" y="4940618"/>
                </a:cubicBezTo>
                <a:cubicBezTo>
                  <a:pt x="3904534" y="4939906"/>
                  <a:pt x="3896577" y="4940543"/>
                  <a:pt x="3889457" y="4942017"/>
                </a:cubicBezTo>
                <a:lnTo>
                  <a:pt x="3871115" y="4948115"/>
                </a:lnTo>
                <a:lnTo>
                  <a:pt x="3869086" y="4953796"/>
                </a:lnTo>
                <a:lnTo>
                  <a:pt x="3856124" y="4955351"/>
                </a:lnTo>
                <a:lnTo>
                  <a:pt x="3835967" y="4964002"/>
                </a:lnTo>
                <a:cubicBezTo>
                  <a:pt x="3826465" y="4939857"/>
                  <a:pt x="3782586" y="4975947"/>
                  <a:pt x="3785910" y="4953998"/>
                </a:cubicBezTo>
                <a:cubicBezTo>
                  <a:pt x="3750785" y="4960085"/>
                  <a:pt x="3699033" y="4941571"/>
                  <a:pt x="3671085" y="4966563"/>
                </a:cubicBezTo>
                <a:cubicBezTo>
                  <a:pt x="3621255" y="4971431"/>
                  <a:pt x="3562637" y="4982991"/>
                  <a:pt x="3486928" y="4983204"/>
                </a:cubicBezTo>
                <a:cubicBezTo>
                  <a:pt x="3446030" y="4983424"/>
                  <a:pt x="3343460" y="4965124"/>
                  <a:pt x="3280956" y="4963864"/>
                </a:cubicBezTo>
                <a:cubicBezTo>
                  <a:pt x="3227193" y="4969510"/>
                  <a:pt x="3256481" y="4962609"/>
                  <a:pt x="3211563" y="4982704"/>
                </a:cubicBezTo>
                <a:cubicBezTo>
                  <a:pt x="3207119" y="4979549"/>
                  <a:pt x="3170070" y="4977192"/>
                  <a:pt x="3164681" y="4975408"/>
                </a:cubicBezTo>
                <a:lnTo>
                  <a:pt x="3127171" y="4968229"/>
                </a:lnTo>
                <a:lnTo>
                  <a:pt x="3096889" y="4965619"/>
                </a:lnTo>
                <a:cubicBezTo>
                  <a:pt x="3088441" y="4967572"/>
                  <a:pt x="3082883" y="4967054"/>
                  <a:pt x="3078620" y="4965444"/>
                </a:cubicBezTo>
                <a:lnTo>
                  <a:pt x="3074275" y="4962670"/>
                </a:lnTo>
                <a:lnTo>
                  <a:pt x="3036436" y="4957455"/>
                </a:lnTo>
                <a:lnTo>
                  <a:pt x="3031995" y="4958829"/>
                </a:lnTo>
                <a:lnTo>
                  <a:pt x="2994028" y="4956800"/>
                </a:lnTo>
                <a:cubicBezTo>
                  <a:pt x="2992299" y="4958944"/>
                  <a:pt x="2989407" y="4960397"/>
                  <a:pt x="2984001" y="4960444"/>
                </a:cubicBezTo>
                <a:cubicBezTo>
                  <a:pt x="2994191" y="4975446"/>
                  <a:pt x="2981386" y="4966249"/>
                  <a:pt x="2964542" y="4965062"/>
                </a:cubicBezTo>
                <a:cubicBezTo>
                  <a:pt x="2976613" y="4988096"/>
                  <a:pt x="2927627" y="4975618"/>
                  <a:pt x="2921274" y="4988440"/>
                </a:cubicBezTo>
                <a:cubicBezTo>
                  <a:pt x="2908629" y="4987050"/>
                  <a:pt x="2895476" y="4985998"/>
                  <a:pt x="2882111" y="4985411"/>
                </a:cubicBezTo>
                <a:lnTo>
                  <a:pt x="2874282" y="4985361"/>
                </a:lnTo>
                <a:cubicBezTo>
                  <a:pt x="2874237" y="4985437"/>
                  <a:pt x="2874193" y="4985514"/>
                  <a:pt x="2874147" y="4985591"/>
                </a:cubicBezTo>
                <a:cubicBezTo>
                  <a:pt x="2872492" y="4986074"/>
                  <a:pt x="2869935" y="4986243"/>
                  <a:pt x="2865932" y="4985999"/>
                </a:cubicBezTo>
                <a:lnTo>
                  <a:pt x="2860008" y="4985269"/>
                </a:lnTo>
                <a:lnTo>
                  <a:pt x="2844819" y="4985172"/>
                </a:lnTo>
                <a:lnTo>
                  <a:pt x="2839735" y="4986676"/>
                </a:lnTo>
                <a:lnTo>
                  <a:pt x="2837922" y="4989488"/>
                </a:lnTo>
                <a:lnTo>
                  <a:pt x="2836507" y="4989165"/>
                </a:lnTo>
                <a:cubicBezTo>
                  <a:pt x="2825749" y="4984209"/>
                  <a:pt x="2822382" y="4977089"/>
                  <a:pt x="2808859" y="4996804"/>
                </a:cubicBezTo>
                <a:cubicBezTo>
                  <a:pt x="2784233" y="4988767"/>
                  <a:pt x="2779499" y="5000786"/>
                  <a:pt x="2745907" y="5005126"/>
                </a:cubicBezTo>
                <a:cubicBezTo>
                  <a:pt x="2731796" y="4997536"/>
                  <a:pt x="2720518" y="5000295"/>
                  <a:pt x="2709519" y="5006333"/>
                </a:cubicBezTo>
                <a:cubicBezTo>
                  <a:pt x="2676766" y="5002878"/>
                  <a:pt x="2646981" y="5011377"/>
                  <a:pt x="2610212" y="5013529"/>
                </a:cubicBezTo>
                <a:cubicBezTo>
                  <a:pt x="2570359" y="5003730"/>
                  <a:pt x="2550109" y="5021491"/>
                  <a:pt x="2510814" y="5023713"/>
                </a:cubicBezTo>
                <a:cubicBezTo>
                  <a:pt x="2476639" y="5006722"/>
                  <a:pt x="2482834" y="5038639"/>
                  <a:pt x="2462736" y="5045398"/>
                </a:cubicBezTo>
                <a:lnTo>
                  <a:pt x="2457050" y="5046022"/>
                </a:lnTo>
                <a:lnTo>
                  <a:pt x="2442184" y="5043549"/>
                </a:lnTo>
                <a:lnTo>
                  <a:pt x="2436703" y="5041929"/>
                </a:lnTo>
                <a:cubicBezTo>
                  <a:pt x="2432888" y="5041072"/>
                  <a:pt x="2430299" y="5040830"/>
                  <a:pt x="2428451" y="5041027"/>
                </a:cubicBezTo>
                <a:lnTo>
                  <a:pt x="2420551" y="5039949"/>
                </a:lnTo>
                <a:cubicBezTo>
                  <a:pt x="2407700" y="5037296"/>
                  <a:pt x="2395274" y="5034239"/>
                  <a:pt x="2383501" y="5030941"/>
                </a:cubicBezTo>
                <a:cubicBezTo>
                  <a:pt x="2362992" y="5032521"/>
                  <a:pt x="2317884" y="5047662"/>
                  <a:pt x="2297493" y="5049431"/>
                </a:cubicBezTo>
                <a:lnTo>
                  <a:pt x="2261156" y="5041558"/>
                </a:lnTo>
                <a:lnTo>
                  <a:pt x="2200581" y="5024964"/>
                </a:lnTo>
                <a:lnTo>
                  <a:pt x="2198380" y="5025550"/>
                </a:lnTo>
                <a:lnTo>
                  <a:pt x="2116066" y="5019568"/>
                </a:lnTo>
                <a:cubicBezTo>
                  <a:pt x="2111600" y="5017036"/>
                  <a:pt x="2059664" y="5006071"/>
                  <a:pt x="2056754" y="5002394"/>
                </a:cubicBezTo>
                <a:cubicBezTo>
                  <a:pt x="2003393" y="5014336"/>
                  <a:pt x="1998298" y="5008800"/>
                  <a:pt x="1942916" y="5005703"/>
                </a:cubicBezTo>
                <a:cubicBezTo>
                  <a:pt x="1882138" y="4994708"/>
                  <a:pt x="1836966" y="4976630"/>
                  <a:pt x="1796717" y="4970423"/>
                </a:cubicBezTo>
                <a:cubicBezTo>
                  <a:pt x="1724075" y="4959337"/>
                  <a:pt x="1636218" y="4936339"/>
                  <a:pt x="1583222" y="4931235"/>
                </a:cubicBezTo>
                <a:cubicBezTo>
                  <a:pt x="1544265" y="4950469"/>
                  <a:pt x="1556109" y="4927628"/>
                  <a:pt x="1518821" y="4927872"/>
                </a:cubicBezTo>
                <a:cubicBezTo>
                  <a:pt x="1497291" y="4925112"/>
                  <a:pt x="1483221" y="4916728"/>
                  <a:pt x="1471837" y="4914678"/>
                </a:cubicBezTo>
                <a:lnTo>
                  <a:pt x="1450515" y="4915578"/>
                </a:lnTo>
                <a:lnTo>
                  <a:pt x="1437078" y="4915016"/>
                </a:lnTo>
                <a:lnTo>
                  <a:pt x="1432462" y="4920065"/>
                </a:lnTo>
                <a:lnTo>
                  <a:pt x="1411645" y="4922952"/>
                </a:lnTo>
                <a:cubicBezTo>
                  <a:pt x="1384856" y="4920079"/>
                  <a:pt x="1306656" y="4907389"/>
                  <a:pt x="1271729" y="4902828"/>
                </a:cubicBezTo>
                <a:cubicBezTo>
                  <a:pt x="1258697" y="4896954"/>
                  <a:pt x="1213546" y="4890036"/>
                  <a:pt x="1202076" y="4895589"/>
                </a:cubicBezTo>
                <a:cubicBezTo>
                  <a:pt x="1192059" y="4895561"/>
                  <a:pt x="1182171" y="4891311"/>
                  <a:pt x="1174670" y="4898040"/>
                </a:cubicBezTo>
                <a:cubicBezTo>
                  <a:pt x="1163701" y="4905820"/>
                  <a:pt x="1136874" y="4886643"/>
                  <a:pt x="1137035" y="4897965"/>
                </a:cubicBezTo>
                <a:cubicBezTo>
                  <a:pt x="1117838" y="4884693"/>
                  <a:pt x="1091386" y="4900421"/>
                  <a:pt x="1069882" y="4901859"/>
                </a:cubicBezTo>
                <a:cubicBezTo>
                  <a:pt x="1055589" y="4889467"/>
                  <a:pt x="1024570" y="4904705"/>
                  <a:pt x="980935" y="4900090"/>
                </a:cubicBezTo>
                <a:cubicBezTo>
                  <a:pt x="947614" y="4895538"/>
                  <a:pt x="913224" y="4886405"/>
                  <a:pt x="869960" y="4874547"/>
                </a:cubicBezTo>
                <a:cubicBezTo>
                  <a:pt x="819114" y="4845820"/>
                  <a:pt x="768074" y="4839770"/>
                  <a:pt x="721345" y="4828937"/>
                </a:cubicBezTo>
                <a:cubicBezTo>
                  <a:pt x="667944" y="4819060"/>
                  <a:pt x="698286" y="4848426"/>
                  <a:pt x="635428" y="4819153"/>
                </a:cubicBezTo>
                <a:cubicBezTo>
                  <a:pt x="626286" y="4826707"/>
                  <a:pt x="617638" y="4825980"/>
                  <a:pt x="604106" y="4819994"/>
                </a:cubicBezTo>
                <a:cubicBezTo>
                  <a:pt x="583276" y="4822237"/>
                  <a:pt x="539859" y="4835097"/>
                  <a:pt x="510451" y="4832608"/>
                </a:cubicBezTo>
                <a:cubicBezTo>
                  <a:pt x="489781" y="4829929"/>
                  <a:pt x="443867" y="4807857"/>
                  <a:pt x="427656" y="4805062"/>
                </a:cubicBezTo>
                <a:cubicBezTo>
                  <a:pt x="424088" y="4806479"/>
                  <a:pt x="419580" y="4809736"/>
                  <a:pt x="413184" y="4815837"/>
                </a:cubicBezTo>
                <a:cubicBezTo>
                  <a:pt x="387673" y="4805882"/>
                  <a:pt x="379855" y="4817328"/>
                  <a:pt x="341772" y="4818825"/>
                </a:cubicBezTo>
                <a:cubicBezTo>
                  <a:pt x="327795" y="4810179"/>
                  <a:pt x="314729" y="4811964"/>
                  <a:pt x="301266" y="4817000"/>
                </a:cubicBezTo>
                <a:cubicBezTo>
                  <a:pt x="265781" y="4810886"/>
                  <a:pt x="231017" y="4816794"/>
                  <a:pt x="189886" y="4815871"/>
                </a:cubicBezTo>
                <a:cubicBezTo>
                  <a:pt x="147910" y="4802917"/>
                  <a:pt x="121702" y="4818738"/>
                  <a:pt x="77762" y="4817675"/>
                </a:cubicBezTo>
                <a:cubicBezTo>
                  <a:pt x="38733" y="4795315"/>
                  <a:pt x="44308" y="4840244"/>
                  <a:pt x="8164" y="4835320"/>
                </a:cubicBezTo>
                <a:lnTo>
                  <a:pt x="0" y="4832771"/>
                </a:lnTo>
                <a:close/>
              </a:path>
            </a:pathLst>
          </a:custGeom>
          <a:noFill/>
          <a:extLst>
            <a:ext uri="{909E8E84-426E-40DD-AFC4-6F175D3DCCD1}">
              <a14:hiddenFill xmlns:a14="http://schemas.microsoft.com/office/drawing/2010/main">
                <a:solidFill>
                  <a:srgbClr val="FFFFFF"/>
                </a:solidFill>
              </a14:hiddenFill>
            </a:ext>
          </a:extLst>
        </p:spPr>
      </p:pic>
      <p:sp>
        <p:nvSpPr>
          <p:cNvPr id="8" name="Title 7">
            <a:extLst>
              <a:ext uri="{FF2B5EF4-FFF2-40B4-BE49-F238E27FC236}">
                <a16:creationId xmlns:a16="http://schemas.microsoft.com/office/drawing/2014/main" id="{944063B4-EC6D-2EA5-B26B-2D30FD7DFD72}"/>
              </a:ext>
            </a:extLst>
          </p:cNvPr>
          <p:cNvSpPr>
            <a:spLocks noGrp="1"/>
          </p:cNvSpPr>
          <p:nvPr>
            <p:ph type="ctrTitle"/>
          </p:nvPr>
        </p:nvSpPr>
        <p:spPr>
          <a:xfrm>
            <a:off x="3614056" y="2554188"/>
            <a:ext cx="5519057" cy="728371"/>
          </a:xfrm>
        </p:spPr>
        <p:txBody>
          <a:bodyPr anchor="b">
            <a:noAutofit/>
          </a:bodyPr>
          <a:lstStyle/>
          <a:p>
            <a:pPr algn="l"/>
            <a:r>
              <a:rPr lang="en-US" sz="3600" b="1">
                <a:solidFill>
                  <a:schemeClr val="tx1">
                    <a:lumMod val="85000"/>
                    <a:lumOff val="15000"/>
                  </a:schemeClr>
                </a:solidFill>
                <a:latin typeface="Times New Roman" panose="02020603050405020304" pitchFamily="18" charset="0"/>
                <a:cs typeface="Times New Roman" panose="02020603050405020304" pitchFamily="18" charset="0"/>
              </a:rPr>
              <a:t>ĐỒ ÁN KẾT THÚC MÔN</a:t>
            </a:r>
            <a:endParaRPr lang="vi-VN" sz="3600" b="1">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8F9AD6CE-DCA6-ECCF-845D-B55B1F2FDC63}"/>
              </a:ext>
            </a:extLst>
          </p:cNvPr>
          <p:cNvSpPr txBox="1"/>
          <p:nvPr/>
        </p:nvSpPr>
        <p:spPr>
          <a:xfrm>
            <a:off x="3091543" y="773586"/>
            <a:ext cx="7619999" cy="523220"/>
          </a:xfrm>
          <a:prstGeom prst="rect">
            <a:avLst/>
          </a:prstGeom>
          <a:noFill/>
        </p:spPr>
        <p:txBody>
          <a:bodyPr wrap="square">
            <a:spAutoFit/>
          </a:bodyPr>
          <a:lstStyle/>
          <a:p>
            <a:r>
              <a:rPr lang="en-US" sz="2800" b="1">
                <a:latin typeface="Times New Roman" panose="02020603050405020304" pitchFamily="18" charset="0"/>
                <a:cs typeface="Times New Roman" panose="02020603050405020304" pitchFamily="18" charset="0"/>
              </a:rPr>
              <a:t>TRƯỜNG ĐẠI HỌC TÔN ĐỨC THẮNG</a:t>
            </a:r>
            <a:endParaRPr lang="vi-VN" sz="2800"/>
          </a:p>
        </p:txBody>
      </p:sp>
      <p:pic>
        <p:nvPicPr>
          <p:cNvPr id="15" name="Picture 6" descr="Đăng nhập">
            <a:extLst>
              <a:ext uri="{FF2B5EF4-FFF2-40B4-BE49-F238E27FC236}">
                <a16:creationId xmlns:a16="http://schemas.microsoft.com/office/drawing/2014/main" id="{2FCCC0DE-901D-4ABA-9DCD-EDECC9BB38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B5B8DFC6-6A83-8C9C-D59C-574668A5AA18}"/>
              </a:ext>
            </a:extLst>
          </p:cNvPr>
          <p:cNvSpPr txBox="1"/>
          <p:nvPr/>
        </p:nvSpPr>
        <p:spPr>
          <a:xfrm>
            <a:off x="3477986" y="1255511"/>
            <a:ext cx="6204856" cy="523220"/>
          </a:xfrm>
          <a:prstGeom prst="rect">
            <a:avLst/>
          </a:prstGeom>
          <a:noFill/>
        </p:spPr>
        <p:txBody>
          <a:bodyPr wrap="square">
            <a:spAutoFit/>
          </a:bodyPr>
          <a:lstStyle/>
          <a:p>
            <a:r>
              <a:rPr lang="en-US" sz="2800" b="1">
                <a:latin typeface="Times New Roman" panose="02020603050405020304" pitchFamily="18" charset="0"/>
                <a:cs typeface="Times New Roman" panose="02020603050405020304" pitchFamily="18" charset="0"/>
              </a:rPr>
              <a:t>KHOA CÔNG NGHỆ THÔNG TIN</a:t>
            </a:r>
            <a:endParaRPr lang="vi-VN" sz="2800" b="1">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969251D6-02CB-0612-F67D-2D40214C459D}"/>
              </a:ext>
            </a:extLst>
          </p:cNvPr>
          <p:cNvSpPr txBox="1"/>
          <p:nvPr/>
        </p:nvSpPr>
        <p:spPr>
          <a:xfrm>
            <a:off x="3091543" y="3492627"/>
            <a:ext cx="6803571" cy="646331"/>
          </a:xfrm>
          <a:prstGeom prst="rect">
            <a:avLst/>
          </a:prstGeom>
          <a:noFill/>
        </p:spPr>
        <p:txBody>
          <a:bodyPr wrap="square">
            <a:spAutoFit/>
          </a:bodyPr>
          <a:lstStyle/>
          <a:p>
            <a:r>
              <a:rPr lang="en-US" sz="3600" b="1">
                <a:latin typeface="Times New Roman" panose="02020603050405020304" pitchFamily="18" charset="0"/>
                <a:cs typeface="Times New Roman" panose="02020603050405020304" pitchFamily="18" charset="0"/>
              </a:rPr>
              <a:t>LẬP TRÌNH MẠNG CĂN BẢN</a:t>
            </a:r>
            <a:endParaRPr lang="vi-VN" sz="3600" b="1">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AEDE1135-2288-8C46-B92D-1624BDE61AC6}"/>
              </a:ext>
            </a:extLst>
          </p:cNvPr>
          <p:cNvSpPr txBox="1"/>
          <p:nvPr/>
        </p:nvSpPr>
        <p:spPr>
          <a:xfrm>
            <a:off x="5208814" y="4347556"/>
            <a:ext cx="2329542" cy="369332"/>
          </a:xfrm>
          <a:prstGeom prst="rect">
            <a:avLst/>
          </a:prstGeom>
          <a:noFill/>
        </p:spPr>
        <p:txBody>
          <a:bodyPr wrap="square">
            <a:spAutoFit/>
          </a:bodyPr>
          <a:lstStyle/>
          <a:p>
            <a:r>
              <a:rPr lang="en-US" sz="1800" b="1">
                <a:latin typeface="Times New Roman" panose="02020603050405020304" pitchFamily="18" charset="0"/>
                <a:cs typeface="Times New Roman" panose="02020603050405020304" pitchFamily="18" charset="0"/>
              </a:rPr>
              <a:t>Mã môn: 502065</a:t>
            </a:r>
            <a:endParaRPr lang="vi-VN" sz="1800" b="1"/>
          </a:p>
        </p:txBody>
      </p:sp>
    </p:spTree>
    <p:extLst>
      <p:ext uri="{BB962C8B-B14F-4D97-AF65-F5344CB8AC3E}">
        <p14:creationId xmlns:p14="http://schemas.microsoft.com/office/powerpoint/2010/main" val="1908305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EE874D2A-B1F1-4CEB-3C42-19E1327949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B75DC3B5-5553-6D26-FD2C-B12F53000A0B}"/>
              </a:ext>
            </a:extLst>
          </p:cNvPr>
          <p:cNvSpPr/>
          <p:nvPr/>
        </p:nvSpPr>
        <p:spPr>
          <a:xfrm>
            <a:off x="1915885" y="206829"/>
            <a:ext cx="7859486" cy="97762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 TỔNG QUAN</a:t>
            </a:r>
            <a:endParaRPr lang="vi-VN" sz="3200"/>
          </a:p>
        </p:txBody>
      </p:sp>
      <p:sp>
        <p:nvSpPr>
          <p:cNvPr id="7" name="TextBox 6">
            <a:extLst>
              <a:ext uri="{FF2B5EF4-FFF2-40B4-BE49-F238E27FC236}">
                <a16:creationId xmlns:a16="http://schemas.microsoft.com/office/drawing/2014/main" id="{2B390470-320E-8522-A7F7-D015223AAF42}"/>
              </a:ext>
            </a:extLst>
          </p:cNvPr>
          <p:cNvSpPr txBox="1"/>
          <p:nvPr/>
        </p:nvSpPr>
        <p:spPr>
          <a:xfrm>
            <a:off x="275687" y="1486614"/>
            <a:ext cx="2075627" cy="460511"/>
          </a:xfrm>
          <a:prstGeom prst="rect">
            <a:avLst/>
          </a:prstGeom>
          <a:noFill/>
        </p:spPr>
        <p:txBody>
          <a:bodyPr wrap="square">
            <a:spAutoFit/>
          </a:bodyPr>
          <a:lstStyle/>
          <a:p>
            <a:pPr marL="0" marR="0">
              <a:lnSpc>
                <a:spcPct val="107000"/>
              </a:lnSpc>
              <a:spcBef>
                <a:spcPts val="1200"/>
              </a:spcBef>
              <a:spcAft>
                <a:spcPts val="800"/>
              </a:spcAft>
            </a:pPr>
            <a:r>
              <a:rPr lang="vi-VN" sz="2400" b="1" u="sng">
                <a:effectLst/>
                <a:latin typeface="Times New Roman" panose="02020603050405020304" pitchFamily="18" charset="0"/>
                <a:ea typeface="Times New Roman" panose="02020603050405020304" pitchFamily="18" charset="0"/>
                <a:cs typeface="Times New Roman" panose="02020603050405020304" pitchFamily="18" charset="0"/>
              </a:rPr>
              <a:t>1.3 Cấu trúc</a:t>
            </a:r>
            <a:endParaRPr lang="vi-VN" sz="2400" b="1">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835B3409-FFDB-AB4D-CE6A-F0595D34C229}"/>
              </a:ext>
            </a:extLst>
          </p:cNvPr>
          <p:cNvSpPr/>
          <p:nvPr/>
        </p:nvSpPr>
        <p:spPr>
          <a:xfrm>
            <a:off x="3857105" y="2341113"/>
            <a:ext cx="7770542" cy="72611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2400">
                <a:latin typeface="Times New Roman" panose="02020603050405020304" pitchFamily="18" charset="0"/>
                <a:ea typeface="Times New Roman" panose="02020603050405020304" pitchFamily="18" charset="0"/>
              </a:rPr>
              <a:t>Điều khiển các chức năng của hệ thống quản lý sinh viên</a:t>
            </a:r>
            <a:endParaRPr lang="en-US" sz="2400"/>
          </a:p>
        </p:txBody>
      </p:sp>
      <p:sp>
        <p:nvSpPr>
          <p:cNvPr id="6" name="Rectangle: Rounded Corners 5">
            <a:extLst>
              <a:ext uri="{FF2B5EF4-FFF2-40B4-BE49-F238E27FC236}">
                <a16:creationId xmlns:a16="http://schemas.microsoft.com/office/drawing/2014/main" id="{20AF519C-6B78-6C6C-2F02-D93139A2498F}"/>
              </a:ext>
            </a:extLst>
          </p:cNvPr>
          <p:cNvSpPr/>
          <p:nvPr/>
        </p:nvSpPr>
        <p:spPr>
          <a:xfrm>
            <a:off x="3857105" y="4437431"/>
            <a:ext cx="8063962" cy="72611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2400">
                <a:latin typeface="Times New Roman" panose="02020603050405020304" pitchFamily="18" charset="0"/>
                <a:ea typeface="Times New Roman" panose="02020603050405020304" pitchFamily="18" charset="0"/>
              </a:rPr>
              <a:t>Xử lý các yêu cầu từ người dùng và truy vấn cơ sở dữ liệu để lấy dữ liệu cần thiết</a:t>
            </a:r>
            <a:endParaRPr lang="en-US" sz="2400"/>
          </a:p>
        </p:txBody>
      </p:sp>
      <p:pic>
        <p:nvPicPr>
          <p:cNvPr id="10" name="Graphic 9" descr="Brain in head with solid fill">
            <a:extLst>
              <a:ext uri="{FF2B5EF4-FFF2-40B4-BE49-F238E27FC236}">
                <a16:creationId xmlns:a16="http://schemas.microsoft.com/office/drawing/2014/main" id="{4A04620C-F0DE-99F9-0C50-104A338194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3065830"/>
            <a:ext cx="914400" cy="914400"/>
          </a:xfrm>
          <a:prstGeom prst="rect">
            <a:avLst/>
          </a:prstGeom>
        </p:spPr>
      </p:pic>
      <p:sp>
        <p:nvSpPr>
          <p:cNvPr id="11" name="TextBox 10">
            <a:extLst>
              <a:ext uri="{FF2B5EF4-FFF2-40B4-BE49-F238E27FC236}">
                <a16:creationId xmlns:a16="http://schemas.microsoft.com/office/drawing/2014/main" id="{3209FF85-0ECA-7CB7-D632-6DCDAD74668E}"/>
              </a:ext>
            </a:extLst>
          </p:cNvPr>
          <p:cNvSpPr txBox="1"/>
          <p:nvPr/>
        </p:nvSpPr>
        <p:spPr>
          <a:xfrm>
            <a:off x="914400" y="3359178"/>
            <a:ext cx="2438400"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Xử lí logic</a:t>
            </a:r>
          </a:p>
        </p:txBody>
      </p:sp>
    </p:spTree>
    <p:extLst>
      <p:ext uri="{BB962C8B-B14F-4D97-AF65-F5344CB8AC3E}">
        <p14:creationId xmlns:p14="http://schemas.microsoft.com/office/powerpoint/2010/main" val="278064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EE874D2A-B1F1-4CEB-3C42-19E1327949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B75DC3B5-5553-6D26-FD2C-B12F53000A0B}"/>
              </a:ext>
            </a:extLst>
          </p:cNvPr>
          <p:cNvSpPr/>
          <p:nvPr/>
        </p:nvSpPr>
        <p:spPr>
          <a:xfrm>
            <a:off x="1915885" y="206829"/>
            <a:ext cx="7859486" cy="97762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 TỔNG QUAN</a:t>
            </a:r>
            <a:endParaRPr lang="vi-VN" sz="3200"/>
          </a:p>
        </p:txBody>
      </p:sp>
      <p:sp>
        <p:nvSpPr>
          <p:cNvPr id="7" name="TextBox 6">
            <a:extLst>
              <a:ext uri="{FF2B5EF4-FFF2-40B4-BE49-F238E27FC236}">
                <a16:creationId xmlns:a16="http://schemas.microsoft.com/office/drawing/2014/main" id="{2B390470-320E-8522-A7F7-D015223AAF42}"/>
              </a:ext>
            </a:extLst>
          </p:cNvPr>
          <p:cNvSpPr txBox="1"/>
          <p:nvPr/>
        </p:nvSpPr>
        <p:spPr>
          <a:xfrm>
            <a:off x="275687" y="1486614"/>
            <a:ext cx="2075627" cy="460511"/>
          </a:xfrm>
          <a:prstGeom prst="rect">
            <a:avLst/>
          </a:prstGeom>
          <a:noFill/>
        </p:spPr>
        <p:txBody>
          <a:bodyPr wrap="square">
            <a:spAutoFit/>
          </a:bodyPr>
          <a:lstStyle/>
          <a:p>
            <a:pPr marL="0" marR="0">
              <a:lnSpc>
                <a:spcPct val="107000"/>
              </a:lnSpc>
              <a:spcBef>
                <a:spcPts val="1200"/>
              </a:spcBef>
              <a:spcAft>
                <a:spcPts val="800"/>
              </a:spcAft>
            </a:pPr>
            <a:r>
              <a:rPr lang="vi-VN" sz="2400" b="1" u="sng">
                <a:effectLst/>
                <a:latin typeface="Times New Roman" panose="02020603050405020304" pitchFamily="18" charset="0"/>
                <a:ea typeface="Times New Roman" panose="02020603050405020304" pitchFamily="18" charset="0"/>
                <a:cs typeface="Times New Roman" panose="02020603050405020304" pitchFamily="18" charset="0"/>
              </a:rPr>
              <a:t>1.3 Cấu trúc</a:t>
            </a:r>
            <a:endParaRPr lang="vi-VN" sz="2400" b="1">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20AF519C-6B78-6C6C-2F02-D93139A2498F}"/>
              </a:ext>
            </a:extLst>
          </p:cNvPr>
          <p:cNvSpPr/>
          <p:nvPr/>
        </p:nvSpPr>
        <p:spPr>
          <a:xfrm>
            <a:off x="3308465" y="2188766"/>
            <a:ext cx="8586900" cy="97762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28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L</a:t>
            </a:r>
            <a:r>
              <a:rPr lang="vi-VN" sz="2800">
                <a:latin typeface="Times New Roman" panose="02020603050405020304" pitchFamily="18" charset="0"/>
                <a:cs typeface="Times New Roman" panose="02020603050405020304" pitchFamily="18" charset="0"/>
              </a:rPr>
              <a:t>à phần xử lý logic của hệ thống</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chịu trách nhiệm lưu trữ và quản lý cơ sở dữ liệu về sinh viên</a:t>
            </a:r>
            <a:r>
              <a:rPr lang="en-US" sz="280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831B402D-72CC-9146-18BC-AAB9285AADC0}"/>
              </a:ext>
            </a:extLst>
          </p:cNvPr>
          <p:cNvSpPr txBox="1"/>
          <p:nvPr/>
        </p:nvSpPr>
        <p:spPr>
          <a:xfrm>
            <a:off x="346147" y="4387656"/>
            <a:ext cx="2655147"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Phía Server</a:t>
            </a:r>
          </a:p>
        </p:txBody>
      </p:sp>
      <p:sp>
        <p:nvSpPr>
          <p:cNvPr id="4" name="Rectangle: Rounded Corners 3">
            <a:extLst>
              <a:ext uri="{FF2B5EF4-FFF2-40B4-BE49-F238E27FC236}">
                <a16:creationId xmlns:a16="http://schemas.microsoft.com/office/drawing/2014/main" id="{3C282D6C-400E-1E9F-84D5-39220D0374E1}"/>
              </a:ext>
            </a:extLst>
          </p:cNvPr>
          <p:cNvSpPr/>
          <p:nvPr/>
        </p:nvSpPr>
        <p:spPr>
          <a:xfrm>
            <a:off x="3308465" y="3898845"/>
            <a:ext cx="8586900" cy="97762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a:latin typeface="Times New Roman" panose="02020603050405020304" pitchFamily="18" charset="0"/>
                <a:cs typeface="Times New Roman" panose="02020603050405020304" pitchFamily="18" charset="0"/>
              </a:rPr>
              <a:t>Nhận các yêu cầu từ phía client, xử lý yêu cầu đó và trả lại kết quả cho phía client. </a:t>
            </a:r>
          </a:p>
        </p:txBody>
      </p:sp>
      <p:pic>
        <p:nvPicPr>
          <p:cNvPr id="12" name="Picture 11">
            <a:extLst>
              <a:ext uri="{FF2B5EF4-FFF2-40B4-BE49-F238E27FC236}">
                <a16:creationId xmlns:a16="http://schemas.microsoft.com/office/drawing/2014/main" id="{BB4FB7D1-29BC-134D-F371-705C5B7E4DFD}"/>
              </a:ext>
            </a:extLst>
          </p:cNvPr>
          <p:cNvPicPr>
            <a:picLocks noChangeAspect="1"/>
          </p:cNvPicPr>
          <p:nvPr/>
        </p:nvPicPr>
        <p:blipFill>
          <a:blip r:embed="rId3"/>
          <a:stretch>
            <a:fillRect/>
          </a:stretch>
        </p:blipFill>
        <p:spPr>
          <a:xfrm>
            <a:off x="346147" y="2425422"/>
            <a:ext cx="1900406" cy="1900406"/>
          </a:xfrm>
          <a:prstGeom prst="rect">
            <a:avLst/>
          </a:prstGeom>
        </p:spPr>
      </p:pic>
    </p:spTree>
    <p:extLst>
      <p:ext uri="{BB962C8B-B14F-4D97-AF65-F5344CB8AC3E}">
        <p14:creationId xmlns:p14="http://schemas.microsoft.com/office/powerpoint/2010/main" val="235109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EE874D2A-B1F1-4CEB-3C42-19E1327949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B75DC3B5-5553-6D26-FD2C-B12F53000A0B}"/>
              </a:ext>
            </a:extLst>
          </p:cNvPr>
          <p:cNvSpPr/>
          <p:nvPr/>
        </p:nvSpPr>
        <p:spPr>
          <a:xfrm>
            <a:off x="1915885" y="206829"/>
            <a:ext cx="7859486" cy="97762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 TỔNG QUAN</a:t>
            </a:r>
            <a:endParaRPr lang="vi-VN" sz="3200"/>
          </a:p>
        </p:txBody>
      </p:sp>
      <p:sp>
        <p:nvSpPr>
          <p:cNvPr id="7" name="TextBox 6">
            <a:extLst>
              <a:ext uri="{FF2B5EF4-FFF2-40B4-BE49-F238E27FC236}">
                <a16:creationId xmlns:a16="http://schemas.microsoft.com/office/drawing/2014/main" id="{2B390470-320E-8522-A7F7-D015223AAF42}"/>
              </a:ext>
            </a:extLst>
          </p:cNvPr>
          <p:cNvSpPr txBox="1"/>
          <p:nvPr/>
        </p:nvSpPr>
        <p:spPr>
          <a:xfrm>
            <a:off x="275687" y="1486614"/>
            <a:ext cx="2075627" cy="460511"/>
          </a:xfrm>
          <a:prstGeom prst="rect">
            <a:avLst/>
          </a:prstGeom>
          <a:noFill/>
        </p:spPr>
        <p:txBody>
          <a:bodyPr wrap="square">
            <a:spAutoFit/>
          </a:bodyPr>
          <a:lstStyle/>
          <a:p>
            <a:pPr marL="0" marR="0">
              <a:lnSpc>
                <a:spcPct val="107000"/>
              </a:lnSpc>
              <a:spcBef>
                <a:spcPts val="1200"/>
              </a:spcBef>
              <a:spcAft>
                <a:spcPts val="800"/>
              </a:spcAft>
            </a:pPr>
            <a:r>
              <a:rPr lang="vi-VN" sz="2400" b="1" u="sng">
                <a:effectLst/>
                <a:latin typeface="Times New Roman" panose="02020603050405020304" pitchFamily="18" charset="0"/>
                <a:ea typeface="Times New Roman" panose="02020603050405020304" pitchFamily="18" charset="0"/>
                <a:cs typeface="Times New Roman" panose="02020603050405020304" pitchFamily="18" charset="0"/>
              </a:rPr>
              <a:t>1.3 Cấu trúc</a:t>
            </a:r>
            <a:endParaRPr lang="vi-VN" sz="2400" b="1">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411A6D0-D625-855C-577E-6F21FCA28009}"/>
              </a:ext>
            </a:extLst>
          </p:cNvPr>
          <p:cNvSpPr txBox="1"/>
          <p:nvPr/>
        </p:nvSpPr>
        <p:spPr>
          <a:xfrm>
            <a:off x="177801" y="4343289"/>
            <a:ext cx="3081867" cy="707886"/>
          </a:xfrm>
          <a:prstGeom prst="rect">
            <a:avLst/>
          </a:prstGeom>
          <a:noFill/>
        </p:spPr>
        <p:txBody>
          <a:bodyPr wrap="square" rtlCol="0">
            <a:spAutoFit/>
          </a:bodyPr>
          <a:lstStyle/>
          <a:p>
            <a:r>
              <a:rPr lang="vi-VN" sz="4000">
                <a:latin typeface="+mj-lt"/>
              </a:rPr>
              <a:t>Cơ sở </a:t>
            </a:r>
            <a:r>
              <a:rPr lang="en-US" sz="4000">
                <a:latin typeface="Times New Roman" panose="02020603050405020304" pitchFamily="18" charset="0"/>
                <a:cs typeface="Times New Roman" panose="02020603050405020304" pitchFamily="18" charset="0"/>
              </a:rPr>
              <a:t>dữ liệu</a:t>
            </a:r>
            <a:endParaRPr lang="vi-VN" sz="4000">
              <a:latin typeface="Times New Roman" panose="02020603050405020304" pitchFamily="18" charset="0"/>
              <a:cs typeface="Times New Roman" panose="02020603050405020304" pitchFamily="18" charset="0"/>
            </a:endParaRPr>
          </a:p>
        </p:txBody>
      </p:sp>
      <p:pic>
        <p:nvPicPr>
          <p:cNvPr id="1026" name="Picture 2" descr="Minh Họa Biểu Tượng Cơ Sở Dữ Liệu Hình minh họa Sẵn có - Tải xuống Hình ảnh  Ngay bây giờ - Cơ sở dữ liệu, Biểu tượng - Ký hiệu chữ">
            <a:extLst>
              <a:ext uri="{FF2B5EF4-FFF2-40B4-BE49-F238E27FC236}">
                <a16:creationId xmlns:a16="http://schemas.microsoft.com/office/drawing/2014/main" id="{E6621920-E31A-8402-A8BF-D5B5F637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53" y="2514711"/>
            <a:ext cx="1925646" cy="192564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835B3409-FFDB-AB4D-CE6A-F0595D34C229}"/>
              </a:ext>
            </a:extLst>
          </p:cNvPr>
          <p:cNvSpPr/>
          <p:nvPr/>
        </p:nvSpPr>
        <p:spPr>
          <a:xfrm>
            <a:off x="3857105" y="2341113"/>
            <a:ext cx="7770542" cy="72611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2400">
                <a:effectLst/>
                <a:latin typeface="Times New Roman" panose="02020603050405020304" pitchFamily="18" charset="0"/>
                <a:ea typeface="Times New Roman" panose="02020603050405020304" pitchFamily="18" charset="0"/>
              </a:rPr>
              <a:t>Lưu trữ thông tin chi tiết của sinh viên</a:t>
            </a:r>
            <a:endParaRPr lang="en-US" sz="2400"/>
          </a:p>
        </p:txBody>
      </p:sp>
      <p:sp>
        <p:nvSpPr>
          <p:cNvPr id="6" name="Rectangle: Rounded Corners 5">
            <a:extLst>
              <a:ext uri="{FF2B5EF4-FFF2-40B4-BE49-F238E27FC236}">
                <a16:creationId xmlns:a16="http://schemas.microsoft.com/office/drawing/2014/main" id="{20AF519C-6B78-6C6C-2F02-D93139A2498F}"/>
              </a:ext>
            </a:extLst>
          </p:cNvPr>
          <p:cNvSpPr/>
          <p:nvPr/>
        </p:nvSpPr>
        <p:spPr>
          <a:xfrm>
            <a:off x="3857105" y="3617173"/>
            <a:ext cx="7770542" cy="72611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2400">
                <a:effectLst/>
                <a:latin typeface="Times New Roman" panose="02020603050405020304" pitchFamily="18" charset="0"/>
                <a:ea typeface="Times New Roman" panose="02020603050405020304" pitchFamily="18" charset="0"/>
              </a:rPr>
              <a:t>Đảm bảo tính toàn vẹn của dữ liệu để tránh việc mất mát thông tin</a:t>
            </a:r>
            <a:endParaRPr lang="en-US" sz="2400"/>
          </a:p>
        </p:txBody>
      </p:sp>
      <p:sp>
        <p:nvSpPr>
          <p:cNvPr id="8" name="Rectangle: Rounded Corners 7">
            <a:extLst>
              <a:ext uri="{FF2B5EF4-FFF2-40B4-BE49-F238E27FC236}">
                <a16:creationId xmlns:a16="http://schemas.microsoft.com/office/drawing/2014/main" id="{874A8E3A-27A8-FA38-C34B-41DA13321304}"/>
              </a:ext>
            </a:extLst>
          </p:cNvPr>
          <p:cNvSpPr/>
          <p:nvPr/>
        </p:nvSpPr>
        <p:spPr>
          <a:xfrm>
            <a:off x="3624349" y="4893233"/>
            <a:ext cx="8389850" cy="114180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a:latin typeface="Times New Roman" panose="02020603050405020304" pitchFamily="18" charset="0"/>
                <a:ea typeface="Times New Roman" panose="02020603050405020304" pitchFamily="18" charset="0"/>
              </a:rPr>
              <a:t>S</a:t>
            </a:r>
            <a:r>
              <a:rPr lang="vi-VN" sz="2400">
                <a:latin typeface="Times New Roman" panose="02020603050405020304" pitchFamily="18" charset="0"/>
                <a:ea typeface="Times New Roman" panose="02020603050405020304" pitchFamily="18" charset="0"/>
              </a:rPr>
              <a:t>ẽ được lưu trữ trên phía server, và phía client sẽ thực hiện các thao tác truy vấn, cập nhật hoặc xóa dữ liệu trên cơ sở dữ liệu này thông qua phía server.</a:t>
            </a:r>
            <a:endParaRPr lang="en-US" sz="2400"/>
          </a:p>
        </p:txBody>
      </p:sp>
    </p:spTree>
    <p:extLst>
      <p:ext uri="{BB962C8B-B14F-4D97-AF65-F5344CB8AC3E}">
        <p14:creationId xmlns:p14="http://schemas.microsoft.com/office/powerpoint/2010/main" val="274206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500" fill="hold"/>
                                        <p:tgtEl>
                                          <p:spTgt spid="1026"/>
                                        </p:tgtEl>
                                        <p:attrNameLst>
                                          <p:attrName>ppt_x</p:attrName>
                                        </p:attrNameLst>
                                      </p:cBhvr>
                                      <p:tavLst>
                                        <p:tav tm="0">
                                          <p:val>
                                            <p:strVal val="#ppt_x"/>
                                          </p:val>
                                        </p:tav>
                                        <p:tav tm="100000">
                                          <p:val>
                                            <p:strVal val="#ppt_x"/>
                                          </p:val>
                                        </p:tav>
                                      </p:tavLst>
                                    </p:anim>
                                    <p:anim calcmode="lin" valueType="num">
                                      <p:cBhvr additive="base">
                                        <p:cTn id="1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93AC1A86-230E-7C52-D29D-E23C58D9D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93DC5968-A953-FC52-D980-B29F492BEF2C}"/>
              </a:ext>
            </a:extLst>
          </p:cNvPr>
          <p:cNvSpPr/>
          <p:nvPr/>
        </p:nvSpPr>
        <p:spPr>
          <a:xfrm>
            <a:off x="1404256" y="206829"/>
            <a:ext cx="9274629" cy="97762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II: CƠ SỞ LÝ THUYẾT</a:t>
            </a:r>
            <a:endParaRPr lang="vi-VN" sz="3200"/>
          </a:p>
        </p:txBody>
      </p:sp>
      <p:sp>
        <p:nvSpPr>
          <p:cNvPr id="7" name="TextBox 6">
            <a:extLst>
              <a:ext uri="{FF2B5EF4-FFF2-40B4-BE49-F238E27FC236}">
                <a16:creationId xmlns:a16="http://schemas.microsoft.com/office/drawing/2014/main" id="{4A5D6AD3-D6E3-3D18-A874-D447116C253B}"/>
              </a:ext>
            </a:extLst>
          </p:cNvPr>
          <p:cNvSpPr txBox="1"/>
          <p:nvPr/>
        </p:nvSpPr>
        <p:spPr>
          <a:xfrm>
            <a:off x="0" y="1400681"/>
            <a:ext cx="6101442" cy="457754"/>
          </a:xfrm>
          <a:prstGeom prst="rect">
            <a:avLst/>
          </a:prstGeom>
          <a:noFill/>
        </p:spPr>
        <p:txBody>
          <a:bodyPr wrap="square">
            <a:spAutoFit/>
          </a:bodyPr>
          <a:lstStyle/>
          <a:p>
            <a:pPr marL="0" marR="0">
              <a:lnSpc>
                <a:spcPct val="106000"/>
              </a:lnSpc>
              <a:spcBef>
                <a:spcPts val="1200"/>
              </a:spcBef>
              <a:spcAft>
                <a:spcPts val="800"/>
              </a:spcAft>
            </a:pPr>
            <a:r>
              <a:rPr lang="en-US" sz="2400" b="1" u="sng">
                <a:effectLst/>
                <a:latin typeface="Times New Roman" panose="02020603050405020304" pitchFamily="18" charset="0"/>
                <a:ea typeface="Times New Roman" panose="02020603050405020304" pitchFamily="18" charset="0"/>
                <a:cs typeface="Times New Roman" panose="02020603050405020304" pitchFamily="18" charset="0"/>
              </a:rPr>
              <a:t>1.Tổng quan về mô hình Client-Server</a:t>
            </a:r>
            <a:endParaRPr lang="vi-VN" sz="2400" b="1">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8" name="Picture 7" descr="Tìm hiểu về mô hình client server và định nghĩa client server là gì ?">
            <a:extLst>
              <a:ext uri="{FF2B5EF4-FFF2-40B4-BE49-F238E27FC236}">
                <a16:creationId xmlns:a16="http://schemas.microsoft.com/office/drawing/2014/main" id="{D2F41FE3-7067-5F8E-6CA7-426C54246D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46912" y="2401818"/>
            <a:ext cx="4595498" cy="2758011"/>
          </a:xfrm>
          <a:prstGeom prst="rect">
            <a:avLst/>
          </a:prstGeom>
          <a:noFill/>
          <a:ln>
            <a:noFill/>
          </a:ln>
        </p:spPr>
      </p:pic>
      <p:sp>
        <p:nvSpPr>
          <p:cNvPr id="10" name="TextBox 9">
            <a:extLst>
              <a:ext uri="{FF2B5EF4-FFF2-40B4-BE49-F238E27FC236}">
                <a16:creationId xmlns:a16="http://schemas.microsoft.com/office/drawing/2014/main" id="{872B34FA-F382-A4D7-558B-E931C8A520C1}"/>
              </a:ext>
            </a:extLst>
          </p:cNvPr>
          <p:cNvSpPr txBox="1"/>
          <p:nvPr/>
        </p:nvSpPr>
        <p:spPr>
          <a:xfrm>
            <a:off x="1012913" y="2725824"/>
            <a:ext cx="6150428" cy="1646413"/>
          </a:xfrm>
          <a:prstGeom prst="rect">
            <a:avLst/>
          </a:prstGeom>
          <a:noFill/>
        </p:spPr>
        <p:txBody>
          <a:bodyPr wrap="square">
            <a:spAutoFit/>
          </a:bodyPr>
          <a:lstStyle/>
          <a:p>
            <a:pPr marL="342900" marR="0" indent="-342900">
              <a:lnSpc>
                <a:spcPct val="107000"/>
              </a:lnSpc>
              <a:spcBef>
                <a:spcPts val="1200"/>
              </a:spcBef>
              <a:spcAft>
                <a:spcPts val="800"/>
              </a:spcAft>
              <a:buFont typeface="Arial" panose="020B0604020202020204" pitchFamily="34" charset="0"/>
              <a:buChar char="•"/>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Mô hình </a:t>
            </a:r>
            <a:r>
              <a:rPr lang="en-US" sz="2400" b="1">
                <a:effectLst/>
                <a:latin typeface="Times New Roman" panose="02020603050405020304" pitchFamily="18" charset="0"/>
                <a:ea typeface="Times New Roman" panose="02020603050405020304" pitchFamily="18" charset="0"/>
                <a:cs typeface="Times New Roman" panose="02020603050405020304" pitchFamily="18" charset="0"/>
              </a:rPr>
              <a:t>client-server</a:t>
            </a: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 là một mô hình phân tán trong đó các ứng dụng phần mềm được phân chia thành hai phần riêng biệt: </a:t>
            </a:r>
            <a:r>
              <a:rPr lang="en-US" sz="2400" b="1">
                <a:effectLst/>
                <a:latin typeface="Times New Roman" panose="02020603050405020304" pitchFamily="18" charset="0"/>
                <a:ea typeface="Times New Roman" panose="02020603050405020304" pitchFamily="18" charset="0"/>
                <a:cs typeface="Times New Roman" panose="02020603050405020304" pitchFamily="18" charset="0"/>
              </a:rPr>
              <a:t>client</a:t>
            </a: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 và </a:t>
            </a:r>
            <a:r>
              <a:rPr lang="en-US" sz="2400" b="1">
                <a:effectLst/>
                <a:latin typeface="Times New Roman" panose="02020603050405020304" pitchFamily="18" charset="0"/>
                <a:ea typeface="Times New Roman" panose="02020603050405020304" pitchFamily="18" charset="0"/>
                <a:cs typeface="Times New Roman" panose="02020603050405020304" pitchFamily="18" charset="0"/>
              </a:rPr>
              <a:t>server</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400" b="1">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1" name="Arrow: Right 10">
            <a:extLst>
              <a:ext uri="{FF2B5EF4-FFF2-40B4-BE49-F238E27FC236}">
                <a16:creationId xmlns:a16="http://schemas.microsoft.com/office/drawing/2014/main" id="{08C505BC-4BA2-0AF3-A6A2-5344038AFC48}"/>
              </a:ext>
            </a:extLst>
          </p:cNvPr>
          <p:cNvSpPr/>
          <p:nvPr/>
        </p:nvSpPr>
        <p:spPr>
          <a:xfrm>
            <a:off x="-7863" y="2725824"/>
            <a:ext cx="729343" cy="457754"/>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a:p>
        </p:txBody>
      </p:sp>
    </p:spTree>
    <p:extLst>
      <p:ext uri="{BB962C8B-B14F-4D97-AF65-F5344CB8AC3E}">
        <p14:creationId xmlns:p14="http://schemas.microsoft.com/office/powerpoint/2010/main" val="28054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93AC1A86-230E-7C52-D29D-E23C58D9D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93DC5968-A953-FC52-D980-B29F492BEF2C}"/>
              </a:ext>
            </a:extLst>
          </p:cNvPr>
          <p:cNvSpPr/>
          <p:nvPr/>
        </p:nvSpPr>
        <p:spPr>
          <a:xfrm>
            <a:off x="1404256" y="206829"/>
            <a:ext cx="9274629" cy="97762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II: CƠ SỞ LÝ THUYẾT</a:t>
            </a:r>
            <a:endParaRPr lang="vi-VN" sz="3200"/>
          </a:p>
        </p:txBody>
      </p:sp>
      <p:sp>
        <p:nvSpPr>
          <p:cNvPr id="7" name="TextBox 6">
            <a:extLst>
              <a:ext uri="{FF2B5EF4-FFF2-40B4-BE49-F238E27FC236}">
                <a16:creationId xmlns:a16="http://schemas.microsoft.com/office/drawing/2014/main" id="{4A5D6AD3-D6E3-3D18-A874-D447116C253B}"/>
              </a:ext>
            </a:extLst>
          </p:cNvPr>
          <p:cNvSpPr txBox="1"/>
          <p:nvPr/>
        </p:nvSpPr>
        <p:spPr>
          <a:xfrm>
            <a:off x="0" y="1400681"/>
            <a:ext cx="6101442" cy="457754"/>
          </a:xfrm>
          <a:prstGeom prst="rect">
            <a:avLst/>
          </a:prstGeom>
          <a:noFill/>
        </p:spPr>
        <p:txBody>
          <a:bodyPr wrap="square">
            <a:spAutoFit/>
          </a:bodyPr>
          <a:lstStyle/>
          <a:p>
            <a:pPr marL="0" marR="0">
              <a:lnSpc>
                <a:spcPct val="106000"/>
              </a:lnSpc>
              <a:spcBef>
                <a:spcPts val="1200"/>
              </a:spcBef>
              <a:spcAft>
                <a:spcPts val="800"/>
              </a:spcAft>
            </a:pPr>
            <a:r>
              <a:rPr lang="en-US" sz="2400" b="1" u="sng">
                <a:effectLst/>
                <a:latin typeface="Times New Roman" panose="02020603050405020304" pitchFamily="18" charset="0"/>
                <a:ea typeface="Times New Roman" panose="02020603050405020304" pitchFamily="18" charset="0"/>
                <a:cs typeface="Times New Roman" panose="02020603050405020304" pitchFamily="18" charset="0"/>
              </a:rPr>
              <a:t>1.Tổng quan về mô hình Client-Server</a:t>
            </a:r>
            <a:endParaRPr lang="vi-VN" sz="2400" b="1">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8" name="Picture 7" descr="Tìm hiểu về mô hình client server và định nghĩa client server là gì ?">
            <a:extLst>
              <a:ext uri="{FF2B5EF4-FFF2-40B4-BE49-F238E27FC236}">
                <a16:creationId xmlns:a16="http://schemas.microsoft.com/office/drawing/2014/main" id="{D2F41FE3-7067-5F8E-6CA7-426C54246D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46912" y="2401818"/>
            <a:ext cx="4595498" cy="2758011"/>
          </a:xfrm>
          <a:prstGeom prst="rect">
            <a:avLst/>
          </a:prstGeom>
          <a:noFill/>
          <a:ln>
            <a:noFill/>
          </a:ln>
        </p:spPr>
      </p:pic>
      <p:sp>
        <p:nvSpPr>
          <p:cNvPr id="11" name="Arrow: Right 10">
            <a:extLst>
              <a:ext uri="{FF2B5EF4-FFF2-40B4-BE49-F238E27FC236}">
                <a16:creationId xmlns:a16="http://schemas.microsoft.com/office/drawing/2014/main" id="{08C505BC-4BA2-0AF3-A6A2-5344038AFC48}"/>
              </a:ext>
            </a:extLst>
          </p:cNvPr>
          <p:cNvSpPr/>
          <p:nvPr/>
        </p:nvSpPr>
        <p:spPr>
          <a:xfrm>
            <a:off x="0" y="2062635"/>
            <a:ext cx="892399" cy="457754"/>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a:p>
        </p:txBody>
      </p:sp>
      <p:sp>
        <p:nvSpPr>
          <p:cNvPr id="13" name="TextBox 12">
            <a:extLst>
              <a:ext uri="{FF2B5EF4-FFF2-40B4-BE49-F238E27FC236}">
                <a16:creationId xmlns:a16="http://schemas.microsoft.com/office/drawing/2014/main" id="{0741DCF1-D026-EF73-3685-6AC75F8BDAB7}"/>
              </a:ext>
            </a:extLst>
          </p:cNvPr>
          <p:cNvSpPr txBox="1"/>
          <p:nvPr/>
        </p:nvSpPr>
        <p:spPr>
          <a:xfrm>
            <a:off x="1017485" y="2062635"/>
            <a:ext cx="5693089" cy="2444259"/>
          </a:xfrm>
          <a:prstGeom prst="rect">
            <a:avLst/>
          </a:prstGeom>
          <a:noFill/>
        </p:spPr>
        <p:txBody>
          <a:bodyPr wrap="square">
            <a:spAutoFit/>
          </a:bodyPr>
          <a:lstStyle/>
          <a:p>
            <a:pPr marL="342900" indent="-342900">
              <a:lnSpc>
                <a:spcPct val="107000"/>
              </a:lnSpc>
              <a:spcBef>
                <a:spcPts val="1200"/>
              </a:spcBef>
              <a:spcAft>
                <a:spcPts val="800"/>
              </a:spcAft>
              <a:buFont typeface="Arial" panose="020B0604020202020204" pitchFamily="34" charset="0"/>
              <a:buChar char="•"/>
            </a:pPr>
            <a:r>
              <a:rPr lang="en-US" sz="2100" b="1">
                <a:latin typeface="Times New Roman" panose="02020603050405020304" pitchFamily="18" charset="0"/>
                <a:cs typeface="Times New Roman" panose="02020603050405020304" pitchFamily="18" charset="0"/>
              </a:rPr>
              <a:t>Server </a:t>
            </a:r>
            <a:r>
              <a:rPr lang="en-US" sz="2100">
                <a:latin typeface="Times New Roman" panose="02020603050405020304" pitchFamily="18" charset="0"/>
                <a:cs typeface="Times New Roman" panose="02020603050405020304" pitchFamily="18" charset="0"/>
              </a:rPr>
              <a:t>là một ứng dụng phần mềm chạy trên một máy chủ (server) có thể đáp ứng các yêu cầu từ các client. Server có nhiệm vụ xử lý các yêu cầu từ client và trả về kết quả cho client tương ứng.</a:t>
            </a:r>
            <a:endParaRPr lang="vi-VN" sz="2100">
              <a:latin typeface="Times New Roman" panose="02020603050405020304" pitchFamily="18" charset="0"/>
              <a:cs typeface="Times New Roman" panose="02020603050405020304" pitchFamily="18" charset="0"/>
            </a:endParaRPr>
          </a:p>
          <a:p>
            <a:pPr marL="0" marR="0" indent="457200">
              <a:lnSpc>
                <a:spcPct val="107000"/>
              </a:lnSpc>
              <a:spcBef>
                <a:spcPts val="1200"/>
              </a:spcBef>
              <a:spcAft>
                <a:spcPts val="800"/>
              </a:spcAft>
            </a:pPr>
            <a:endParaRPr lang="vi-VN" sz="24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52A8831-A2C7-6945-4474-7D2BAAB13BEF}"/>
              </a:ext>
            </a:extLst>
          </p:cNvPr>
          <p:cNvSpPr txBox="1"/>
          <p:nvPr/>
        </p:nvSpPr>
        <p:spPr>
          <a:xfrm>
            <a:off x="1017485" y="3950510"/>
            <a:ext cx="6246915" cy="2041200"/>
          </a:xfrm>
          <a:prstGeom prst="rect">
            <a:avLst/>
          </a:prstGeom>
          <a:noFill/>
        </p:spPr>
        <p:txBody>
          <a:bodyPr wrap="square">
            <a:spAutoFit/>
          </a:bodyPr>
          <a:lstStyle/>
          <a:p>
            <a:pPr marL="342900" marR="0" indent="-342900">
              <a:lnSpc>
                <a:spcPct val="107000"/>
              </a:lnSpc>
              <a:spcBef>
                <a:spcPts val="1200"/>
              </a:spcBef>
              <a:spcAft>
                <a:spcPts val="800"/>
              </a:spcAft>
              <a:buFont typeface="Arial" panose="020B0604020202020204" pitchFamily="34" charset="0"/>
              <a:buChar char="•"/>
            </a:pPr>
            <a:r>
              <a:rPr lang="en-US" sz="2400" b="1">
                <a:effectLst/>
                <a:latin typeface="Times New Roman" panose="02020603050405020304" pitchFamily="18" charset="0"/>
                <a:ea typeface="Times New Roman" panose="02020603050405020304" pitchFamily="18" charset="0"/>
                <a:cs typeface="Times New Roman" panose="02020603050405020304" pitchFamily="18" charset="0"/>
              </a:rPr>
              <a:t>Client</a:t>
            </a: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 là một ứng dụng phần mềm được cài đặt trên máy tính hoặc thiết bị người dùng cuối, nó tạo ra các yêu cầu (request) đến server để yêu cầu dữ liệu hoặc thực hiện một tác vụ nào đó.</a:t>
            </a:r>
            <a:endParaRPr lang="vi-VN" sz="24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Arrow: Right 3">
            <a:extLst>
              <a:ext uri="{FF2B5EF4-FFF2-40B4-BE49-F238E27FC236}">
                <a16:creationId xmlns:a16="http://schemas.microsoft.com/office/drawing/2014/main" id="{FA4C472A-E820-62BC-C5FE-5E671B4489B2}"/>
              </a:ext>
            </a:extLst>
          </p:cNvPr>
          <p:cNvSpPr/>
          <p:nvPr/>
        </p:nvSpPr>
        <p:spPr>
          <a:xfrm>
            <a:off x="-1" y="4024950"/>
            <a:ext cx="729343" cy="457754"/>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a:p>
        </p:txBody>
      </p:sp>
    </p:spTree>
    <p:extLst>
      <p:ext uri="{BB962C8B-B14F-4D97-AF65-F5344CB8AC3E}">
        <p14:creationId xmlns:p14="http://schemas.microsoft.com/office/powerpoint/2010/main" val="230860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3" grpId="0"/>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93AC1A86-230E-7C52-D29D-E23C58D9D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93DC5968-A953-FC52-D980-B29F492BEF2C}"/>
              </a:ext>
            </a:extLst>
          </p:cNvPr>
          <p:cNvSpPr/>
          <p:nvPr/>
        </p:nvSpPr>
        <p:spPr>
          <a:xfrm>
            <a:off x="1404256" y="206829"/>
            <a:ext cx="9274629" cy="97762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II: CƠ SỞ LÝ THUYẾT</a:t>
            </a:r>
            <a:endParaRPr lang="vi-VN" sz="3200"/>
          </a:p>
        </p:txBody>
      </p:sp>
      <p:sp>
        <p:nvSpPr>
          <p:cNvPr id="7" name="TextBox 6">
            <a:extLst>
              <a:ext uri="{FF2B5EF4-FFF2-40B4-BE49-F238E27FC236}">
                <a16:creationId xmlns:a16="http://schemas.microsoft.com/office/drawing/2014/main" id="{4A5D6AD3-D6E3-3D18-A874-D447116C253B}"/>
              </a:ext>
            </a:extLst>
          </p:cNvPr>
          <p:cNvSpPr txBox="1"/>
          <p:nvPr/>
        </p:nvSpPr>
        <p:spPr>
          <a:xfrm>
            <a:off x="0" y="1400681"/>
            <a:ext cx="6101442" cy="457754"/>
          </a:xfrm>
          <a:prstGeom prst="rect">
            <a:avLst/>
          </a:prstGeom>
          <a:noFill/>
        </p:spPr>
        <p:txBody>
          <a:bodyPr wrap="square">
            <a:spAutoFit/>
          </a:bodyPr>
          <a:lstStyle/>
          <a:p>
            <a:pPr marL="0" marR="0">
              <a:lnSpc>
                <a:spcPct val="106000"/>
              </a:lnSpc>
              <a:spcBef>
                <a:spcPts val="1200"/>
              </a:spcBef>
              <a:spcAft>
                <a:spcPts val="800"/>
              </a:spcAft>
            </a:pPr>
            <a:r>
              <a:rPr lang="en-US" sz="2400" b="1" u="sng">
                <a:effectLst/>
                <a:latin typeface="Times New Roman" panose="02020603050405020304" pitchFamily="18" charset="0"/>
                <a:ea typeface="Times New Roman" panose="02020603050405020304" pitchFamily="18" charset="0"/>
                <a:cs typeface="Times New Roman" panose="02020603050405020304" pitchFamily="18" charset="0"/>
              </a:rPr>
              <a:t>1.Tổng quan về mô hình Client-Server</a:t>
            </a:r>
            <a:endParaRPr lang="vi-VN" sz="2400" b="1">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8" name="Picture 7" descr="Tìm hiểu về mô hình client server và định nghĩa client server là gì ?">
            <a:extLst>
              <a:ext uri="{FF2B5EF4-FFF2-40B4-BE49-F238E27FC236}">
                <a16:creationId xmlns:a16="http://schemas.microsoft.com/office/drawing/2014/main" id="{D2F41FE3-7067-5F8E-6CA7-426C54246D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46912" y="2401818"/>
            <a:ext cx="4595498" cy="2758011"/>
          </a:xfrm>
          <a:prstGeom prst="rect">
            <a:avLst/>
          </a:prstGeom>
          <a:noFill/>
          <a:ln>
            <a:noFill/>
          </a:ln>
        </p:spPr>
      </p:pic>
      <p:sp>
        <p:nvSpPr>
          <p:cNvPr id="3" name="Oval 2">
            <a:extLst>
              <a:ext uri="{FF2B5EF4-FFF2-40B4-BE49-F238E27FC236}">
                <a16:creationId xmlns:a16="http://schemas.microsoft.com/office/drawing/2014/main" id="{E00B2CC6-E63F-D59A-2864-10170C4A6AAE}"/>
              </a:ext>
            </a:extLst>
          </p:cNvPr>
          <p:cNvSpPr/>
          <p:nvPr/>
        </p:nvSpPr>
        <p:spPr>
          <a:xfrm>
            <a:off x="2100942" y="2074666"/>
            <a:ext cx="2492830" cy="72934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a:latin typeface="Times New Roman" panose="02020603050405020304" pitchFamily="18" charset="0"/>
                <a:cs typeface="Times New Roman" panose="02020603050405020304" pitchFamily="18" charset="0"/>
              </a:rPr>
              <a:t>Kết luận</a:t>
            </a:r>
            <a:endParaRPr lang="vi-VN" sz="2800">
              <a:latin typeface="Times New Roman" panose="02020603050405020304" pitchFamily="18" charset="0"/>
              <a:cs typeface="Times New Roman" panose="02020603050405020304" pitchFamily="18" charset="0"/>
            </a:endParaRPr>
          </a:p>
        </p:txBody>
      </p:sp>
      <p:sp>
        <p:nvSpPr>
          <p:cNvPr id="4" name="Arrow: Right 3">
            <a:extLst>
              <a:ext uri="{FF2B5EF4-FFF2-40B4-BE49-F238E27FC236}">
                <a16:creationId xmlns:a16="http://schemas.microsoft.com/office/drawing/2014/main" id="{57DBDF6B-CACE-62B5-14AE-8ED6B858070F}"/>
              </a:ext>
            </a:extLst>
          </p:cNvPr>
          <p:cNvSpPr/>
          <p:nvPr/>
        </p:nvSpPr>
        <p:spPr>
          <a:xfrm>
            <a:off x="0" y="3020240"/>
            <a:ext cx="914400" cy="478971"/>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a:p>
        </p:txBody>
      </p:sp>
      <p:sp>
        <p:nvSpPr>
          <p:cNvPr id="6" name="TextBox 5">
            <a:extLst>
              <a:ext uri="{FF2B5EF4-FFF2-40B4-BE49-F238E27FC236}">
                <a16:creationId xmlns:a16="http://schemas.microsoft.com/office/drawing/2014/main" id="{B7484281-C717-05EE-62A9-B3559DC06AAE}"/>
              </a:ext>
            </a:extLst>
          </p:cNvPr>
          <p:cNvSpPr txBox="1"/>
          <p:nvPr/>
        </p:nvSpPr>
        <p:spPr>
          <a:xfrm>
            <a:off x="914400" y="3020240"/>
            <a:ext cx="6281057" cy="1200329"/>
          </a:xfrm>
          <a:prstGeom prst="rect">
            <a:avLst/>
          </a:prstGeom>
          <a:noFill/>
        </p:spPr>
        <p:txBody>
          <a:bodyPr wrap="square" rtlCol="0">
            <a:spAutoFit/>
          </a:bodyPr>
          <a:lstStyle/>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Mô hình thường dùng trong hệ thống quản lí dữ liệu,</a:t>
            </a: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 trò chuyện trực tuyến, mạng xã hội, email, và các ứng dụng web</a:t>
            </a:r>
            <a:endParaRPr lang="vi-VN" sz="24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89DEA08-B73B-E6BE-6A09-8EC5CBC025B1}"/>
              </a:ext>
            </a:extLst>
          </p:cNvPr>
          <p:cNvSpPr txBox="1"/>
          <p:nvPr/>
        </p:nvSpPr>
        <p:spPr>
          <a:xfrm>
            <a:off x="914400" y="4496158"/>
            <a:ext cx="6150428" cy="1250855"/>
          </a:xfrm>
          <a:prstGeom prst="rect">
            <a:avLst/>
          </a:prstGeom>
          <a:noFill/>
        </p:spPr>
        <p:txBody>
          <a:bodyPr wrap="square">
            <a:spAutoFit/>
          </a:bodyPr>
          <a:lstStyle/>
          <a:p>
            <a:pPr marL="342900" marR="0" indent="-342900">
              <a:lnSpc>
                <a:spcPct val="107000"/>
              </a:lnSpc>
              <a:spcBef>
                <a:spcPts val="1200"/>
              </a:spcBef>
              <a:spcAft>
                <a:spcPts val="800"/>
              </a:spcAft>
              <a:buFont typeface="Arial" panose="020B0604020202020204" pitchFamily="34" charset="0"/>
              <a:buChar char="•"/>
            </a:pPr>
            <a:r>
              <a:rPr lang="en-US" sz="2400">
                <a:effectLst/>
                <a:latin typeface="Times New Roman" panose="02020603050405020304" pitchFamily="18" charset="0"/>
                <a:ea typeface="Times New Roman" panose="02020603050405020304" pitchFamily="18" charset="0"/>
                <a:cs typeface="Times New Roman" panose="02020603050405020304" pitchFamily="18" charset="0"/>
              </a:rPr>
              <a:t>Client và Server liên lạc với nhau thông qua giao thức truyền thông như HTTP, FTP, SMTP, hay các giao thức truyền thông khác.</a:t>
            </a:r>
            <a:endParaRPr lang="vi-VN" sz="24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2" name="Arrow: Right 11">
            <a:extLst>
              <a:ext uri="{FF2B5EF4-FFF2-40B4-BE49-F238E27FC236}">
                <a16:creationId xmlns:a16="http://schemas.microsoft.com/office/drawing/2014/main" id="{EC422834-B07B-6286-1115-8050E270FB80}"/>
              </a:ext>
            </a:extLst>
          </p:cNvPr>
          <p:cNvSpPr/>
          <p:nvPr/>
        </p:nvSpPr>
        <p:spPr>
          <a:xfrm>
            <a:off x="0" y="4421530"/>
            <a:ext cx="914400" cy="478971"/>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a:p>
        </p:txBody>
      </p:sp>
    </p:spTree>
    <p:extLst>
      <p:ext uri="{BB962C8B-B14F-4D97-AF65-F5344CB8AC3E}">
        <p14:creationId xmlns:p14="http://schemas.microsoft.com/office/powerpoint/2010/main" val="256456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10" grpId="0"/>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93AC1A86-230E-7C52-D29D-E23C58D9D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93DC5968-A953-FC52-D980-B29F492BEF2C}"/>
              </a:ext>
            </a:extLst>
          </p:cNvPr>
          <p:cNvSpPr/>
          <p:nvPr/>
        </p:nvSpPr>
        <p:spPr>
          <a:xfrm>
            <a:off x="1404256" y="206829"/>
            <a:ext cx="9274629" cy="97762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II: CƠ SỞ LÝ THUYẾT</a:t>
            </a:r>
            <a:endParaRPr lang="vi-VN" sz="3200"/>
          </a:p>
        </p:txBody>
      </p:sp>
      <p:sp>
        <p:nvSpPr>
          <p:cNvPr id="11" name="TextBox 10">
            <a:extLst>
              <a:ext uri="{FF2B5EF4-FFF2-40B4-BE49-F238E27FC236}">
                <a16:creationId xmlns:a16="http://schemas.microsoft.com/office/drawing/2014/main" id="{468D4355-4EFC-4B99-E136-7C55B8E5125F}"/>
              </a:ext>
            </a:extLst>
          </p:cNvPr>
          <p:cNvSpPr txBox="1"/>
          <p:nvPr/>
        </p:nvSpPr>
        <p:spPr>
          <a:xfrm>
            <a:off x="0" y="1400554"/>
            <a:ext cx="6103088" cy="457754"/>
          </a:xfrm>
          <a:prstGeom prst="rect">
            <a:avLst/>
          </a:prstGeom>
          <a:noFill/>
        </p:spPr>
        <p:txBody>
          <a:bodyPr wrap="square">
            <a:spAutoFit/>
          </a:bodyPr>
          <a:lstStyle/>
          <a:p>
            <a:pPr marL="0" marR="0">
              <a:lnSpc>
                <a:spcPct val="106000"/>
              </a:lnSpc>
              <a:spcBef>
                <a:spcPts val="1200"/>
              </a:spcBef>
              <a:spcAft>
                <a:spcPts val="800"/>
              </a:spcAft>
            </a:pPr>
            <a:r>
              <a:rPr lang="vi-VN" sz="2400" b="1" u="sng">
                <a:effectLst/>
                <a:latin typeface="Times New Roman" panose="02020603050405020304" pitchFamily="18" charset="0"/>
                <a:ea typeface="Times New Roman" panose="02020603050405020304" pitchFamily="18" charset="0"/>
                <a:cs typeface="Times New Roman" panose="02020603050405020304" pitchFamily="18" charset="0"/>
              </a:rPr>
              <a:t>2.Sơ lược về giao thức UDP</a:t>
            </a:r>
            <a:endParaRPr lang="vi-VN" sz="2400" b="1">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E9A5083C-27D6-53DF-AA38-78FC7C5309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1543" y="4118986"/>
            <a:ext cx="5290456" cy="273901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Rounded Corners 12">
            <a:extLst>
              <a:ext uri="{FF2B5EF4-FFF2-40B4-BE49-F238E27FC236}">
                <a16:creationId xmlns:a16="http://schemas.microsoft.com/office/drawing/2014/main" id="{EE879550-54CB-F207-6C09-0E77C91305FC}"/>
              </a:ext>
            </a:extLst>
          </p:cNvPr>
          <p:cNvSpPr/>
          <p:nvPr/>
        </p:nvSpPr>
        <p:spPr>
          <a:xfrm>
            <a:off x="2357359" y="2142811"/>
            <a:ext cx="7368421" cy="82731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r>
              <a:rPr lang="en-US" sz="2400">
                <a:effectLst/>
                <a:latin typeface="Times New Roman" panose="02020603050405020304" pitchFamily="18" charset="0"/>
                <a:ea typeface="Times New Roman" panose="02020603050405020304" pitchFamily="18" charset="0"/>
              </a:rPr>
              <a:t>UDP là một giao thức tầng </a:t>
            </a:r>
            <a:r>
              <a:rPr lang="en-US" sz="2400" b="1">
                <a:latin typeface="Times New Roman" panose="02020603050405020304" pitchFamily="18" charset="0"/>
                <a:ea typeface="Times New Roman" panose="02020603050405020304" pitchFamily="18" charset="0"/>
              </a:rPr>
              <a:t>T</a:t>
            </a:r>
            <a:r>
              <a:rPr lang="en-US" sz="2400" b="1">
                <a:effectLst/>
                <a:latin typeface="Times New Roman" panose="02020603050405020304" pitchFamily="18" charset="0"/>
                <a:ea typeface="Times New Roman" panose="02020603050405020304" pitchFamily="18" charset="0"/>
              </a:rPr>
              <a:t>ransport </a:t>
            </a:r>
            <a:r>
              <a:rPr lang="en-US" sz="2400">
                <a:effectLst/>
                <a:latin typeface="Times New Roman" panose="02020603050405020304" pitchFamily="18" charset="0"/>
                <a:ea typeface="Times New Roman" panose="02020603050405020304" pitchFamily="18" charset="0"/>
              </a:rPr>
              <a:t>trong mô hình OSI </a:t>
            </a:r>
            <a:endParaRPr lang="vi-VN" sz="2400"/>
          </a:p>
        </p:txBody>
      </p:sp>
      <p:sp>
        <p:nvSpPr>
          <p:cNvPr id="14" name="Rectangle: Rounded Corners 13">
            <a:extLst>
              <a:ext uri="{FF2B5EF4-FFF2-40B4-BE49-F238E27FC236}">
                <a16:creationId xmlns:a16="http://schemas.microsoft.com/office/drawing/2014/main" id="{AAE743F3-ABBA-8B02-8722-F8EDD4494719}"/>
              </a:ext>
            </a:extLst>
          </p:cNvPr>
          <p:cNvSpPr/>
          <p:nvPr/>
        </p:nvSpPr>
        <p:spPr>
          <a:xfrm>
            <a:off x="580120" y="3077307"/>
            <a:ext cx="11364686" cy="82731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a:effectLst/>
                <a:latin typeface="Times New Roman" panose="02020603050405020304" pitchFamily="18" charset="0"/>
                <a:ea typeface="Times New Roman" panose="02020603050405020304" pitchFamily="18" charset="0"/>
              </a:rPr>
              <a:t>UDP thường được sử dụng cho các ứng dụng cần tốc độ truyền tải nhanh và độ trễ thấp</a:t>
            </a:r>
            <a:endParaRPr lang="vi-VN" sz="2400"/>
          </a:p>
        </p:txBody>
      </p:sp>
    </p:spTree>
    <p:extLst>
      <p:ext uri="{BB962C8B-B14F-4D97-AF65-F5344CB8AC3E}">
        <p14:creationId xmlns:p14="http://schemas.microsoft.com/office/powerpoint/2010/main" val="2780668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93AC1A86-230E-7C52-D29D-E23C58D9D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93DC5968-A953-FC52-D980-B29F492BEF2C}"/>
              </a:ext>
            </a:extLst>
          </p:cNvPr>
          <p:cNvSpPr/>
          <p:nvPr/>
        </p:nvSpPr>
        <p:spPr>
          <a:xfrm>
            <a:off x="1404256" y="206829"/>
            <a:ext cx="9274629" cy="97762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II: CƠ SỞ LÝ THUYẾT</a:t>
            </a:r>
            <a:endParaRPr lang="vi-VN" sz="3200"/>
          </a:p>
        </p:txBody>
      </p:sp>
      <p:sp>
        <p:nvSpPr>
          <p:cNvPr id="11" name="TextBox 10">
            <a:extLst>
              <a:ext uri="{FF2B5EF4-FFF2-40B4-BE49-F238E27FC236}">
                <a16:creationId xmlns:a16="http://schemas.microsoft.com/office/drawing/2014/main" id="{468D4355-4EFC-4B99-E136-7C55B8E5125F}"/>
              </a:ext>
            </a:extLst>
          </p:cNvPr>
          <p:cNvSpPr txBox="1"/>
          <p:nvPr/>
        </p:nvSpPr>
        <p:spPr>
          <a:xfrm>
            <a:off x="0" y="1400554"/>
            <a:ext cx="6103088" cy="457754"/>
          </a:xfrm>
          <a:prstGeom prst="rect">
            <a:avLst/>
          </a:prstGeom>
          <a:noFill/>
        </p:spPr>
        <p:txBody>
          <a:bodyPr wrap="square">
            <a:spAutoFit/>
          </a:bodyPr>
          <a:lstStyle/>
          <a:p>
            <a:pPr marL="0" marR="0">
              <a:lnSpc>
                <a:spcPct val="106000"/>
              </a:lnSpc>
              <a:spcBef>
                <a:spcPts val="1200"/>
              </a:spcBef>
              <a:spcAft>
                <a:spcPts val="800"/>
              </a:spcAft>
            </a:pPr>
            <a:r>
              <a:rPr lang="vi-VN" sz="2400" b="1" u="sng">
                <a:effectLst/>
                <a:latin typeface="Times New Roman" panose="02020603050405020304" pitchFamily="18" charset="0"/>
                <a:ea typeface="Times New Roman" panose="02020603050405020304" pitchFamily="18" charset="0"/>
                <a:cs typeface="Times New Roman" panose="02020603050405020304" pitchFamily="18" charset="0"/>
              </a:rPr>
              <a:t>2.Sơ lược về giao thức UDP</a:t>
            </a:r>
            <a:endParaRPr lang="vi-VN" sz="2400" b="1">
              <a:effectLst/>
              <a:latin typeface="Arial" panose="020B0604020202020204" pitchFamily="34" charset="0"/>
              <a:ea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F98040E7-186A-62F2-9BA6-42C4AAF4CB96}"/>
              </a:ext>
            </a:extLst>
          </p:cNvPr>
          <p:cNvCxnSpPr>
            <a:cxnSpLocks/>
          </p:cNvCxnSpPr>
          <p:nvPr/>
        </p:nvCxnSpPr>
        <p:spPr>
          <a:xfrm>
            <a:off x="6256755" y="1858308"/>
            <a:ext cx="0" cy="4274289"/>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1E93434-9C6A-A20D-E865-B59A7EFD651B}"/>
              </a:ext>
            </a:extLst>
          </p:cNvPr>
          <p:cNvSpPr txBox="1"/>
          <p:nvPr/>
        </p:nvSpPr>
        <p:spPr>
          <a:xfrm>
            <a:off x="-17212" y="2641015"/>
            <a:ext cx="6150428" cy="3046988"/>
          </a:xfrm>
          <a:prstGeom prst="rect">
            <a:avLst/>
          </a:prstGeom>
          <a:noFill/>
        </p:spPr>
        <p:txBody>
          <a:bodyPr wrap="square">
            <a:spAutoFit/>
          </a:bodyPr>
          <a:lstStyle/>
          <a:p>
            <a:pPr algn="just" fontAlgn="base">
              <a:buFont typeface="Arial" panose="020B0604020202020204" pitchFamily="34" charset="0"/>
              <a:buChar char="•"/>
            </a:pPr>
            <a:r>
              <a:rPr lang="vi-VN" sz="2400" b="0">
                <a:effectLst/>
                <a:latin typeface="+mj-lt"/>
              </a:rPr>
              <a:t>  Đảm bảo rằng dữ liệu đến đúng như khi được gửi.</a:t>
            </a:r>
          </a:p>
          <a:p>
            <a:pPr algn="just" fontAlgn="base">
              <a:buFont typeface="Arial" panose="020B0604020202020204" pitchFamily="34" charset="0"/>
              <a:buChar char="•"/>
            </a:pPr>
            <a:r>
              <a:rPr lang="vi-VN" sz="2400" b="0">
                <a:solidFill>
                  <a:srgbClr val="4A4A4A"/>
                </a:solidFill>
                <a:effectLst/>
                <a:latin typeface="+mj-lt"/>
              </a:rPr>
              <a:t>  </a:t>
            </a:r>
            <a:r>
              <a:rPr lang="vi-VN" sz="2400" b="0">
                <a:effectLst/>
                <a:latin typeface="+mj-lt"/>
              </a:rPr>
              <a:t>Kiểm tra lỗi các luồng dữ liệu, theo dõi các gói dữ liệu.</a:t>
            </a:r>
          </a:p>
          <a:p>
            <a:pPr algn="just" fontAlgn="base">
              <a:buFont typeface="Arial" panose="020B0604020202020204" pitchFamily="34" charset="0"/>
              <a:buChar char="•"/>
            </a:pPr>
            <a:r>
              <a:rPr lang="vi-VN" sz="2400" b="0">
                <a:effectLst/>
                <a:latin typeface="+mj-lt"/>
              </a:rPr>
              <a:t>  Header 20 byte cho phép 40 byte dữ liệu tùy chọn.</a:t>
            </a:r>
          </a:p>
          <a:p>
            <a:pPr algn="just" fontAlgn="base">
              <a:buFont typeface="Arial" panose="020B0604020202020204" pitchFamily="34" charset="0"/>
              <a:buChar char="•"/>
            </a:pPr>
            <a:r>
              <a:rPr lang="vi-VN" sz="2400" b="0">
                <a:effectLst/>
                <a:latin typeface="+mj-lt"/>
              </a:rPr>
              <a:t>  Chậm hơn UDP.</a:t>
            </a:r>
          </a:p>
          <a:p>
            <a:pPr algn="just" fontAlgn="base">
              <a:buFont typeface="Arial" panose="020B0604020202020204" pitchFamily="34" charset="0"/>
              <a:buChar char="•"/>
            </a:pPr>
            <a:r>
              <a:rPr lang="vi-VN" sz="2400" b="0">
                <a:effectLst/>
                <a:latin typeface="+mj-lt"/>
              </a:rPr>
              <a:t>  Tốt nhất cho các ứng dụng yêu cầu độ tin cậy.</a:t>
            </a:r>
          </a:p>
        </p:txBody>
      </p:sp>
      <p:sp>
        <p:nvSpPr>
          <p:cNvPr id="19" name="TextBox 18">
            <a:extLst>
              <a:ext uri="{FF2B5EF4-FFF2-40B4-BE49-F238E27FC236}">
                <a16:creationId xmlns:a16="http://schemas.microsoft.com/office/drawing/2014/main" id="{437FF8FE-4FFE-4363-3723-A4426629693C}"/>
              </a:ext>
            </a:extLst>
          </p:cNvPr>
          <p:cNvSpPr txBox="1"/>
          <p:nvPr/>
        </p:nvSpPr>
        <p:spPr>
          <a:xfrm>
            <a:off x="6333590" y="2641015"/>
            <a:ext cx="5858410" cy="3046988"/>
          </a:xfrm>
          <a:prstGeom prst="rect">
            <a:avLst/>
          </a:prstGeom>
          <a:noFill/>
        </p:spPr>
        <p:txBody>
          <a:bodyPr wrap="square">
            <a:spAutoFit/>
          </a:bodyPr>
          <a:lstStyle/>
          <a:p>
            <a:pPr algn="just" fontAlgn="base">
              <a:buFont typeface="Arial" panose="020B0604020202020204" pitchFamily="34" charset="0"/>
              <a:buChar char="•"/>
            </a:pPr>
            <a:r>
              <a:rPr lang="vi-VN" sz="2400" b="0">
                <a:solidFill>
                  <a:srgbClr val="4A4A4A"/>
                </a:solidFill>
                <a:effectLst/>
                <a:latin typeface="+mj-lt"/>
              </a:rPr>
              <a:t>  </a:t>
            </a:r>
            <a:r>
              <a:rPr lang="vi-VN" sz="2400" b="0">
                <a:effectLst/>
                <a:latin typeface="+mj-lt"/>
              </a:rPr>
              <a:t>Không đảm bảo việc chuyển dữ liệu, các gói tin có thể bị mất.</a:t>
            </a:r>
          </a:p>
          <a:p>
            <a:pPr algn="just" fontAlgn="base">
              <a:buFont typeface="Arial" panose="020B0604020202020204" pitchFamily="34" charset="0"/>
              <a:buChar char="•"/>
            </a:pPr>
            <a:r>
              <a:rPr lang="vi-VN" sz="2400" b="0">
                <a:effectLst/>
                <a:latin typeface="+mj-lt"/>
              </a:rPr>
              <a:t>  Không cung cấp tính năng kiểm tra lỗi và không kiểm soát luồng dữ liệu.</a:t>
            </a:r>
          </a:p>
          <a:p>
            <a:pPr algn="just" fontAlgn="base">
              <a:buFont typeface="Arial" panose="020B0604020202020204" pitchFamily="34" charset="0"/>
              <a:buChar char="•"/>
            </a:pPr>
            <a:r>
              <a:rPr lang="vi-VN" sz="2400" b="0">
                <a:effectLst/>
                <a:latin typeface="+mj-lt"/>
              </a:rPr>
              <a:t>  Header giới hạn 8 byte chỉ cho phép dữ liệu bắt buộc.</a:t>
            </a:r>
          </a:p>
          <a:p>
            <a:pPr algn="just" fontAlgn="base">
              <a:buFont typeface="Arial" panose="020B0604020202020204" pitchFamily="34" charset="0"/>
              <a:buChar char="•"/>
            </a:pPr>
            <a:r>
              <a:rPr lang="vi-VN" sz="2400" b="0">
                <a:effectLst/>
                <a:latin typeface="+mj-lt"/>
              </a:rPr>
              <a:t>  Nhanh hơn TCP.</a:t>
            </a:r>
          </a:p>
          <a:p>
            <a:pPr algn="just" fontAlgn="base">
              <a:buFont typeface="Arial" panose="020B0604020202020204" pitchFamily="34" charset="0"/>
              <a:buChar char="•"/>
            </a:pPr>
            <a:r>
              <a:rPr lang="vi-VN" sz="2400" b="0">
                <a:effectLst/>
                <a:latin typeface="+mj-lt"/>
              </a:rPr>
              <a:t>  Tốt nhất cho các ứng dụng yêu cầu tốc độ.</a:t>
            </a:r>
          </a:p>
        </p:txBody>
      </p:sp>
      <p:sp>
        <p:nvSpPr>
          <p:cNvPr id="21" name="Flowchart: Alternate Process 20">
            <a:extLst>
              <a:ext uri="{FF2B5EF4-FFF2-40B4-BE49-F238E27FC236}">
                <a16:creationId xmlns:a16="http://schemas.microsoft.com/office/drawing/2014/main" id="{7B64DCCF-6DDC-45CF-2CB1-AEF199612EB1}"/>
              </a:ext>
            </a:extLst>
          </p:cNvPr>
          <p:cNvSpPr/>
          <p:nvPr/>
        </p:nvSpPr>
        <p:spPr>
          <a:xfrm>
            <a:off x="2402581" y="1936256"/>
            <a:ext cx="1404254" cy="457754"/>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2400">
                <a:latin typeface="+mj-lt"/>
              </a:rPr>
              <a:t>TCP</a:t>
            </a:r>
          </a:p>
        </p:txBody>
      </p:sp>
      <p:sp>
        <p:nvSpPr>
          <p:cNvPr id="22" name="Flowchart: Alternate Process 21">
            <a:extLst>
              <a:ext uri="{FF2B5EF4-FFF2-40B4-BE49-F238E27FC236}">
                <a16:creationId xmlns:a16="http://schemas.microsoft.com/office/drawing/2014/main" id="{100973F3-56D1-65F7-4114-C20B926206D8}"/>
              </a:ext>
            </a:extLst>
          </p:cNvPr>
          <p:cNvSpPr/>
          <p:nvPr/>
        </p:nvSpPr>
        <p:spPr>
          <a:xfrm>
            <a:off x="8706676" y="1936256"/>
            <a:ext cx="1404254" cy="457754"/>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2400">
                <a:latin typeface="+mj-lt"/>
              </a:rPr>
              <a:t>UDP</a:t>
            </a:r>
          </a:p>
        </p:txBody>
      </p:sp>
    </p:spTree>
    <p:extLst>
      <p:ext uri="{BB962C8B-B14F-4D97-AF65-F5344CB8AC3E}">
        <p14:creationId xmlns:p14="http://schemas.microsoft.com/office/powerpoint/2010/main" val="33801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anim calcmode="lin" valueType="num">
                                      <p:cBhvr additive="base">
                                        <p:cTn id="1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xEl>
                                              <p:pRg st="1" end="1"/>
                                            </p:txEl>
                                          </p:spTgt>
                                        </p:tgtEl>
                                        <p:attrNameLst>
                                          <p:attrName>style.visibility</p:attrName>
                                        </p:attrNameLst>
                                      </p:cBhvr>
                                      <p:to>
                                        <p:strVal val="visible"/>
                                      </p:to>
                                    </p:set>
                                    <p:anim calcmode="lin" valueType="num">
                                      <p:cBhvr additive="base">
                                        <p:cTn id="19"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
                                            <p:txEl>
                                              <p:pRg st="1" end="1"/>
                                            </p:txEl>
                                          </p:spTgt>
                                        </p:tgtEl>
                                        <p:attrNameLst>
                                          <p:attrName>style.visibility</p:attrName>
                                        </p:attrNameLst>
                                      </p:cBhvr>
                                      <p:to>
                                        <p:strVal val="visible"/>
                                      </p:to>
                                    </p:set>
                                    <p:anim calcmode="lin" valueType="num">
                                      <p:cBhvr additive="base">
                                        <p:cTn id="25"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xEl>
                                              <p:pRg st="2" end="2"/>
                                            </p:txEl>
                                          </p:spTgt>
                                        </p:tgtEl>
                                        <p:attrNameLst>
                                          <p:attrName>style.visibility</p:attrName>
                                        </p:attrNameLst>
                                      </p:cBhvr>
                                      <p:to>
                                        <p:strVal val="visible"/>
                                      </p:to>
                                    </p:set>
                                    <p:anim calcmode="lin" valueType="num">
                                      <p:cBhvr additive="base">
                                        <p:cTn id="31"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
                                            <p:txEl>
                                              <p:pRg st="2" end="2"/>
                                            </p:txEl>
                                          </p:spTgt>
                                        </p:tgtEl>
                                        <p:attrNameLst>
                                          <p:attrName>style.visibility</p:attrName>
                                        </p:attrNameLst>
                                      </p:cBhvr>
                                      <p:to>
                                        <p:strVal val="visible"/>
                                      </p:to>
                                    </p:set>
                                    <p:anim calcmode="lin" valueType="num">
                                      <p:cBhvr additive="base">
                                        <p:cTn id="37"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
                                            <p:txEl>
                                              <p:pRg st="3" end="3"/>
                                            </p:txEl>
                                          </p:spTgt>
                                        </p:tgtEl>
                                        <p:attrNameLst>
                                          <p:attrName>style.visibility</p:attrName>
                                        </p:attrNameLst>
                                      </p:cBhvr>
                                      <p:to>
                                        <p:strVal val="visible"/>
                                      </p:to>
                                    </p:set>
                                    <p:anim calcmode="lin" valueType="num">
                                      <p:cBhvr additive="base">
                                        <p:cTn id="43"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9">
                                            <p:txEl>
                                              <p:pRg st="3" end="3"/>
                                            </p:txEl>
                                          </p:spTgt>
                                        </p:tgtEl>
                                        <p:attrNameLst>
                                          <p:attrName>style.visibility</p:attrName>
                                        </p:attrNameLst>
                                      </p:cBhvr>
                                      <p:to>
                                        <p:strVal val="visible"/>
                                      </p:to>
                                    </p:set>
                                    <p:anim calcmode="lin" valueType="num">
                                      <p:cBhvr additive="base">
                                        <p:cTn id="49" dur="500" fill="hold"/>
                                        <p:tgtEl>
                                          <p:spTgt spid="19">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7">
                                            <p:txEl>
                                              <p:pRg st="4" end="4"/>
                                            </p:txEl>
                                          </p:spTgt>
                                        </p:tgtEl>
                                        <p:attrNameLst>
                                          <p:attrName>style.visibility</p:attrName>
                                        </p:attrNameLst>
                                      </p:cBhvr>
                                      <p:to>
                                        <p:strVal val="visible"/>
                                      </p:to>
                                    </p:set>
                                    <p:anim calcmode="lin" valueType="num">
                                      <p:cBhvr additive="base">
                                        <p:cTn id="55" dur="500" fill="hold"/>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9">
                                            <p:txEl>
                                              <p:pRg st="4" end="4"/>
                                            </p:txEl>
                                          </p:spTgt>
                                        </p:tgtEl>
                                        <p:attrNameLst>
                                          <p:attrName>style.visibility</p:attrName>
                                        </p:attrNameLst>
                                      </p:cBhvr>
                                      <p:to>
                                        <p:strVal val="visible"/>
                                      </p:to>
                                    </p:set>
                                    <p:anim calcmode="lin" valueType="num">
                                      <p:cBhvr additive="base">
                                        <p:cTn id="61" dur="500" fill="hold"/>
                                        <p:tgtEl>
                                          <p:spTgt spid="19">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DB78A6FE-8509-9E5B-B34D-6D55AE34A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6F8E4ABF-84FE-EF95-A648-72FB248E55EC}"/>
              </a:ext>
            </a:extLst>
          </p:cNvPr>
          <p:cNvSpPr/>
          <p:nvPr/>
        </p:nvSpPr>
        <p:spPr>
          <a:xfrm>
            <a:off x="1404256" y="206829"/>
            <a:ext cx="9274629" cy="97762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II: CƠ SỞ LÝ THUYẾT</a:t>
            </a:r>
            <a:endParaRPr lang="vi-VN" sz="3200"/>
          </a:p>
        </p:txBody>
      </p:sp>
      <p:sp>
        <p:nvSpPr>
          <p:cNvPr id="6" name="TextBox 5">
            <a:extLst>
              <a:ext uri="{FF2B5EF4-FFF2-40B4-BE49-F238E27FC236}">
                <a16:creationId xmlns:a16="http://schemas.microsoft.com/office/drawing/2014/main" id="{011CEC27-F1D3-A1BE-15C0-FF04C839F5AA}"/>
              </a:ext>
            </a:extLst>
          </p:cNvPr>
          <p:cNvSpPr txBox="1"/>
          <p:nvPr/>
        </p:nvSpPr>
        <p:spPr>
          <a:xfrm>
            <a:off x="79744" y="1410414"/>
            <a:ext cx="6484342" cy="460511"/>
          </a:xfrm>
          <a:prstGeom prst="rect">
            <a:avLst/>
          </a:prstGeom>
          <a:noFill/>
        </p:spPr>
        <p:txBody>
          <a:bodyPr wrap="square">
            <a:spAutoFit/>
          </a:bodyPr>
          <a:lstStyle/>
          <a:p>
            <a:pPr marL="0" marR="0">
              <a:lnSpc>
                <a:spcPct val="107000"/>
              </a:lnSpc>
              <a:spcBef>
                <a:spcPts val="1200"/>
              </a:spcBef>
              <a:spcAft>
                <a:spcPts val="800"/>
              </a:spcAft>
            </a:pPr>
            <a:r>
              <a:rPr lang="en-US" sz="2400" b="1" u="sng">
                <a:effectLst/>
                <a:latin typeface="Times New Roman" panose="02020603050405020304" pitchFamily="18" charset="0"/>
                <a:ea typeface="Times New Roman" panose="02020603050405020304" pitchFamily="18" charset="0"/>
                <a:cs typeface="Times New Roman" panose="02020603050405020304" pitchFamily="18" charset="0"/>
              </a:rPr>
              <a:t>3.Sơ lược về thuật toán Vigenere</a:t>
            </a:r>
            <a:endParaRPr lang="vi-VN" sz="2400" b="1">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9" name="Picture 8" descr="Thumbs Up Chicken">
            <a:extLst>
              <a:ext uri="{FF2B5EF4-FFF2-40B4-BE49-F238E27FC236}">
                <a16:creationId xmlns:a16="http://schemas.microsoft.com/office/drawing/2014/main" id="{B124DF99-B917-8EA2-F137-2A1987F829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44" y="3343833"/>
            <a:ext cx="1296917" cy="1224041"/>
          </a:xfrm>
          <a:prstGeom prst="rect">
            <a:avLst/>
          </a:prstGeom>
        </p:spPr>
      </p:pic>
      <p:sp>
        <p:nvSpPr>
          <p:cNvPr id="13" name="TextBox 12">
            <a:extLst>
              <a:ext uri="{FF2B5EF4-FFF2-40B4-BE49-F238E27FC236}">
                <a16:creationId xmlns:a16="http://schemas.microsoft.com/office/drawing/2014/main" id="{E6E980EE-4920-06FB-C321-3DDA435F7A23}"/>
              </a:ext>
            </a:extLst>
          </p:cNvPr>
          <p:cNvSpPr txBox="1"/>
          <p:nvPr/>
        </p:nvSpPr>
        <p:spPr>
          <a:xfrm>
            <a:off x="1540933" y="2192867"/>
            <a:ext cx="9110134" cy="830997"/>
          </a:xfrm>
          <a:prstGeom prst="rect">
            <a:avLst/>
          </a:prstGeom>
          <a:noFill/>
        </p:spPr>
        <p:txBody>
          <a:bodyPr wrap="square" rtlCol="0">
            <a:spAutoFit/>
          </a:bodyPr>
          <a:lstStyle/>
          <a:p>
            <a:pPr marL="342900" indent="-342900">
              <a:buFont typeface="Arial" panose="020B0604020202020204" pitchFamily="34" charset="0"/>
              <a:buChar char="•"/>
            </a:pPr>
            <a:r>
              <a:rPr lang="vi-VN" sz="2400">
                <a:latin typeface="+mj-lt"/>
              </a:rPr>
              <a:t>Thuật toán Vigenere là một thuật toán mã hóa đơn giản được đặt theo tên của một nhà mật mã học người Pháp</a:t>
            </a:r>
            <a:r>
              <a:rPr lang="en-US" sz="2400">
                <a:latin typeface="+mj-lt"/>
              </a:rPr>
              <a:t> </a:t>
            </a:r>
            <a:r>
              <a:rPr lang="en-US" sz="2400">
                <a:latin typeface="Times New Roman" panose="02020603050405020304" pitchFamily="18" charset="0"/>
                <a:cs typeface="Times New Roman" panose="02020603050405020304" pitchFamily="18" charset="0"/>
              </a:rPr>
              <a:t>vào thế kỷ 16</a:t>
            </a:r>
          </a:p>
        </p:txBody>
      </p:sp>
      <p:sp>
        <p:nvSpPr>
          <p:cNvPr id="18" name="TextBox 17">
            <a:extLst>
              <a:ext uri="{FF2B5EF4-FFF2-40B4-BE49-F238E27FC236}">
                <a16:creationId xmlns:a16="http://schemas.microsoft.com/office/drawing/2014/main" id="{0B419AF0-6A23-1847-E58C-D636502F1A26}"/>
              </a:ext>
            </a:extLst>
          </p:cNvPr>
          <p:cNvSpPr txBox="1"/>
          <p:nvPr/>
        </p:nvSpPr>
        <p:spPr>
          <a:xfrm>
            <a:off x="1540933" y="3412554"/>
            <a:ext cx="9498369" cy="830997"/>
          </a:xfrm>
          <a:prstGeom prst="rect">
            <a:avLst/>
          </a:prstGeom>
          <a:noFill/>
        </p:spPr>
        <p:txBody>
          <a:bodyPr wrap="square">
            <a:spAutoFit/>
          </a:bodyPr>
          <a:lstStyle/>
          <a:p>
            <a:pPr marL="342900" indent="-342900">
              <a:buFont typeface="Arial" panose="020B0604020202020204" pitchFamily="34" charset="0"/>
              <a:buChar char="•"/>
            </a:pPr>
            <a:r>
              <a:rPr lang="vi-VN" sz="2400">
                <a:latin typeface="+mj-lt"/>
              </a:rPr>
              <a:t>Thuật toán này sử dụng phương pháp mã hóa đa chữ cái (polyalphabetic cipher) để mã hóa thông điệp.</a:t>
            </a:r>
            <a:endParaRPr lang="en-US" sz="2400">
              <a:latin typeface="+mj-lt"/>
            </a:endParaRPr>
          </a:p>
        </p:txBody>
      </p:sp>
      <p:sp>
        <p:nvSpPr>
          <p:cNvPr id="20" name="TextBox 19">
            <a:extLst>
              <a:ext uri="{FF2B5EF4-FFF2-40B4-BE49-F238E27FC236}">
                <a16:creationId xmlns:a16="http://schemas.microsoft.com/office/drawing/2014/main" id="{2762FA38-02A5-4696-6901-D1F3D0FD87F6}"/>
              </a:ext>
            </a:extLst>
          </p:cNvPr>
          <p:cNvSpPr txBox="1"/>
          <p:nvPr/>
        </p:nvSpPr>
        <p:spPr>
          <a:xfrm>
            <a:off x="1540933" y="4472569"/>
            <a:ext cx="9137952" cy="1569660"/>
          </a:xfrm>
          <a:prstGeom prst="rect">
            <a:avLst/>
          </a:prstGeom>
          <a:noFill/>
        </p:spPr>
        <p:txBody>
          <a:bodyPr wrap="square">
            <a:spAutoFit/>
          </a:bodyPr>
          <a:lstStyle/>
          <a:p>
            <a:pPr marL="342900" indent="-342900">
              <a:buFont typeface="Arial" panose="020B0604020202020204" pitchFamily="34" charset="0"/>
              <a:buChar char="•"/>
            </a:pPr>
            <a:r>
              <a:rPr lang="vi-VN" sz="2400">
                <a:latin typeface="+mj-lt"/>
              </a:rPr>
              <a:t>Để mã hóa, ta dùng một hình vuông </a:t>
            </a:r>
            <a:r>
              <a:rPr lang="en-US" sz="2400">
                <a:latin typeface="Times New Roman" panose="02020603050405020304" pitchFamily="18" charset="0"/>
                <a:cs typeface="Times New Roman" panose="02020603050405020304" pitchFamily="18" charset="0"/>
              </a:rPr>
              <a:t>g</a:t>
            </a:r>
            <a:r>
              <a:rPr lang="vi-VN" sz="2400">
                <a:latin typeface="+mj-lt"/>
              </a:rPr>
              <a:t>ồm 26 hàng, mỗi hàng dịch về bên trái một bước so với hàng phía trên, tạo thành 26 bảng mã Caesar. Trong quá trình mã hóa, tùy theo từ khóa mà mỗi thời điểm ta dùng một dòng khác nhau để mã hóa văn bản.</a:t>
            </a:r>
            <a:endParaRPr lang="en-US" sz="2400">
              <a:latin typeface="+mj-lt"/>
            </a:endParaRPr>
          </a:p>
        </p:txBody>
      </p:sp>
    </p:spTree>
    <p:extLst>
      <p:ext uri="{BB962C8B-B14F-4D97-AF65-F5344CB8AC3E}">
        <p14:creationId xmlns:p14="http://schemas.microsoft.com/office/powerpoint/2010/main" val="399069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DB78A6FE-8509-9E5B-B34D-6D55AE34A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6F8E4ABF-84FE-EF95-A648-72FB248E55EC}"/>
              </a:ext>
            </a:extLst>
          </p:cNvPr>
          <p:cNvSpPr/>
          <p:nvPr/>
        </p:nvSpPr>
        <p:spPr>
          <a:xfrm>
            <a:off x="1404256" y="206829"/>
            <a:ext cx="9274629" cy="70757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II: CƠ SỞ LÝ THUYẾT</a:t>
            </a:r>
            <a:endParaRPr lang="vi-VN" sz="3200"/>
          </a:p>
        </p:txBody>
      </p:sp>
      <p:pic>
        <p:nvPicPr>
          <p:cNvPr id="3" name="Picture 2">
            <a:extLst>
              <a:ext uri="{FF2B5EF4-FFF2-40B4-BE49-F238E27FC236}">
                <a16:creationId xmlns:a16="http://schemas.microsoft.com/office/drawing/2014/main" id="{337BCA5A-AB50-6CF4-49B2-457CF5493E02}"/>
              </a:ext>
            </a:extLst>
          </p:cNvPr>
          <p:cNvPicPr>
            <a:picLocks noChangeAspect="1"/>
          </p:cNvPicPr>
          <p:nvPr/>
        </p:nvPicPr>
        <p:blipFill>
          <a:blip r:embed="rId3"/>
          <a:stretch>
            <a:fillRect/>
          </a:stretch>
        </p:blipFill>
        <p:spPr>
          <a:xfrm>
            <a:off x="0" y="914400"/>
            <a:ext cx="7027333" cy="5943600"/>
          </a:xfrm>
          <a:prstGeom prst="rect">
            <a:avLst/>
          </a:prstGeom>
        </p:spPr>
      </p:pic>
      <p:sp>
        <p:nvSpPr>
          <p:cNvPr id="5" name="TextBox 4">
            <a:extLst>
              <a:ext uri="{FF2B5EF4-FFF2-40B4-BE49-F238E27FC236}">
                <a16:creationId xmlns:a16="http://schemas.microsoft.com/office/drawing/2014/main" id="{0C35BF6F-BAD0-4AB1-1CD3-863DA2D1008C}"/>
              </a:ext>
            </a:extLst>
          </p:cNvPr>
          <p:cNvSpPr txBox="1"/>
          <p:nvPr/>
        </p:nvSpPr>
        <p:spPr>
          <a:xfrm>
            <a:off x="7484533" y="2163128"/>
            <a:ext cx="4157134"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PlainText  : </a:t>
            </a:r>
            <a:r>
              <a:rPr lang="en-US" b="1" u="sng">
                <a:latin typeface="Times New Roman" panose="02020603050405020304" pitchFamily="18" charset="0"/>
                <a:cs typeface="Times New Roman" panose="02020603050405020304" pitchFamily="18" charset="0"/>
              </a:rPr>
              <a:t>N</a:t>
            </a:r>
            <a:r>
              <a:rPr lang="en-US">
                <a:latin typeface="Times New Roman" panose="02020603050405020304" pitchFamily="18" charset="0"/>
                <a:cs typeface="Times New Roman" panose="02020603050405020304" pitchFamily="18" charset="0"/>
              </a:rPr>
              <a:t> E T W O R K</a:t>
            </a:r>
          </a:p>
        </p:txBody>
      </p:sp>
      <p:sp>
        <p:nvSpPr>
          <p:cNvPr id="7" name="TextBox 6">
            <a:extLst>
              <a:ext uri="{FF2B5EF4-FFF2-40B4-BE49-F238E27FC236}">
                <a16:creationId xmlns:a16="http://schemas.microsoft.com/office/drawing/2014/main" id="{D72B8AED-2523-3329-83ED-3CA42883BA7B}"/>
              </a:ext>
            </a:extLst>
          </p:cNvPr>
          <p:cNvSpPr txBox="1"/>
          <p:nvPr/>
        </p:nvSpPr>
        <p:spPr>
          <a:xfrm>
            <a:off x="7484533" y="3516868"/>
            <a:ext cx="1337734"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CipherText:</a:t>
            </a:r>
          </a:p>
        </p:txBody>
      </p:sp>
      <p:sp>
        <p:nvSpPr>
          <p:cNvPr id="8" name="TextBox 7">
            <a:extLst>
              <a:ext uri="{FF2B5EF4-FFF2-40B4-BE49-F238E27FC236}">
                <a16:creationId xmlns:a16="http://schemas.microsoft.com/office/drawing/2014/main" id="{6CD73E69-BF41-122A-4A1B-9E4B5F7EA9F3}"/>
              </a:ext>
            </a:extLst>
          </p:cNvPr>
          <p:cNvSpPr txBox="1"/>
          <p:nvPr/>
        </p:nvSpPr>
        <p:spPr>
          <a:xfrm>
            <a:off x="7484533" y="2839998"/>
            <a:ext cx="4157134"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Key           : </a:t>
            </a:r>
            <a:r>
              <a:rPr lang="en-US" b="1" u="sng">
                <a:latin typeface="Times New Roman" panose="02020603050405020304" pitchFamily="18" charset="0"/>
                <a:cs typeface="Times New Roman" panose="02020603050405020304" pitchFamily="18" charset="0"/>
              </a:rPr>
              <a:t>C</a:t>
            </a:r>
            <a:r>
              <a:rPr lang="en-US">
                <a:latin typeface="Times New Roman" panose="02020603050405020304" pitchFamily="18" charset="0"/>
                <a:cs typeface="Times New Roman" panose="02020603050405020304" pitchFamily="18" charset="0"/>
              </a:rPr>
              <a:t> N T T</a:t>
            </a:r>
          </a:p>
        </p:txBody>
      </p:sp>
      <p:sp>
        <p:nvSpPr>
          <p:cNvPr id="12" name="Action Button: Blank 11">
            <a:hlinkClick r:id="" action="ppaction://noaction" highlightClick="1"/>
            <a:extLst>
              <a:ext uri="{FF2B5EF4-FFF2-40B4-BE49-F238E27FC236}">
                <a16:creationId xmlns:a16="http://schemas.microsoft.com/office/drawing/2014/main" id="{4C5E2FA5-6352-1672-F6F3-9C212DAB3948}"/>
              </a:ext>
            </a:extLst>
          </p:cNvPr>
          <p:cNvSpPr/>
          <p:nvPr/>
        </p:nvSpPr>
        <p:spPr>
          <a:xfrm>
            <a:off x="160866" y="3996267"/>
            <a:ext cx="245533" cy="177800"/>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N</a:t>
            </a:r>
          </a:p>
        </p:txBody>
      </p:sp>
      <p:sp>
        <p:nvSpPr>
          <p:cNvPr id="14" name="Action Button: Blank 13">
            <a:hlinkClick r:id="" action="ppaction://noaction" highlightClick="1"/>
            <a:extLst>
              <a:ext uri="{FF2B5EF4-FFF2-40B4-BE49-F238E27FC236}">
                <a16:creationId xmlns:a16="http://schemas.microsoft.com/office/drawing/2014/main" id="{745BAC39-983C-61C5-061D-CBFB8593B9B5}"/>
              </a:ext>
            </a:extLst>
          </p:cNvPr>
          <p:cNvSpPr/>
          <p:nvPr/>
        </p:nvSpPr>
        <p:spPr>
          <a:xfrm>
            <a:off x="914708" y="999067"/>
            <a:ext cx="245533" cy="177800"/>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C</a:t>
            </a:r>
          </a:p>
        </p:txBody>
      </p:sp>
      <p:sp>
        <p:nvSpPr>
          <p:cNvPr id="15" name="Action Button: Blank 14">
            <a:hlinkClick r:id="" action="ppaction://noaction" highlightClick="1"/>
            <a:extLst>
              <a:ext uri="{FF2B5EF4-FFF2-40B4-BE49-F238E27FC236}">
                <a16:creationId xmlns:a16="http://schemas.microsoft.com/office/drawing/2014/main" id="{5E1D14AE-AC7B-96BC-B1C6-765D6202D3D0}"/>
              </a:ext>
            </a:extLst>
          </p:cNvPr>
          <p:cNvSpPr/>
          <p:nvPr/>
        </p:nvSpPr>
        <p:spPr>
          <a:xfrm>
            <a:off x="889307" y="3996267"/>
            <a:ext cx="245533" cy="177800"/>
          </a:xfrm>
          <a:prstGeom prst="actionButtonBlank">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P</a:t>
            </a:r>
          </a:p>
        </p:txBody>
      </p:sp>
      <p:cxnSp>
        <p:nvCxnSpPr>
          <p:cNvPr id="17" name="Straight Arrow Connector 16">
            <a:extLst>
              <a:ext uri="{FF2B5EF4-FFF2-40B4-BE49-F238E27FC236}">
                <a16:creationId xmlns:a16="http://schemas.microsoft.com/office/drawing/2014/main" id="{3C789917-82E0-34D1-C9F6-F6A659DBF7AA}"/>
              </a:ext>
            </a:extLst>
          </p:cNvPr>
          <p:cNvCxnSpPr/>
          <p:nvPr/>
        </p:nvCxnSpPr>
        <p:spPr>
          <a:xfrm>
            <a:off x="1012073" y="1177793"/>
            <a:ext cx="0" cy="2709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470F91E-770A-D412-6F8E-434162459D32}"/>
              </a:ext>
            </a:extLst>
          </p:cNvPr>
          <p:cNvCxnSpPr/>
          <p:nvPr/>
        </p:nvCxnSpPr>
        <p:spPr>
          <a:xfrm>
            <a:off x="465667" y="4085167"/>
            <a:ext cx="423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780B4F5-5D4B-9AA4-67C9-5684ACDDE24E}"/>
              </a:ext>
            </a:extLst>
          </p:cNvPr>
          <p:cNvSpPr txBox="1"/>
          <p:nvPr/>
        </p:nvSpPr>
        <p:spPr>
          <a:xfrm>
            <a:off x="8661399" y="3502926"/>
            <a:ext cx="423334"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P</a:t>
            </a:r>
          </a:p>
        </p:txBody>
      </p:sp>
    </p:spTree>
    <p:extLst>
      <p:ext uri="{BB962C8B-B14F-4D97-AF65-F5344CB8AC3E}">
        <p14:creationId xmlns:p14="http://schemas.microsoft.com/office/powerpoint/2010/main" val="418585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69" name="Picture 2068">
            <a:extLst>
              <a:ext uri="{FF2B5EF4-FFF2-40B4-BE49-F238E27FC236}">
                <a16:creationId xmlns:a16="http://schemas.microsoft.com/office/drawing/2014/main" id="{FFE97DE4-6566-CBD3-04B2-B89C41BE3D28}"/>
              </a:ext>
            </a:extLst>
          </p:cNvPr>
          <p:cNvPicPr>
            <a:picLocks noChangeAspect="1"/>
          </p:cNvPicPr>
          <p:nvPr/>
        </p:nvPicPr>
        <p:blipFill rotWithShape="1">
          <a:blip r:embed="rId2"/>
          <a:srcRect t="5749"/>
          <a:stretch/>
        </p:blipFill>
        <p:spPr>
          <a:xfrm>
            <a:off x="20" y="10"/>
            <a:ext cx="12191980" cy="6865943"/>
          </a:xfrm>
          <a:custGeom>
            <a:avLst/>
            <a:gdLst/>
            <a:ahLst/>
            <a:cxnLst/>
            <a:rect l="l" t="t" r="r" b="b"/>
            <a:pathLst>
              <a:path w="12192000" h="6857681">
                <a:moveTo>
                  <a:pt x="0" y="0"/>
                </a:moveTo>
                <a:lnTo>
                  <a:pt x="6033794" y="0"/>
                </a:lnTo>
                <a:lnTo>
                  <a:pt x="6104632" y="17448"/>
                </a:lnTo>
                <a:cubicBezTo>
                  <a:pt x="6167597" y="23966"/>
                  <a:pt x="6148747" y="27214"/>
                  <a:pt x="6198111" y="26888"/>
                </a:cubicBezTo>
                <a:cubicBezTo>
                  <a:pt x="6203032" y="26525"/>
                  <a:pt x="6212450" y="35708"/>
                  <a:pt x="6231511" y="33431"/>
                </a:cubicBezTo>
                <a:cubicBezTo>
                  <a:pt x="6261681" y="37362"/>
                  <a:pt x="6245025" y="48416"/>
                  <a:pt x="6283668" y="52056"/>
                </a:cubicBezTo>
                <a:cubicBezTo>
                  <a:pt x="6280095" y="55478"/>
                  <a:pt x="6317954" y="53783"/>
                  <a:pt x="6321602" y="65933"/>
                </a:cubicBezTo>
                <a:cubicBezTo>
                  <a:pt x="6338020" y="69803"/>
                  <a:pt x="6363241" y="73066"/>
                  <a:pt x="6382175" y="75274"/>
                </a:cubicBezTo>
                <a:cubicBezTo>
                  <a:pt x="6410543" y="81224"/>
                  <a:pt x="6424665" y="87641"/>
                  <a:pt x="6428857" y="91880"/>
                </a:cubicBezTo>
                <a:cubicBezTo>
                  <a:pt x="6457257" y="98611"/>
                  <a:pt x="6454186" y="99822"/>
                  <a:pt x="6491478" y="114104"/>
                </a:cubicBezTo>
                <a:cubicBezTo>
                  <a:pt x="6513363" y="108974"/>
                  <a:pt x="6532168" y="120070"/>
                  <a:pt x="6541328" y="130204"/>
                </a:cubicBezTo>
                <a:cubicBezTo>
                  <a:pt x="6566101" y="139804"/>
                  <a:pt x="6619910" y="162727"/>
                  <a:pt x="6655300" y="165762"/>
                </a:cubicBezTo>
                <a:cubicBezTo>
                  <a:pt x="6709422" y="165032"/>
                  <a:pt x="6694278" y="176304"/>
                  <a:pt x="6718357" y="184874"/>
                </a:cubicBezTo>
                <a:cubicBezTo>
                  <a:pt x="6737101" y="195527"/>
                  <a:pt x="6734493" y="186329"/>
                  <a:pt x="6754054" y="199796"/>
                </a:cubicBezTo>
                <a:lnTo>
                  <a:pt x="6790284" y="215417"/>
                </a:lnTo>
                <a:lnTo>
                  <a:pt x="6833979" y="239878"/>
                </a:lnTo>
                <a:lnTo>
                  <a:pt x="6843981" y="246602"/>
                </a:lnTo>
                <a:cubicBezTo>
                  <a:pt x="6849111" y="246626"/>
                  <a:pt x="6852366" y="247045"/>
                  <a:pt x="6854445" y="247782"/>
                </a:cubicBezTo>
                <a:cubicBezTo>
                  <a:pt x="6854496" y="247881"/>
                  <a:pt x="6854549" y="247980"/>
                  <a:pt x="6854600" y="248079"/>
                </a:cubicBezTo>
                <a:lnTo>
                  <a:pt x="6869364" y="251040"/>
                </a:lnTo>
                <a:cubicBezTo>
                  <a:pt x="6886479" y="251404"/>
                  <a:pt x="6920818" y="277370"/>
                  <a:pt x="6937072" y="276678"/>
                </a:cubicBezTo>
                <a:cubicBezTo>
                  <a:pt x="6944247" y="293133"/>
                  <a:pt x="6941053" y="265766"/>
                  <a:pt x="6968404" y="280704"/>
                </a:cubicBezTo>
                <a:cubicBezTo>
                  <a:pt x="6980596" y="282696"/>
                  <a:pt x="6985722" y="284716"/>
                  <a:pt x="6995938" y="286247"/>
                </a:cubicBezTo>
                <a:cubicBezTo>
                  <a:pt x="6996079" y="286667"/>
                  <a:pt x="7029560" y="289467"/>
                  <a:pt x="7029701" y="289887"/>
                </a:cubicBezTo>
                <a:lnTo>
                  <a:pt x="7054104" y="293980"/>
                </a:lnTo>
                <a:lnTo>
                  <a:pt x="7059678" y="296051"/>
                </a:lnTo>
                <a:lnTo>
                  <a:pt x="7092167" y="292851"/>
                </a:lnTo>
                <a:lnTo>
                  <a:pt x="7108387" y="292672"/>
                </a:lnTo>
                <a:lnTo>
                  <a:pt x="7114139" y="289579"/>
                </a:lnTo>
                <a:cubicBezTo>
                  <a:pt x="7119705" y="287930"/>
                  <a:pt x="7126840" y="287741"/>
                  <a:pt x="7137488" y="290860"/>
                </a:cubicBezTo>
                <a:lnTo>
                  <a:pt x="7139729" y="292153"/>
                </a:lnTo>
                <a:lnTo>
                  <a:pt x="7172532" y="286561"/>
                </a:lnTo>
                <a:cubicBezTo>
                  <a:pt x="7179544" y="284784"/>
                  <a:pt x="7207552" y="294171"/>
                  <a:pt x="7213458" y="290616"/>
                </a:cubicBezTo>
                <a:cubicBezTo>
                  <a:pt x="7269364" y="295457"/>
                  <a:pt x="7303569" y="278925"/>
                  <a:pt x="7371827" y="290351"/>
                </a:cubicBezTo>
                <a:cubicBezTo>
                  <a:pt x="7417519" y="294938"/>
                  <a:pt x="7443196" y="294841"/>
                  <a:pt x="7472683" y="298450"/>
                </a:cubicBezTo>
                <a:cubicBezTo>
                  <a:pt x="7502170" y="302059"/>
                  <a:pt x="7529752" y="308462"/>
                  <a:pt x="7548749" y="312007"/>
                </a:cubicBezTo>
                <a:cubicBezTo>
                  <a:pt x="7567746" y="315552"/>
                  <a:pt x="7562619" y="317217"/>
                  <a:pt x="7586664" y="319723"/>
                </a:cubicBezTo>
                <a:cubicBezTo>
                  <a:pt x="7610709" y="322229"/>
                  <a:pt x="7669675" y="320322"/>
                  <a:pt x="7693021" y="327043"/>
                </a:cubicBezTo>
                <a:cubicBezTo>
                  <a:pt x="7718238" y="326359"/>
                  <a:pt x="7721537" y="337391"/>
                  <a:pt x="7735314" y="336075"/>
                </a:cubicBezTo>
                <a:cubicBezTo>
                  <a:pt x="7806549" y="352546"/>
                  <a:pt x="7865892" y="349618"/>
                  <a:pt x="7952583" y="346950"/>
                </a:cubicBezTo>
                <a:cubicBezTo>
                  <a:pt x="8009730" y="351831"/>
                  <a:pt x="8008698" y="354607"/>
                  <a:pt x="8033745" y="357420"/>
                </a:cubicBezTo>
                <a:cubicBezTo>
                  <a:pt x="8041390" y="360247"/>
                  <a:pt x="8045181" y="350414"/>
                  <a:pt x="8052068" y="354306"/>
                </a:cubicBezTo>
                <a:lnTo>
                  <a:pt x="8087434" y="359505"/>
                </a:lnTo>
                <a:lnTo>
                  <a:pt x="8113399" y="369645"/>
                </a:lnTo>
                <a:lnTo>
                  <a:pt x="8137804" y="376078"/>
                </a:lnTo>
                <a:lnTo>
                  <a:pt x="8167138" y="378809"/>
                </a:lnTo>
                <a:cubicBezTo>
                  <a:pt x="8176124" y="381225"/>
                  <a:pt x="8176713" y="389019"/>
                  <a:pt x="8188557" y="388892"/>
                </a:cubicBezTo>
                <a:cubicBezTo>
                  <a:pt x="8224517" y="394064"/>
                  <a:pt x="8289287" y="398547"/>
                  <a:pt x="8338182" y="404244"/>
                </a:cubicBezTo>
                <a:cubicBezTo>
                  <a:pt x="8362404" y="400849"/>
                  <a:pt x="8397142" y="407351"/>
                  <a:pt x="8407187" y="417040"/>
                </a:cubicBezTo>
                <a:cubicBezTo>
                  <a:pt x="8419182" y="419735"/>
                  <a:pt x="8448098" y="419784"/>
                  <a:pt x="8459765" y="417876"/>
                </a:cubicBezTo>
                <a:cubicBezTo>
                  <a:pt x="8470121" y="418155"/>
                  <a:pt x="8471999" y="421843"/>
                  <a:pt x="8485759" y="423277"/>
                </a:cubicBezTo>
                <a:cubicBezTo>
                  <a:pt x="8500778" y="426656"/>
                  <a:pt x="8533354" y="442668"/>
                  <a:pt x="8547497" y="447675"/>
                </a:cubicBezTo>
                <a:cubicBezTo>
                  <a:pt x="8561640" y="452682"/>
                  <a:pt x="8547256" y="447497"/>
                  <a:pt x="8570615" y="453317"/>
                </a:cubicBezTo>
                <a:cubicBezTo>
                  <a:pt x="8578949" y="455301"/>
                  <a:pt x="8577204" y="463036"/>
                  <a:pt x="8595122" y="466725"/>
                </a:cubicBezTo>
                <a:cubicBezTo>
                  <a:pt x="8613041" y="470415"/>
                  <a:pt x="8653176" y="474680"/>
                  <a:pt x="8678126" y="475454"/>
                </a:cubicBezTo>
                <a:cubicBezTo>
                  <a:pt x="8706000" y="462935"/>
                  <a:pt x="8696233" y="479979"/>
                  <a:pt x="8747203" y="464224"/>
                </a:cubicBezTo>
                <a:cubicBezTo>
                  <a:pt x="8748514" y="466239"/>
                  <a:pt x="8769343" y="465372"/>
                  <a:pt x="8790692" y="466720"/>
                </a:cubicBezTo>
                <a:cubicBezTo>
                  <a:pt x="8812041" y="468068"/>
                  <a:pt x="8857501" y="479363"/>
                  <a:pt x="8875298" y="472310"/>
                </a:cubicBezTo>
                <a:lnTo>
                  <a:pt x="9032306" y="471571"/>
                </a:lnTo>
                <a:lnTo>
                  <a:pt x="9122435" y="483407"/>
                </a:lnTo>
                <a:cubicBezTo>
                  <a:pt x="9153775" y="485302"/>
                  <a:pt x="9159039" y="493942"/>
                  <a:pt x="9179171" y="490552"/>
                </a:cubicBezTo>
                <a:cubicBezTo>
                  <a:pt x="9213108" y="492737"/>
                  <a:pt x="9191622" y="508779"/>
                  <a:pt x="9230778" y="495862"/>
                </a:cubicBezTo>
                <a:cubicBezTo>
                  <a:pt x="9220076" y="509598"/>
                  <a:pt x="9249178" y="492136"/>
                  <a:pt x="9269314" y="503195"/>
                </a:cubicBezTo>
                <a:cubicBezTo>
                  <a:pt x="9297556" y="495041"/>
                  <a:pt x="9326591" y="505312"/>
                  <a:pt x="9343734" y="506508"/>
                </a:cubicBezTo>
                <a:cubicBezTo>
                  <a:pt x="9360877" y="507704"/>
                  <a:pt x="9347612" y="511465"/>
                  <a:pt x="9372172" y="510372"/>
                </a:cubicBezTo>
                <a:lnTo>
                  <a:pt x="9406856" y="515908"/>
                </a:lnTo>
                <a:cubicBezTo>
                  <a:pt x="9405045" y="511337"/>
                  <a:pt x="9410063" y="512684"/>
                  <a:pt x="9423824" y="513399"/>
                </a:cubicBezTo>
                <a:lnTo>
                  <a:pt x="9460782" y="509325"/>
                </a:lnTo>
                <a:lnTo>
                  <a:pt x="9486144" y="513434"/>
                </a:lnTo>
                <a:cubicBezTo>
                  <a:pt x="9489544" y="513295"/>
                  <a:pt x="9513720" y="508821"/>
                  <a:pt x="9513235" y="505310"/>
                </a:cubicBezTo>
                <a:cubicBezTo>
                  <a:pt x="9539685" y="520038"/>
                  <a:pt x="9542332" y="510786"/>
                  <a:pt x="9569455" y="507032"/>
                </a:cubicBezTo>
                <a:cubicBezTo>
                  <a:pt x="9592710" y="508415"/>
                  <a:pt x="9572665" y="508880"/>
                  <a:pt x="9628861" y="510620"/>
                </a:cubicBezTo>
                <a:cubicBezTo>
                  <a:pt x="9650737" y="526789"/>
                  <a:pt x="9635011" y="498901"/>
                  <a:pt x="9677951" y="521543"/>
                </a:cubicBezTo>
                <a:cubicBezTo>
                  <a:pt x="9680053" y="519778"/>
                  <a:pt x="9706563" y="521397"/>
                  <a:pt x="9720438" y="523172"/>
                </a:cubicBezTo>
                <a:cubicBezTo>
                  <a:pt x="9734313" y="524947"/>
                  <a:pt x="9746849" y="522784"/>
                  <a:pt x="9761204" y="532196"/>
                </a:cubicBezTo>
                <a:cubicBezTo>
                  <a:pt x="9771692" y="535091"/>
                  <a:pt x="9752949" y="530854"/>
                  <a:pt x="9785747" y="535781"/>
                </a:cubicBezTo>
                <a:cubicBezTo>
                  <a:pt x="9818545" y="540708"/>
                  <a:pt x="9925449" y="557390"/>
                  <a:pt x="9957993" y="561756"/>
                </a:cubicBezTo>
                <a:cubicBezTo>
                  <a:pt x="9990537" y="566122"/>
                  <a:pt x="9967648" y="568686"/>
                  <a:pt x="9981009" y="569119"/>
                </a:cubicBezTo>
                <a:cubicBezTo>
                  <a:pt x="9994370" y="569552"/>
                  <a:pt x="10023139" y="562486"/>
                  <a:pt x="10038159" y="564356"/>
                </a:cubicBezTo>
                <a:cubicBezTo>
                  <a:pt x="10057015" y="566262"/>
                  <a:pt x="10059811" y="573563"/>
                  <a:pt x="10071129" y="573194"/>
                </a:cubicBezTo>
                <a:cubicBezTo>
                  <a:pt x="10081593" y="562977"/>
                  <a:pt x="10092704" y="563090"/>
                  <a:pt x="10110830" y="569286"/>
                </a:cubicBezTo>
                <a:cubicBezTo>
                  <a:pt x="10144643" y="572070"/>
                  <a:pt x="10144670" y="561560"/>
                  <a:pt x="10177323" y="563075"/>
                </a:cubicBezTo>
                <a:cubicBezTo>
                  <a:pt x="10191652" y="562496"/>
                  <a:pt x="10199318" y="565790"/>
                  <a:pt x="10223224" y="562516"/>
                </a:cubicBezTo>
                <a:cubicBezTo>
                  <a:pt x="10240245" y="563214"/>
                  <a:pt x="10274444" y="564970"/>
                  <a:pt x="10297489" y="554688"/>
                </a:cubicBezTo>
                <a:cubicBezTo>
                  <a:pt x="10322484" y="553379"/>
                  <a:pt x="10304332" y="552915"/>
                  <a:pt x="10331612" y="555505"/>
                </a:cubicBezTo>
                <a:cubicBezTo>
                  <a:pt x="10364938" y="556023"/>
                  <a:pt x="10378810" y="549792"/>
                  <a:pt x="10398068" y="551274"/>
                </a:cubicBezTo>
                <a:cubicBezTo>
                  <a:pt x="10410608" y="547019"/>
                  <a:pt x="10396406" y="552090"/>
                  <a:pt x="10444604" y="546749"/>
                </a:cubicBezTo>
                <a:cubicBezTo>
                  <a:pt x="10463706" y="556208"/>
                  <a:pt x="10480046" y="543272"/>
                  <a:pt x="10496391" y="545310"/>
                </a:cubicBezTo>
                <a:cubicBezTo>
                  <a:pt x="10522313" y="544276"/>
                  <a:pt x="10586025" y="544389"/>
                  <a:pt x="10609659" y="542925"/>
                </a:cubicBezTo>
                <a:cubicBezTo>
                  <a:pt x="10633293" y="541461"/>
                  <a:pt x="10608137" y="539280"/>
                  <a:pt x="10638198" y="536528"/>
                </a:cubicBezTo>
                <a:cubicBezTo>
                  <a:pt x="10693566" y="548777"/>
                  <a:pt x="10724464" y="526732"/>
                  <a:pt x="10780502" y="524034"/>
                </a:cubicBezTo>
                <a:cubicBezTo>
                  <a:pt x="10814519" y="506962"/>
                  <a:pt x="10838626" y="524696"/>
                  <a:pt x="10875821" y="511631"/>
                </a:cubicBezTo>
                <a:cubicBezTo>
                  <a:pt x="10900992" y="507636"/>
                  <a:pt x="10904648" y="511453"/>
                  <a:pt x="10918825" y="509588"/>
                </a:cubicBezTo>
                <a:cubicBezTo>
                  <a:pt x="10933002" y="507723"/>
                  <a:pt x="10948992" y="503227"/>
                  <a:pt x="10960884" y="500440"/>
                </a:cubicBezTo>
                <a:cubicBezTo>
                  <a:pt x="10967249" y="504078"/>
                  <a:pt x="11016720" y="497668"/>
                  <a:pt x="11015578" y="492864"/>
                </a:cubicBezTo>
                <a:cubicBezTo>
                  <a:pt x="11022928" y="494510"/>
                  <a:pt x="11043247" y="500882"/>
                  <a:pt x="11045541" y="493276"/>
                </a:cubicBezTo>
                <a:cubicBezTo>
                  <a:pt x="11083069" y="493195"/>
                  <a:pt x="11104152" y="492128"/>
                  <a:pt x="11136980" y="502266"/>
                </a:cubicBezTo>
                <a:cubicBezTo>
                  <a:pt x="11160311" y="506043"/>
                  <a:pt x="11144016" y="504016"/>
                  <a:pt x="11158537" y="506413"/>
                </a:cubicBezTo>
                <a:cubicBezTo>
                  <a:pt x="11173058" y="508810"/>
                  <a:pt x="11197248" y="504516"/>
                  <a:pt x="11220930" y="503946"/>
                </a:cubicBezTo>
                <a:cubicBezTo>
                  <a:pt x="11244941" y="504078"/>
                  <a:pt x="11272916" y="508160"/>
                  <a:pt x="11290697" y="509588"/>
                </a:cubicBezTo>
                <a:cubicBezTo>
                  <a:pt x="11308478" y="511016"/>
                  <a:pt x="11312720" y="510673"/>
                  <a:pt x="11327615" y="512515"/>
                </a:cubicBezTo>
                <a:cubicBezTo>
                  <a:pt x="11352471" y="509065"/>
                  <a:pt x="11373358" y="510883"/>
                  <a:pt x="11391973" y="518258"/>
                </a:cubicBezTo>
                <a:cubicBezTo>
                  <a:pt x="11406458" y="520151"/>
                  <a:pt x="11399034" y="524460"/>
                  <a:pt x="11409760" y="526257"/>
                </a:cubicBezTo>
                <a:cubicBezTo>
                  <a:pt x="11420486" y="528054"/>
                  <a:pt x="11427325" y="519930"/>
                  <a:pt x="11456330" y="521896"/>
                </a:cubicBezTo>
                <a:cubicBezTo>
                  <a:pt x="11466649" y="522293"/>
                  <a:pt x="11466304" y="529914"/>
                  <a:pt x="11488341" y="531019"/>
                </a:cubicBezTo>
                <a:cubicBezTo>
                  <a:pt x="11510378" y="532124"/>
                  <a:pt x="11598983" y="536881"/>
                  <a:pt x="11631415" y="538053"/>
                </a:cubicBezTo>
                <a:cubicBezTo>
                  <a:pt x="11663847" y="539225"/>
                  <a:pt x="11650717" y="536007"/>
                  <a:pt x="11666264" y="535672"/>
                </a:cubicBezTo>
                <a:cubicBezTo>
                  <a:pt x="11681811" y="535337"/>
                  <a:pt x="11700204" y="526934"/>
                  <a:pt x="11724698" y="536041"/>
                </a:cubicBezTo>
                <a:cubicBezTo>
                  <a:pt x="11743020" y="531196"/>
                  <a:pt x="11743491" y="542315"/>
                  <a:pt x="11763807" y="545183"/>
                </a:cubicBezTo>
                <a:cubicBezTo>
                  <a:pt x="11775016" y="549241"/>
                  <a:pt x="11789046" y="548064"/>
                  <a:pt x="11798300" y="550863"/>
                </a:cubicBezTo>
                <a:cubicBezTo>
                  <a:pt x="11807554" y="553662"/>
                  <a:pt x="11814870" y="554166"/>
                  <a:pt x="11821716" y="557213"/>
                </a:cubicBezTo>
                <a:cubicBezTo>
                  <a:pt x="11828562" y="560260"/>
                  <a:pt x="11830643" y="566367"/>
                  <a:pt x="11839374" y="569145"/>
                </a:cubicBezTo>
                <a:cubicBezTo>
                  <a:pt x="11848105" y="571923"/>
                  <a:pt x="11861759" y="576813"/>
                  <a:pt x="11871722" y="578644"/>
                </a:cubicBezTo>
                <a:cubicBezTo>
                  <a:pt x="11881685" y="580475"/>
                  <a:pt x="11880173" y="577641"/>
                  <a:pt x="11899154" y="580133"/>
                </a:cubicBezTo>
                <a:cubicBezTo>
                  <a:pt x="11930093" y="585454"/>
                  <a:pt x="11957956" y="589309"/>
                  <a:pt x="11992753" y="588833"/>
                </a:cubicBezTo>
                <a:cubicBezTo>
                  <a:pt x="11999276" y="598540"/>
                  <a:pt x="12009663" y="594134"/>
                  <a:pt x="12023554" y="588997"/>
                </a:cubicBezTo>
                <a:cubicBezTo>
                  <a:pt x="12049522" y="596077"/>
                  <a:pt x="12093380" y="601562"/>
                  <a:pt x="12137802" y="617391"/>
                </a:cubicBezTo>
                <a:cubicBezTo>
                  <a:pt x="12156710" y="627093"/>
                  <a:pt x="12160884" y="628759"/>
                  <a:pt x="12174434" y="631430"/>
                </a:cubicBezTo>
                <a:lnTo>
                  <a:pt x="12192000" y="634770"/>
                </a:lnTo>
                <a:lnTo>
                  <a:pt x="12192000" y="6857681"/>
                </a:lnTo>
                <a:lnTo>
                  <a:pt x="9979612" y="6857681"/>
                </a:lnTo>
                <a:lnTo>
                  <a:pt x="9971269" y="6854457"/>
                </a:lnTo>
                <a:cubicBezTo>
                  <a:pt x="9959912" y="6851181"/>
                  <a:pt x="9949163" y="6849764"/>
                  <a:pt x="9939502" y="6851921"/>
                </a:cubicBezTo>
                <a:cubicBezTo>
                  <a:pt x="9891606" y="6835635"/>
                  <a:pt x="9864404" y="6844006"/>
                  <a:pt x="9834453" y="6832151"/>
                </a:cubicBezTo>
                <a:cubicBezTo>
                  <a:pt x="9804501" y="6820296"/>
                  <a:pt x="9801374" y="6798259"/>
                  <a:pt x="9759795" y="6780787"/>
                </a:cubicBezTo>
                <a:cubicBezTo>
                  <a:pt x="9718217" y="6763314"/>
                  <a:pt x="9629817" y="6740362"/>
                  <a:pt x="9584980" y="6727313"/>
                </a:cubicBezTo>
                <a:cubicBezTo>
                  <a:pt x="9546420" y="6722010"/>
                  <a:pt x="9530408" y="6725469"/>
                  <a:pt x="9490770" y="6702489"/>
                </a:cubicBezTo>
                <a:cubicBezTo>
                  <a:pt x="9443320" y="6701025"/>
                  <a:pt x="9424336" y="6690023"/>
                  <a:pt x="9380405" y="6676541"/>
                </a:cubicBezTo>
                <a:cubicBezTo>
                  <a:pt x="9335978" y="6675243"/>
                  <a:pt x="9297645" y="6680915"/>
                  <a:pt x="9259939" y="6674414"/>
                </a:cubicBezTo>
                <a:cubicBezTo>
                  <a:pt x="9244772" y="6679394"/>
                  <a:pt x="9230416" y="6681084"/>
                  <a:pt x="9216296" y="6672209"/>
                </a:cubicBezTo>
                <a:cubicBezTo>
                  <a:pt x="9174886" y="6673387"/>
                  <a:pt x="9165078" y="6684906"/>
                  <a:pt x="9138624" y="6674601"/>
                </a:cubicBezTo>
                <a:cubicBezTo>
                  <a:pt x="9108454" y="6672027"/>
                  <a:pt x="9060163" y="6657862"/>
                  <a:pt x="9035273" y="6656766"/>
                </a:cubicBezTo>
                <a:cubicBezTo>
                  <a:pt x="9043993" y="6670577"/>
                  <a:pt x="8988276" y="6655711"/>
                  <a:pt x="8989286" y="6668016"/>
                </a:cubicBezTo>
                <a:cubicBezTo>
                  <a:pt x="8965548" y="6651220"/>
                  <a:pt x="8960144" y="6673151"/>
                  <a:pt x="8932387" y="6668707"/>
                </a:cubicBezTo>
                <a:cubicBezTo>
                  <a:pt x="8918435" y="6662528"/>
                  <a:pt x="8909159" y="6661716"/>
                  <a:pt x="8898375" y="6669282"/>
                </a:cubicBezTo>
                <a:cubicBezTo>
                  <a:pt x="8833747" y="6639096"/>
                  <a:pt x="8863155" y="6669089"/>
                  <a:pt x="8806495" y="6658618"/>
                </a:cubicBezTo>
                <a:cubicBezTo>
                  <a:pt x="8757168" y="6647242"/>
                  <a:pt x="8702613" y="6640665"/>
                  <a:pt x="8650927" y="6611139"/>
                </a:cubicBezTo>
                <a:cubicBezTo>
                  <a:pt x="8640770" y="6602610"/>
                  <a:pt x="8619775" y="6599998"/>
                  <a:pt x="8604033" y="6605300"/>
                </a:cubicBezTo>
                <a:cubicBezTo>
                  <a:pt x="8601324" y="6606213"/>
                  <a:pt x="8598878" y="6607331"/>
                  <a:pt x="8596767" y="6608618"/>
                </a:cubicBezTo>
                <a:cubicBezTo>
                  <a:pt x="8565299" y="6587556"/>
                  <a:pt x="8548876" y="6598771"/>
                  <a:pt x="8533762" y="6584302"/>
                </a:cubicBezTo>
                <a:cubicBezTo>
                  <a:pt x="8487059" y="6579247"/>
                  <a:pt x="8451683" y="6594395"/>
                  <a:pt x="8437660" y="6581725"/>
                </a:cubicBezTo>
                <a:cubicBezTo>
                  <a:pt x="8414209" y="6582991"/>
                  <a:pt x="8383722" y="6598678"/>
                  <a:pt x="8364494" y="6585073"/>
                </a:cubicBezTo>
                <a:cubicBezTo>
                  <a:pt x="8363342" y="6596536"/>
                  <a:pt x="8336540" y="6576888"/>
                  <a:pt x="8323751" y="6584665"/>
                </a:cubicBezTo>
                <a:cubicBezTo>
                  <a:pt x="8314841" y="6591411"/>
                  <a:pt x="8304634" y="6587022"/>
                  <a:pt x="8293791" y="6586903"/>
                </a:cubicBezTo>
                <a:cubicBezTo>
                  <a:pt x="8280721" y="6592424"/>
                  <a:pt x="8232642" y="6585021"/>
                  <a:pt x="8219223" y="6578961"/>
                </a:cubicBezTo>
                <a:cubicBezTo>
                  <a:pt x="8185638" y="6557431"/>
                  <a:pt x="8123924" y="6576522"/>
                  <a:pt x="8096330" y="6560092"/>
                </a:cubicBezTo>
                <a:cubicBezTo>
                  <a:pt x="8087121" y="6557869"/>
                  <a:pt x="8078422" y="6557144"/>
                  <a:pt x="8070086" y="6557355"/>
                </a:cubicBezTo>
                <a:lnTo>
                  <a:pt x="8047207" y="6560092"/>
                </a:lnTo>
                <a:lnTo>
                  <a:pt x="8041620" y="6565163"/>
                </a:lnTo>
                <a:lnTo>
                  <a:pt x="8027134" y="6564473"/>
                </a:lnTo>
                <a:lnTo>
                  <a:pt x="8023214" y="6565355"/>
                </a:lnTo>
                <a:cubicBezTo>
                  <a:pt x="8015729" y="6567060"/>
                  <a:pt x="8008307" y="6568574"/>
                  <a:pt x="8000801" y="6569339"/>
                </a:cubicBezTo>
                <a:cubicBezTo>
                  <a:pt x="8005606" y="6544751"/>
                  <a:pt x="7937754" y="6571777"/>
                  <a:pt x="7954618" y="6551428"/>
                </a:cubicBezTo>
                <a:cubicBezTo>
                  <a:pt x="7914215" y="6551344"/>
                  <a:pt x="7940865" y="6531998"/>
                  <a:pt x="7896427" y="6551123"/>
                </a:cubicBezTo>
                <a:lnTo>
                  <a:pt x="7643090" y="6532163"/>
                </a:lnTo>
                <a:cubicBezTo>
                  <a:pt x="7673996" y="6576436"/>
                  <a:pt x="7562550" y="6494154"/>
                  <a:pt x="7553164" y="6525457"/>
                </a:cubicBezTo>
                <a:cubicBezTo>
                  <a:pt x="7546247" y="6496957"/>
                  <a:pt x="7465610" y="6497391"/>
                  <a:pt x="7421154" y="6476273"/>
                </a:cubicBezTo>
                <a:cubicBezTo>
                  <a:pt x="7361551" y="6472649"/>
                  <a:pt x="7315144" y="6450550"/>
                  <a:pt x="7255968" y="6462166"/>
                </a:cubicBezTo>
                <a:cubicBezTo>
                  <a:pt x="7253251" y="6458417"/>
                  <a:pt x="7249451" y="6455333"/>
                  <a:pt x="7244911" y="6452730"/>
                </a:cubicBezTo>
                <a:lnTo>
                  <a:pt x="7230265" y="6446549"/>
                </a:lnTo>
                <a:lnTo>
                  <a:pt x="7227815" y="6447125"/>
                </a:lnTo>
                <a:cubicBezTo>
                  <a:pt x="7217801" y="6447570"/>
                  <a:pt x="7212312" y="6446146"/>
                  <a:pt x="7208840" y="6443899"/>
                </a:cubicBezTo>
                <a:lnTo>
                  <a:pt x="7205995" y="6440529"/>
                </a:lnTo>
                <a:lnTo>
                  <a:pt x="7193384" y="6437481"/>
                </a:lnTo>
                <a:lnTo>
                  <a:pt x="7169652" y="6429226"/>
                </a:lnTo>
                <a:lnTo>
                  <a:pt x="7164173" y="6429791"/>
                </a:lnTo>
                <a:lnTo>
                  <a:pt x="7126763" y="6420626"/>
                </a:lnTo>
                <a:lnTo>
                  <a:pt x="7125753" y="6421501"/>
                </a:lnTo>
                <a:cubicBezTo>
                  <a:pt x="7122639" y="6423254"/>
                  <a:pt x="7118733" y="6424154"/>
                  <a:pt x="7113057" y="6423293"/>
                </a:cubicBezTo>
                <a:cubicBezTo>
                  <a:pt x="7114552" y="6439288"/>
                  <a:pt x="7106783" y="6428384"/>
                  <a:pt x="7089914" y="6424434"/>
                </a:cubicBezTo>
                <a:cubicBezTo>
                  <a:pt x="7088470" y="6448394"/>
                  <a:pt x="7044915" y="6428308"/>
                  <a:pt x="7030458" y="6439456"/>
                </a:cubicBezTo>
                <a:cubicBezTo>
                  <a:pt x="7018098" y="6436014"/>
                  <a:pt x="7005002" y="6432811"/>
                  <a:pt x="6991398" y="6430012"/>
                </a:cubicBezTo>
                <a:lnTo>
                  <a:pt x="6983250" y="6428652"/>
                </a:lnTo>
                <a:lnTo>
                  <a:pt x="6982969" y="6428851"/>
                </a:lnTo>
                <a:cubicBezTo>
                  <a:pt x="6980946" y="6429033"/>
                  <a:pt x="6978171" y="6428766"/>
                  <a:pt x="6974140" y="6427864"/>
                </a:cubicBezTo>
                <a:lnTo>
                  <a:pt x="6968396" y="6426177"/>
                </a:lnTo>
                <a:lnTo>
                  <a:pt x="6952590" y="6423541"/>
                </a:lnTo>
                <a:lnTo>
                  <a:pt x="6946361" y="6424122"/>
                </a:lnTo>
                <a:lnTo>
                  <a:pt x="6942752" y="6426497"/>
                </a:lnTo>
                <a:lnTo>
                  <a:pt x="6941472" y="6425953"/>
                </a:lnTo>
                <a:cubicBezTo>
                  <a:pt x="6933258" y="6419432"/>
                  <a:pt x="6934084" y="6412085"/>
                  <a:pt x="6907932" y="6428597"/>
                </a:cubicBezTo>
                <a:cubicBezTo>
                  <a:pt x="6887113" y="6416820"/>
                  <a:pt x="6874835" y="6427475"/>
                  <a:pt x="6837100" y="6425985"/>
                </a:cubicBezTo>
                <a:cubicBezTo>
                  <a:pt x="6826990" y="6416391"/>
                  <a:pt x="6813527" y="6417132"/>
                  <a:pt x="6798354" y="6421041"/>
                </a:cubicBezTo>
                <a:cubicBezTo>
                  <a:pt x="6766250" y="6412267"/>
                  <a:pt x="6729955" y="6415375"/>
                  <a:pt x="6690235" y="6411268"/>
                </a:cubicBezTo>
                <a:cubicBezTo>
                  <a:pt x="6654585" y="6395260"/>
                  <a:pt x="6622599" y="6408785"/>
                  <a:pt x="6580197" y="6404322"/>
                </a:cubicBezTo>
                <a:cubicBezTo>
                  <a:pt x="6554864" y="6382418"/>
                  <a:pt x="6541862" y="6413854"/>
                  <a:pt x="6516748" y="6416928"/>
                </a:cubicBezTo>
                <a:lnTo>
                  <a:pt x="6510427" y="6416567"/>
                </a:lnTo>
                <a:lnTo>
                  <a:pt x="6496409" y="6411723"/>
                </a:lnTo>
                <a:lnTo>
                  <a:pt x="6491671" y="6409264"/>
                </a:lnTo>
                <a:cubicBezTo>
                  <a:pt x="6488210" y="6407807"/>
                  <a:pt x="6485652" y="6407144"/>
                  <a:pt x="6483603" y="6407023"/>
                </a:cubicBezTo>
                <a:lnTo>
                  <a:pt x="6483235" y="6407169"/>
                </a:lnTo>
                <a:lnTo>
                  <a:pt x="6476007" y="6404672"/>
                </a:lnTo>
                <a:cubicBezTo>
                  <a:pt x="6464202" y="6399995"/>
                  <a:pt x="6453088" y="6395002"/>
                  <a:pt x="6442802" y="6389891"/>
                </a:cubicBezTo>
                <a:cubicBezTo>
                  <a:pt x="6423332" y="6398448"/>
                  <a:pt x="6390988" y="6372810"/>
                  <a:pt x="6377838" y="6395551"/>
                </a:cubicBezTo>
                <a:cubicBezTo>
                  <a:pt x="6363436" y="6389290"/>
                  <a:pt x="6361258" y="6377704"/>
                  <a:pt x="6354860" y="6393247"/>
                </a:cubicBezTo>
                <a:cubicBezTo>
                  <a:pt x="6349784" y="6391587"/>
                  <a:pt x="6345558" y="6391878"/>
                  <a:pt x="6341683" y="6393098"/>
                </a:cubicBezTo>
                <a:lnTo>
                  <a:pt x="6340276" y="6393789"/>
                </a:lnTo>
                <a:lnTo>
                  <a:pt x="6308531" y="6379516"/>
                </a:lnTo>
                <a:lnTo>
                  <a:pt x="6302948" y="6379253"/>
                </a:lnTo>
                <a:cubicBezTo>
                  <a:pt x="6248814" y="6382108"/>
                  <a:pt x="6205926" y="6362006"/>
                  <a:pt x="6140607" y="6334265"/>
                </a:cubicBezTo>
                <a:cubicBezTo>
                  <a:pt x="6137487" y="6331108"/>
                  <a:pt x="6051161" y="6339116"/>
                  <a:pt x="6050365" y="6335126"/>
                </a:cubicBezTo>
                <a:cubicBezTo>
                  <a:pt x="6006576" y="6331181"/>
                  <a:pt x="6035144" y="6327580"/>
                  <a:pt x="5978838" y="6322018"/>
                </a:cubicBezTo>
                <a:cubicBezTo>
                  <a:pt x="5962530" y="6314338"/>
                  <a:pt x="5894920" y="6289616"/>
                  <a:pt x="5897645" y="6301654"/>
                </a:cubicBezTo>
                <a:lnTo>
                  <a:pt x="5796158" y="6279213"/>
                </a:lnTo>
                <a:lnTo>
                  <a:pt x="5664797" y="6258481"/>
                </a:lnTo>
                <a:lnTo>
                  <a:pt x="5558293" y="6242384"/>
                </a:lnTo>
                <a:lnTo>
                  <a:pt x="5549921" y="6243309"/>
                </a:lnTo>
                <a:lnTo>
                  <a:pt x="5528450" y="6240218"/>
                </a:lnTo>
                <a:lnTo>
                  <a:pt x="5520604" y="6238128"/>
                </a:lnTo>
                <a:cubicBezTo>
                  <a:pt x="5515114" y="6237034"/>
                  <a:pt x="5511354" y="6236750"/>
                  <a:pt x="5508634" y="6237043"/>
                </a:cubicBezTo>
                <a:lnTo>
                  <a:pt x="5508268" y="6237311"/>
                </a:lnTo>
                <a:lnTo>
                  <a:pt x="5497199" y="6235718"/>
                </a:lnTo>
                <a:cubicBezTo>
                  <a:pt x="5478687" y="6232353"/>
                  <a:pt x="5460838" y="6228438"/>
                  <a:pt x="5443971" y="6224189"/>
                </a:cubicBezTo>
                <a:cubicBezTo>
                  <a:pt x="5425088" y="6239333"/>
                  <a:pt x="5365198" y="6213813"/>
                  <a:pt x="5364587" y="6245607"/>
                </a:cubicBezTo>
                <a:cubicBezTo>
                  <a:pt x="5341603" y="6240798"/>
                  <a:pt x="5330518" y="6226543"/>
                  <a:pt x="5333425" y="6247706"/>
                </a:cubicBezTo>
                <a:cubicBezTo>
                  <a:pt x="5325718" y="6246708"/>
                  <a:pt x="5320498" y="6247999"/>
                  <a:pt x="5316391" y="6250403"/>
                </a:cubicBezTo>
                <a:lnTo>
                  <a:pt x="5315083" y="6251588"/>
                </a:lnTo>
                <a:lnTo>
                  <a:pt x="5264093" y="6240388"/>
                </a:lnTo>
                <a:lnTo>
                  <a:pt x="5256734" y="6241276"/>
                </a:lnTo>
                <a:lnTo>
                  <a:pt x="5224251" y="6230935"/>
                </a:lnTo>
                <a:lnTo>
                  <a:pt x="5207068" y="6227214"/>
                </a:lnTo>
                <a:lnTo>
                  <a:pt x="5203042" y="6222819"/>
                </a:lnTo>
                <a:lnTo>
                  <a:pt x="5013633" y="6212104"/>
                </a:lnTo>
                <a:cubicBezTo>
                  <a:pt x="5007363" y="6208771"/>
                  <a:pt x="4867451" y="6189553"/>
                  <a:pt x="4863573" y="6184654"/>
                </a:cubicBezTo>
                <a:lnTo>
                  <a:pt x="4651416" y="6166539"/>
                </a:lnTo>
                <a:cubicBezTo>
                  <a:pt x="4624977" y="6160344"/>
                  <a:pt x="4469364" y="6128170"/>
                  <a:pt x="4481486" y="6142882"/>
                </a:cubicBezTo>
                <a:cubicBezTo>
                  <a:pt x="4405439" y="6106748"/>
                  <a:pt x="4365783" y="6101727"/>
                  <a:pt x="4269331" y="6098123"/>
                </a:cubicBezTo>
                <a:cubicBezTo>
                  <a:pt x="4210440" y="6124597"/>
                  <a:pt x="4245321" y="6098279"/>
                  <a:pt x="4190801" y="6099192"/>
                </a:cubicBezTo>
                <a:cubicBezTo>
                  <a:pt x="4212420" y="6071793"/>
                  <a:pt x="4151268" y="6084104"/>
                  <a:pt x="4127486" y="6076624"/>
                </a:cubicBezTo>
                <a:cubicBezTo>
                  <a:pt x="4117403" y="6077826"/>
                  <a:pt x="4107474" y="6080022"/>
                  <a:pt x="4097468" y="6082472"/>
                </a:cubicBezTo>
                <a:lnTo>
                  <a:pt x="4092230" y="6083737"/>
                </a:lnTo>
                <a:lnTo>
                  <a:pt x="4072646" y="6083192"/>
                </a:lnTo>
                <a:lnTo>
                  <a:pt x="4065392" y="6090055"/>
                </a:lnTo>
                <a:lnTo>
                  <a:pt x="4034674" y="6094262"/>
                </a:lnTo>
                <a:cubicBezTo>
                  <a:pt x="4023438" y="6094753"/>
                  <a:pt x="4011659" y="6094013"/>
                  <a:pt x="3999109" y="6091300"/>
                </a:cubicBezTo>
                <a:cubicBezTo>
                  <a:pt x="3960965" y="6070220"/>
                  <a:pt x="3878759" y="6097089"/>
                  <a:pt x="3832245" y="6069403"/>
                </a:cubicBezTo>
                <a:cubicBezTo>
                  <a:pt x="3780875" y="6064935"/>
                  <a:pt x="3723613" y="6065226"/>
                  <a:pt x="3690889" y="6064489"/>
                </a:cubicBezTo>
                <a:cubicBezTo>
                  <a:pt x="3674068" y="6075123"/>
                  <a:pt x="3636813" y="6049759"/>
                  <a:pt x="3635899" y="6064980"/>
                </a:cubicBezTo>
                <a:lnTo>
                  <a:pt x="3620576" y="6070271"/>
                </a:lnTo>
                <a:lnTo>
                  <a:pt x="3604087" y="6064439"/>
                </a:lnTo>
                <a:cubicBezTo>
                  <a:pt x="3590166" y="6069757"/>
                  <a:pt x="3579308" y="6073243"/>
                  <a:pt x="3568387" y="6069146"/>
                </a:cubicBezTo>
                <a:lnTo>
                  <a:pt x="3503818" y="6089506"/>
                </a:lnTo>
                <a:cubicBezTo>
                  <a:pt x="3510915" y="6100196"/>
                  <a:pt x="3472416" y="6088681"/>
                  <a:pt x="3466246" y="6098777"/>
                </a:cubicBezTo>
                <a:cubicBezTo>
                  <a:pt x="3462890" y="6107015"/>
                  <a:pt x="3450430" y="6105442"/>
                  <a:pt x="3440422" y="6107901"/>
                </a:cubicBezTo>
                <a:cubicBezTo>
                  <a:pt x="3432391" y="6116010"/>
                  <a:pt x="3383132" y="6120663"/>
                  <a:pt x="3366542" y="6118330"/>
                </a:cubicBezTo>
                <a:cubicBezTo>
                  <a:pt x="3311828" y="6124732"/>
                  <a:pt x="3277604" y="6138667"/>
                  <a:pt x="3240669" y="6130264"/>
                </a:cubicBezTo>
                <a:cubicBezTo>
                  <a:pt x="3230661" y="6130422"/>
                  <a:pt x="3222184" y="6131822"/>
                  <a:pt x="3214708" y="6133988"/>
                </a:cubicBezTo>
                <a:lnTo>
                  <a:pt x="3194214" y="6147821"/>
                </a:lnTo>
                <a:lnTo>
                  <a:pt x="3180468" y="6150623"/>
                </a:lnTo>
                <a:lnTo>
                  <a:pt x="3177508" y="6152351"/>
                </a:lnTo>
                <a:cubicBezTo>
                  <a:pt x="3171873" y="6155673"/>
                  <a:pt x="3166158" y="6158806"/>
                  <a:pt x="3159834" y="6161276"/>
                </a:cubicBezTo>
                <a:cubicBezTo>
                  <a:pt x="3135185" y="6159416"/>
                  <a:pt x="3121213" y="6160394"/>
                  <a:pt x="3104835" y="6155927"/>
                </a:cubicBezTo>
                <a:cubicBezTo>
                  <a:pt x="3067805" y="6165414"/>
                  <a:pt x="3078432" y="6141523"/>
                  <a:pt x="3051373" y="6169421"/>
                </a:cubicBezTo>
                <a:cubicBezTo>
                  <a:pt x="2978033" y="6169169"/>
                  <a:pt x="2947947" y="6220998"/>
                  <a:pt x="2877306" y="6208324"/>
                </a:cubicBezTo>
                <a:cubicBezTo>
                  <a:pt x="2821913" y="6217975"/>
                  <a:pt x="2762952" y="6223226"/>
                  <a:pt x="2719018" y="6227333"/>
                </a:cubicBezTo>
                <a:cubicBezTo>
                  <a:pt x="2639811" y="6232636"/>
                  <a:pt x="2504877" y="6234795"/>
                  <a:pt x="2454061" y="6236538"/>
                </a:cubicBezTo>
                <a:cubicBezTo>
                  <a:pt x="2403245" y="6238280"/>
                  <a:pt x="2420126" y="6239079"/>
                  <a:pt x="2414120" y="6237789"/>
                </a:cubicBezTo>
                <a:lnTo>
                  <a:pt x="2384765" y="6235638"/>
                </a:lnTo>
                <a:lnTo>
                  <a:pt x="2365600" y="6233135"/>
                </a:lnTo>
                <a:cubicBezTo>
                  <a:pt x="2356752" y="6235910"/>
                  <a:pt x="2350716" y="6235915"/>
                  <a:pt x="2345941" y="6234695"/>
                </a:cubicBezTo>
                <a:lnTo>
                  <a:pt x="2340941" y="6232305"/>
                </a:lnTo>
                <a:lnTo>
                  <a:pt x="2327235" y="6232519"/>
                </a:lnTo>
                <a:lnTo>
                  <a:pt x="2299646" y="6230633"/>
                </a:lnTo>
                <a:lnTo>
                  <a:pt x="2295035" y="6232443"/>
                </a:lnTo>
                <a:lnTo>
                  <a:pt x="2268728" y="6240177"/>
                </a:lnTo>
                <a:cubicBezTo>
                  <a:pt x="2268628" y="6240521"/>
                  <a:pt x="2254084" y="6233657"/>
                  <a:pt x="2253984" y="6234001"/>
                </a:cubicBezTo>
                <a:cubicBezTo>
                  <a:pt x="2239122" y="6237048"/>
                  <a:pt x="2209108" y="6234931"/>
                  <a:pt x="2191113" y="6240434"/>
                </a:cubicBezTo>
                <a:lnTo>
                  <a:pt x="2146012" y="6259810"/>
                </a:lnTo>
                <a:cubicBezTo>
                  <a:pt x="2145973" y="6259892"/>
                  <a:pt x="2128598" y="6274390"/>
                  <a:pt x="2128560" y="6274472"/>
                </a:cubicBezTo>
                <a:cubicBezTo>
                  <a:pt x="2126838" y="6275117"/>
                  <a:pt x="2124109" y="6275530"/>
                  <a:pt x="2119778" y="6275665"/>
                </a:cubicBezTo>
                <a:lnTo>
                  <a:pt x="2110434" y="6282700"/>
                </a:lnTo>
                <a:lnTo>
                  <a:pt x="2081418" y="6289059"/>
                </a:lnTo>
                <a:lnTo>
                  <a:pt x="2088526" y="6281659"/>
                </a:lnTo>
                <a:cubicBezTo>
                  <a:pt x="2076371" y="6277676"/>
                  <a:pt x="2071903" y="6270803"/>
                  <a:pt x="2059717" y="6292002"/>
                </a:cubicBezTo>
                <a:cubicBezTo>
                  <a:pt x="2032291" y="6286224"/>
                  <a:pt x="2028634" y="6298813"/>
                  <a:pt x="1993045" y="6306390"/>
                </a:cubicBezTo>
                <a:cubicBezTo>
                  <a:pt x="1976971" y="6300063"/>
                  <a:pt x="1965178" y="6303922"/>
                  <a:pt x="1954075" y="6311066"/>
                </a:cubicBezTo>
                <a:cubicBezTo>
                  <a:pt x="1918456" y="6310689"/>
                  <a:pt x="1887456" y="6322102"/>
                  <a:pt x="1848190" y="6327771"/>
                </a:cubicBezTo>
                <a:lnTo>
                  <a:pt x="1737951" y="6344513"/>
                </a:lnTo>
                <a:lnTo>
                  <a:pt x="1696709" y="6346605"/>
                </a:lnTo>
                <a:cubicBezTo>
                  <a:pt x="1692504" y="6346100"/>
                  <a:pt x="1663837" y="6347211"/>
                  <a:pt x="1661872" y="6347587"/>
                </a:cubicBezTo>
                <a:lnTo>
                  <a:pt x="1655864" y="6347808"/>
                </a:lnTo>
                <a:lnTo>
                  <a:pt x="1633028" y="6358060"/>
                </a:lnTo>
                <a:cubicBezTo>
                  <a:pt x="1618899" y="6356602"/>
                  <a:pt x="1619623" y="6369112"/>
                  <a:pt x="1606576" y="6366899"/>
                </a:cubicBezTo>
                <a:lnTo>
                  <a:pt x="1461291" y="6379054"/>
                </a:lnTo>
                <a:lnTo>
                  <a:pt x="1428798" y="6379606"/>
                </a:lnTo>
                <a:cubicBezTo>
                  <a:pt x="1424834" y="6377722"/>
                  <a:pt x="1419064" y="6376842"/>
                  <a:pt x="1409244" y="6378241"/>
                </a:cubicBezTo>
                <a:lnTo>
                  <a:pt x="1406951" y="6379043"/>
                </a:lnTo>
                <a:lnTo>
                  <a:pt x="1391002" y="6374347"/>
                </a:lnTo>
                <a:cubicBezTo>
                  <a:pt x="1385899" y="6372215"/>
                  <a:pt x="1381417" y="6369535"/>
                  <a:pt x="1377852" y="6366097"/>
                </a:cubicBezTo>
                <a:cubicBezTo>
                  <a:pt x="1352108" y="6365458"/>
                  <a:pt x="1267249" y="6359383"/>
                  <a:pt x="1239424" y="6359700"/>
                </a:cubicBezTo>
                <a:cubicBezTo>
                  <a:pt x="1211599" y="6360016"/>
                  <a:pt x="1221978" y="6361392"/>
                  <a:pt x="1208014" y="6357188"/>
                </a:cubicBezTo>
                <a:lnTo>
                  <a:pt x="1152751" y="6345283"/>
                </a:lnTo>
                <a:lnTo>
                  <a:pt x="949771" y="6335308"/>
                </a:lnTo>
                <a:cubicBezTo>
                  <a:pt x="888502" y="6312655"/>
                  <a:pt x="822682" y="6331858"/>
                  <a:pt x="752723" y="6320875"/>
                </a:cubicBezTo>
                <a:cubicBezTo>
                  <a:pt x="697396" y="6317271"/>
                  <a:pt x="686655" y="6275609"/>
                  <a:pt x="665167" y="6275293"/>
                </a:cubicBezTo>
                <a:cubicBezTo>
                  <a:pt x="657908" y="6276764"/>
                  <a:pt x="625159" y="6270979"/>
                  <a:pt x="618141" y="6273378"/>
                </a:cubicBezTo>
                <a:cubicBezTo>
                  <a:pt x="606112" y="6250236"/>
                  <a:pt x="628751" y="6263137"/>
                  <a:pt x="596498" y="6261621"/>
                </a:cubicBezTo>
                <a:cubicBezTo>
                  <a:pt x="598654" y="6267969"/>
                  <a:pt x="583476" y="6241875"/>
                  <a:pt x="568296" y="6259035"/>
                </a:cubicBezTo>
                <a:lnTo>
                  <a:pt x="550874" y="6247808"/>
                </a:lnTo>
                <a:lnTo>
                  <a:pt x="521056" y="6251759"/>
                </a:lnTo>
                <a:cubicBezTo>
                  <a:pt x="512844" y="6252767"/>
                  <a:pt x="496898" y="6238469"/>
                  <a:pt x="487255" y="6237156"/>
                </a:cubicBezTo>
                <a:cubicBezTo>
                  <a:pt x="449168" y="6235869"/>
                  <a:pt x="452372" y="6218847"/>
                  <a:pt x="431825" y="6228675"/>
                </a:cubicBezTo>
                <a:cubicBezTo>
                  <a:pt x="409674" y="6239271"/>
                  <a:pt x="353899" y="6202116"/>
                  <a:pt x="346639" y="6209624"/>
                </a:cubicBezTo>
                <a:cubicBezTo>
                  <a:pt x="335776" y="6218525"/>
                  <a:pt x="269484" y="6176632"/>
                  <a:pt x="271007" y="6188053"/>
                </a:cubicBezTo>
                <a:cubicBezTo>
                  <a:pt x="223668" y="6157668"/>
                  <a:pt x="207158" y="6173403"/>
                  <a:pt x="189996" y="6162482"/>
                </a:cubicBezTo>
                <a:cubicBezTo>
                  <a:pt x="167941" y="6147838"/>
                  <a:pt x="134526" y="6155297"/>
                  <a:pt x="121342" y="6139836"/>
                </a:cubicBezTo>
                <a:cubicBezTo>
                  <a:pt x="108158" y="6124375"/>
                  <a:pt x="113782" y="6146084"/>
                  <a:pt x="90669" y="6116573"/>
                </a:cubicBezTo>
                <a:cubicBezTo>
                  <a:pt x="76705" y="6097951"/>
                  <a:pt x="64226" y="6077165"/>
                  <a:pt x="49115" y="6053333"/>
                </a:cubicBezTo>
                <a:cubicBezTo>
                  <a:pt x="34004" y="6029501"/>
                  <a:pt x="12038" y="6070748"/>
                  <a:pt x="0" y="6024041"/>
                </a:cubicBezTo>
                <a:close/>
              </a:path>
            </a:pathLst>
          </a:custGeom>
        </p:spPr>
      </p:pic>
      <p:sp>
        <p:nvSpPr>
          <p:cNvPr id="2" name="Oval 1">
            <a:extLst>
              <a:ext uri="{FF2B5EF4-FFF2-40B4-BE49-F238E27FC236}">
                <a16:creationId xmlns:a16="http://schemas.microsoft.com/office/drawing/2014/main" id="{32ADC833-531B-596D-293E-64100E8A7F7A}"/>
              </a:ext>
            </a:extLst>
          </p:cNvPr>
          <p:cNvSpPr/>
          <p:nvPr/>
        </p:nvSpPr>
        <p:spPr>
          <a:xfrm>
            <a:off x="4102143" y="598714"/>
            <a:ext cx="4171001" cy="82250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000" b="1">
                <a:latin typeface="Times New Roman" panose="02020603050405020304" pitchFamily="18" charset="0"/>
                <a:cs typeface="Times New Roman" panose="02020603050405020304" pitchFamily="18" charset="0"/>
              </a:rPr>
              <a:t>NHÓM 5</a:t>
            </a:r>
            <a:endParaRPr lang="vi-VN" sz="4000" b="1">
              <a:latin typeface="Times New Roman" panose="02020603050405020304" pitchFamily="18" charset="0"/>
              <a:cs typeface="Times New Roman" panose="02020603050405020304" pitchFamily="18" charset="0"/>
            </a:endParaRPr>
          </a:p>
        </p:txBody>
      </p:sp>
      <p:pic>
        <p:nvPicPr>
          <p:cNvPr id="3" name="Picture 6" descr="Đăng nhập">
            <a:extLst>
              <a:ext uri="{FF2B5EF4-FFF2-40B4-BE49-F238E27FC236}">
                <a16:creationId xmlns:a16="http://schemas.microsoft.com/office/drawing/2014/main" id="{385433A3-E29F-E6B0-7FAD-8C75A86A53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9B971855-21E2-A8BA-1499-5FC87B664FEC}"/>
              </a:ext>
            </a:extLst>
          </p:cNvPr>
          <p:cNvSpPr/>
          <p:nvPr/>
        </p:nvSpPr>
        <p:spPr>
          <a:xfrm>
            <a:off x="767342" y="1743740"/>
            <a:ext cx="10568763" cy="225131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a:latin typeface="Times New Roman" panose="02020603050405020304" pitchFamily="18" charset="0"/>
                <a:cs typeface="Times New Roman" panose="02020603050405020304" pitchFamily="18" charset="0"/>
              </a:rPr>
              <a:t>Đề tài số 10:</a:t>
            </a:r>
            <a:r>
              <a:rPr lang="vi-VN" sz="2800" b="1">
                <a:effectLst/>
                <a:latin typeface="Times New Roman" panose="02020603050405020304" pitchFamily="18" charset="0"/>
                <a:ea typeface="Times New Roman" panose="02020603050405020304" pitchFamily="18" charset="0"/>
                <a:cs typeface="Times New Roman" panose="02020603050405020304" pitchFamily="18" charset="0"/>
              </a:rPr>
              <a:t> XÂY DỰNG CHƯƠNG TRÌNH QUẢN LÝ SINH VIÊN TRÊN MÔ HÌNH CLIENT-SERVER BẰNG JAVA VỚI GIAO THỨC UDP</a:t>
            </a:r>
            <a:endParaRPr lang="vi-VN" sz="2800"/>
          </a:p>
        </p:txBody>
      </p:sp>
      <p:sp>
        <p:nvSpPr>
          <p:cNvPr id="8" name="Rectangle 7">
            <a:extLst>
              <a:ext uri="{FF2B5EF4-FFF2-40B4-BE49-F238E27FC236}">
                <a16:creationId xmlns:a16="http://schemas.microsoft.com/office/drawing/2014/main" id="{5960A7B4-532E-E35C-7BA5-C77CF45F11DD}"/>
              </a:ext>
            </a:extLst>
          </p:cNvPr>
          <p:cNvSpPr/>
          <p:nvPr/>
        </p:nvSpPr>
        <p:spPr>
          <a:xfrm>
            <a:off x="0" y="4955922"/>
            <a:ext cx="5475767" cy="190206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800" i="1">
                <a:latin typeface="Times New Roman" panose="02020603050405020304" pitchFamily="18" charset="0"/>
                <a:cs typeface="Times New Roman" panose="02020603050405020304" pitchFamily="18" charset="0"/>
              </a:rPr>
              <a:t>Người hướng dẫn</a:t>
            </a:r>
            <a:r>
              <a:rPr lang="en-US" sz="1800">
                <a:latin typeface="Times New Roman" panose="02020603050405020304" pitchFamily="18" charset="0"/>
                <a:cs typeface="Times New Roman" panose="02020603050405020304" pitchFamily="18" charset="0"/>
              </a:rPr>
              <a:t>: GV. Tống Thanh Văn</a:t>
            </a:r>
          </a:p>
          <a:p>
            <a:r>
              <a:rPr lang="en-US" sz="1800" i="1">
                <a:latin typeface="Times New Roman" panose="02020603050405020304" pitchFamily="18" charset="0"/>
                <a:cs typeface="Times New Roman" panose="02020603050405020304" pitchFamily="18" charset="0"/>
              </a:rPr>
              <a:t>Người thực hiện</a:t>
            </a:r>
            <a:r>
              <a:rPr lang="en-US" sz="1800">
                <a:latin typeface="Times New Roman" panose="02020603050405020304" pitchFamily="18" charset="0"/>
                <a:cs typeface="Times New Roman" panose="02020603050405020304" pitchFamily="18" charset="0"/>
              </a:rPr>
              <a:t>: Nguyễn Cao Minh – 52100703</a:t>
            </a:r>
          </a:p>
          <a:p>
            <a:r>
              <a:rPr lang="en-US" sz="1800">
                <a:latin typeface="Times New Roman" panose="02020603050405020304" pitchFamily="18" charset="0"/>
                <a:cs typeface="Times New Roman" panose="02020603050405020304" pitchFamily="18" charset="0"/>
              </a:rPr>
              <a:t>	             Trần Bảo Duy – 52100403</a:t>
            </a:r>
          </a:p>
          <a:p>
            <a:r>
              <a:rPr lang="en-US" sz="1800">
                <a:latin typeface="Times New Roman" panose="02020603050405020304" pitchFamily="18" charset="0"/>
                <a:cs typeface="Times New Roman" panose="02020603050405020304" pitchFamily="18" charset="0"/>
              </a:rPr>
              <a:t>                               Trần Thu Hảo – 52100412</a:t>
            </a:r>
          </a:p>
          <a:p>
            <a:r>
              <a:rPr lang="en-US" sz="1800" i="1">
                <a:latin typeface="Times New Roman" panose="02020603050405020304" pitchFamily="18" charset="0"/>
                <a:cs typeface="Times New Roman" panose="02020603050405020304" pitchFamily="18" charset="0"/>
              </a:rPr>
              <a:t>Khóa</a:t>
            </a:r>
            <a:r>
              <a:rPr lang="en-US" sz="1800">
                <a:latin typeface="Times New Roman" panose="02020603050405020304" pitchFamily="18" charset="0"/>
                <a:cs typeface="Times New Roman" panose="02020603050405020304" pitchFamily="18" charset="0"/>
              </a:rPr>
              <a:t>: 25</a:t>
            </a:r>
            <a:endParaRPr lang="vi-VN" sz="1800">
              <a:latin typeface="Times New Roman" panose="02020603050405020304" pitchFamily="18" charset="0"/>
              <a:cs typeface="Times New Roman" panose="02020603050405020304" pitchFamily="18" charset="0"/>
            </a:endParaRPr>
          </a:p>
          <a:p>
            <a:pPr algn="ctr"/>
            <a:endParaRPr lang="vi-VN"/>
          </a:p>
        </p:txBody>
      </p:sp>
    </p:spTree>
    <p:extLst>
      <p:ext uri="{BB962C8B-B14F-4D97-AF65-F5344CB8AC3E}">
        <p14:creationId xmlns:p14="http://schemas.microsoft.com/office/powerpoint/2010/main" val="18034841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DB78A6FE-8509-9E5B-B34D-6D55AE34A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6F8E4ABF-84FE-EF95-A648-72FB248E55EC}"/>
              </a:ext>
            </a:extLst>
          </p:cNvPr>
          <p:cNvSpPr/>
          <p:nvPr/>
        </p:nvSpPr>
        <p:spPr>
          <a:xfrm>
            <a:off x="1404256" y="206829"/>
            <a:ext cx="9274629" cy="70757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II: CƠ SỞ LÝ THUYẾT</a:t>
            </a:r>
            <a:endParaRPr lang="vi-VN" sz="3200"/>
          </a:p>
        </p:txBody>
      </p:sp>
      <p:pic>
        <p:nvPicPr>
          <p:cNvPr id="3" name="Picture 2">
            <a:extLst>
              <a:ext uri="{FF2B5EF4-FFF2-40B4-BE49-F238E27FC236}">
                <a16:creationId xmlns:a16="http://schemas.microsoft.com/office/drawing/2014/main" id="{337BCA5A-AB50-6CF4-49B2-457CF5493E02}"/>
              </a:ext>
            </a:extLst>
          </p:cNvPr>
          <p:cNvPicPr>
            <a:picLocks noChangeAspect="1"/>
          </p:cNvPicPr>
          <p:nvPr/>
        </p:nvPicPr>
        <p:blipFill>
          <a:blip r:embed="rId3"/>
          <a:stretch>
            <a:fillRect/>
          </a:stretch>
        </p:blipFill>
        <p:spPr>
          <a:xfrm>
            <a:off x="0" y="914400"/>
            <a:ext cx="7027333" cy="5943600"/>
          </a:xfrm>
          <a:prstGeom prst="rect">
            <a:avLst/>
          </a:prstGeom>
        </p:spPr>
      </p:pic>
      <p:sp>
        <p:nvSpPr>
          <p:cNvPr id="5" name="TextBox 4">
            <a:extLst>
              <a:ext uri="{FF2B5EF4-FFF2-40B4-BE49-F238E27FC236}">
                <a16:creationId xmlns:a16="http://schemas.microsoft.com/office/drawing/2014/main" id="{0C35BF6F-BAD0-4AB1-1CD3-863DA2D1008C}"/>
              </a:ext>
            </a:extLst>
          </p:cNvPr>
          <p:cNvSpPr txBox="1"/>
          <p:nvPr/>
        </p:nvSpPr>
        <p:spPr>
          <a:xfrm>
            <a:off x="7484533" y="2163128"/>
            <a:ext cx="4157134"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PlainText  : N </a:t>
            </a:r>
            <a:r>
              <a:rPr lang="en-US" b="1" u="sng">
                <a:latin typeface="Times New Roman" panose="02020603050405020304" pitchFamily="18" charset="0"/>
                <a:cs typeface="Times New Roman" panose="02020603050405020304" pitchFamily="18" charset="0"/>
              </a:rPr>
              <a:t>E</a:t>
            </a:r>
            <a:r>
              <a:rPr lang="en-US">
                <a:latin typeface="Times New Roman" panose="02020603050405020304" pitchFamily="18" charset="0"/>
                <a:cs typeface="Times New Roman" panose="02020603050405020304" pitchFamily="18" charset="0"/>
              </a:rPr>
              <a:t> T W O R K</a:t>
            </a:r>
          </a:p>
        </p:txBody>
      </p:sp>
      <p:sp>
        <p:nvSpPr>
          <p:cNvPr id="7" name="TextBox 6">
            <a:extLst>
              <a:ext uri="{FF2B5EF4-FFF2-40B4-BE49-F238E27FC236}">
                <a16:creationId xmlns:a16="http://schemas.microsoft.com/office/drawing/2014/main" id="{D72B8AED-2523-3329-83ED-3CA42883BA7B}"/>
              </a:ext>
            </a:extLst>
          </p:cNvPr>
          <p:cNvSpPr txBox="1"/>
          <p:nvPr/>
        </p:nvSpPr>
        <p:spPr>
          <a:xfrm>
            <a:off x="7484532" y="3516868"/>
            <a:ext cx="1481667"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CipherText: P </a:t>
            </a:r>
          </a:p>
        </p:txBody>
      </p:sp>
      <p:sp>
        <p:nvSpPr>
          <p:cNvPr id="8" name="TextBox 7">
            <a:extLst>
              <a:ext uri="{FF2B5EF4-FFF2-40B4-BE49-F238E27FC236}">
                <a16:creationId xmlns:a16="http://schemas.microsoft.com/office/drawing/2014/main" id="{6CD73E69-BF41-122A-4A1B-9E4B5F7EA9F3}"/>
              </a:ext>
            </a:extLst>
          </p:cNvPr>
          <p:cNvSpPr txBox="1"/>
          <p:nvPr/>
        </p:nvSpPr>
        <p:spPr>
          <a:xfrm>
            <a:off x="7484533" y="2839998"/>
            <a:ext cx="4157134"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Key           : C </a:t>
            </a:r>
            <a:r>
              <a:rPr lang="en-US" b="1" u="sng">
                <a:latin typeface="Times New Roman" panose="02020603050405020304" pitchFamily="18" charset="0"/>
                <a:cs typeface="Times New Roman" panose="02020603050405020304" pitchFamily="18" charset="0"/>
              </a:rPr>
              <a:t>N</a:t>
            </a:r>
            <a:r>
              <a:rPr lang="en-US">
                <a:latin typeface="Times New Roman" panose="02020603050405020304" pitchFamily="18" charset="0"/>
                <a:cs typeface="Times New Roman" panose="02020603050405020304" pitchFamily="18" charset="0"/>
              </a:rPr>
              <a:t> T T</a:t>
            </a:r>
          </a:p>
        </p:txBody>
      </p:sp>
      <p:sp>
        <p:nvSpPr>
          <p:cNvPr id="12" name="Action Button: Blank 11">
            <a:hlinkClick r:id="" action="ppaction://noaction" highlightClick="1"/>
            <a:extLst>
              <a:ext uri="{FF2B5EF4-FFF2-40B4-BE49-F238E27FC236}">
                <a16:creationId xmlns:a16="http://schemas.microsoft.com/office/drawing/2014/main" id="{4C5E2FA5-6352-1672-F6F3-9C212DAB3948}"/>
              </a:ext>
            </a:extLst>
          </p:cNvPr>
          <p:cNvSpPr/>
          <p:nvPr/>
        </p:nvSpPr>
        <p:spPr>
          <a:xfrm>
            <a:off x="137737" y="2074228"/>
            <a:ext cx="245533" cy="177800"/>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E</a:t>
            </a:r>
          </a:p>
        </p:txBody>
      </p:sp>
      <p:sp>
        <p:nvSpPr>
          <p:cNvPr id="14" name="Action Button: Blank 13">
            <a:hlinkClick r:id="" action="ppaction://noaction" highlightClick="1"/>
            <a:extLst>
              <a:ext uri="{FF2B5EF4-FFF2-40B4-BE49-F238E27FC236}">
                <a16:creationId xmlns:a16="http://schemas.microsoft.com/office/drawing/2014/main" id="{745BAC39-983C-61C5-061D-CBFB8593B9B5}"/>
              </a:ext>
            </a:extLst>
          </p:cNvPr>
          <p:cNvSpPr/>
          <p:nvPr/>
        </p:nvSpPr>
        <p:spPr>
          <a:xfrm>
            <a:off x="3651404" y="999993"/>
            <a:ext cx="245533" cy="177800"/>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N</a:t>
            </a:r>
          </a:p>
        </p:txBody>
      </p:sp>
      <p:sp>
        <p:nvSpPr>
          <p:cNvPr id="15" name="Action Button: Blank 14">
            <a:hlinkClick r:id="" action="ppaction://noaction" highlightClick="1"/>
            <a:extLst>
              <a:ext uri="{FF2B5EF4-FFF2-40B4-BE49-F238E27FC236}">
                <a16:creationId xmlns:a16="http://schemas.microsoft.com/office/drawing/2014/main" id="{5E1D14AE-AC7B-96BC-B1C6-765D6202D3D0}"/>
              </a:ext>
            </a:extLst>
          </p:cNvPr>
          <p:cNvSpPr/>
          <p:nvPr/>
        </p:nvSpPr>
        <p:spPr>
          <a:xfrm>
            <a:off x="3651403" y="2074228"/>
            <a:ext cx="245533" cy="177800"/>
          </a:xfrm>
          <a:prstGeom prst="actionButtonBlank">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R</a:t>
            </a:r>
          </a:p>
        </p:txBody>
      </p:sp>
      <p:cxnSp>
        <p:nvCxnSpPr>
          <p:cNvPr id="17" name="Straight Arrow Connector 16">
            <a:extLst>
              <a:ext uri="{FF2B5EF4-FFF2-40B4-BE49-F238E27FC236}">
                <a16:creationId xmlns:a16="http://schemas.microsoft.com/office/drawing/2014/main" id="{3C789917-82E0-34D1-C9F6-F6A659DBF7AA}"/>
              </a:ext>
            </a:extLst>
          </p:cNvPr>
          <p:cNvCxnSpPr>
            <a:cxnSpLocks/>
          </p:cNvCxnSpPr>
          <p:nvPr/>
        </p:nvCxnSpPr>
        <p:spPr>
          <a:xfrm flipH="1">
            <a:off x="3774169" y="1177793"/>
            <a:ext cx="4540" cy="81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470F91E-770A-D412-6F8E-434162459D32}"/>
              </a:ext>
            </a:extLst>
          </p:cNvPr>
          <p:cNvCxnSpPr>
            <a:cxnSpLocks/>
          </p:cNvCxnSpPr>
          <p:nvPr/>
        </p:nvCxnSpPr>
        <p:spPr>
          <a:xfrm>
            <a:off x="383270" y="2163128"/>
            <a:ext cx="31303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165F34E-68A8-5C5E-96B7-9192D867C529}"/>
              </a:ext>
            </a:extLst>
          </p:cNvPr>
          <p:cNvSpPr txBox="1"/>
          <p:nvPr/>
        </p:nvSpPr>
        <p:spPr>
          <a:xfrm>
            <a:off x="8923864" y="3516868"/>
            <a:ext cx="499534"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R</a:t>
            </a:r>
          </a:p>
        </p:txBody>
      </p:sp>
    </p:spTree>
    <p:extLst>
      <p:ext uri="{BB962C8B-B14F-4D97-AF65-F5344CB8AC3E}">
        <p14:creationId xmlns:p14="http://schemas.microsoft.com/office/powerpoint/2010/main" val="6909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DB78A6FE-8509-9E5B-B34D-6D55AE34A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6F8E4ABF-84FE-EF95-A648-72FB248E55EC}"/>
              </a:ext>
            </a:extLst>
          </p:cNvPr>
          <p:cNvSpPr/>
          <p:nvPr/>
        </p:nvSpPr>
        <p:spPr>
          <a:xfrm>
            <a:off x="1404256" y="206829"/>
            <a:ext cx="9274629" cy="70757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II: CƠ SỞ LÝ THUYẾT</a:t>
            </a:r>
            <a:endParaRPr lang="vi-VN" sz="3200"/>
          </a:p>
        </p:txBody>
      </p:sp>
      <p:pic>
        <p:nvPicPr>
          <p:cNvPr id="3" name="Picture 2">
            <a:extLst>
              <a:ext uri="{FF2B5EF4-FFF2-40B4-BE49-F238E27FC236}">
                <a16:creationId xmlns:a16="http://schemas.microsoft.com/office/drawing/2014/main" id="{337BCA5A-AB50-6CF4-49B2-457CF5493E02}"/>
              </a:ext>
            </a:extLst>
          </p:cNvPr>
          <p:cNvPicPr>
            <a:picLocks noChangeAspect="1"/>
          </p:cNvPicPr>
          <p:nvPr/>
        </p:nvPicPr>
        <p:blipFill>
          <a:blip r:embed="rId3"/>
          <a:stretch>
            <a:fillRect/>
          </a:stretch>
        </p:blipFill>
        <p:spPr>
          <a:xfrm>
            <a:off x="0" y="931333"/>
            <a:ext cx="7027333" cy="5943600"/>
          </a:xfrm>
          <a:prstGeom prst="rect">
            <a:avLst/>
          </a:prstGeom>
        </p:spPr>
      </p:pic>
      <p:sp>
        <p:nvSpPr>
          <p:cNvPr id="5" name="TextBox 4">
            <a:extLst>
              <a:ext uri="{FF2B5EF4-FFF2-40B4-BE49-F238E27FC236}">
                <a16:creationId xmlns:a16="http://schemas.microsoft.com/office/drawing/2014/main" id="{0C35BF6F-BAD0-4AB1-1CD3-863DA2D1008C}"/>
              </a:ext>
            </a:extLst>
          </p:cNvPr>
          <p:cNvSpPr txBox="1"/>
          <p:nvPr/>
        </p:nvSpPr>
        <p:spPr>
          <a:xfrm>
            <a:off x="7484533" y="2163128"/>
            <a:ext cx="4157134"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PlainText  : N E </a:t>
            </a:r>
            <a:r>
              <a:rPr lang="en-US" b="1" u="sng">
                <a:latin typeface="Times New Roman" panose="02020603050405020304" pitchFamily="18" charset="0"/>
                <a:cs typeface="Times New Roman" panose="02020603050405020304" pitchFamily="18" charset="0"/>
              </a:rPr>
              <a:t>T</a:t>
            </a:r>
            <a:r>
              <a:rPr lang="en-US">
                <a:latin typeface="Times New Roman" panose="02020603050405020304" pitchFamily="18" charset="0"/>
                <a:cs typeface="Times New Roman" panose="02020603050405020304" pitchFamily="18" charset="0"/>
              </a:rPr>
              <a:t> W O R K</a:t>
            </a:r>
          </a:p>
        </p:txBody>
      </p:sp>
      <p:sp>
        <p:nvSpPr>
          <p:cNvPr id="7" name="TextBox 6">
            <a:extLst>
              <a:ext uri="{FF2B5EF4-FFF2-40B4-BE49-F238E27FC236}">
                <a16:creationId xmlns:a16="http://schemas.microsoft.com/office/drawing/2014/main" id="{D72B8AED-2523-3329-83ED-3CA42883BA7B}"/>
              </a:ext>
            </a:extLst>
          </p:cNvPr>
          <p:cNvSpPr txBox="1"/>
          <p:nvPr/>
        </p:nvSpPr>
        <p:spPr>
          <a:xfrm>
            <a:off x="7484534" y="3516868"/>
            <a:ext cx="1693334"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CipherText: P R </a:t>
            </a:r>
          </a:p>
        </p:txBody>
      </p:sp>
      <p:sp>
        <p:nvSpPr>
          <p:cNvPr id="8" name="TextBox 7">
            <a:extLst>
              <a:ext uri="{FF2B5EF4-FFF2-40B4-BE49-F238E27FC236}">
                <a16:creationId xmlns:a16="http://schemas.microsoft.com/office/drawing/2014/main" id="{6CD73E69-BF41-122A-4A1B-9E4B5F7EA9F3}"/>
              </a:ext>
            </a:extLst>
          </p:cNvPr>
          <p:cNvSpPr txBox="1"/>
          <p:nvPr/>
        </p:nvSpPr>
        <p:spPr>
          <a:xfrm>
            <a:off x="7484533" y="2839998"/>
            <a:ext cx="4157134"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Key           : C N </a:t>
            </a:r>
            <a:r>
              <a:rPr lang="en-US" b="1" u="sng">
                <a:latin typeface="Times New Roman" panose="02020603050405020304" pitchFamily="18" charset="0"/>
                <a:cs typeface="Times New Roman" panose="02020603050405020304" pitchFamily="18" charset="0"/>
              </a:rPr>
              <a:t>T</a:t>
            </a:r>
            <a:r>
              <a:rPr lang="en-US">
                <a:latin typeface="Times New Roman" panose="02020603050405020304" pitchFamily="18" charset="0"/>
                <a:cs typeface="Times New Roman" panose="02020603050405020304" pitchFamily="18" charset="0"/>
              </a:rPr>
              <a:t> T</a:t>
            </a:r>
          </a:p>
        </p:txBody>
      </p:sp>
      <p:sp>
        <p:nvSpPr>
          <p:cNvPr id="12" name="Action Button: Blank 11">
            <a:hlinkClick r:id="" action="ppaction://noaction" highlightClick="1"/>
            <a:extLst>
              <a:ext uri="{FF2B5EF4-FFF2-40B4-BE49-F238E27FC236}">
                <a16:creationId xmlns:a16="http://schemas.microsoft.com/office/drawing/2014/main" id="{4C5E2FA5-6352-1672-F6F3-9C212DAB3948}"/>
              </a:ext>
            </a:extLst>
          </p:cNvPr>
          <p:cNvSpPr/>
          <p:nvPr/>
        </p:nvSpPr>
        <p:spPr>
          <a:xfrm>
            <a:off x="137737" y="5283094"/>
            <a:ext cx="245533" cy="177800"/>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T</a:t>
            </a:r>
          </a:p>
        </p:txBody>
      </p:sp>
      <p:sp>
        <p:nvSpPr>
          <p:cNvPr id="14" name="Action Button: Blank 13">
            <a:hlinkClick r:id="" action="ppaction://noaction" highlightClick="1"/>
            <a:extLst>
              <a:ext uri="{FF2B5EF4-FFF2-40B4-BE49-F238E27FC236}">
                <a16:creationId xmlns:a16="http://schemas.microsoft.com/office/drawing/2014/main" id="{745BAC39-983C-61C5-061D-CBFB8593B9B5}"/>
              </a:ext>
            </a:extLst>
          </p:cNvPr>
          <p:cNvSpPr/>
          <p:nvPr/>
        </p:nvSpPr>
        <p:spPr>
          <a:xfrm>
            <a:off x="5094294" y="999993"/>
            <a:ext cx="259213" cy="177800"/>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T</a:t>
            </a:r>
          </a:p>
        </p:txBody>
      </p:sp>
      <p:sp>
        <p:nvSpPr>
          <p:cNvPr id="15" name="Action Button: Blank 14">
            <a:hlinkClick r:id="" action="ppaction://noaction" highlightClick="1"/>
            <a:extLst>
              <a:ext uri="{FF2B5EF4-FFF2-40B4-BE49-F238E27FC236}">
                <a16:creationId xmlns:a16="http://schemas.microsoft.com/office/drawing/2014/main" id="{5E1D14AE-AC7B-96BC-B1C6-765D6202D3D0}"/>
              </a:ext>
            </a:extLst>
          </p:cNvPr>
          <p:cNvSpPr/>
          <p:nvPr/>
        </p:nvSpPr>
        <p:spPr>
          <a:xfrm>
            <a:off x="5107974" y="5283094"/>
            <a:ext cx="245533" cy="177800"/>
          </a:xfrm>
          <a:prstGeom prst="actionButtonBlank">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M</a:t>
            </a:r>
          </a:p>
        </p:txBody>
      </p:sp>
      <p:cxnSp>
        <p:nvCxnSpPr>
          <p:cNvPr id="17" name="Straight Arrow Connector 16">
            <a:extLst>
              <a:ext uri="{FF2B5EF4-FFF2-40B4-BE49-F238E27FC236}">
                <a16:creationId xmlns:a16="http://schemas.microsoft.com/office/drawing/2014/main" id="{3C789917-82E0-34D1-C9F6-F6A659DBF7AA}"/>
              </a:ext>
            </a:extLst>
          </p:cNvPr>
          <p:cNvCxnSpPr>
            <a:cxnSpLocks/>
            <a:endCxn id="15" idx="3"/>
          </p:cNvCxnSpPr>
          <p:nvPr/>
        </p:nvCxnSpPr>
        <p:spPr>
          <a:xfrm>
            <a:off x="5226170" y="1323916"/>
            <a:ext cx="4571" cy="395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470F91E-770A-D412-6F8E-434162459D32}"/>
              </a:ext>
            </a:extLst>
          </p:cNvPr>
          <p:cNvCxnSpPr>
            <a:cxnSpLocks/>
          </p:cNvCxnSpPr>
          <p:nvPr/>
        </p:nvCxnSpPr>
        <p:spPr>
          <a:xfrm>
            <a:off x="383270" y="5371994"/>
            <a:ext cx="46374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F4BA80F-F022-DB49-7580-1C4A88781156}"/>
              </a:ext>
            </a:extLst>
          </p:cNvPr>
          <p:cNvSpPr txBox="1"/>
          <p:nvPr/>
        </p:nvSpPr>
        <p:spPr>
          <a:xfrm>
            <a:off x="9059334" y="3516868"/>
            <a:ext cx="381000"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M</a:t>
            </a:r>
          </a:p>
        </p:txBody>
      </p:sp>
    </p:spTree>
    <p:extLst>
      <p:ext uri="{BB962C8B-B14F-4D97-AF65-F5344CB8AC3E}">
        <p14:creationId xmlns:p14="http://schemas.microsoft.com/office/powerpoint/2010/main" val="3113861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DB78A6FE-8509-9E5B-B34D-6D55AE34A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6F8E4ABF-84FE-EF95-A648-72FB248E55EC}"/>
              </a:ext>
            </a:extLst>
          </p:cNvPr>
          <p:cNvSpPr/>
          <p:nvPr/>
        </p:nvSpPr>
        <p:spPr>
          <a:xfrm>
            <a:off x="1404256" y="206829"/>
            <a:ext cx="9274629" cy="70757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II: CƠ SỞ LÝ THUYẾT</a:t>
            </a:r>
            <a:endParaRPr lang="vi-VN" sz="3200"/>
          </a:p>
        </p:txBody>
      </p:sp>
      <p:pic>
        <p:nvPicPr>
          <p:cNvPr id="3" name="Picture 2">
            <a:extLst>
              <a:ext uri="{FF2B5EF4-FFF2-40B4-BE49-F238E27FC236}">
                <a16:creationId xmlns:a16="http://schemas.microsoft.com/office/drawing/2014/main" id="{337BCA5A-AB50-6CF4-49B2-457CF5493E02}"/>
              </a:ext>
            </a:extLst>
          </p:cNvPr>
          <p:cNvPicPr>
            <a:picLocks noChangeAspect="1"/>
          </p:cNvPicPr>
          <p:nvPr/>
        </p:nvPicPr>
        <p:blipFill>
          <a:blip r:embed="rId3"/>
          <a:stretch>
            <a:fillRect/>
          </a:stretch>
        </p:blipFill>
        <p:spPr>
          <a:xfrm>
            <a:off x="0" y="931333"/>
            <a:ext cx="7027333" cy="5943600"/>
          </a:xfrm>
          <a:prstGeom prst="rect">
            <a:avLst/>
          </a:prstGeom>
        </p:spPr>
      </p:pic>
      <p:sp>
        <p:nvSpPr>
          <p:cNvPr id="5" name="TextBox 4">
            <a:extLst>
              <a:ext uri="{FF2B5EF4-FFF2-40B4-BE49-F238E27FC236}">
                <a16:creationId xmlns:a16="http://schemas.microsoft.com/office/drawing/2014/main" id="{0C35BF6F-BAD0-4AB1-1CD3-863DA2D1008C}"/>
              </a:ext>
            </a:extLst>
          </p:cNvPr>
          <p:cNvSpPr txBox="1"/>
          <p:nvPr/>
        </p:nvSpPr>
        <p:spPr>
          <a:xfrm>
            <a:off x="7484533" y="2163128"/>
            <a:ext cx="4157134"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PlainText  : N E T </a:t>
            </a:r>
            <a:r>
              <a:rPr lang="en-US" b="1" u="sng">
                <a:latin typeface="Times New Roman" panose="02020603050405020304" pitchFamily="18" charset="0"/>
                <a:cs typeface="Times New Roman" panose="02020603050405020304" pitchFamily="18" charset="0"/>
              </a:rPr>
              <a:t>W</a:t>
            </a:r>
            <a:r>
              <a:rPr lang="en-US">
                <a:latin typeface="Times New Roman" panose="02020603050405020304" pitchFamily="18" charset="0"/>
                <a:cs typeface="Times New Roman" panose="02020603050405020304" pitchFamily="18" charset="0"/>
              </a:rPr>
              <a:t> O R K</a:t>
            </a:r>
          </a:p>
        </p:txBody>
      </p:sp>
      <p:sp>
        <p:nvSpPr>
          <p:cNvPr id="7" name="TextBox 6">
            <a:extLst>
              <a:ext uri="{FF2B5EF4-FFF2-40B4-BE49-F238E27FC236}">
                <a16:creationId xmlns:a16="http://schemas.microsoft.com/office/drawing/2014/main" id="{D72B8AED-2523-3329-83ED-3CA42883BA7B}"/>
              </a:ext>
            </a:extLst>
          </p:cNvPr>
          <p:cNvSpPr txBox="1"/>
          <p:nvPr/>
        </p:nvSpPr>
        <p:spPr>
          <a:xfrm>
            <a:off x="7484534" y="3516868"/>
            <a:ext cx="2040466"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CipherText: P R M </a:t>
            </a:r>
          </a:p>
        </p:txBody>
      </p:sp>
      <p:sp>
        <p:nvSpPr>
          <p:cNvPr id="8" name="TextBox 7">
            <a:extLst>
              <a:ext uri="{FF2B5EF4-FFF2-40B4-BE49-F238E27FC236}">
                <a16:creationId xmlns:a16="http://schemas.microsoft.com/office/drawing/2014/main" id="{6CD73E69-BF41-122A-4A1B-9E4B5F7EA9F3}"/>
              </a:ext>
            </a:extLst>
          </p:cNvPr>
          <p:cNvSpPr txBox="1"/>
          <p:nvPr/>
        </p:nvSpPr>
        <p:spPr>
          <a:xfrm>
            <a:off x="7484533" y="2839998"/>
            <a:ext cx="4157134"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Key           : C N T </a:t>
            </a:r>
            <a:r>
              <a:rPr lang="en-US" b="1" u="sng">
                <a:latin typeface="Times New Roman" panose="02020603050405020304" pitchFamily="18" charset="0"/>
                <a:cs typeface="Times New Roman" panose="02020603050405020304" pitchFamily="18" charset="0"/>
              </a:rPr>
              <a:t>T</a:t>
            </a:r>
          </a:p>
        </p:txBody>
      </p:sp>
      <p:sp>
        <p:nvSpPr>
          <p:cNvPr id="12" name="Action Button: Blank 11">
            <a:hlinkClick r:id="" action="ppaction://noaction" highlightClick="1"/>
            <a:extLst>
              <a:ext uri="{FF2B5EF4-FFF2-40B4-BE49-F238E27FC236}">
                <a16:creationId xmlns:a16="http://schemas.microsoft.com/office/drawing/2014/main" id="{4C5E2FA5-6352-1672-F6F3-9C212DAB3948}"/>
              </a:ext>
            </a:extLst>
          </p:cNvPr>
          <p:cNvSpPr/>
          <p:nvPr/>
        </p:nvSpPr>
        <p:spPr>
          <a:xfrm>
            <a:off x="137737" y="5926667"/>
            <a:ext cx="245533" cy="177800"/>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W</a:t>
            </a:r>
          </a:p>
        </p:txBody>
      </p:sp>
      <p:sp>
        <p:nvSpPr>
          <p:cNvPr id="14" name="Action Button: Blank 13">
            <a:hlinkClick r:id="" action="ppaction://noaction" highlightClick="1"/>
            <a:extLst>
              <a:ext uri="{FF2B5EF4-FFF2-40B4-BE49-F238E27FC236}">
                <a16:creationId xmlns:a16="http://schemas.microsoft.com/office/drawing/2014/main" id="{745BAC39-983C-61C5-061D-CBFB8593B9B5}"/>
              </a:ext>
            </a:extLst>
          </p:cNvPr>
          <p:cNvSpPr/>
          <p:nvPr/>
        </p:nvSpPr>
        <p:spPr>
          <a:xfrm>
            <a:off x="5094294" y="999993"/>
            <a:ext cx="259213" cy="177800"/>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T</a:t>
            </a:r>
          </a:p>
        </p:txBody>
      </p:sp>
      <p:sp>
        <p:nvSpPr>
          <p:cNvPr id="15" name="Action Button: Blank 14">
            <a:hlinkClick r:id="" action="ppaction://noaction" highlightClick="1"/>
            <a:extLst>
              <a:ext uri="{FF2B5EF4-FFF2-40B4-BE49-F238E27FC236}">
                <a16:creationId xmlns:a16="http://schemas.microsoft.com/office/drawing/2014/main" id="{5E1D14AE-AC7B-96BC-B1C6-765D6202D3D0}"/>
              </a:ext>
            </a:extLst>
          </p:cNvPr>
          <p:cNvSpPr/>
          <p:nvPr/>
        </p:nvSpPr>
        <p:spPr>
          <a:xfrm>
            <a:off x="5094294" y="5926667"/>
            <a:ext cx="245533" cy="177800"/>
          </a:xfrm>
          <a:prstGeom prst="actionButtonBlank">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P</a:t>
            </a:r>
          </a:p>
        </p:txBody>
      </p:sp>
      <p:cxnSp>
        <p:nvCxnSpPr>
          <p:cNvPr id="17" name="Straight Arrow Connector 16">
            <a:extLst>
              <a:ext uri="{FF2B5EF4-FFF2-40B4-BE49-F238E27FC236}">
                <a16:creationId xmlns:a16="http://schemas.microsoft.com/office/drawing/2014/main" id="{3C789917-82E0-34D1-C9F6-F6A659DBF7AA}"/>
              </a:ext>
            </a:extLst>
          </p:cNvPr>
          <p:cNvCxnSpPr>
            <a:cxnSpLocks/>
            <a:endCxn id="15" idx="3"/>
          </p:cNvCxnSpPr>
          <p:nvPr/>
        </p:nvCxnSpPr>
        <p:spPr>
          <a:xfrm>
            <a:off x="5212490" y="1967489"/>
            <a:ext cx="4571" cy="395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470F91E-770A-D412-6F8E-434162459D32}"/>
              </a:ext>
            </a:extLst>
          </p:cNvPr>
          <p:cNvCxnSpPr>
            <a:cxnSpLocks/>
          </p:cNvCxnSpPr>
          <p:nvPr/>
        </p:nvCxnSpPr>
        <p:spPr>
          <a:xfrm>
            <a:off x="456831" y="6036628"/>
            <a:ext cx="46374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7D8CCA1-F3CF-7509-65E8-0FCEF67191F6}"/>
              </a:ext>
            </a:extLst>
          </p:cNvPr>
          <p:cNvSpPr txBox="1"/>
          <p:nvPr/>
        </p:nvSpPr>
        <p:spPr>
          <a:xfrm>
            <a:off x="9357051" y="3516868"/>
            <a:ext cx="515084"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P</a:t>
            </a:r>
          </a:p>
        </p:txBody>
      </p:sp>
    </p:spTree>
    <p:extLst>
      <p:ext uri="{BB962C8B-B14F-4D97-AF65-F5344CB8AC3E}">
        <p14:creationId xmlns:p14="http://schemas.microsoft.com/office/powerpoint/2010/main" val="245064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DB78A6FE-8509-9E5B-B34D-6D55AE34A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6F8E4ABF-84FE-EF95-A648-72FB248E55EC}"/>
              </a:ext>
            </a:extLst>
          </p:cNvPr>
          <p:cNvSpPr/>
          <p:nvPr/>
        </p:nvSpPr>
        <p:spPr>
          <a:xfrm>
            <a:off x="1404256" y="206829"/>
            <a:ext cx="9274629" cy="70757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II: CƠ SỞ LÝ THUYẾT</a:t>
            </a:r>
            <a:endParaRPr lang="vi-VN" sz="3200"/>
          </a:p>
        </p:txBody>
      </p:sp>
      <p:pic>
        <p:nvPicPr>
          <p:cNvPr id="3" name="Picture 2">
            <a:extLst>
              <a:ext uri="{FF2B5EF4-FFF2-40B4-BE49-F238E27FC236}">
                <a16:creationId xmlns:a16="http://schemas.microsoft.com/office/drawing/2014/main" id="{337BCA5A-AB50-6CF4-49B2-457CF5493E02}"/>
              </a:ext>
            </a:extLst>
          </p:cNvPr>
          <p:cNvPicPr>
            <a:picLocks noChangeAspect="1"/>
          </p:cNvPicPr>
          <p:nvPr/>
        </p:nvPicPr>
        <p:blipFill>
          <a:blip r:embed="rId3"/>
          <a:stretch>
            <a:fillRect/>
          </a:stretch>
        </p:blipFill>
        <p:spPr>
          <a:xfrm>
            <a:off x="0" y="931333"/>
            <a:ext cx="7027333" cy="5943600"/>
          </a:xfrm>
          <a:prstGeom prst="rect">
            <a:avLst/>
          </a:prstGeom>
        </p:spPr>
      </p:pic>
      <p:sp>
        <p:nvSpPr>
          <p:cNvPr id="5" name="TextBox 4">
            <a:extLst>
              <a:ext uri="{FF2B5EF4-FFF2-40B4-BE49-F238E27FC236}">
                <a16:creationId xmlns:a16="http://schemas.microsoft.com/office/drawing/2014/main" id="{0C35BF6F-BAD0-4AB1-1CD3-863DA2D1008C}"/>
              </a:ext>
            </a:extLst>
          </p:cNvPr>
          <p:cNvSpPr txBox="1"/>
          <p:nvPr/>
        </p:nvSpPr>
        <p:spPr>
          <a:xfrm>
            <a:off x="7484533" y="2163128"/>
            <a:ext cx="4157134"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PlainText  : N E T W </a:t>
            </a:r>
            <a:r>
              <a:rPr lang="en-US" b="1" u="sng">
                <a:latin typeface="Times New Roman" panose="02020603050405020304" pitchFamily="18" charset="0"/>
                <a:cs typeface="Times New Roman" panose="02020603050405020304" pitchFamily="18" charset="0"/>
              </a:rPr>
              <a:t>O</a:t>
            </a:r>
            <a:r>
              <a:rPr lang="en-US">
                <a:latin typeface="Times New Roman" panose="02020603050405020304" pitchFamily="18" charset="0"/>
                <a:cs typeface="Times New Roman" panose="02020603050405020304" pitchFamily="18" charset="0"/>
              </a:rPr>
              <a:t> R K</a:t>
            </a:r>
          </a:p>
        </p:txBody>
      </p:sp>
      <p:sp>
        <p:nvSpPr>
          <p:cNvPr id="7" name="TextBox 6">
            <a:extLst>
              <a:ext uri="{FF2B5EF4-FFF2-40B4-BE49-F238E27FC236}">
                <a16:creationId xmlns:a16="http://schemas.microsoft.com/office/drawing/2014/main" id="{D72B8AED-2523-3329-83ED-3CA42883BA7B}"/>
              </a:ext>
            </a:extLst>
          </p:cNvPr>
          <p:cNvSpPr txBox="1"/>
          <p:nvPr/>
        </p:nvSpPr>
        <p:spPr>
          <a:xfrm>
            <a:off x="7484532" y="3516868"/>
            <a:ext cx="2294467"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CipherText: P R M P </a:t>
            </a:r>
          </a:p>
        </p:txBody>
      </p:sp>
      <p:sp>
        <p:nvSpPr>
          <p:cNvPr id="8" name="TextBox 7">
            <a:extLst>
              <a:ext uri="{FF2B5EF4-FFF2-40B4-BE49-F238E27FC236}">
                <a16:creationId xmlns:a16="http://schemas.microsoft.com/office/drawing/2014/main" id="{6CD73E69-BF41-122A-4A1B-9E4B5F7EA9F3}"/>
              </a:ext>
            </a:extLst>
          </p:cNvPr>
          <p:cNvSpPr txBox="1"/>
          <p:nvPr/>
        </p:nvSpPr>
        <p:spPr>
          <a:xfrm>
            <a:off x="7484533" y="2839998"/>
            <a:ext cx="4157134"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Key           :  </a:t>
            </a:r>
            <a:r>
              <a:rPr lang="en-US" b="1" u="sng">
                <a:latin typeface="Times New Roman" panose="02020603050405020304" pitchFamily="18" charset="0"/>
                <a:cs typeface="Times New Roman" panose="02020603050405020304" pitchFamily="18" charset="0"/>
              </a:rPr>
              <a:t>C</a:t>
            </a:r>
            <a:r>
              <a:rPr lang="en-US">
                <a:latin typeface="Times New Roman" panose="02020603050405020304" pitchFamily="18" charset="0"/>
                <a:cs typeface="Times New Roman" panose="02020603050405020304" pitchFamily="18" charset="0"/>
              </a:rPr>
              <a:t> N T T</a:t>
            </a:r>
          </a:p>
        </p:txBody>
      </p:sp>
      <p:sp>
        <p:nvSpPr>
          <p:cNvPr id="12" name="Action Button: Blank 11">
            <a:hlinkClick r:id="" action="ppaction://noaction" highlightClick="1"/>
            <a:extLst>
              <a:ext uri="{FF2B5EF4-FFF2-40B4-BE49-F238E27FC236}">
                <a16:creationId xmlns:a16="http://schemas.microsoft.com/office/drawing/2014/main" id="{4C5E2FA5-6352-1672-F6F3-9C212DAB3948}"/>
              </a:ext>
            </a:extLst>
          </p:cNvPr>
          <p:cNvSpPr/>
          <p:nvPr/>
        </p:nvSpPr>
        <p:spPr>
          <a:xfrm>
            <a:off x="146204" y="4216400"/>
            <a:ext cx="245533" cy="177800"/>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O</a:t>
            </a:r>
          </a:p>
        </p:txBody>
      </p:sp>
      <p:sp>
        <p:nvSpPr>
          <p:cNvPr id="14" name="Action Button: Blank 13">
            <a:hlinkClick r:id="" action="ppaction://noaction" highlightClick="1"/>
            <a:extLst>
              <a:ext uri="{FF2B5EF4-FFF2-40B4-BE49-F238E27FC236}">
                <a16:creationId xmlns:a16="http://schemas.microsoft.com/office/drawing/2014/main" id="{745BAC39-983C-61C5-061D-CBFB8593B9B5}"/>
              </a:ext>
            </a:extLst>
          </p:cNvPr>
          <p:cNvSpPr/>
          <p:nvPr/>
        </p:nvSpPr>
        <p:spPr>
          <a:xfrm>
            <a:off x="898389" y="1016926"/>
            <a:ext cx="259213" cy="177800"/>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C</a:t>
            </a:r>
          </a:p>
        </p:txBody>
      </p:sp>
      <p:sp>
        <p:nvSpPr>
          <p:cNvPr id="15" name="Action Button: Blank 14">
            <a:hlinkClick r:id="" action="ppaction://noaction" highlightClick="1"/>
            <a:extLst>
              <a:ext uri="{FF2B5EF4-FFF2-40B4-BE49-F238E27FC236}">
                <a16:creationId xmlns:a16="http://schemas.microsoft.com/office/drawing/2014/main" id="{5E1D14AE-AC7B-96BC-B1C6-765D6202D3D0}"/>
              </a:ext>
            </a:extLst>
          </p:cNvPr>
          <p:cNvSpPr/>
          <p:nvPr/>
        </p:nvSpPr>
        <p:spPr>
          <a:xfrm>
            <a:off x="887282" y="4216400"/>
            <a:ext cx="245533" cy="215584"/>
          </a:xfrm>
          <a:prstGeom prst="actionButtonBlank">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Q</a:t>
            </a:r>
          </a:p>
        </p:txBody>
      </p:sp>
      <p:cxnSp>
        <p:nvCxnSpPr>
          <p:cNvPr id="17" name="Straight Arrow Connector 16">
            <a:extLst>
              <a:ext uri="{FF2B5EF4-FFF2-40B4-BE49-F238E27FC236}">
                <a16:creationId xmlns:a16="http://schemas.microsoft.com/office/drawing/2014/main" id="{3C789917-82E0-34D1-C9F6-F6A659DBF7AA}"/>
              </a:ext>
            </a:extLst>
          </p:cNvPr>
          <p:cNvCxnSpPr>
            <a:cxnSpLocks/>
            <a:endCxn id="15" idx="3"/>
          </p:cNvCxnSpPr>
          <p:nvPr/>
        </p:nvCxnSpPr>
        <p:spPr>
          <a:xfrm flipH="1">
            <a:off x="1010049" y="1301275"/>
            <a:ext cx="6839" cy="2915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470F91E-770A-D412-6F8E-434162459D32}"/>
              </a:ext>
            </a:extLst>
          </p:cNvPr>
          <p:cNvCxnSpPr>
            <a:cxnSpLocks/>
          </p:cNvCxnSpPr>
          <p:nvPr/>
        </p:nvCxnSpPr>
        <p:spPr>
          <a:xfrm>
            <a:off x="380630" y="4322023"/>
            <a:ext cx="517759" cy="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75DA68F-C510-2615-64F8-8AF6562A2CEA}"/>
              </a:ext>
            </a:extLst>
          </p:cNvPr>
          <p:cNvSpPr txBox="1"/>
          <p:nvPr/>
        </p:nvSpPr>
        <p:spPr>
          <a:xfrm>
            <a:off x="9563100" y="3516868"/>
            <a:ext cx="595085"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Q</a:t>
            </a:r>
          </a:p>
        </p:txBody>
      </p:sp>
    </p:spTree>
    <p:extLst>
      <p:ext uri="{BB962C8B-B14F-4D97-AF65-F5344CB8AC3E}">
        <p14:creationId xmlns:p14="http://schemas.microsoft.com/office/powerpoint/2010/main" val="4811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DB78A6FE-8509-9E5B-B34D-6D55AE34A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6F8E4ABF-84FE-EF95-A648-72FB248E55EC}"/>
              </a:ext>
            </a:extLst>
          </p:cNvPr>
          <p:cNvSpPr/>
          <p:nvPr/>
        </p:nvSpPr>
        <p:spPr>
          <a:xfrm>
            <a:off x="1404256" y="206829"/>
            <a:ext cx="9274629" cy="70757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II: CƠ SỞ LÝ THUYẾT</a:t>
            </a:r>
            <a:endParaRPr lang="vi-VN" sz="3200"/>
          </a:p>
        </p:txBody>
      </p:sp>
      <p:pic>
        <p:nvPicPr>
          <p:cNvPr id="3" name="Picture 2">
            <a:extLst>
              <a:ext uri="{FF2B5EF4-FFF2-40B4-BE49-F238E27FC236}">
                <a16:creationId xmlns:a16="http://schemas.microsoft.com/office/drawing/2014/main" id="{337BCA5A-AB50-6CF4-49B2-457CF5493E02}"/>
              </a:ext>
            </a:extLst>
          </p:cNvPr>
          <p:cNvPicPr>
            <a:picLocks noChangeAspect="1"/>
          </p:cNvPicPr>
          <p:nvPr/>
        </p:nvPicPr>
        <p:blipFill>
          <a:blip r:embed="rId3"/>
          <a:stretch>
            <a:fillRect/>
          </a:stretch>
        </p:blipFill>
        <p:spPr>
          <a:xfrm>
            <a:off x="0" y="914400"/>
            <a:ext cx="7027333" cy="5943600"/>
          </a:xfrm>
          <a:prstGeom prst="rect">
            <a:avLst/>
          </a:prstGeom>
        </p:spPr>
      </p:pic>
      <p:sp>
        <p:nvSpPr>
          <p:cNvPr id="5" name="TextBox 4">
            <a:extLst>
              <a:ext uri="{FF2B5EF4-FFF2-40B4-BE49-F238E27FC236}">
                <a16:creationId xmlns:a16="http://schemas.microsoft.com/office/drawing/2014/main" id="{0C35BF6F-BAD0-4AB1-1CD3-863DA2D1008C}"/>
              </a:ext>
            </a:extLst>
          </p:cNvPr>
          <p:cNvSpPr txBox="1"/>
          <p:nvPr/>
        </p:nvSpPr>
        <p:spPr>
          <a:xfrm>
            <a:off x="7484533" y="2163128"/>
            <a:ext cx="4157134"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PlainText  : N E T W O </a:t>
            </a:r>
            <a:r>
              <a:rPr lang="en-US" b="1" u="sng">
                <a:latin typeface="Times New Roman" panose="02020603050405020304" pitchFamily="18" charset="0"/>
                <a:cs typeface="Times New Roman" panose="02020603050405020304" pitchFamily="18" charset="0"/>
              </a:rPr>
              <a:t>R</a:t>
            </a:r>
            <a:r>
              <a:rPr lang="en-US">
                <a:latin typeface="Times New Roman" panose="02020603050405020304" pitchFamily="18" charset="0"/>
                <a:cs typeface="Times New Roman" panose="02020603050405020304" pitchFamily="18" charset="0"/>
              </a:rPr>
              <a:t> K</a:t>
            </a:r>
          </a:p>
        </p:txBody>
      </p:sp>
      <p:sp>
        <p:nvSpPr>
          <p:cNvPr id="7" name="TextBox 6">
            <a:extLst>
              <a:ext uri="{FF2B5EF4-FFF2-40B4-BE49-F238E27FC236}">
                <a16:creationId xmlns:a16="http://schemas.microsoft.com/office/drawing/2014/main" id="{D72B8AED-2523-3329-83ED-3CA42883BA7B}"/>
              </a:ext>
            </a:extLst>
          </p:cNvPr>
          <p:cNvSpPr txBox="1"/>
          <p:nvPr/>
        </p:nvSpPr>
        <p:spPr>
          <a:xfrm>
            <a:off x="7484533" y="3516868"/>
            <a:ext cx="2497667"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CipherText: P R M P Q </a:t>
            </a:r>
          </a:p>
        </p:txBody>
      </p:sp>
      <p:sp>
        <p:nvSpPr>
          <p:cNvPr id="8" name="TextBox 7">
            <a:extLst>
              <a:ext uri="{FF2B5EF4-FFF2-40B4-BE49-F238E27FC236}">
                <a16:creationId xmlns:a16="http://schemas.microsoft.com/office/drawing/2014/main" id="{6CD73E69-BF41-122A-4A1B-9E4B5F7EA9F3}"/>
              </a:ext>
            </a:extLst>
          </p:cNvPr>
          <p:cNvSpPr txBox="1"/>
          <p:nvPr/>
        </p:nvSpPr>
        <p:spPr>
          <a:xfrm>
            <a:off x="7484533" y="2839998"/>
            <a:ext cx="4157134"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Key           :  C </a:t>
            </a:r>
            <a:r>
              <a:rPr lang="en-US" b="1" u="sng">
                <a:latin typeface="Times New Roman" panose="02020603050405020304" pitchFamily="18" charset="0"/>
                <a:cs typeface="Times New Roman" panose="02020603050405020304" pitchFamily="18" charset="0"/>
              </a:rPr>
              <a:t>N</a:t>
            </a:r>
            <a:r>
              <a:rPr lang="en-US">
                <a:latin typeface="Times New Roman" panose="02020603050405020304" pitchFamily="18" charset="0"/>
                <a:cs typeface="Times New Roman" panose="02020603050405020304" pitchFamily="18" charset="0"/>
              </a:rPr>
              <a:t> T T</a:t>
            </a:r>
          </a:p>
        </p:txBody>
      </p:sp>
      <p:sp>
        <p:nvSpPr>
          <p:cNvPr id="12" name="Action Button: Blank 11">
            <a:hlinkClick r:id="" action="ppaction://noaction" highlightClick="1"/>
            <a:extLst>
              <a:ext uri="{FF2B5EF4-FFF2-40B4-BE49-F238E27FC236}">
                <a16:creationId xmlns:a16="http://schemas.microsoft.com/office/drawing/2014/main" id="{4C5E2FA5-6352-1672-F6F3-9C212DAB3948}"/>
              </a:ext>
            </a:extLst>
          </p:cNvPr>
          <p:cNvSpPr/>
          <p:nvPr/>
        </p:nvSpPr>
        <p:spPr>
          <a:xfrm>
            <a:off x="135097" y="4885266"/>
            <a:ext cx="245533" cy="177800"/>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R</a:t>
            </a:r>
          </a:p>
        </p:txBody>
      </p:sp>
      <p:sp>
        <p:nvSpPr>
          <p:cNvPr id="14" name="Action Button: Blank 13">
            <a:hlinkClick r:id="" action="ppaction://noaction" highlightClick="1"/>
            <a:extLst>
              <a:ext uri="{FF2B5EF4-FFF2-40B4-BE49-F238E27FC236}">
                <a16:creationId xmlns:a16="http://schemas.microsoft.com/office/drawing/2014/main" id="{745BAC39-983C-61C5-061D-CBFB8593B9B5}"/>
              </a:ext>
            </a:extLst>
          </p:cNvPr>
          <p:cNvSpPr/>
          <p:nvPr/>
        </p:nvSpPr>
        <p:spPr>
          <a:xfrm>
            <a:off x="3607722" y="1008459"/>
            <a:ext cx="259213" cy="177800"/>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N</a:t>
            </a:r>
          </a:p>
        </p:txBody>
      </p:sp>
      <p:sp>
        <p:nvSpPr>
          <p:cNvPr id="15" name="Action Button: Blank 14">
            <a:hlinkClick r:id="" action="ppaction://noaction" highlightClick="1"/>
            <a:extLst>
              <a:ext uri="{FF2B5EF4-FFF2-40B4-BE49-F238E27FC236}">
                <a16:creationId xmlns:a16="http://schemas.microsoft.com/office/drawing/2014/main" id="{5E1D14AE-AC7B-96BC-B1C6-765D6202D3D0}"/>
              </a:ext>
            </a:extLst>
          </p:cNvPr>
          <p:cNvSpPr/>
          <p:nvPr/>
        </p:nvSpPr>
        <p:spPr>
          <a:xfrm>
            <a:off x="3621402" y="4847482"/>
            <a:ext cx="245533" cy="215584"/>
          </a:xfrm>
          <a:prstGeom prst="actionButtonBlank">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E</a:t>
            </a:r>
          </a:p>
        </p:txBody>
      </p:sp>
      <p:cxnSp>
        <p:nvCxnSpPr>
          <p:cNvPr id="17" name="Straight Arrow Connector 16">
            <a:extLst>
              <a:ext uri="{FF2B5EF4-FFF2-40B4-BE49-F238E27FC236}">
                <a16:creationId xmlns:a16="http://schemas.microsoft.com/office/drawing/2014/main" id="{3C789917-82E0-34D1-C9F6-F6A659DBF7AA}"/>
              </a:ext>
            </a:extLst>
          </p:cNvPr>
          <p:cNvCxnSpPr>
            <a:cxnSpLocks/>
            <a:stCxn id="14" idx="1"/>
            <a:endCxn id="15" idx="3"/>
          </p:cNvCxnSpPr>
          <p:nvPr/>
        </p:nvCxnSpPr>
        <p:spPr>
          <a:xfrm>
            <a:off x="3737329" y="1186259"/>
            <a:ext cx="6840" cy="3661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470F91E-770A-D412-6F8E-434162459D32}"/>
              </a:ext>
            </a:extLst>
          </p:cNvPr>
          <p:cNvCxnSpPr>
            <a:cxnSpLocks/>
          </p:cNvCxnSpPr>
          <p:nvPr/>
        </p:nvCxnSpPr>
        <p:spPr>
          <a:xfrm>
            <a:off x="461004" y="4955274"/>
            <a:ext cx="3146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F50FD15-4DCA-4655-868D-76D69E10D466}"/>
              </a:ext>
            </a:extLst>
          </p:cNvPr>
          <p:cNvSpPr txBox="1"/>
          <p:nvPr/>
        </p:nvSpPr>
        <p:spPr>
          <a:xfrm>
            <a:off x="9773557" y="3516868"/>
            <a:ext cx="417285"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E</a:t>
            </a:r>
          </a:p>
        </p:txBody>
      </p:sp>
    </p:spTree>
    <p:extLst>
      <p:ext uri="{BB962C8B-B14F-4D97-AF65-F5344CB8AC3E}">
        <p14:creationId xmlns:p14="http://schemas.microsoft.com/office/powerpoint/2010/main" val="14756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DB78A6FE-8509-9E5B-B34D-6D55AE34A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6F8E4ABF-84FE-EF95-A648-72FB248E55EC}"/>
              </a:ext>
            </a:extLst>
          </p:cNvPr>
          <p:cNvSpPr/>
          <p:nvPr/>
        </p:nvSpPr>
        <p:spPr>
          <a:xfrm>
            <a:off x="1404256" y="206829"/>
            <a:ext cx="9274629" cy="70757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II: CƠ SỞ LÝ THUYẾT</a:t>
            </a:r>
            <a:endParaRPr lang="vi-VN" sz="3200"/>
          </a:p>
        </p:txBody>
      </p:sp>
      <p:pic>
        <p:nvPicPr>
          <p:cNvPr id="3" name="Picture 2">
            <a:extLst>
              <a:ext uri="{FF2B5EF4-FFF2-40B4-BE49-F238E27FC236}">
                <a16:creationId xmlns:a16="http://schemas.microsoft.com/office/drawing/2014/main" id="{337BCA5A-AB50-6CF4-49B2-457CF5493E02}"/>
              </a:ext>
            </a:extLst>
          </p:cNvPr>
          <p:cNvPicPr>
            <a:picLocks noChangeAspect="1"/>
          </p:cNvPicPr>
          <p:nvPr/>
        </p:nvPicPr>
        <p:blipFill>
          <a:blip r:embed="rId3"/>
          <a:stretch>
            <a:fillRect/>
          </a:stretch>
        </p:blipFill>
        <p:spPr>
          <a:xfrm>
            <a:off x="0" y="926531"/>
            <a:ext cx="7027333" cy="5943600"/>
          </a:xfrm>
          <a:prstGeom prst="rect">
            <a:avLst/>
          </a:prstGeom>
        </p:spPr>
      </p:pic>
      <p:sp>
        <p:nvSpPr>
          <p:cNvPr id="5" name="TextBox 4">
            <a:extLst>
              <a:ext uri="{FF2B5EF4-FFF2-40B4-BE49-F238E27FC236}">
                <a16:creationId xmlns:a16="http://schemas.microsoft.com/office/drawing/2014/main" id="{0C35BF6F-BAD0-4AB1-1CD3-863DA2D1008C}"/>
              </a:ext>
            </a:extLst>
          </p:cNvPr>
          <p:cNvSpPr txBox="1"/>
          <p:nvPr/>
        </p:nvSpPr>
        <p:spPr>
          <a:xfrm>
            <a:off x="7484533" y="2163128"/>
            <a:ext cx="4157134"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PlainText  : N E T W O R </a:t>
            </a:r>
            <a:r>
              <a:rPr lang="en-US" b="1" u="sng">
                <a:latin typeface="Times New Roman" panose="02020603050405020304" pitchFamily="18" charset="0"/>
                <a:cs typeface="Times New Roman" panose="02020603050405020304" pitchFamily="18" charset="0"/>
              </a:rPr>
              <a:t>K</a:t>
            </a:r>
          </a:p>
        </p:txBody>
      </p:sp>
      <p:sp>
        <p:nvSpPr>
          <p:cNvPr id="7" name="TextBox 6">
            <a:extLst>
              <a:ext uri="{FF2B5EF4-FFF2-40B4-BE49-F238E27FC236}">
                <a16:creationId xmlns:a16="http://schemas.microsoft.com/office/drawing/2014/main" id="{D72B8AED-2523-3329-83ED-3CA42883BA7B}"/>
              </a:ext>
            </a:extLst>
          </p:cNvPr>
          <p:cNvSpPr txBox="1"/>
          <p:nvPr/>
        </p:nvSpPr>
        <p:spPr>
          <a:xfrm>
            <a:off x="7484532" y="3516868"/>
            <a:ext cx="2744534"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CipherText: P R M P Q E </a:t>
            </a:r>
          </a:p>
        </p:txBody>
      </p:sp>
      <p:sp>
        <p:nvSpPr>
          <p:cNvPr id="8" name="TextBox 7">
            <a:extLst>
              <a:ext uri="{FF2B5EF4-FFF2-40B4-BE49-F238E27FC236}">
                <a16:creationId xmlns:a16="http://schemas.microsoft.com/office/drawing/2014/main" id="{6CD73E69-BF41-122A-4A1B-9E4B5F7EA9F3}"/>
              </a:ext>
            </a:extLst>
          </p:cNvPr>
          <p:cNvSpPr txBox="1"/>
          <p:nvPr/>
        </p:nvSpPr>
        <p:spPr>
          <a:xfrm>
            <a:off x="7484533" y="2839998"/>
            <a:ext cx="4157134"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Key           :  C N </a:t>
            </a:r>
            <a:r>
              <a:rPr lang="en-US" b="1" u="sng">
                <a:latin typeface="Times New Roman" panose="02020603050405020304" pitchFamily="18" charset="0"/>
                <a:cs typeface="Times New Roman" panose="02020603050405020304" pitchFamily="18" charset="0"/>
              </a:rPr>
              <a:t>T</a:t>
            </a:r>
            <a:r>
              <a:rPr lang="en-US">
                <a:latin typeface="Times New Roman" panose="02020603050405020304" pitchFamily="18" charset="0"/>
                <a:cs typeface="Times New Roman" panose="02020603050405020304" pitchFamily="18" charset="0"/>
              </a:rPr>
              <a:t> T</a:t>
            </a:r>
          </a:p>
        </p:txBody>
      </p:sp>
      <p:sp>
        <p:nvSpPr>
          <p:cNvPr id="12" name="Action Button: Blank 11">
            <a:hlinkClick r:id="" action="ppaction://noaction" highlightClick="1"/>
            <a:extLst>
              <a:ext uri="{FF2B5EF4-FFF2-40B4-BE49-F238E27FC236}">
                <a16:creationId xmlns:a16="http://schemas.microsoft.com/office/drawing/2014/main" id="{4C5E2FA5-6352-1672-F6F3-9C212DAB3948}"/>
              </a:ext>
            </a:extLst>
          </p:cNvPr>
          <p:cNvSpPr/>
          <p:nvPr/>
        </p:nvSpPr>
        <p:spPr>
          <a:xfrm>
            <a:off x="128328" y="3356001"/>
            <a:ext cx="267566" cy="177800"/>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K</a:t>
            </a:r>
          </a:p>
        </p:txBody>
      </p:sp>
      <p:sp>
        <p:nvSpPr>
          <p:cNvPr id="14" name="Action Button: Blank 13">
            <a:hlinkClick r:id="" action="ppaction://noaction" highlightClick="1"/>
            <a:extLst>
              <a:ext uri="{FF2B5EF4-FFF2-40B4-BE49-F238E27FC236}">
                <a16:creationId xmlns:a16="http://schemas.microsoft.com/office/drawing/2014/main" id="{745BAC39-983C-61C5-061D-CBFB8593B9B5}"/>
              </a:ext>
            </a:extLst>
          </p:cNvPr>
          <p:cNvSpPr/>
          <p:nvPr/>
        </p:nvSpPr>
        <p:spPr>
          <a:xfrm>
            <a:off x="5097855" y="999992"/>
            <a:ext cx="259213" cy="177800"/>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T</a:t>
            </a:r>
          </a:p>
        </p:txBody>
      </p:sp>
      <p:sp>
        <p:nvSpPr>
          <p:cNvPr id="15" name="Action Button: Blank 14">
            <a:hlinkClick r:id="" action="ppaction://noaction" highlightClick="1"/>
            <a:extLst>
              <a:ext uri="{FF2B5EF4-FFF2-40B4-BE49-F238E27FC236}">
                <a16:creationId xmlns:a16="http://schemas.microsoft.com/office/drawing/2014/main" id="{5E1D14AE-AC7B-96BC-B1C6-765D6202D3D0}"/>
              </a:ext>
            </a:extLst>
          </p:cNvPr>
          <p:cNvSpPr/>
          <p:nvPr/>
        </p:nvSpPr>
        <p:spPr>
          <a:xfrm>
            <a:off x="5104694" y="3341342"/>
            <a:ext cx="245533" cy="215584"/>
          </a:xfrm>
          <a:prstGeom prst="actionButtonBlank">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D</a:t>
            </a:r>
          </a:p>
        </p:txBody>
      </p:sp>
      <p:cxnSp>
        <p:nvCxnSpPr>
          <p:cNvPr id="17" name="Straight Arrow Connector 16">
            <a:extLst>
              <a:ext uri="{FF2B5EF4-FFF2-40B4-BE49-F238E27FC236}">
                <a16:creationId xmlns:a16="http://schemas.microsoft.com/office/drawing/2014/main" id="{3C789917-82E0-34D1-C9F6-F6A659DBF7AA}"/>
              </a:ext>
            </a:extLst>
          </p:cNvPr>
          <p:cNvCxnSpPr>
            <a:cxnSpLocks/>
            <a:stCxn id="14" idx="1"/>
            <a:endCxn id="15" idx="3"/>
          </p:cNvCxnSpPr>
          <p:nvPr/>
        </p:nvCxnSpPr>
        <p:spPr>
          <a:xfrm flipH="1">
            <a:off x="5227461" y="1177792"/>
            <a:ext cx="1" cy="2163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470F91E-770A-D412-6F8E-434162459D32}"/>
              </a:ext>
            </a:extLst>
          </p:cNvPr>
          <p:cNvCxnSpPr>
            <a:cxnSpLocks/>
          </p:cNvCxnSpPr>
          <p:nvPr/>
        </p:nvCxnSpPr>
        <p:spPr>
          <a:xfrm>
            <a:off x="533400" y="3444901"/>
            <a:ext cx="4553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0CF01F2-1C6B-1935-81DE-E9754D351069}"/>
              </a:ext>
            </a:extLst>
          </p:cNvPr>
          <p:cNvSpPr txBox="1"/>
          <p:nvPr/>
        </p:nvSpPr>
        <p:spPr>
          <a:xfrm>
            <a:off x="9915721" y="3528999"/>
            <a:ext cx="340078"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D</a:t>
            </a:r>
          </a:p>
        </p:txBody>
      </p:sp>
    </p:spTree>
    <p:extLst>
      <p:ext uri="{BB962C8B-B14F-4D97-AF65-F5344CB8AC3E}">
        <p14:creationId xmlns:p14="http://schemas.microsoft.com/office/powerpoint/2010/main" val="282384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DB78A6FE-8509-9E5B-B34D-6D55AE34A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6F8E4ABF-84FE-EF95-A648-72FB248E55EC}"/>
              </a:ext>
            </a:extLst>
          </p:cNvPr>
          <p:cNvSpPr/>
          <p:nvPr/>
        </p:nvSpPr>
        <p:spPr>
          <a:xfrm>
            <a:off x="1404256" y="206829"/>
            <a:ext cx="9274629" cy="97762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II: CƠ SỞ LÝ THUYẾT</a:t>
            </a:r>
            <a:endParaRPr lang="vi-VN" sz="3200"/>
          </a:p>
        </p:txBody>
      </p:sp>
      <p:sp>
        <p:nvSpPr>
          <p:cNvPr id="6" name="TextBox 5">
            <a:extLst>
              <a:ext uri="{FF2B5EF4-FFF2-40B4-BE49-F238E27FC236}">
                <a16:creationId xmlns:a16="http://schemas.microsoft.com/office/drawing/2014/main" id="{011CEC27-F1D3-A1BE-15C0-FF04C839F5AA}"/>
              </a:ext>
            </a:extLst>
          </p:cNvPr>
          <p:cNvSpPr txBox="1"/>
          <p:nvPr/>
        </p:nvSpPr>
        <p:spPr>
          <a:xfrm>
            <a:off x="0" y="1378026"/>
            <a:ext cx="6484342" cy="460511"/>
          </a:xfrm>
          <a:prstGeom prst="rect">
            <a:avLst/>
          </a:prstGeom>
          <a:noFill/>
        </p:spPr>
        <p:txBody>
          <a:bodyPr wrap="square">
            <a:spAutoFit/>
          </a:bodyPr>
          <a:lstStyle/>
          <a:p>
            <a:pPr marL="0" marR="0">
              <a:lnSpc>
                <a:spcPct val="107000"/>
              </a:lnSpc>
              <a:spcBef>
                <a:spcPts val="1200"/>
              </a:spcBef>
              <a:spcAft>
                <a:spcPts val="800"/>
              </a:spcAft>
            </a:pPr>
            <a:r>
              <a:rPr lang="en-US" sz="2400" b="1" u="sng">
                <a:effectLst/>
                <a:latin typeface="Times New Roman" panose="02020603050405020304" pitchFamily="18" charset="0"/>
                <a:ea typeface="Times New Roman" panose="02020603050405020304" pitchFamily="18" charset="0"/>
                <a:cs typeface="Times New Roman" panose="02020603050405020304" pitchFamily="18" charset="0"/>
              </a:rPr>
              <a:t>3.Sơ lược về thuật toán Vigenere</a:t>
            </a:r>
            <a:endParaRPr lang="vi-VN" sz="2400" b="1">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FB48F08-8222-1EF4-8E8B-A7429A853767}"/>
              </a:ext>
            </a:extLst>
          </p:cNvPr>
          <p:cNvSpPr txBox="1"/>
          <p:nvPr/>
        </p:nvSpPr>
        <p:spPr>
          <a:xfrm>
            <a:off x="1114926" y="2237940"/>
            <a:ext cx="1595617"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Lưu ý:</a:t>
            </a:r>
            <a:endParaRPr lang="vi-VN" sz="3200">
              <a:latin typeface="Times New Roman" panose="02020603050405020304" pitchFamily="18" charset="0"/>
              <a:cs typeface="Times New Roman" panose="02020603050405020304" pitchFamily="18" charset="0"/>
            </a:endParaRPr>
          </a:p>
        </p:txBody>
      </p:sp>
      <p:sp>
        <p:nvSpPr>
          <p:cNvPr id="9" name="Flowchart: Terminator 8">
            <a:extLst>
              <a:ext uri="{FF2B5EF4-FFF2-40B4-BE49-F238E27FC236}">
                <a16:creationId xmlns:a16="http://schemas.microsoft.com/office/drawing/2014/main" id="{01C58365-7B44-17D8-0F80-34B852089ECA}"/>
              </a:ext>
            </a:extLst>
          </p:cNvPr>
          <p:cNvSpPr/>
          <p:nvPr/>
        </p:nvSpPr>
        <p:spPr>
          <a:xfrm>
            <a:off x="330115" y="3152340"/>
            <a:ext cx="2862943" cy="1278934"/>
          </a:xfrm>
          <a:prstGeom prst="flowChartTerminator">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Không an toàn vì</a:t>
            </a:r>
            <a:endParaRPr lang="vi-VN" sz="320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Flowchart: Alternate Process 12">
            <a:extLst>
              <a:ext uri="{FF2B5EF4-FFF2-40B4-BE49-F238E27FC236}">
                <a16:creationId xmlns:a16="http://schemas.microsoft.com/office/drawing/2014/main" id="{27E98294-52D9-F776-91DA-D3F15374B3F0}"/>
              </a:ext>
            </a:extLst>
          </p:cNvPr>
          <p:cNvSpPr/>
          <p:nvPr/>
        </p:nvSpPr>
        <p:spPr>
          <a:xfrm>
            <a:off x="4550228" y="3152340"/>
            <a:ext cx="7279000" cy="1487181"/>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Có thể bị phá vỡ bằng cách sử dụng các kỹ thuật phân tích tần suất và các kỹ thuật mã hóa khác</a:t>
            </a:r>
            <a:endParaRPr lang="vi-VN" sz="2800">
              <a:ln w="0"/>
              <a:solidFill>
                <a:schemeClr val="tx1"/>
              </a:solidFill>
              <a:effectLst>
                <a:outerShdw blurRad="38100" dist="19050" dir="2700000" algn="tl" rotWithShape="0">
                  <a:schemeClr val="dk1">
                    <a:alpha val="40000"/>
                  </a:schemeClr>
                </a:outerShdw>
              </a:effectLst>
            </a:endParaRPr>
          </a:p>
        </p:txBody>
      </p:sp>
      <p:cxnSp>
        <p:nvCxnSpPr>
          <p:cNvPr id="18" name="Straight Arrow Connector 17">
            <a:extLst>
              <a:ext uri="{FF2B5EF4-FFF2-40B4-BE49-F238E27FC236}">
                <a16:creationId xmlns:a16="http://schemas.microsoft.com/office/drawing/2014/main" id="{1CB6DB2D-91EC-D7BF-6933-D696C72201AF}"/>
              </a:ext>
            </a:extLst>
          </p:cNvPr>
          <p:cNvCxnSpPr>
            <a:stCxn id="9" idx="3"/>
          </p:cNvCxnSpPr>
          <p:nvPr/>
        </p:nvCxnSpPr>
        <p:spPr>
          <a:xfrm flipV="1">
            <a:off x="3193058" y="3789016"/>
            <a:ext cx="1357170" cy="279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9" name="Arrow: Right 18">
            <a:extLst>
              <a:ext uri="{FF2B5EF4-FFF2-40B4-BE49-F238E27FC236}">
                <a16:creationId xmlns:a16="http://schemas.microsoft.com/office/drawing/2014/main" id="{A5198B57-BC55-4BF8-66B8-F7958E0E1259}"/>
              </a:ext>
            </a:extLst>
          </p:cNvPr>
          <p:cNvSpPr/>
          <p:nvPr/>
        </p:nvSpPr>
        <p:spPr>
          <a:xfrm>
            <a:off x="-1" y="5284566"/>
            <a:ext cx="1114926" cy="460511"/>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a:p>
        </p:txBody>
      </p:sp>
      <p:sp>
        <p:nvSpPr>
          <p:cNvPr id="20" name="Flowchart: Alternate Process 19">
            <a:extLst>
              <a:ext uri="{FF2B5EF4-FFF2-40B4-BE49-F238E27FC236}">
                <a16:creationId xmlns:a16="http://schemas.microsoft.com/office/drawing/2014/main" id="{C98E7340-9A8F-889F-F2DA-85477804A71D}"/>
              </a:ext>
            </a:extLst>
          </p:cNvPr>
          <p:cNvSpPr/>
          <p:nvPr/>
        </p:nvSpPr>
        <p:spPr>
          <a:xfrm>
            <a:off x="1160241" y="4887686"/>
            <a:ext cx="10258873" cy="1273352"/>
          </a:xfrm>
          <a:prstGeom prst="flowChartAlternate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a:effectLst/>
                <a:latin typeface="Times New Roman" panose="02020603050405020304" pitchFamily="18" charset="0"/>
                <a:ea typeface="Times New Roman" panose="02020603050405020304" pitchFamily="18" charset="0"/>
              </a:rPr>
              <a:t>Ít được sử dụng trong thực tế và đã được thay thế bởi các thuật toán mã hóa hiện đại hơn và an toàn hơn.</a:t>
            </a:r>
            <a:endParaRPr lang="vi-VN" sz="2400"/>
          </a:p>
        </p:txBody>
      </p:sp>
      <p:pic>
        <p:nvPicPr>
          <p:cNvPr id="8" name="Picture 7" descr="Graduation cartoon bee">
            <a:extLst>
              <a:ext uri="{FF2B5EF4-FFF2-40B4-BE49-F238E27FC236}">
                <a16:creationId xmlns:a16="http://schemas.microsoft.com/office/drawing/2014/main" id="{F4DE43CF-DA08-0479-D199-C7B445190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04" y="1842244"/>
            <a:ext cx="885715" cy="1021366"/>
          </a:xfrm>
          <a:prstGeom prst="rect">
            <a:avLst/>
          </a:prstGeom>
        </p:spPr>
      </p:pic>
    </p:spTree>
    <p:extLst>
      <p:ext uri="{BB962C8B-B14F-4D97-AF65-F5344CB8AC3E}">
        <p14:creationId xmlns:p14="http://schemas.microsoft.com/office/powerpoint/2010/main" val="3178553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3" grpId="0" animBg="1"/>
      <p:bldP spid="19"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DB78A6FE-8509-9E5B-B34D-6D55AE34A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6F8E4ABF-84FE-EF95-A648-72FB248E55EC}"/>
              </a:ext>
            </a:extLst>
          </p:cNvPr>
          <p:cNvSpPr/>
          <p:nvPr/>
        </p:nvSpPr>
        <p:spPr>
          <a:xfrm>
            <a:off x="1404256" y="206829"/>
            <a:ext cx="9274629" cy="97762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II: CƠ SỞ LÝ THUYẾT</a:t>
            </a:r>
            <a:endParaRPr lang="vi-VN" sz="3200"/>
          </a:p>
        </p:txBody>
      </p:sp>
      <p:sp>
        <p:nvSpPr>
          <p:cNvPr id="8" name="TextBox 7">
            <a:extLst>
              <a:ext uri="{FF2B5EF4-FFF2-40B4-BE49-F238E27FC236}">
                <a16:creationId xmlns:a16="http://schemas.microsoft.com/office/drawing/2014/main" id="{2BD104DC-16B4-487B-C1C6-5A1645E84016}"/>
              </a:ext>
            </a:extLst>
          </p:cNvPr>
          <p:cNvSpPr txBox="1"/>
          <p:nvPr/>
        </p:nvSpPr>
        <p:spPr>
          <a:xfrm>
            <a:off x="198664" y="1551605"/>
            <a:ext cx="6101442" cy="461665"/>
          </a:xfrm>
          <a:prstGeom prst="rect">
            <a:avLst/>
          </a:prstGeom>
          <a:noFill/>
        </p:spPr>
        <p:txBody>
          <a:bodyPr wrap="square">
            <a:spAutoFit/>
          </a:bodyPr>
          <a:lstStyle/>
          <a:p>
            <a:r>
              <a:rPr lang="en-US" sz="2400" b="1" u="sng">
                <a:effectLst/>
                <a:latin typeface="Times New Roman" panose="02020603050405020304" pitchFamily="18" charset="0"/>
                <a:ea typeface="Times New Roman" panose="02020603050405020304" pitchFamily="18" charset="0"/>
              </a:rPr>
              <a:t>4 Tổng quan về Socket</a:t>
            </a:r>
            <a:endParaRPr lang="vi-VN" sz="2400" b="1" u="sng"/>
          </a:p>
        </p:txBody>
      </p:sp>
      <p:sp>
        <p:nvSpPr>
          <p:cNvPr id="3" name="Rectangle 2">
            <a:extLst>
              <a:ext uri="{FF2B5EF4-FFF2-40B4-BE49-F238E27FC236}">
                <a16:creationId xmlns:a16="http://schemas.microsoft.com/office/drawing/2014/main" id="{BA772A19-B03F-B01D-67D2-01114A14F658}"/>
              </a:ext>
            </a:extLst>
          </p:cNvPr>
          <p:cNvSpPr/>
          <p:nvPr/>
        </p:nvSpPr>
        <p:spPr>
          <a:xfrm>
            <a:off x="66674" y="2721429"/>
            <a:ext cx="6365422" cy="29737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Socket là điểm cuối của liên kết giao tiếp hai chiều giữa hai chương trình đang chạy trên mạng. Lớp Socket được sử dụng để biểu diễn kết nối giữa máy khách và máy chủ</a:t>
            </a:r>
            <a:endParaRPr lang="vi-VN" sz="2800">
              <a:ln w="0"/>
              <a:solidFill>
                <a:schemeClr val="tx1"/>
              </a:solidFill>
              <a:effectLst>
                <a:outerShdw blurRad="38100" dist="19050" dir="2700000" algn="tl" rotWithShape="0">
                  <a:schemeClr val="dk1">
                    <a:alpha val="40000"/>
                  </a:schemeClr>
                </a:outerShdw>
              </a:effectLst>
            </a:endParaRPr>
          </a:p>
        </p:txBody>
      </p:sp>
      <p:pic>
        <p:nvPicPr>
          <p:cNvPr id="1026" name="Picture 2" descr="Socket là gì? Khái niệm cần biết về giao thức TCP/IP và UDP">
            <a:extLst>
              <a:ext uri="{FF2B5EF4-FFF2-40B4-BE49-F238E27FC236}">
                <a16:creationId xmlns:a16="http://schemas.microsoft.com/office/drawing/2014/main" id="{50F7B827-DBE5-53DD-87F9-1282C5344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045" y="2786742"/>
            <a:ext cx="5473955" cy="2754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20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DB78A6FE-8509-9E5B-B34D-6D55AE34A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6F8E4ABF-84FE-EF95-A648-72FB248E55EC}"/>
              </a:ext>
            </a:extLst>
          </p:cNvPr>
          <p:cNvSpPr/>
          <p:nvPr/>
        </p:nvSpPr>
        <p:spPr>
          <a:xfrm>
            <a:off x="1404256" y="206829"/>
            <a:ext cx="9274629" cy="97762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II: CƠ SỞ LÝ THUYẾT</a:t>
            </a:r>
            <a:endParaRPr lang="vi-VN" sz="3200"/>
          </a:p>
        </p:txBody>
      </p:sp>
      <p:sp>
        <p:nvSpPr>
          <p:cNvPr id="8" name="TextBox 7">
            <a:extLst>
              <a:ext uri="{FF2B5EF4-FFF2-40B4-BE49-F238E27FC236}">
                <a16:creationId xmlns:a16="http://schemas.microsoft.com/office/drawing/2014/main" id="{2BD104DC-16B4-487B-C1C6-5A1645E84016}"/>
              </a:ext>
            </a:extLst>
          </p:cNvPr>
          <p:cNvSpPr txBox="1"/>
          <p:nvPr/>
        </p:nvSpPr>
        <p:spPr>
          <a:xfrm>
            <a:off x="-59872" y="1228663"/>
            <a:ext cx="6101442" cy="461665"/>
          </a:xfrm>
          <a:prstGeom prst="rect">
            <a:avLst/>
          </a:prstGeom>
          <a:noFill/>
        </p:spPr>
        <p:txBody>
          <a:bodyPr wrap="square">
            <a:spAutoFit/>
          </a:bodyPr>
          <a:lstStyle/>
          <a:p>
            <a:r>
              <a:rPr lang="en-US" sz="2400" b="1" u="sng">
                <a:effectLst/>
                <a:latin typeface="Times New Roman" panose="02020603050405020304" pitchFamily="18" charset="0"/>
                <a:ea typeface="Times New Roman" panose="02020603050405020304" pitchFamily="18" charset="0"/>
              </a:rPr>
              <a:t>4 Tổng quan về Socket</a:t>
            </a:r>
            <a:endParaRPr lang="vi-VN" sz="2400" b="1" u="sng"/>
          </a:p>
        </p:txBody>
      </p:sp>
      <p:sp>
        <p:nvSpPr>
          <p:cNvPr id="6" name="TextBox 5">
            <a:extLst>
              <a:ext uri="{FF2B5EF4-FFF2-40B4-BE49-F238E27FC236}">
                <a16:creationId xmlns:a16="http://schemas.microsoft.com/office/drawing/2014/main" id="{AF904BE7-4977-B5C3-A633-2785A3493AC9}"/>
              </a:ext>
            </a:extLst>
          </p:cNvPr>
          <p:cNvSpPr txBox="1"/>
          <p:nvPr/>
        </p:nvSpPr>
        <p:spPr>
          <a:xfrm>
            <a:off x="2990849" y="1681574"/>
            <a:ext cx="7057487" cy="460511"/>
          </a:xfrm>
          <a:prstGeom prst="rect">
            <a:avLst/>
          </a:prstGeom>
          <a:noFill/>
        </p:spPr>
        <p:txBody>
          <a:bodyPr wrap="square">
            <a:spAutoFit/>
          </a:bodyPr>
          <a:lstStyle/>
          <a:p>
            <a:pPr marL="0" marR="0" indent="457200">
              <a:lnSpc>
                <a:spcPct val="107000"/>
              </a:lnSpc>
              <a:spcBef>
                <a:spcPts val="1200"/>
              </a:spcBef>
              <a:spcAft>
                <a:spcPts val="800"/>
              </a:spcAft>
            </a:pPr>
            <a:r>
              <a:rPr lang="en-US" sz="2400" b="1">
                <a:effectLst/>
                <a:latin typeface="Times New Roman" panose="02020603050405020304" pitchFamily="18" charset="0"/>
                <a:ea typeface="Times New Roman" panose="02020603050405020304" pitchFamily="18" charset="0"/>
                <a:cs typeface="Times New Roman" panose="02020603050405020304" pitchFamily="18" charset="0"/>
              </a:rPr>
              <a:t>Nó có thể thực hiện </a:t>
            </a:r>
            <a:r>
              <a:rPr lang="en-US" sz="2400" b="1">
                <a:latin typeface="Times New Roman" panose="02020603050405020304" pitchFamily="18" charset="0"/>
                <a:ea typeface="Times New Roman" panose="02020603050405020304" pitchFamily="18" charset="0"/>
                <a:cs typeface="Times New Roman" panose="02020603050405020304" pitchFamily="18" charset="0"/>
              </a:rPr>
              <a:t>7</a:t>
            </a:r>
            <a:r>
              <a:rPr lang="en-US" sz="2400" b="1">
                <a:effectLst/>
                <a:latin typeface="Times New Roman" panose="02020603050405020304" pitchFamily="18" charset="0"/>
                <a:ea typeface="Times New Roman" panose="02020603050405020304" pitchFamily="18" charset="0"/>
                <a:cs typeface="Times New Roman" panose="02020603050405020304" pitchFamily="18" charset="0"/>
              </a:rPr>
              <a:t> hoạt động cơ bản sau:</a:t>
            </a:r>
            <a:endParaRPr lang="vi-VN" sz="2400" b="1">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D0696968-518A-00BD-CBB8-E6F333672F13}"/>
              </a:ext>
            </a:extLst>
          </p:cNvPr>
          <p:cNvSpPr/>
          <p:nvPr/>
        </p:nvSpPr>
        <p:spPr>
          <a:xfrm>
            <a:off x="457200" y="2337386"/>
            <a:ext cx="4060371" cy="9035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a:effectLst/>
                <a:latin typeface="Times New Roman" panose="02020603050405020304" pitchFamily="18" charset="0"/>
                <a:ea typeface="Times New Roman" panose="02020603050405020304" pitchFamily="18" charset="0"/>
              </a:rPr>
              <a:t>Kết nối với một máy từ xa.</a:t>
            </a:r>
            <a:endParaRPr lang="vi-VN"/>
          </a:p>
        </p:txBody>
      </p:sp>
      <p:sp>
        <p:nvSpPr>
          <p:cNvPr id="9" name="Rectangle 8">
            <a:extLst>
              <a:ext uri="{FF2B5EF4-FFF2-40B4-BE49-F238E27FC236}">
                <a16:creationId xmlns:a16="http://schemas.microsoft.com/office/drawing/2014/main" id="{E621FA89-4F1D-458F-F7CA-5B779AB9BB90}"/>
              </a:ext>
            </a:extLst>
          </p:cNvPr>
          <p:cNvSpPr/>
          <p:nvPr/>
        </p:nvSpPr>
        <p:spPr>
          <a:xfrm>
            <a:off x="457198" y="3450519"/>
            <a:ext cx="4060371" cy="9035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indent="457200">
              <a:lnSpc>
                <a:spcPct val="107000"/>
              </a:lnSpc>
              <a:spcBef>
                <a:spcPts val="1200"/>
              </a:spcBef>
              <a:spcAft>
                <a:spcPts val="8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Gửi dữ liệu</a:t>
            </a:r>
            <a:endParaRPr lang="vi-VN" sz="18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B6F4AA17-6B2B-EC45-3052-2D1FE5FD6CFE}"/>
              </a:ext>
            </a:extLst>
          </p:cNvPr>
          <p:cNvSpPr/>
          <p:nvPr/>
        </p:nvSpPr>
        <p:spPr>
          <a:xfrm>
            <a:off x="457198" y="4505025"/>
            <a:ext cx="4060371" cy="9035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a:effectLst/>
                <a:latin typeface="Times New Roman" panose="02020603050405020304" pitchFamily="18" charset="0"/>
                <a:ea typeface="Times New Roman" panose="02020603050405020304" pitchFamily="18" charset="0"/>
              </a:rPr>
              <a:t>Nhận dữ liệu. </a:t>
            </a:r>
            <a:endParaRPr lang="vi-VN"/>
          </a:p>
        </p:txBody>
      </p:sp>
      <p:sp>
        <p:nvSpPr>
          <p:cNvPr id="11" name="Rectangle 10">
            <a:extLst>
              <a:ext uri="{FF2B5EF4-FFF2-40B4-BE49-F238E27FC236}">
                <a16:creationId xmlns:a16="http://schemas.microsoft.com/office/drawing/2014/main" id="{74D956C7-A0F1-4C16-1B88-5375F3626FA0}"/>
              </a:ext>
            </a:extLst>
          </p:cNvPr>
          <p:cNvSpPr/>
          <p:nvPr/>
        </p:nvSpPr>
        <p:spPr>
          <a:xfrm>
            <a:off x="457198" y="5603840"/>
            <a:ext cx="4060371" cy="9035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indent="457200">
              <a:lnSpc>
                <a:spcPct val="107000"/>
              </a:lnSpc>
              <a:spcBef>
                <a:spcPts val="1200"/>
              </a:spcBef>
              <a:spcAft>
                <a:spcPts val="80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Đóng một mối liên hệ </a:t>
            </a:r>
            <a:endParaRPr lang="vi-VN" sz="18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45E33ED0-D34A-29E2-A233-722D6DD79AB4}"/>
              </a:ext>
            </a:extLst>
          </p:cNvPr>
          <p:cNvSpPr/>
          <p:nvPr/>
        </p:nvSpPr>
        <p:spPr>
          <a:xfrm>
            <a:off x="6694714" y="5152083"/>
            <a:ext cx="4060371" cy="9035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a:effectLst/>
                <a:latin typeface="Times New Roman" panose="02020603050405020304" pitchFamily="18" charset="0"/>
                <a:ea typeface="Times New Roman" panose="02020603050405020304" pitchFamily="18" charset="0"/>
              </a:rPr>
              <a:t>Chấp nhận kết nối từ các máy từ xa trên cổng giới hạn</a:t>
            </a:r>
            <a:endParaRPr lang="vi-VN"/>
          </a:p>
        </p:txBody>
      </p:sp>
      <p:sp>
        <p:nvSpPr>
          <p:cNvPr id="13" name="Rectangle 12">
            <a:extLst>
              <a:ext uri="{FF2B5EF4-FFF2-40B4-BE49-F238E27FC236}">
                <a16:creationId xmlns:a16="http://schemas.microsoft.com/office/drawing/2014/main" id="{BBE8B5A0-AB3C-27AD-712D-068B866EF531}"/>
              </a:ext>
            </a:extLst>
          </p:cNvPr>
          <p:cNvSpPr/>
          <p:nvPr/>
        </p:nvSpPr>
        <p:spPr>
          <a:xfrm>
            <a:off x="6694714" y="3902276"/>
            <a:ext cx="4060371" cy="9035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a:effectLst/>
                <a:latin typeface="Times New Roman" panose="02020603050405020304" pitchFamily="18" charset="0"/>
                <a:ea typeface="Times New Roman" panose="02020603050405020304" pitchFamily="18" charset="0"/>
              </a:rPr>
              <a:t>Nghe xem có nhận được dữ liệu không.</a:t>
            </a:r>
            <a:endParaRPr lang="vi-VN"/>
          </a:p>
        </p:txBody>
      </p:sp>
      <p:sp>
        <p:nvSpPr>
          <p:cNvPr id="14" name="Rectangle 13">
            <a:extLst>
              <a:ext uri="{FF2B5EF4-FFF2-40B4-BE49-F238E27FC236}">
                <a16:creationId xmlns:a16="http://schemas.microsoft.com/office/drawing/2014/main" id="{CA833713-CC63-77CD-0AF5-4A4071B324AB}"/>
              </a:ext>
            </a:extLst>
          </p:cNvPr>
          <p:cNvSpPr/>
          <p:nvPr/>
        </p:nvSpPr>
        <p:spPr>
          <a:xfrm>
            <a:off x="6694714" y="2652469"/>
            <a:ext cx="4060371" cy="9035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a:effectLst/>
                <a:latin typeface="Times New Roman" panose="02020603050405020304" pitchFamily="18" charset="0"/>
                <a:ea typeface="Times New Roman" panose="02020603050405020304" pitchFamily="18" charset="0"/>
              </a:rPr>
              <a:t>Liên kết với một cổng. </a:t>
            </a:r>
            <a:endParaRPr lang="vi-VN"/>
          </a:p>
        </p:txBody>
      </p:sp>
    </p:spTree>
    <p:extLst>
      <p:ext uri="{BB962C8B-B14F-4D97-AF65-F5344CB8AC3E}">
        <p14:creationId xmlns:p14="http://schemas.microsoft.com/office/powerpoint/2010/main" val="320923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3"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25A1D663-E09C-7BD2-E1C3-FB036F9D2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7108E681-48B0-F3A6-8F7D-EB4643088581}"/>
              </a:ext>
            </a:extLst>
          </p:cNvPr>
          <p:cNvSpPr/>
          <p:nvPr/>
        </p:nvSpPr>
        <p:spPr>
          <a:xfrm>
            <a:off x="1404256" y="206829"/>
            <a:ext cx="9274629" cy="97762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II: CƠ SỞ LÝ THUYẾT</a:t>
            </a:r>
            <a:endParaRPr lang="vi-VN" sz="3200"/>
          </a:p>
        </p:txBody>
      </p:sp>
      <p:sp>
        <p:nvSpPr>
          <p:cNvPr id="9" name="TextBox 8">
            <a:extLst>
              <a:ext uri="{FF2B5EF4-FFF2-40B4-BE49-F238E27FC236}">
                <a16:creationId xmlns:a16="http://schemas.microsoft.com/office/drawing/2014/main" id="{4142D8FC-154D-70A3-378F-530875F05B93}"/>
              </a:ext>
            </a:extLst>
          </p:cNvPr>
          <p:cNvSpPr txBox="1"/>
          <p:nvPr/>
        </p:nvSpPr>
        <p:spPr>
          <a:xfrm>
            <a:off x="0" y="1311601"/>
            <a:ext cx="4306186" cy="461665"/>
          </a:xfrm>
          <a:prstGeom prst="rect">
            <a:avLst/>
          </a:prstGeom>
          <a:noFill/>
        </p:spPr>
        <p:txBody>
          <a:bodyPr wrap="square" rtlCol="0">
            <a:spAutoFit/>
          </a:bodyPr>
          <a:lstStyle/>
          <a:p>
            <a:r>
              <a:rPr lang="en-US" sz="2400" b="1" u="sng">
                <a:latin typeface="Times New Roman" panose="02020603050405020304" pitchFamily="18" charset="0"/>
                <a:cs typeface="Times New Roman" panose="02020603050405020304" pitchFamily="18" charset="0"/>
              </a:rPr>
              <a:t>4.1 The Socket Class</a:t>
            </a:r>
            <a:endParaRPr lang="vi-VN" sz="2400" b="1" u="sng">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CAA4E2D5-0F50-CF2D-3DAB-3B3BD8E23AC2}"/>
              </a:ext>
            </a:extLst>
          </p:cNvPr>
          <p:cNvSpPr txBox="1"/>
          <p:nvPr/>
        </p:nvSpPr>
        <p:spPr>
          <a:xfrm>
            <a:off x="-114807" y="2945952"/>
            <a:ext cx="6210807" cy="519886"/>
          </a:xfrm>
          <a:prstGeom prst="rect">
            <a:avLst/>
          </a:prstGeom>
          <a:noFill/>
        </p:spPr>
        <p:txBody>
          <a:bodyPr wrap="square">
            <a:spAutoFit/>
          </a:bodyPr>
          <a:lstStyle/>
          <a:p>
            <a:pPr marL="247650" marR="0">
              <a:lnSpc>
                <a:spcPct val="107000"/>
              </a:lnSpc>
              <a:spcBef>
                <a:spcPts val="1200"/>
              </a:spcBef>
              <a:spcAft>
                <a:spcPts val="800"/>
              </a:spcAft>
            </a:pPr>
            <a:endParaRPr lang="vi-VN" sz="28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34DF1C16-7877-BC9B-0A91-2A6C02FD1A22}"/>
              </a:ext>
            </a:extLst>
          </p:cNvPr>
          <p:cNvSpPr/>
          <p:nvPr/>
        </p:nvSpPr>
        <p:spPr>
          <a:xfrm>
            <a:off x="149424" y="2359605"/>
            <a:ext cx="5682343" cy="32723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247650" marR="0">
              <a:lnSpc>
                <a:spcPct val="107000"/>
              </a:lnSpc>
              <a:spcBef>
                <a:spcPts val="1200"/>
              </a:spcBef>
              <a:spcAft>
                <a:spcPts val="800"/>
              </a:spcAft>
            </a:pPr>
            <a:r>
              <a:rPr lang="vi-VN" sz="1200" b="1">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Socket class trong Java là một lớp đối tượng cung cấp các phương thức để tạo, thiết lập và quản lý kết nối mạng giữa các máy tính thông qua các giao thức mạng như TCP hoặc UDP.</a:t>
            </a:r>
            <a:endParaRPr lang="vi-VN" sz="28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4E7E76D-489D-AB78-1222-D89ECB6FDF90}"/>
              </a:ext>
            </a:extLst>
          </p:cNvPr>
          <p:cNvSpPr/>
          <p:nvPr/>
        </p:nvSpPr>
        <p:spPr>
          <a:xfrm>
            <a:off x="6360231" y="2359605"/>
            <a:ext cx="5682345" cy="32723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vi-VN" sz="2800">
                <a:latin typeface="Times New Roman" panose="02020603050405020304" pitchFamily="18" charset="0"/>
                <a:ea typeface="Times New Roman" panose="02020603050405020304" pitchFamily="18" charset="0"/>
              </a:rPr>
              <a:t>	L</a:t>
            </a:r>
            <a:r>
              <a:rPr lang="vi-VN" sz="2800">
                <a:effectLst/>
                <a:latin typeface="Times New Roman" panose="02020603050405020304" pitchFamily="18" charset="0"/>
                <a:ea typeface="Times New Roman" panose="02020603050405020304" pitchFamily="18" charset="0"/>
              </a:rPr>
              <a:t>ớp đối tượng Socket được định nghĩa trong gói java.net, và các phương thức của lớp Socket được sử dụng để tạo, thiết lập, và điều khiển kết nối socket. </a:t>
            </a:r>
            <a:endParaRPr lang="vi-VN" sz="2800"/>
          </a:p>
        </p:txBody>
      </p:sp>
    </p:spTree>
    <p:extLst>
      <p:ext uri="{BB962C8B-B14F-4D97-AF65-F5344CB8AC3E}">
        <p14:creationId xmlns:p14="http://schemas.microsoft.com/office/powerpoint/2010/main" val="196099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38" name="Rectangle 26">
            <a:extLst>
              <a:ext uri="{FF2B5EF4-FFF2-40B4-BE49-F238E27FC236}">
                <a16:creationId xmlns:a16="http://schemas.microsoft.com/office/drawing/2014/main" id="{30C74CD3-A7BA-4F2E-BC3B-C9E8353C9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8">
            <a:extLst>
              <a:ext uri="{FF2B5EF4-FFF2-40B4-BE49-F238E27FC236}">
                <a16:creationId xmlns:a16="http://schemas.microsoft.com/office/drawing/2014/main" id="{03965C84-D76E-4618-9E0B-CD6F15D10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 name="Subtitle 2">
            <a:extLst>
              <a:ext uri="{FF2B5EF4-FFF2-40B4-BE49-F238E27FC236}">
                <a16:creationId xmlns:a16="http://schemas.microsoft.com/office/drawing/2014/main" id="{AD5C0A96-9BBB-1F8A-9598-3B96F97FFDF8}"/>
              </a:ext>
            </a:extLst>
          </p:cNvPr>
          <p:cNvSpPr>
            <a:spLocks noGrp="1"/>
          </p:cNvSpPr>
          <p:nvPr>
            <p:ph type="subTitle" idx="1"/>
          </p:nvPr>
        </p:nvSpPr>
        <p:spPr>
          <a:xfrm>
            <a:off x="8357380" y="3103464"/>
            <a:ext cx="3725763" cy="697815"/>
          </a:xfrm>
        </p:spPr>
        <p:txBody>
          <a:bodyPr>
            <a:normAutofit/>
          </a:bodyPr>
          <a:lstStyle/>
          <a:p>
            <a:r>
              <a:rPr lang="vi-VN" sz="2400" b="1">
                <a:latin typeface="+mj-lt"/>
              </a:rPr>
              <a:t>NỘI DUNG BÁO CÁO</a:t>
            </a:r>
          </a:p>
        </p:txBody>
      </p:sp>
      <p:sp>
        <p:nvSpPr>
          <p:cNvPr id="42" name="Rectangle 30">
            <a:extLst>
              <a:ext uri="{FF2B5EF4-FFF2-40B4-BE49-F238E27FC236}">
                <a16:creationId xmlns:a16="http://schemas.microsoft.com/office/drawing/2014/main" id="{52AEC266-7735-48E3-ADBD-EC9024CF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56" y="481108"/>
            <a:ext cx="7508096" cy="51501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32">
            <a:extLst>
              <a:ext uri="{FF2B5EF4-FFF2-40B4-BE49-F238E27FC236}">
                <a16:creationId xmlns:a16="http://schemas.microsoft.com/office/drawing/2014/main" id="{799190E8-5D18-4262-9BCD-ED6E6DB6E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9284" y="646746"/>
            <a:ext cx="7178040" cy="481888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34">
            <a:extLst>
              <a:ext uri="{FF2B5EF4-FFF2-40B4-BE49-F238E27FC236}">
                <a16:creationId xmlns:a16="http://schemas.microsoft.com/office/drawing/2014/main" id="{4C8210C6-EC0C-4277-ACE3-B3BFB1E294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9324" y="966786"/>
            <a:ext cx="6537960" cy="4178808"/>
          </a:xfrm>
          <a:prstGeom prst="rect">
            <a:avLst/>
          </a:prstGeom>
          <a:solidFill>
            <a:srgbClr val="FFFFFE"/>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A59123-567F-5E4C-F8F8-53BC3C00B080}"/>
              </a:ext>
            </a:extLst>
          </p:cNvPr>
          <p:cNvSpPr>
            <a:spLocks noGrp="1"/>
          </p:cNvSpPr>
          <p:nvPr>
            <p:ph type="ctrTitle"/>
          </p:nvPr>
        </p:nvSpPr>
        <p:spPr>
          <a:xfrm>
            <a:off x="1169021" y="966786"/>
            <a:ext cx="6522046" cy="4178808"/>
          </a:xfrm>
        </p:spPr>
        <p:txBody>
          <a:bodyPr anchor="ctr">
            <a:normAutofit/>
          </a:bodyPr>
          <a:lstStyle/>
          <a:p>
            <a:r>
              <a:rPr lang="en-US" sz="2400" b="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 Tổng quan</a:t>
            </a:r>
            <a:br>
              <a:rPr lang="en-US" sz="2400" b="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2400" b="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b="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ii: Cơ sở lý thuyết</a:t>
            </a:r>
            <a:br>
              <a:rPr lang="en-US" sz="2400" b="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2400" b="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b="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iii: kết quả thực nghiệm</a:t>
            </a:r>
            <a:br>
              <a:rPr lang="en-US" sz="2400" b="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2400" b="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b="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chương iv: kết luận và đưa ra hướng phát triển</a:t>
            </a:r>
            <a:endParaRPr lang="vi-VN" sz="2400" b="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37" name="Straight Connector 36">
            <a:extLst>
              <a:ext uri="{FF2B5EF4-FFF2-40B4-BE49-F238E27FC236}">
                <a16:creationId xmlns:a16="http://schemas.microsoft.com/office/drawing/2014/main" id="{07705AC7-A0E4-4672-9669-A00D64BC85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0960" y="3056721"/>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9" name="Straight Connector 38">
            <a:extLst>
              <a:ext uri="{FF2B5EF4-FFF2-40B4-BE49-F238E27FC236}">
                <a16:creationId xmlns:a16="http://schemas.microsoft.com/office/drawing/2014/main" id="{B18CD888-FFE1-4CD1-A6BF-44D1EFEA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1" name="Picture 40">
            <a:extLst>
              <a:ext uri="{FF2B5EF4-FFF2-40B4-BE49-F238E27FC236}">
                <a16:creationId xmlns:a16="http://schemas.microsoft.com/office/drawing/2014/main" id="{E1F61204-3411-4FA8-A4B1-FC1FBF130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pic>
        <p:nvPicPr>
          <p:cNvPr id="4" name="Picture 6" descr="Đăng nhập">
            <a:extLst>
              <a:ext uri="{FF2B5EF4-FFF2-40B4-BE49-F238E27FC236}">
                <a16:creationId xmlns:a16="http://schemas.microsoft.com/office/drawing/2014/main" id="{B0094782-81DE-D218-37B5-8F48A7244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0" y="17980"/>
            <a:ext cx="1160241" cy="5987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Driving Pusheen">
            <a:extLst>
              <a:ext uri="{FF2B5EF4-FFF2-40B4-BE49-F238E27FC236}">
                <a16:creationId xmlns:a16="http://schemas.microsoft.com/office/drawing/2014/main" id="{CD630EA4-3024-6A8A-839F-870667B1ED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2352" y="-615110"/>
            <a:ext cx="3810000" cy="3810000"/>
          </a:xfrm>
          <a:prstGeom prst="rect">
            <a:avLst/>
          </a:prstGeom>
        </p:spPr>
      </p:pic>
    </p:spTree>
    <p:extLst>
      <p:ext uri="{BB962C8B-B14F-4D97-AF65-F5344CB8AC3E}">
        <p14:creationId xmlns:p14="http://schemas.microsoft.com/office/powerpoint/2010/main" val="193125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arn(inVertic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25A1D663-E09C-7BD2-E1C3-FB036F9D2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7108E681-48B0-F3A6-8F7D-EB4643088581}"/>
              </a:ext>
            </a:extLst>
          </p:cNvPr>
          <p:cNvSpPr/>
          <p:nvPr/>
        </p:nvSpPr>
        <p:spPr>
          <a:xfrm>
            <a:off x="1404256" y="206829"/>
            <a:ext cx="9274629" cy="97762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II: CƠ SỞ LÝ THUYẾT</a:t>
            </a:r>
            <a:endParaRPr lang="vi-VN" sz="3200"/>
          </a:p>
        </p:txBody>
      </p:sp>
      <p:sp>
        <p:nvSpPr>
          <p:cNvPr id="9" name="TextBox 8">
            <a:extLst>
              <a:ext uri="{FF2B5EF4-FFF2-40B4-BE49-F238E27FC236}">
                <a16:creationId xmlns:a16="http://schemas.microsoft.com/office/drawing/2014/main" id="{4142D8FC-154D-70A3-378F-530875F05B93}"/>
              </a:ext>
            </a:extLst>
          </p:cNvPr>
          <p:cNvSpPr txBox="1"/>
          <p:nvPr/>
        </p:nvSpPr>
        <p:spPr>
          <a:xfrm>
            <a:off x="0" y="1311601"/>
            <a:ext cx="4306186" cy="461665"/>
          </a:xfrm>
          <a:prstGeom prst="rect">
            <a:avLst/>
          </a:prstGeom>
          <a:noFill/>
        </p:spPr>
        <p:txBody>
          <a:bodyPr wrap="square" rtlCol="0">
            <a:spAutoFit/>
          </a:bodyPr>
          <a:lstStyle/>
          <a:p>
            <a:r>
              <a:rPr lang="en-US" sz="2400" b="1" u="sng">
                <a:latin typeface="Times New Roman" panose="02020603050405020304" pitchFamily="18" charset="0"/>
                <a:cs typeface="Times New Roman" panose="02020603050405020304" pitchFamily="18" charset="0"/>
              </a:rPr>
              <a:t>4.1 The Socket Class</a:t>
            </a:r>
            <a:endParaRPr lang="vi-VN" sz="2400" b="1" u="sng">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41C8D10-F3FA-FA0B-C4B2-C5B8FF742311}"/>
              </a:ext>
            </a:extLst>
          </p:cNvPr>
          <p:cNvSpPr txBox="1"/>
          <p:nvPr/>
        </p:nvSpPr>
        <p:spPr>
          <a:xfrm>
            <a:off x="0" y="1807342"/>
            <a:ext cx="3987209" cy="461665"/>
          </a:xfrm>
          <a:prstGeom prst="rect">
            <a:avLst/>
          </a:prstGeom>
          <a:noFill/>
        </p:spPr>
        <p:txBody>
          <a:bodyPr wrap="square" rtlCol="0">
            <a:spAutoFit/>
          </a:bodyPr>
          <a:lstStyle/>
          <a:p>
            <a:endParaRPr lang="vi-VN" sz="2400" b="1" u="sng">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CAA4E2D5-0F50-CF2D-3DAB-3B3BD8E23AC2}"/>
              </a:ext>
            </a:extLst>
          </p:cNvPr>
          <p:cNvSpPr txBox="1"/>
          <p:nvPr/>
        </p:nvSpPr>
        <p:spPr>
          <a:xfrm>
            <a:off x="-114807" y="2945952"/>
            <a:ext cx="6210807" cy="519886"/>
          </a:xfrm>
          <a:prstGeom prst="rect">
            <a:avLst/>
          </a:prstGeom>
          <a:noFill/>
        </p:spPr>
        <p:txBody>
          <a:bodyPr wrap="square">
            <a:spAutoFit/>
          </a:bodyPr>
          <a:lstStyle/>
          <a:p>
            <a:pPr marL="247650" marR="0">
              <a:lnSpc>
                <a:spcPct val="107000"/>
              </a:lnSpc>
              <a:spcBef>
                <a:spcPts val="1200"/>
              </a:spcBef>
              <a:spcAft>
                <a:spcPts val="800"/>
              </a:spcAft>
            </a:pPr>
            <a:endParaRPr lang="vi-VN" sz="28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Flowchart: Alternate Process 2">
            <a:extLst>
              <a:ext uri="{FF2B5EF4-FFF2-40B4-BE49-F238E27FC236}">
                <a16:creationId xmlns:a16="http://schemas.microsoft.com/office/drawing/2014/main" id="{289DC3D5-4DA5-8FB3-A730-3A170EFC3C40}"/>
              </a:ext>
            </a:extLst>
          </p:cNvPr>
          <p:cNvSpPr/>
          <p:nvPr/>
        </p:nvSpPr>
        <p:spPr>
          <a:xfrm>
            <a:off x="2558143" y="2320014"/>
            <a:ext cx="7358743" cy="72513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marL="247650" marR="0" indent="209550">
              <a:lnSpc>
                <a:spcPct val="107000"/>
              </a:lnSpc>
              <a:spcBef>
                <a:spcPts val="1200"/>
              </a:spcBef>
              <a:spcAft>
                <a:spcPts val="800"/>
              </a:spcAft>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Một số phương thức quan trọng của Socket class </a:t>
            </a:r>
            <a:endParaRPr lang="vi-VN" sz="24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Flowchart: Alternate Process 3">
            <a:extLst>
              <a:ext uri="{FF2B5EF4-FFF2-40B4-BE49-F238E27FC236}">
                <a16:creationId xmlns:a16="http://schemas.microsoft.com/office/drawing/2014/main" id="{56A84E77-C2CF-FB3B-5B7E-E8C7016C9C58}"/>
              </a:ext>
            </a:extLst>
          </p:cNvPr>
          <p:cNvSpPr/>
          <p:nvPr/>
        </p:nvSpPr>
        <p:spPr>
          <a:xfrm>
            <a:off x="468086" y="3949236"/>
            <a:ext cx="5627914" cy="725133"/>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2400" b="1">
                <a:effectLst/>
                <a:latin typeface="Times New Roman" panose="02020603050405020304" pitchFamily="18" charset="0"/>
                <a:ea typeface="Times New Roman" panose="02020603050405020304" pitchFamily="18" charset="0"/>
              </a:rPr>
              <a:t>Socket(): </a:t>
            </a:r>
            <a:r>
              <a:rPr lang="vi-VN" sz="2400">
                <a:effectLst/>
                <a:latin typeface="Times New Roman" panose="02020603050405020304" pitchFamily="18" charset="0"/>
                <a:ea typeface="Times New Roman" panose="02020603050405020304" pitchFamily="18" charset="0"/>
              </a:rPr>
              <a:t>phương thức tạo một socket mới</a:t>
            </a:r>
            <a:endParaRPr lang="vi-VN" sz="2400"/>
          </a:p>
        </p:txBody>
      </p:sp>
      <p:sp>
        <p:nvSpPr>
          <p:cNvPr id="7" name="Flowchart: Alternate Process 6">
            <a:extLst>
              <a:ext uri="{FF2B5EF4-FFF2-40B4-BE49-F238E27FC236}">
                <a16:creationId xmlns:a16="http://schemas.microsoft.com/office/drawing/2014/main" id="{3A33F0E0-C493-E802-B481-2D02E6BD1276}"/>
              </a:ext>
            </a:extLst>
          </p:cNvPr>
          <p:cNvSpPr/>
          <p:nvPr/>
        </p:nvSpPr>
        <p:spPr>
          <a:xfrm>
            <a:off x="468086" y="5087943"/>
            <a:ext cx="8860973" cy="725133"/>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2400" b="1">
                <a:effectLst/>
                <a:latin typeface="Times New Roman" panose="02020603050405020304" pitchFamily="18" charset="0"/>
                <a:ea typeface="Times New Roman" panose="02020603050405020304" pitchFamily="18" charset="0"/>
              </a:rPr>
              <a:t>bind(): </a:t>
            </a:r>
            <a:r>
              <a:rPr lang="vi-VN" sz="2400">
                <a:effectLst/>
                <a:latin typeface="Times New Roman" panose="02020603050405020304" pitchFamily="18" charset="0"/>
                <a:ea typeface="Times New Roman" panose="02020603050405020304" pitchFamily="18" charset="0"/>
              </a:rPr>
              <a:t>phương thức gán một địa chỉ IP và cổng cho socket</a:t>
            </a:r>
            <a:endParaRPr lang="vi-VN" sz="2400"/>
          </a:p>
        </p:txBody>
      </p:sp>
    </p:spTree>
    <p:extLst>
      <p:ext uri="{BB962C8B-B14F-4D97-AF65-F5344CB8AC3E}">
        <p14:creationId xmlns:p14="http://schemas.microsoft.com/office/powerpoint/2010/main" val="165044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25A1D663-E09C-7BD2-E1C3-FB036F9D2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7108E681-48B0-F3A6-8F7D-EB4643088581}"/>
              </a:ext>
            </a:extLst>
          </p:cNvPr>
          <p:cNvSpPr/>
          <p:nvPr/>
        </p:nvSpPr>
        <p:spPr>
          <a:xfrm>
            <a:off x="1404256" y="206829"/>
            <a:ext cx="9274629" cy="97762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II: CƠ SỞ LÝ THUYẾT</a:t>
            </a:r>
            <a:endParaRPr lang="vi-VN" sz="3200"/>
          </a:p>
        </p:txBody>
      </p:sp>
      <p:sp>
        <p:nvSpPr>
          <p:cNvPr id="9" name="TextBox 8">
            <a:extLst>
              <a:ext uri="{FF2B5EF4-FFF2-40B4-BE49-F238E27FC236}">
                <a16:creationId xmlns:a16="http://schemas.microsoft.com/office/drawing/2014/main" id="{4142D8FC-154D-70A3-378F-530875F05B93}"/>
              </a:ext>
            </a:extLst>
          </p:cNvPr>
          <p:cNvSpPr txBox="1"/>
          <p:nvPr/>
        </p:nvSpPr>
        <p:spPr>
          <a:xfrm>
            <a:off x="0" y="1311601"/>
            <a:ext cx="4306186" cy="461665"/>
          </a:xfrm>
          <a:prstGeom prst="rect">
            <a:avLst/>
          </a:prstGeom>
          <a:noFill/>
        </p:spPr>
        <p:txBody>
          <a:bodyPr wrap="square" rtlCol="0">
            <a:spAutoFit/>
          </a:bodyPr>
          <a:lstStyle/>
          <a:p>
            <a:r>
              <a:rPr lang="en-US" sz="2400" b="1" u="sng">
                <a:latin typeface="Times New Roman" panose="02020603050405020304" pitchFamily="18" charset="0"/>
                <a:cs typeface="Times New Roman" panose="02020603050405020304" pitchFamily="18" charset="0"/>
              </a:rPr>
              <a:t>4.1 The Socket Class</a:t>
            </a:r>
            <a:endParaRPr lang="vi-VN" sz="2400" b="1" u="sng">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CAA4E2D5-0F50-CF2D-3DAB-3B3BD8E23AC2}"/>
              </a:ext>
            </a:extLst>
          </p:cNvPr>
          <p:cNvSpPr txBox="1"/>
          <p:nvPr/>
        </p:nvSpPr>
        <p:spPr>
          <a:xfrm>
            <a:off x="-114807" y="2945952"/>
            <a:ext cx="6210807" cy="519886"/>
          </a:xfrm>
          <a:prstGeom prst="rect">
            <a:avLst/>
          </a:prstGeom>
          <a:noFill/>
        </p:spPr>
        <p:txBody>
          <a:bodyPr wrap="square">
            <a:spAutoFit/>
          </a:bodyPr>
          <a:lstStyle/>
          <a:p>
            <a:pPr marL="247650" marR="0">
              <a:lnSpc>
                <a:spcPct val="107000"/>
              </a:lnSpc>
              <a:spcBef>
                <a:spcPts val="1200"/>
              </a:spcBef>
              <a:spcAft>
                <a:spcPts val="800"/>
              </a:spcAft>
            </a:pPr>
            <a:endParaRPr lang="vi-VN" sz="28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Flowchart: Alternate Process 2">
            <a:extLst>
              <a:ext uri="{FF2B5EF4-FFF2-40B4-BE49-F238E27FC236}">
                <a16:creationId xmlns:a16="http://schemas.microsoft.com/office/drawing/2014/main" id="{289DC3D5-4DA5-8FB3-A730-3A170EFC3C40}"/>
              </a:ext>
            </a:extLst>
          </p:cNvPr>
          <p:cNvSpPr/>
          <p:nvPr/>
        </p:nvSpPr>
        <p:spPr>
          <a:xfrm>
            <a:off x="2558143" y="2320014"/>
            <a:ext cx="7358743" cy="72513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marL="247650" marR="0" indent="209550">
              <a:lnSpc>
                <a:spcPct val="107000"/>
              </a:lnSpc>
              <a:spcBef>
                <a:spcPts val="1200"/>
              </a:spcBef>
              <a:spcAft>
                <a:spcPts val="800"/>
              </a:spcAft>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Một số phương thức quan trọng của Socket class </a:t>
            </a:r>
            <a:endParaRPr lang="vi-VN" sz="24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5" name="Flowchart: Alternate Process 4">
            <a:extLst>
              <a:ext uri="{FF2B5EF4-FFF2-40B4-BE49-F238E27FC236}">
                <a16:creationId xmlns:a16="http://schemas.microsoft.com/office/drawing/2014/main" id="{5BA83F7F-5E11-B681-67C1-A7B3CA71F1D9}"/>
              </a:ext>
            </a:extLst>
          </p:cNvPr>
          <p:cNvSpPr/>
          <p:nvPr/>
        </p:nvSpPr>
        <p:spPr>
          <a:xfrm>
            <a:off x="446313" y="3757912"/>
            <a:ext cx="8055429" cy="769742"/>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2400" b="1">
                <a:effectLst/>
                <a:latin typeface="Times New Roman" panose="02020603050405020304" pitchFamily="18" charset="0"/>
                <a:ea typeface="Times New Roman" panose="02020603050405020304" pitchFamily="18" charset="0"/>
              </a:rPr>
              <a:t>connect(): </a:t>
            </a:r>
            <a:r>
              <a:rPr lang="vi-VN" sz="2400">
                <a:effectLst/>
                <a:latin typeface="Times New Roman" panose="02020603050405020304" pitchFamily="18" charset="0"/>
                <a:ea typeface="Times New Roman" panose="02020603050405020304" pitchFamily="18" charset="0"/>
              </a:rPr>
              <a:t>phương thức thiết lập kết nối đến một socket khác</a:t>
            </a:r>
            <a:endParaRPr lang="vi-VN" sz="2400"/>
          </a:p>
        </p:txBody>
      </p:sp>
      <p:sp>
        <p:nvSpPr>
          <p:cNvPr id="6" name="Flowchart: Alternate Process 5">
            <a:extLst>
              <a:ext uri="{FF2B5EF4-FFF2-40B4-BE49-F238E27FC236}">
                <a16:creationId xmlns:a16="http://schemas.microsoft.com/office/drawing/2014/main" id="{800BF340-7C8D-B9DA-FA6E-063B601B24E4}"/>
              </a:ext>
            </a:extLst>
          </p:cNvPr>
          <p:cNvSpPr/>
          <p:nvPr/>
        </p:nvSpPr>
        <p:spPr>
          <a:xfrm>
            <a:off x="446313" y="5029818"/>
            <a:ext cx="9285516" cy="725133"/>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2400" b="1">
                <a:effectLst/>
                <a:latin typeface="Times New Roman" panose="02020603050405020304" pitchFamily="18" charset="0"/>
                <a:ea typeface="Times New Roman" panose="02020603050405020304" pitchFamily="18" charset="0"/>
              </a:rPr>
              <a:t>getInputStream(): </a:t>
            </a:r>
            <a:r>
              <a:rPr lang="vi-VN" sz="2400">
                <a:effectLst/>
                <a:latin typeface="Times New Roman" panose="02020603050405020304" pitchFamily="18" charset="0"/>
                <a:ea typeface="Times New Roman" panose="02020603050405020304" pitchFamily="18" charset="0"/>
              </a:rPr>
              <a:t>phương thức trả về một luồng đầu vào cho socket</a:t>
            </a:r>
            <a:endParaRPr lang="vi-VN" sz="2400"/>
          </a:p>
        </p:txBody>
      </p:sp>
    </p:spTree>
    <p:extLst>
      <p:ext uri="{BB962C8B-B14F-4D97-AF65-F5344CB8AC3E}">
        <p14:creationId xmlns:p14="http://schemas.microsoft.com/office/powerpoint/2010/main" val="427731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25A1D663-E09C-7BD2-E1C3-FB036F9D2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7108E681-48B0-F3A6-8F7D-EB4643088581}"/>
              </a:ext>
            </a:extLst>
          </p:cNvPr>
          <p:cNvSpPr/>
          <p:nvPr/>
        </p:nvSpPr>
        <p:spPr>
          <a:xfrm>
            <a:off x="1404256" y="206829"/>
            <a:ext cx="9274629" cy="97762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II: CƠ SỞ LÝ THUYẾT</a:t>
            </a:r>
            <a:endParaRPr lang="vi-VN" sz="3200"/>
          </a:p>
        </p:txBody>
      </p:sp>
      <p:sp>
        <p:nvSpPr>
          <p:cNvPr id="9" name="TextBox 8">
            <a:extLst>
              <a:ext uri="{FF2B5EF4-FFF2-40B4-BE49-F238E27FC236}">
                <a16:creationId xmlns:a16="http://schemas.microsoft.com/office/drawing/2014/main" id="{4142D8FC-154D-70A3-378F-530875F05B93}"/>
              </a:ext>
            </a:extLst>
          </p:cNvPr>
          <p:cNvSpPr txBox="1"/>
          <p:nvPr/>
        </p:nvSpPr>
        <p:spPr>
          <a:xfrm>
            <a:off x="0" y="1311601"/>
            <a:ext cx="4306186" cy="461665"/>
          </a:xfrm>
          <a:prstGeom prst="rect">
            <a:avLst/>
          </a:prstGeom>
          <a:noFill/>
        </p:spPr>
        <p:txBody>
          <a:bodyPr wrap="square" rtlCol="0">
            <a:spAutoFit/>
          </a:bodyPr>
          <a:lstStyle/>
          <a:p>
            <a:r>
              <a:rPr lang="en-US" sz="2400" b="1" u="sng">
                <a:latin typeface="Times New Roman" panose="02020603050405020304" pitchFamily="18" charset="0"/>
                <a:cs typeface="Times New Roman" panose="02020603050405020304" pitchFamily="18" charset="0"/>
              </a:rPr>
              <a:t>4.1 The Socket Class</a:t>
            </a:r>
            <a:endParaRPr lang="vi-VN" sz="2400" b="1" u="sng">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41C8D10-F3FA-FA0B-C4B2-C5B8FF742311}"/>
              </a:ext>
            </a:extLst>
          </p:cNvPr>
          <p:cNvSpPr txBox="1"/>
          <p:nvPr/>
        </p:nvSpPr>
        <p:spPr>
          <a:xfrm>
            <a:off x="0" y="1807342"/>
            <a:ext cx="3987209" cy="461665"/>
          </a:xfrm>
          <a:prstGeom prst="rect">
            <a:avLst/>
          </a:prstGeom>
          <a:noFill/>
        </p:spPr>
        <p:txBody>
          <a:bodyPr wrap="square" rtlCol="0">
            <a:spAutoFit/>
          </a:bodyPr>
          <a:lstStyle/>
          <a:p>
            <a:endParaRPr lang="vi-VN" sz="2400" b="1" u="sng">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CAA4E2D5-0F50-CF2D-3DAB-3B3BD8E23AC2}"/>
              </a:ext>
            </a:extLst>
          </p:cNvPr>
          <p:cNvSpPr txBox="1"/>
          <p:nvPr/>
        </p:nvSpPr>
        <p:spPr>
          <a:xfrm>
            <a:off x="-114807" y="2945952"/>
            <a:ext cx="6210807" cy="519886"/>
          </a:xfrm>
          <a:prstGeom prst="rect">
            <a:avLst/>
          </a:prstGeom>
          <a:noFill/>
        </p:spPr>
        <p:txBody>
          <a:bodyPr wrap="square">
            <a:spAutoFit/>
          </a:bodyPr>
          <a:lstStyle/>
          <a:p>
            <a:pPr marL="247650" marR="0">
              <a:lnSpc>
                <a:spcPct val="107000"/>
              </a:lnSpc>
              <a:spcBef>
                <a:spcPts val="1200"/>
              </a:spcBef>
              <a:spcAft>
                <a:spcPts val="800"/>
              </a:spcAft>
            </a:pPr>
            <a:endParaRPr lang="vi-VN" sz="28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 name="Flowchart: Alternate Process 2">
            <a:extLst>
              <a:ext uri="{FF2B5EF4-FFF2-40B4-BE49-F238E27FC236}">
                <a16:creationId xmlns:a16="http://schemas.microsoft.com/office/drawing/2014/main" id="{289DC3D5-4DA5-8FB3-A730-3A170EFC3C40}"/>
              </a:ext>
            </a:extLst>
          </p:cNvPr>
          <p:cNvSpPr/>
          <p:nvPr/>
        </p:nvSpPr>
        <p:spPr>
          <a:xfrm>
            <a:off x="3069770" y="2416239"/>
            <a:ext cx="7358743" cy="72513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marL="247650" marR="0" indent="209550">
              <a:lnSpc>
                <a:spcPct val="107000"/>
              </a:lnSpc>
              <a:spcBef>
                <a:spcPts val="1200"/>
              </a:spcBef>
              <a:spcAft>
                <a:spcPts val="800"/>
              </a:spcAft>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Một số phương thức quan trọng của Socket class </a:t>
            </a:r>
            <a:endParaRPr lang="vi-VN" sz="24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5" name="Flowchart: Alternate Process 4">
            <a:extLst>
              <a:ext uri="{FF2B5EF4-FFF2-40B4-BE49-F238E27FC236}">
                <a16:creationId xmlns:a16="http://schemas.microsoft.com/office/drawing/2014/main" id="{5BA83F7F-5E11-B681-67C1-A7B3CA71F1D9}"/>
              </a:ext>
            </a:extLst>
          </p:cNvPr>
          <p:cNvSpPr/>
          <p:nvPr/>
        </p:nvSpPr>
        <p:spPr>
          <a:xfrm>
            <a:off x="446313" y="3956373"/>
            <a:ext cx="9339944" cy="771902"/>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2400" b="1">
                <a:effectLst/>
                <a:latin typeface="Times New Roman" panose="02020603050405020304" pitchFamily="18" charset="0"/>
                <a:ea typeface="Times New Roman" panose="02020603050405020304" pitchFamily="18" charset="0"/>
              </a:rPr>
              <a:t>getOutputStream(): </a:t>
            </a:r>
            <a:r>
              <a:rPr lang="vi-VN" sz="2400">
                <a:effectLst/>
                <a:latin typeface="Times New Roman" panose="02020603050405020304" pitchFamily="18" charset="0"/>
                <a:ea typeface="Times New Roman" panose="02020603050405020304" pitchFamily="18" charset="0"/>
              </a:rPr>
              <a:t>phương thức trả về một luồng đầu ra cho socket</a:t>
            </a:r>
            <a:endParaRPr lang="vi-VN" sz="2400"/>
          </a:p>
        </p:txBody>
      </p:sp>
      <p:sp>
        <p:nvSpPr>
          <p:cNvPr id="6" name="Flowchart: Alternate Process 5">
            <a:extLst>
              <a:ext uri="{FF2B5EF4-FFF2-40B4-BE49-F238E27FC236}">
                <a16:creationId xmlns:a16="http://schemas.microsoft.com/office/drawing/2014/main" id="{800BF340-7C8D-B9DA-FA6E-063B601B24E4}"/>
              </a:ext>
            </a:extLst>
          </p:cNvPr>
          <p:cNvSpPr/>
          <p:nvPr/>
        </p:nvSpPr>
        <p:spPr>
          <a:xfrm>
            <a:off x="446313" y="5102659"/>
            <a:ext cx="8752116" cy="771902"/>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2400" b="1">
                <a:effectLst/>
                <a:latin typeface="Times New Roman" panose="02020603050405020304" pitchFamily="18" charset="0"/>
                <a:ea typeface="Times New Roman" panose="02020603050405020304" pitchFamily="18" charset="0"/>
              </a:rPr>
              <a:t>close(): </a:t>
            </a:r>
            <a:r>
              <a:rPr lang="vi-VN" sz="2400">
                <a:effectLst/>
                <a:latin typeface="Times New Roman" panose="02020603050405020304" pitchFamily="18" charset="0"/>
                <a:ea typeface="Times New Roman" panose="02020603050405020304" pitchFamily="18" charset="0"/>
              </a:rPr>
              <a:t>phương thức đóng kết nối socket</a:t>
            </a:r>
            <a:endParaRPr lang="vi-VN" sz="2400"/>
          </a:p>
        </p:txBody>
      </p:sp>
    </p:spTree>
    <p:extLst>
      <p:ext uri="{BB962C8B-B14F-4D97-AF65-F5344CB8AC3E}">
        <p14:creationId xmlns:p14="http://schemas.microsoft.com/office/powerpoint/2010/main" val="132036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25A1D663-E09C-7BD2-E1C3-FB036F9D2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7108E681-48B0-F3A6-8F7D-EB4643088581}"/>
              </a:ext>
            </a:extLst>
          </p:cNvPr>
          <p:cNvSpPr/>
          <p:nvPr/>
        </p:nvSpPr>
        <p:spPr>
          <a:xfrm>
            <a:off x="1160241" y="74429"/>
            <a:ext cx="10641899" cy="111002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III: KẾT QUẢ THỰC NGHIỆM</a:t>
            </a:r>
            <a:endParaRPr lang="vi-VN" sz="3200"/>
          </a:p>
        </p:txBody>
      </p:sp>
      <p:sp>
        <p:nvSpPr>
          <p:cNvPr id="4" name="TextBox 3">
            <a:extLst>
              <a:ext uri="{FF2B5EF4-FFF2-40B4-BE49-F238E27FC236}">
                <a16:creationId xmlns:a16="http://schemas.microsoft.com/office/drawing/2014/main" id="{F7C86379-D566-C9CF-2ADE-511BACB3B66D}"/>
              </a:ext>
            </a:extLst>
          </p:cNvPr>
          <p:cNvSpPr txBox="1"/>
          <p:nvPr/>
        </p:nvSpPr>
        <p:spPr>
          <a:xfrm>
            <a:off x="0" y="1258880"/>
            <a:ext cx="3263688" cy="461665"/>
          </a:xfrm>
          <a:prstGeom prst="rect">
            <a:avLst/>
          </a:prstGeom>
          <a:noFill/>
        </p:spPr>
        <p:txBody>
          <a:bodyPr wrap="square" rtlCol="0">
            <a:spAutoFit/>
          </a:bodyPr>
          <a:lstStyle/>
          <a:p>
            <a:r>
              <a:rPr lang="vi-VN" sz="2400" b="1" u="sng">
                <a:latin typeface="+mj-lt"/>
              </a:rPr>
              <a:t>1. Kịch bản thực hiện</a:t>
            </a:r>
          </a:p>
        </p:txBody>
      </p:sp>
      <p:sp>
        <p:nvSpPr>
          <p:cNvPr id="6" name="TextBox 5">
            <a:extLst>
              <a:ext uri="{FF2B5EF4-FFF2-40B4-BE49-F238E27FC236}">
                <a16:creationId xmlns:a16="http://schemas.microsoft.com/office/drawing/2014/main" id="{47D5F40C-1AA1-3DF4-2EB4-D5771A7B90A3}"/>
              </a:ext>
            </a:extLst>
          </p:cNvPr>
          <p:cNvSpPr txBox="1"/>
          <p:nvPr/>
        </p:nvSpPr>
        <p:spPr>
          <a:xfrm>
            <a:off x="0" y="1720545"/>
            <a:ext cx="4038600" cy="460511"/>
          </a:xfrm>
          <a:prstGeom prst="rect">
            <a:avLst/>
          </a:prstGeom>
          <a:noFill/>
        </p:spPr>
        <p:txBody>
          <a:bodyPr wrap="square">
            <a:spAutoFit/>
          </a:bodyPr>
          <a:lstStyle/>
          <a:p>
            <a:pPr marL="0" marR="0">
              <a:lnSpc>
                <a:spcPct val="107000"/>
              </a:lnSpc>
              <a:spcBef>
                <a:spcPts val="0"/>
              </a:spcBef>
              <a:spcAft>
                <a:spcPts val="0"/>
              </a:spcAft>
              <a:tabLst>
                <a:tab pos="3285490" algn="l"/>
              </a:tabLst>
            </a:pPr>
            <a:r>
              <a:rPr lang="vi-VN" sz="2400" b="1" u="sng">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 Giới thiệu chương trình</a:t>
            </a:r>
            <a:endParaRPr lang="vi-VN" sz="2400" b="1">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10" name="Picture 9" descr="Cartoon bee with pencil">
            <a:extLst>
              <a:ext uri="{FF2B5EF4-FFF2-40B4-BE49-F238E27FC236}">
                <a16:creationId xmlns:a16="http://schemas.microsoft.com/office/drawing/2014/main" id="{DAEB927D-9A31-64AE-53C1-C7EC0548E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720" y="2326433"/>
            <a:ext cx="3048968" cy="3272687"/>
          </a:xfrm>
          <a:prstGeom prst="rect">
            <a:avLst/>
          </a:prstGeom>
        </p:spPr>
      </p:pic>
      <p:sp>
        <p:nvSpPr>
          <p:cNvPr id="12" name="TextBox 11">
            <a:extLst>
              <a:ext uri="{FF2B5EF4-FFF2-40B4-BE49-F238E27FC236}">
                <a16:creationId xmlns:a16="http://schemas.microsoft.com/office/drawing/2014/main" id="{1A683B82-FCE2-EC65-2552-21D98AB00934}"/>
              </a:ext>
            </a:extLst>
          </p:cNvPr>
          <p:cNvSpPr txBox="1"/>
          <p:nvPr/>
        </p:nvSpPr>
        <p:spPr>
          <a:xfrm>
            <a:off x="4051513" y="2326432"/>
            <a:ext cx="7106343" cy="1569660"/>
          </a:xfrm>
          <a:prstGeom prst="rect">
            <a:avLst/>
          </a:prstGeom>
          <a:noFill/>
        </p:spPr>
        <p:txBody>
          <a:bodyPr wrap="square">
            <a:spAutoFit/>
          </a:bodyPr>
          <a:lstStyle/>
          <a:p>
            <a:pPr marL="342900" indent="-342900">
              <a:buFont typeface="Arial" panose="020B0604020202020204" pitchFamily="34" charset="0"/>
              <a:buChar char="•"/>
            </a:pPr>
            <a:r>
              <a:rPr lang="vi-VN" sz="2400">
                <a:latin typeface="Times New Roman" panose="02020603050405020304" pitchFamily="18" charset="0"/>
                <a:ea typeface="Times New Roman" panose="02020603050405020304" pitchFamily="18" charset="0"/>
              </a:rPr>
              <a:t>L</a:t>
            </a:r>
            <a:r>
              <a:rPr lang="vi-VN" sz="2400">
                <a:effectLst/>
                <a:latin typeface="Times New Roman" panose="02020603050405020304" pitchFamily="18" charset="0"/>
                <a:ea typeface="Times New Roman" panose="02020603050405020304" pitchFamily="18" charset="0"/>
              </a:rPr>
              <a:t>à một ứng dụng phần mềm cho phép các trường đại học, cao đẳng, trung học chuyên nghiệp và các trung tâm đào tạo khác quản lý thông tin liên quan đến sinh viên</a:t>
            </a:r>
            <a:endParaRPr lang="vi-VN" sz="2400"/>
          </a:p>
        </p:txBody>
      </p:sp>
      <p:sp>
        <p:nvSpPr>
          <p:cNvPr id="14" name="TextBox 13">
            <a:extLst>
              <a:ext uri="{FF2B5EF4-FFF2-40B4-BE49-F238E27FC236}">
                <a16:creationId xmlns:a16="http://schemas.microsoft.com/office/drawing/2014/main" id="{C8184582-4FFA-B3FB-F0F7-DCFBDFB1037E}"/>
              </a:ext>
            </a:extLst>
          </p:cNvPr>
          <p:cNvSpPr txBox="1"/>
          <p:nvPr/>
        </p:nvSpPr>
        <p:spPr>
          <a:xfrm>
            <a:off x="4051513" y="4170206"/>
            <a:ext cx="7269630" cy="1569660"/>
          </a:xfrm>
          <a:prstGeom prst="rect">
            <a:avLst/>
          </a:prstGeom>
          <a:noFill/>
        </p:spPr>
        <p:txBody>
          <a:bodyPr wrap="square">
            <a:spAutoFit/>
          </a:bodyPr>
          <a:lstStyle/>
          <a:p>
            <a:pPr marL="342900" indent="-342900">
              <a:buFont typeface="Arial" panose="020B0604020202020204" pitchFamily="34" charset="0"/>
              <a:buChar char="•"/>
            </a:pPr>
            <a:r>
              <a:rPr lang="vi-VN" sz="2400">
                <a:effectLst/>
                <a:latin typeface="Times New Roman" panose="02020603050405020304" pitchFamily="18" charset="0"/>
                <a:ea typeface="Times New Roman" panose="02020603050405020304" pitchFamily="18" charset="0"/>
              </a:rPr>
              <a:t>Chương trình giúp cho việc quản lý các thông tin liên quan đến sinh viên, như thông tin cá nhân, học phí, học tập, điểm số và các hoạt động khác của sinh viên, trở nên dễ dàng hơn</a:t>
            </a:r>
            <a:endParaRPr lang="vi-VN" sz="2400"/>
          </a:p>
        </p:txBody>
      </p:sp>
    </p:spTree>
    <p:extLst>
      <p:ext uri="{BB962C8B-B14F-4D97-AF65-F5344CB8AC3E}">
        <p14:creationId xmlns:p14="http://schemas.microsoft.com/office/powerpoint/2010/main" val="25470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25A1D663-E09C-7BD2-E1C3-FB036F9D2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7108E681-48B0-F3A6-8F7D-EB4643088581}"/>
              </a:ext>
            </a:extLst>
          </p:cNvPr>
          <p:cNvSpPr/>
          <p:nvPr/>
        </p:nvSpPr>
        <p:spPr>
          <a:xfrm>
            <a:off x="1160241" y="74429"/>
            <a:ext cx="10641899" cy="111002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III: KẾT QUẢ THỰC NGHIỆM</a:t>
            </a:r>
            <a:endParaRPr lang="vi-VN" sz="3200"/>
          </a:p>
        </p:txBody>
      </p:sp>
      <p:sp>
        <p:nvSpPr>
          <p:cNvPr id="4" name="TextBox 3">
            <a:extLst>
              <a:ext uri="{FF2B5EF4-FFF2-40B4-BE49-F238E27FC236}">
                <a16:creationId xmlns:a16="http://schemas.microsoft.com/office/drawing/2014/main" id="{F7C86379-D566-C9CF-2ADE-511BACB3B66D}"/>
              </a:ext>
            </a:extLst>
          </p:cNvPr>
          <p:cNvSpPr txBox="1"/>
          <p:nvPr/>
        </p:nvSpPr>
        <p:spPr>
          <a:xfrm>
            <a:off x="0" y="1258880"/>
            <a:ext cx="3263688" cy="461665"/>
          </a:xfrm>
          <a:prstGeom prst="rect">
            <a:avLst/>
          </a:prstGeom>
          <a:noFill/>
        </p:spPr>
        <p:txBody>
          <a:bodyPr wrap="square" rtlCol="0">
            <a:spAutoFit/>
          </a:bodyPr>
          <a:lstStyle/>
          <a:p>
            <a:r>
              <a:rPr lang="vi-VN" sz="2400" b="1" u="sng">
                <a:latin typeface="+mj-lt"/>
              </a:rPr>
              <a:t>1. Kịch bản thực hiện</a:t>
            </a:r>
          </a:p>
        </p:txBody>
      </p:sp>
      <p:sp>
        <p:nvSpPr>
          <p:cNvPr id="6" name="TextBox 5">
            <a:extLst>
              <a:ext uri="{FF2B5EF4-FFF2-40B4-BE49-F238E27FC236}">
                <a16:creationId xmlns:a16="http://schemas.microsoft.com/office/drawing/2014/main" id="{47D5F40C-1AA1-3DF4-2EB4-D5771A7B90A3}"/>
              </a:ext>
            </a:extLst>
          </p:cNvPr>
          <p:cNvSpPr txBox="1"/>
          <p:nvPr/>
        </p:nvSpPr>
        <p:spPr>
          <a:xfrm>
            <a:off x="0" y="1670902"/>
            <a:ext cx="3483429" cy="460511"/>
          </a:xfrm>
          <a:prstGeom prst="rect">
            <a:avLst/>
          </a:prstGeom>
          <a:noFill/>
        </p:spPr>
        <p:txBody>
          <a:bodyPr wrap="square">
            <a:spAutoFit/>
          </a:bodyPr>
          <a:lstStyle/>
          <a:p>
            <a:pPr marL="0" marR="0">
              <a:lnSpc>
                <a:spcPct val="107000"/>
              </a:lnSpc>
              <a:spcBef>
                <a:spcPts val="0"/>
              </a:spcBef>
              <a:spcAft>
                <a:spcPts val="0"/>
              </a:spcAft>
              <a:tabLst>
                <a:tab pos="3285490" algn="l"/>
              </a:tabLst>
            </a:pPr>
            <a:r>
              <a:rPr lang="vi-VN" sz="2400" b="1" u="sng">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 </a:t>
            </a:r>
            <a:r>
              <a:rPr lang="en-US" sz="2400" b="1" u="sng">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Cách thức hoạt động</a:t>
            </a:r>
            <a:endParaRPr lang="vi-VN" sz="2400" b="1">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5" name="Picture 4" descr="Hi Bee">
            <a:extLst>
              <a:ext uri="{FF2B5EF4-FFF2-40B4-BE49-F238E27FC236}">
                <a16:creationId xmlns:a16="http://schemas.microsoft.com/office/drawing/2014/main" id="{D64C704C-6D09-2E68-72C1-97F5A42A4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441" y="2131413"/>
            <a:ext cx="3786456" cy="3786456"/>
          </a:xfrm>
          <a:prstGeom prst="rect">
            <a:avLst/>
          </a:prstGeom>
        </p:spPr>
      </p:pic>
      <p:sp>
        <p:nvSpPr>
          <p:cNvPr id="9" name="Arrow: Left 8">
            <a:extLst>
              <a:ext uri="{FF2B5EF4-FFF2-40B4-BE49-F238E27FC236}">
                <a16:creationId xmlns:a16="http://schemas.microsoft.com/office/drawing/2014/main" id="{0B3BE91F-3A4D-C37D-E63D-CE5BDAF4DDFC}"/>
              </a:ext>
            </a:extLst>
          </p:cNvPr>
          <p:cNvSpPr/>
          <p:nvPr/>
        </p:nvSpPr>
        <p:spPr>
          <a:xfrm>
            <a:off x="3799114" y="2351314"/>
            <a:ext cx="6988629" cy="1186543"/>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2800">
                <a:latin typeface="Times New Roman" panose="02020603050405020304" pitchFamily="18" charset="0"/>
                <a:ea typeface="Times New Roman" panose="02020603050405020304" pitchFamily="18" charset="0"/>
              </a:rPr>
              <a:t>C</a:t>
            </a:r>
            <a:r>
              <a:rPr lang="vi-VN" sz="2800">
                <a:effectLst/>
                <a:latin typeface="Times New Roman" panose="02020603050405020304" pitchFamily="18" charset="0"/>
                <a:ea typeface="Times New Roman" panose="02020603050405020304" pitchFamily="18" charset="0"/>
              </a:rPr>
              <a:t>ần kết nối máy với server </a:t>
            </a:r>
            <a:endParaRPr lang="vi-VN" sz="2800"/>
          </a:p>
        </p:txBody>
      </p:sp>
      <p:sp>
        <p:nvSpPr>
          <p:cNvPr id="11" name="Flowchart: Connector 10">
            <a:extLst>
              <a:ext uri="{FF2B5EF4-FFF2-40B4-BE49-F238E27FC236}">
                <a16:creationId xmlns:a16="http://schemas.microsoft.com/office/drawing/2014/main" id="{D3632976-20C7-3916-8389-92DF2DBB3AAB}"/>
              </a:ext>
            </a:extLst>
          </p:cNvPr>
          <p:cNvSpPr/>
          <p:nvPr/>
        </p:nvSpPr>
        <p:spPr>
          <a:xfrm>
            <a:off x="3603171" y="2351313"/>
            <a:ext cx="1479192" cy="1273629"/>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7200">
                <a:latin typeface="+mj-lt"/>
              </a:rPr>
              <a:t>1</a:t>
            </a:r>
          </a:p>
        </p:txBody>
      </p:sp>
      <p:sp>
        <p:nvSpPr>
          <p:cNvPr id="13" name="Arrow: Left 12">
            <a:extLst>
              <a:ext uri="{FF2B5EF4-FFF2-40B4-BE49-F238E27FC236}">
                <a16:creationId xmlns:a16="http://schemas.microsoft.com/office/drawing/2014/main" id="{2280D31D-395B-B6D7-42BD-81E1AFAFF20C}"/>
              </a:ext>
            </a:extLst>
          </p:cNvPr>
          <p:cNvSpPr/>
          <p:nvPr/>
        </p:nvSpPr>
        <p:spPr>
          <a:xfrm>
            <a:off x="3799114" y="3766456"/>
            <a:ext cx="6988629" cy="1186543"/>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2800">
                <a:effectLst/>
                <a:latin typeface="Times New Roman" panose="02020603050405020304" pitchFamily="18" charset="0"/>
                <a:ea typeface="Times New Roman" panose="02020603050405020304" pitchFamily="18" charset="0"/>
              </a:rPr>
              <a:t>        Server sẽ nhận thông tin từ Client</a:t>
            </a:r>
            <a:endParaRPr lang="vi-VN" sz="2800"/>
          </a:p>
        </p:txBody>
      </p:sp>
      <p:sp>
        <p:nvSpPr>
          <p:cNvPr id="15" name="Flowchart: Connector 14">
            <a:extLst>
              <a:ext uri="{FF2B5EF4-FFF2-40B4-BE49-F238E27FC236}">
                <a16:creationId xmlns:a16="http://schemas.microsoft.com/office/drawing/2014/main" id="{FF472FA5-A3B5-D217-BBA1-F1E489866686}"/>
              </a:ext>
            </a:extLst>
          </p:cNvPr>
          <p:cNvSpPr/>
          <p:nvPr/>
        </p:nvSpPr>
        <p:spPr>
          <a:xfrm>
            <a:off x="3603171" y="3766455"/>
            <a:ext cx="1479192" cy="1273629"/>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7200">
                <a:latin typeface="+mj-lt"/>
              </a:rPr>
              <a:t>2</a:t>
            </a:r>
          </a:p>
        </p:txBody>
      </p:sp>
      <p:sp>
        <p:nvSpPr>
          <p:cNvPr id="16" name="Arrow: Left 15">
            <a:extLst>
              <a:ext uri="{FF2B5EF4-FFF2-40B4-BE49-F238E27FC236}">
                <a16:creationId xmlns:a16="http://schemas.microsoft.com/office/drawing/2014/main" id="{36CC63CB-B653-B778-12DC-68B59F3396FD}"/>
              </a:ext>
            </a:extLst>
          </p:cNvPr>
          <p:cNvSpPr/>
          <p:nvPr/>
        </p:nvSpPr>
        <p:spPr>
          <a:xfrm>
            <a:off x="3722915" y="5169971"/>
            <a:ext cx="7554686" cy="1471056"/>
          </a:xfrm>
          <a:prstGeom prst="leftArrow">
            <a:avLst>
              <a:gd name="adj1" fmla="val 50000"/>
              <a:gd name="adj2" fmla="val 54440"/>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2400">
                <a:effectLst/>
                <a:latin typeface="Times New Roman" panose="02020603050405020304" pitchFamily="18" charset="0"/>
                <a:ea typeface="Times New Roman" panose="02020603050405020304" pitchFamily="18" charset="0"/>
              </a:rPr>
              <a:t>        Server tiến hành xử lí thông tin trả về Client</a:t>
            </a:r>
            <a:endParaRPr lang="vi-VN" sz="2400"/>
          </a:p>
        </p:txBody>
      </p:sp>
      <p:sp>
        <p:nvSpPr>
          <p:cNvPr id="17" name="Flowchart: Connector 16">
            <a:extLst>
              <a:ext uri="{FF2B5EF4-FFF2-40B4-BE49-F238E27FC236}">
                <a16:creationId xmlns:a16="http://schemas.microsoft.com/office/drawing/2014/main" id="{97FFEB17-6A47-9707-9C5C-12BE2129F8C7}"/>
              </a:ext>
            </a:extLst>
          </p:cNvPr>
          <p:cNvSpPr/>
          <p:nvPr/>
        </p:nvSpPr>
        <p:spPr>
          <a:xfrm>
            <a:off x="3483429" y="5169971"/>
            <a:ext cx="1598934" cy="1471056"/>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7200">
                <a:latin typeface="+mj-lt"/>
              </a:rPr>
              <a:t>3</a:t>
            </a:r>
          </a:p>
        </p:txBody>
      </p:sp>
    </p:spTree>
    <p:extLst>
      <p:ext uri="{BB962C8B-B14F-4D97-AF65-F5344CB8AC3E}">
        <p14:creationId xmlns:p14="http://schemas.microsoft.com/office/powerpoint/2010/main" val="167814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5" grpId="0" animBg="1"/>
      <p:bldP spid="16" grpId="0" animBg="1"/>
      <p:bldP spid="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25A1D663-E09C-7BD2-E1C3-FB036F9D2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7108E681-48B0-F3A6-8F7D-EB4643088581}"/>
              </a:ext>
            </a:extLst>
          </p:cNvPr>
          <p:cNvSpPr/>
          <p:nvPr/>
        </p:nvSpPr>
        <p:spPr>
          <a:xfrm>
            <a:off x="1160241" y="-12657"/>
            <a:ext cx="10641899" cy="111002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III: KẾT QUẢ THỰC NGHIỆM</a:t>
            </a:r>
            <a:endParaRPr lang="vi-VN" sz="3200"/>
          </a:p>
        </p:txBody>
      </p:sp>
      <p:sp>
        <p:nvSpPr>
          <p:cNvPr id="4" name="TextBox 3">
            <a:extLst>
              <a:ext uri="{FF2B5EF4-FFF2-40B4-BE49-F238E27FC236}">
                <a16:creationId xmlns:a16="http://schemas.microsoft.com/office/drawing/2014/main" id="{F7C86379-D566-C9CF-2ADE-511BACB3B66D}"/>
              </a:ext>
            </a:extLst>
          </p:cNvPr>
          <p:cNvSpPr txBox="1"/>
          <p:nvPr/>
        </p:nvSpPr>
        <p:spPr>
          <a:xfrm>
            <a:off x="0" y="1258880"/>
            <a:ext cx="3263688" cy="461665"/>
          </a:xfrm>
          <a:prstGeom prst="rect">
            <a:avLst/>
          </a:prstGeom>
          <a:noFill/>
        </p:spPr>
        <p:txBody>
          <a:bodyPr wrap="square" rtlCol="0">
            <a:spAutoFit/>
          </a:bodyPr>
          <a:lstStyle/>
          <a:p>
            <a:r>
              <a:rPr lang="vi-VN" sz="2400" b="1" u="sng">
                <a:latin typeface="+mj-lt"/>
              </a:rPr>
              <a:t>1. Kịch bản thực hiện</a:t>
            </a:r>
          </a:p>
        </p:txBody>
      </p:sp>
      <p:sp>
        <p:nvSpPr>
          <p:cNvPr id="6" name="TextBox 5">
            <a:extLst>
              <a:ext uri="{FF2B5EF4-FFF2-40B4-BE49-F238E27FC236}">
                <a16:creationId xmlns:a16="http://schemas.microsoft.com/office/drawing/2014/main" id="{47D5F40C-1AA1-3DF4-2EB4-D5771A7B90A3}"/>
              </a:ext>
            </a:extLst>
          </p:cNvPr>
          <p:cNvSpPr txBox="1"/>
          <p:nvPr/>
        </p:nvSpPr>
        <p:spPr>
          <a:xfrm>
            <a:off x="0" y="1653347"/>
            <a:ext cx="4274288" cy="460511"/>
          </a:xfrm>
          <a:prstGeom prst="rect">
            <a:avLst/>
          </a:prstGeom>
          <a:noFill/>
        </p:spPr>
        <p:txBody>
          <a:bodyPr wrap="square">
            <a:spAutoFit/>
          </a:bodyPr>
          <a:lstStyle/>
          <a:p>
            <a:pPr marL="0" marR="0">
              <a:lnSpc>
                <a:spcPct val="107000"/>
              </a:lnSpc>
              <a:spcBef>
                <a:spcPts val="0"/>
              </a:spcBef>
              <a:spcAft>
                <a:spcPts val="0"/>
              </a:spcAft>
              <a:tabLst>
                <a:tab pos="3285490" algn="l"/>
              </a:tabLst>
            </a:pPr>
            <a:r>
              <a:rPr lang="vi-VN" sz="2400" b="1" u="sng">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 Giao diện chương trình</a:t>
            </a:r>
            <a:endParaRPr lang="vi-VN" sz="2400" b="1">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5" name="Picture 4" descr="Hi Bee">
            <a:extLst>
              <a:ext uri="{FF2B5EF4-FFF2-40B4-BE49-F238E27FC236}">
                <a16:creationId xmlns:a16="http://schemas.microsoft.com/office/drawing/2014/main" id="{D64C704C-6D09-2E68-72C1-97F5A42A4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162" y="4084800"/>
            <a:ext cx="2698771" cy="2698771"/>
          </a:xfrm>
          <a:prstGeom prst="rect">
            <a:avLst/>
          </a:prstGeom>
        </p:spPr>
      </p:pic>
      <p:pic>
        <p:nvPicPr>
          <p:cNvPr id="14" name="Picture 13">
            <a:extLst>
              <a:ext uri="{FF2B5EF4-FFF2-40B4-BE49-F238E27FC236}">
                <a16:creationId xmlns:a16="http://schemas.microsoft.com/office/drawing/2014/main" id="{6E406262-034C-2EB7-B923-30D28CA3BA4D}"/>
              </a:ext>
            </a:extLst>
          </p:cNvPr>
          <p:cNvPicPr>
            <a:picLocks noChangeAspect="1"/>
          </p:cNvPicPr>
          <p:nvPr/>
        </p:nvPicPr>
        <p:blipFill>
          <a:blip r:embed="rId4"/>
          <a:stretch>
            <a:fillRect/>
          </a:stretch>
        </p:blipFill>
        <p:spPr>
          <a:xfrm>
            <a:off x="4169229" y="1258880"/>
            <a:ext cx="7752654" cy="4815348"/>
          </a:xfrm>
          <a:prstGeom prst="rect">
            <a:avLst/>
          </a:prstGeom>
        </p:spPr>
      </p:pic>
      <p:pic>
        <p:nvPicPr>
          <p:cNvPr id="18" name="Picture 17">
            <a:extLst>
              <a:ext uri="{FF2B5EF4-FFF2-40B4-BE49-F238E27FC236}">
                <a16:creationId xmlns:a16="http://schemas.microsoft.com/office/drawing/2014/main" id="{20F2BFEE-528D-7FF7-CC0B-A9602CBB7984}"/>
              </a:ext>
            </a:extLst>
          </p:cNvPr>
          <p:cNvPicPr>
            <a:picLocks noChangeAspect="1"/>
          </p:cNvPicPr>
          <p:nvPr/>
        </p:nvPicPr>
        <p:blipFill>
          <a:blip r:embed="rId5"/>
          <a:stretch>
            <a:fillRect/>
          </a:stretch>
        </p:blipFill>
        <p:spPr>
          <a:xfrm>
            <a:off x="5780314" y="1653144"/>
            <a:ext cx="4952999" cy="2615540"/>
          </a:xfrm>
          <a:prstGeom prst="rect">
            <a:avLst/>
          </a:prstGeom>
        </p:spPr>
      </p:pic>
      <p:sp>
        <p:nvSpPr>
          <p:cNvPr id="19" name="Flowchart: Alternate Process 18">
            <a:extLst>
              <a:ext uri="{FF2B5EF4-FFF2-40B4-BE49-F238E27FC236}">
                <a16:creationId xmlns:a16="http://schemas.microsoft.com/office/drawing/2014/main" id="{3D055ABF-E170-8C12-75B2-4B5A785995BF}"/>
              </a:ext>
            </a:extLst>
          </p:cNvPr>
          <p:cNvSpPr/>
          <p:nvPr/>
        </p:nvSpPr>
        <p:spPr>
          <a:xfrm>
            <a:off x="580120" y="2492829"/>
            <a:ext cx="1978023" cy="936171"/>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a:latin typeface="Times New Roman" panose="02020603050405020304" pitchFamily="18" charset="0"/>
                <a:cs typeface="Times New Roman" panose="02020603050405020304" pitchFamily="18" charset="0"/>
              </a:rPr>
              <a:t>Giao diện phía Client</a:t>
            </a:r>
            <a:endParaRPr lang="vi-V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542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25A1D663-E09C-7BD2-E1C3-FB036F9D2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7108E681-48B0-F3A6-8F7D-EB4643088581}"/>
              </a:ext>
            </a:extLst>
          </p:cNvPr>
          <p:cNvSpPr/>
          <p:nvPr/>
        </p:nvSpPr>
        <p:spPr>
          <a:xfrm>
            <a:off x="1160241" y="74429"/>
            <a:ext cx="10641899" cy="111002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III: KẾT QUẢ THỰC NGHIỆM</a:t>
            </a:r>
            <a:endParaRPr lang="vi-VN" sz="3200"/>
          </a:p>
        </p:txBody>
      </p:sp>
      <p:sp>
        <p:nvSpPr>
          <p:cNvPr id="4" name="TextBox 3">
            <a:extLst>
              <a:ext uri="{FF2B5EF4-FFF2-40B4-BE49-F238E27FC236}">
                <a16:creationId xmlns:a16="http://schemas.microsoft.com/office/drawing/2014/main" id="{F7C86379-D566-C9CF-2ADE-511BACB3B66D}"/>
              </a:ext>
            </a:extLst>
          </p:cNvPr>
          <p:cNvSpPr txBox="1"/>
          <p:nvPr/>
        </p:nvSpPr>
        <p:spPr>
          <a:xfrm>
            <a:off x="0" y="1258880"/>
            <a:ext cx="3263688" cy="461665"/>
          </a:xfrm>
          <a:prstGeom prst="rect">
            <a:avLst/>
          </a:prstGeom>
          <a:noFill/>
        </p:spPr>
        <p:txBody>
          <a:bodyPr wrap="square" rtlCol="0">
            <a:spAutoFit/>
          </a:bodyPr>
          <a:lstStyle/>
          <a:p>
            <a:r>
              <a:rPr lang="vi-VN" sz="2400" b="1" u="sng">
                <a:latin typeface="+mj-lt"/>
              </a:rPr>
              <a:t>1. Kịch bản thực hiện</a:t>
            </a:r>
          </a:p>
        </p:txBody>
      </p:sp>
      <p:sp>
        <p:nvSpPr>
          <p:cNvPr id="6" name="TextBox 5">
            <a:extLst>
              <a:ext uri="{FF2B5EF4-FFF2-40B4-BE49-F238E27FC236}">
                <a16:creationId xmlns:a16="http://schemas.microsoft.com/office/drawing/2014/main" id="{47D5F40C-1AA1-3DF4-2EB4-D5771A7B90A3}"/>
              </a:ext>
            </a:extLst>
          </p:cNvPr>
          <p:cNvSpPr txBox="1"/>
          <p:nvPr/>
        </p:nvSpPr>
        <p:spPr>
          <a:xfrm>
            <a:off x="0" y="1726479"/>
            <a:ext cx="4274288" cy="460511"/>
          </a:xfrm>
          <a:prstGeom prst="rect">
            <a:avLst/>
          </a:prstGeom>
          <a:noFill/>
        </p:spPr>
        <p:txBody>
          <a:bodyPr wrap="square">
            <a:spAutoFit/>
          </a:bodyPr>
          <a:lstStyle/>
          <a:p>
            <a:pPr marL="0" marR="0">
              <a:lnSpc>
                <a:spcPct val="107000"/>
              </a:lnSpc>
              <a:spcBef>
                <a:spcPts val="0"/>
              </a:spcBef>
              <a:spcAft>
                <a:spcPts val="0"/>
              </a:spcAft>
              <a:tabLst>
                <a:tab pos="3285490" algn="l"/>
              </a:tabLst>
            </a:pPr>
            <a:r>
              <a:rPr lang="vi-VN" sz="2400" b="1" u="sng">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 Giao diện chương trình</a:t>
            </a:r>
            <a:endParaRPr lang="vi-VN" sz="2400" b="1">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5" name="Picture 4" descr="Hi Bee">
            <a:extLst>
              <a:ext uri="{FF2B5EF4-FFF2-40B4-BE49-F238E27FC236}">
                <a16:creationId xmlns:a16="http://schemas.microsoft.com/office/drawing/2014/main" id="{D64C704C-6D09-2E68-72C1-97F5A42A4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162" y="4084800"/>
            <a:ext cx="2698771" cy="2698771"/>
          </a:xfrm>
          <a:prstGeom prst="rect">
            <a:avLst/>
          </a:prstGeom>
        </p:spPr>
      </p:pic>
      <p:pic>
        <p:nvPicPr>
          <p:cNvPr id="14" name="Picture 13">
            <a:extLst>
              <a:ext uri="{FF2B5EF4-FFF2-40B4-BE49-F238E27FC236}">
                <a16:creationId xmlns:a16="http://schemas.microsoft.com/office/drawing/2014/main" id="{6E406262-034C-2EB7-B923-30D28CA3BA4D}"/>
              </a:ext>
            </a:extLst>
          </p:cNvPr>
          <p:cNvPicPr>
            <a:picLocks noChangeAspect="1"/>
          </p:cNvPicPr>
          <p:nvPr/>
        </p:nvPicPr>
        <p:blipFill>
          <a:blip r:embed="rId4"/>
          <a:stretch>
            <a:fillRect/>
          </a:stretch>
        </p:blipFill>
        <p:spPr>
          <a:xfrm>
            <a:off x="4439346" y="1184452"/>
            <a:ext cx="7752654" cy="4857120"/>
          </a:xfrm>
          <a:prstGeom prst="rect">
            <a:avLst/>
          </a:prstGeom>
        </p:spPr>
      </p:pic>
      <p:sp>
        <p:nvSpPr>
          <p:cNvPr id="19" name="Flowchart: Alternate Process 18">
            <a:extLst>
              <a:ext uri="{FF2B5EF4-FFF2-40B4-BE49-F238E27FC236}">
                <a16:creationId xmlns:a16="http://schemas.microsoft.com/office/drawing/2014/main" id="{3D055ABF-E170-8C12-75B2-4B5A785995BF}"/>
              </a:ext>
            </a:extLst>
          </p:cNvPr>
          <p:cNvSpPr/>
          <p:nvPr/>
        </p:nvSpPr>
        <p:spPr>
          <a:xfrm>
            <a:off x="580120" y="2492829"/>
            <a:ext cx="1978023" cy="936171"/>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a:latin typeface="Times New Roman" panose="02020603050405020304" pitchFamily="18" charset="0"/>
                <a:cs typeface="Times New Roman" panose="02020603050405020304" pitchFamily="18" charset="0"/>
              </a:rPr>
              <a:t>Giao diện phía Client</a:t>
            </a:r>
            <a:endParaRPr lang="vi-VN" sz="24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CE21A4B-6218-BC5E-85A1-C64791275713}"/>
              </a:ext>
            </a:extLst>
          </p:cNvPr>
          <p:cNvPicPr>
            <a:picLocks noChangeAspect="1"/>
          </p:cNvPicPr>
          <p:nvPr/>
        </p:nvPicPr>
        <p:blipFill>
          <a:blip r:embed="rId5"/>
          <a:stretch>
            <a:fillRect/>
          </a:stretch>
        </p:blipFill>
        <p:spPr>
          <a:xfrm>
            <a:off x="5987782" y="1621971"/>
            <a:ext cx="5039447" cy="2539029"/>
          </a:xfrm>
          <a:prstGeom prst="rect">
            <a:avLst/>
          </a:prstGeom>
        </p:spPr>
      </p:pic>
    </p:spTree>
    <p:extLst>
      <p:ext uri="{BB962C8B-B14F-4D97-AF65-F5344CB8AC3E}">
        <p14:creationId xmlns:p14="http://schemas.microsoft.com/office/powerpoint/2010/main" val="70372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25A1D663-E09C-7BD2-E1C3-FB036F9D2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7108E681-48B0-F3A6-8F7D-EB4643088581}"/>
              </a:ext>
            </a:extLst>
          </p:cNvPr>
          <p:cNvSpPr/>
          <p:nvPr/>
        </p:nvSpPr>
        <p:spPr>
          <a:xfrm>
            <a:off x="1160241" y="74429"/>
            <a:ext cx="10641899" cy="111002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III: KẾT QUẢ THỰC NGHIỆM</a:t>
            </a:r>
            <a:endParaRPr lang="vi-VN" sz="3200"/>
          </a:p>
        </p:txBody>
      </p:sp>
      <p:sp>
        <p:nvSpPr>
          <p:cNvPr id="4" name="TextBox 3">
            <a:extLst>
              <a:ext uri="{FF2B5EF4-FFF2-40B4-BE49-F238E27FC236}">
                <a16:creationId xmlns:a16="http://schemas.microsoft.com/office/drawing/2014/main" id="{F7C86379-D566-C9CF-2ADE-511BACB3B66D}"/>
              </a:ext>
            </a:extLst>
          </p:cNvPr>
          <p:cNvSpPr txBox="1"/>
          <p:nvPr/>
        </p:nvSpPr>
        <p:spPr>
          <a:xfrm>
            <a:off x="0" y="1258880"/>
            <a:ext cx="3263688" cy="461665"/>
          </a:xfrm>
          <a:prstGeom prst="rect">
            <a:avLst/>
          </a:prstGeom>
          <a:noFill/>
        </p:spPr>
        <p:txBody>
          <a:bodyPr wrap="square" rtlCol="0">
            <a:spAutoFit/>
          </a:bodyPr>
          <a:lstStyle/>
          <a:p>
            <a:r>
              <a:rPr lang="vi-VN" sz="2400" b="1" u="sng">
                <a:latin typeface="+mj-lt"/>
              </a:rPr>
              <a:t>1. Kịch bản thực hiện</a:t>
            </a:r>
          </a:p>
        </p:txBody>
      </p:sp>
      <p:sp>
        <p:nvSpPr>
          <p:cNvPr id="6" name="TextBox 5">
            <a:extLst>
              <a:ext uri="{FF2B5EF4-FFF2-40B4-BE49-F238E27FC236}">
                <a16:creationId xmlns:a16="http://schemas.microsoft.com/office/drawing/2014/main" id="{47D5F40C-1AA1-3DF4-2EB4-D5771A7B90A3}"/>
              </a:ext>
            </a:extLst>
          </p:cNvPr>
          <p:cNvSpPr txBox="1"/>
          <p:nvPr/>
        </p:nvSpPr>
        <p:spPr>
          <a:xfrm>
            <a:off x="0" y="1726479"/>
            <a:ext cx="4274288" cy="460511"/>
          </a:xfrm>
          <a:prstGeom prst="rect">
            <a:avLst/>
          </a:prstGeom>
          <a:noFill/>
        </p:spPr>
        <p:txBody>
          <a:bodyPr wrap="square">
            <a:spAutoFit/>
          </a:bodyPr>
          <a:lstStyle/>
          <a:p>
            <a:pPr marL="0" marR="0">
              <a:lnSpc>
                <a:spcPct val="107000"/>
              </a:lnSpc>
              <a:spcBef>
                <a:spcPts val="0"/>
              </a:spcBef>
              <a:spcAft>
                <a:spcPts val="0"/>
              </a:spcAft>
              <a:tabLst>
                <a:tab pos="3285490" algn="l"/>
              </a:tabLst>
            </a:pPr>
            <a:r>
              <a:rPr lang="vi-VN" sz="2400" b="1" u="sng">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 Giao diện chương trình</a:t>
            </a:r>
            <a:endParaRPr lang="vi-VN" sz="2400" b="1">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5" name="Picture 4" descr="Hi Bee">
            <a:extLst>
              <a:ext uri="{FF2B5EF4-FFF2-40B4-BE49-F238E27FC236}">
                <a16:creationId xmlns:a16="http://schemas.microsoft.com/office/drawing/2014/main" id="{D64C704C-6D09-2E68-72C1-97F5A42A4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162" y="4084800"/>
            <a:ext cx="2698771" cy="2698771"/>
          </a:xfrm>
          <a:prstGeom prst="rect">
            <a:avLst/>
          </a:prstGeom>
        </p:spPr>
      </p:pic>
      <p:pic>
        <p:nvPicPr>
          <p:cNvPr id="14" name="Picture 13">
            <a:extLst>
              <a:ext uri="{FF2B5EF4-FFF2-40B4-BE49-F238E27FC236}">
                <a16:creationId xmlns:a16="http://schemas.microsoft.com/office/drawing/2014/main" id="{6E406262-034C-2EB7-B923-30D28CA3BA4D}"/>
              </a:ext>
            </a:extLst>
          </p:cNvPr>
          <p:cNvPicPr>
            <a:picLocks noChangeAspect="1"/>
          </p:cNvPicPr>
          <p:nvPr/>
        </p:nvPicPr>
        <p:blipFill>
          <a:blip r:embed="rId4"/>
          <a:stretch>
            <a:fillRect/>
          </a:stretch>
        </p:blipFill>
        <p:spPr>
          <a:xfrm>
            <a:off x="4439346" y="1867605"/>
            <a:ext cx="7752654" cy="4990395"/>
          </a:xfrm>
          <a:prstGeom prst="rect">
            <a:avLst/>
          </a:prstGeom>
        </p:spPr>
      </p:pic>
      <p:sp>
        <p:nvSpPr>
          <p:cNvPr id="19" name="Flowchart: Alternate Process 18">
            <a:extLst>
              <a:ext uri="{FF2B5EF4-FFF2-40B4-BE49-F238E27FC236}">
                <a16:creationId xmlns:a16="http://schemas.microsoft.com/office/drawing/2014/main" id="{3D055ABF-E170-8C12-75B2-4B5A785995BF}"/>
              </a:ext>
            </a:extLst>
          </p:cNvPr>
          <p:cNvSpPr/>
          <p:nvPr/>
        </p:nvSpPr>
        <p:spPr>
          <a:xfrm>
            <a:off x="580120" y="2492829"/>
            <a:ext cx="1978023" cy="936171"/>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a:latin typeface="Times New Roman" panose="02020603050405020304" pitchFamily="18" charset="0"/>
                <a:cs typeface="Times New Roman" panose="02020603050405020304" pitchFamily="18" charset="0"/>
              </a:rPr>
              <a:t>Giao diện phía Server</a:t>
            </a:r>
            <a:endParaRPr lang="vi-VN" sz="2400">
              <a:latin typeface="Times New Roman" panose="02020603050405020304" pitchFamily="18" charset="0"/>
              <a:cs typeface="Times New Roman" panose="02020603050405020304" pitchFamily="18" charset="0"/>
            </a:endParaRPr>
          </a:p>
        </p:txBody>
      </p:sp>
      <p:pic>
        <p:nvPicPr>
          <p:cNvPr id="2050" name="Picture 2" descr="Không có mô tả.">
            <a:extLst>
              <a:ext uri="{FF2B5EF4-FFF2-40B4-BE49-F238E27FC236}">
                <a16:creationId xmlns:a16="http://schemas.microsoft.com/office/drawing/2014/main" id="{EF507505-7CE5-E4D9-B5CC-EBBA404E61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0806" y="2281767"/>
            <a:ext cx="5012794" cy="267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84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anim calcmode="lin" valueType="num">
                                      <p:cBhvr additive="base">
                                        <p:cTn id="21" dur="500" fill="hold"/>
                                        <p:tgtEl>
                                          <p:spTgt spid="2050"/>
                                        </p:tgtEl>
                                        <p:attrNameLst>
                                          <p:attrName>ppt_x</p:attrName>
                                        </p:attrNameLst>
                                      </p:cBhvr>
                                      <p:tavLst>
                                        <p:tav tm="0">
                                          <p:val>
                                            <p:strVal val="#ppt_x"/>
                                          </p:val>
                                        </p:tav>
                                        <p:tav tm="100000">
                                          <p:val>
                                            <p:strVal val="#ppt_x"/>
                                          </p:val>
                                        </p:tav>
                                      </p:tavLst>
                                    </p:anim>
                                    <p:anim calcmode="lin" valueType="num">
                                      <p:cBhvr additive="base">
                                        <p:cTn id="22"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25A1D663-E09C-7BD2-E1C3-FB036F9D2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7108E681-48B0-F3A6-8F7D-EB4643088581}"/>
              </a:ext>
            </a:extLst>
          </p:cNvPr>
          <p:cNvSpPr/>
          <p:nvPr/>
        </p:nvSpPr>
        <p:spPr>
          <a:xfrm>
            <a:off x="1160241" y="74429"/>
            <a:ext cx="10641899" cy="111002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III: KẾT QUẢ THỰC NGHIỆM</a:t>
            </a:r>
            <a:endParaRPr lang="vi-VN" sz="3200"/>
          </a:p>
        </p:txBody>
      </p:sp>
      <p:sp>
        <p:nvSpPr>
          <p:cNvPr id="4" name="TextBox 3">
            <a:extLst>
              <a:ext uri="{FF2B5EF4-FFF2-40B4-BE49-F238E27FC236}">
                <a16:creationId xmlns:a16="http://schemas.microsoft.com/office/drawing/2014/main" id="{F7C86379-D566-C9CF-2ADE-511BACB3B66D}"/>
              </a:ext>
            </a:extLst>
          </p:cNvPr>
          <p:cNvSpPr txBox="1"/>
          <p:nvPr/>
        </p:nvSpPr>
        <p:spPr>
          <a:xfrm>
            <a:off x="0" y="1258880"/>
            <a:ext cx="3263688" cy="461665"/>
          </a:xfrm>
          <a:prstGeom prst="rect">
            <a:avLst/>
          </a:prstGeom>
          <a:noFill/>
        </p:spPr>
        <p:txBody>
          <a:bodyPr wrap="square" rtlCol="0">
            <a:spAutoFit/>
          </a:bodyPr>
          <a:lstStyle/>
          <a:p>
            <a:r>
              <a:rPr lang="vi-VN" sz="2400" b="1" u="sng">
                <a:latin typeface="+mj-lt"/>
              </a:rPr>
              <a:t>2.Yêu cầu thực nghiệm</a:t>
            </a:r>
          </a:p>
        </p:txBody>
      </p:sp>
      <p:pic>
        <p:nvPicPr>
          <p:cNvPr id="7" name="Picture 6" descr="Well Bee">
            <a:extLst>
              <a:ext uri="{FF2B5EF4-FFF2-40B4-BE49-F238E27FC236}">
                <a16:creationId xmlns:a16="http://schemas.microsoft.com/office/drawing/2014/main" id="{574EAFE7-7862-35AE-A577-7AEDA04C5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5978" y="1056503"/>
            <a:ext cx="4411892" cy="4411892"/>
          </a:xfrm>
          <a:prstGeom prst="rect">
            <a:avLst/>
          </a:prstGeom>
        </p:spPr>
      </p:pic>
      <p:sp>
        <p:nvSpPr>
          <p:cNvPr id="10" name="Arrow: Right 9">
            <a:extLst>
              <a:ext uri="{FF2B5EF4-FFF2-40B4-BE49-F238E27FC236}">
                <a16:creationId xmlns:a16="http://schemas.microsoft.com/office/drawing/2014/main" id="{DAE80E22-7BCA-6069-F9F0-BD4A28940478}"/>
              </a:ext>
            </a:extLst>
          </p:cNvPr>
          <p:cNvSpPr/>
          <p:nvPr/>
        </p:nvSpPr>
        <p:spPr>
          <a:xfrm>
            <a:off x="0" y="2215917"/>
            <a:ext cx="682622" cy="32958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a:p>
        </p:txBody>
      </p:sp>
      <p:sp>
        <p:nvSpPr>
          <p:cNvPr id="12" name="TextBox 11">
            <a:extLst>
              <a:ext uri="{FF2B5EF4-FFF2-40B4-BE49-F238E27FC236}">
                <a16:creationId xmlns:a16="http://schemas.microsoft.com/office/drawing/2014/main" id="{A73299A9-BC7C-AA65-2D5C-41C420461C25}"/>
              </a:ext>
            </a:extLst>
          </p:cNvPr>
          <p:cNvSpPr txBox="1"/>
          <p:nvPr/>
        </p:nvSpPr>
        <p:spPr>
          <a:xfrm>
            <a:off x="816428" y="2099082"/>
            <a:ext cx="2627988" cy="523220"/>
          </a:xfrm>
          <a:prstGeom prst="rect">
            <a:avLst/>
          </a:prstGeom>
          <a:noFill/>
        </p:spPr>
        <p:txBody>
          <a:bodyPr wrap="square">
            <a:spAutoFit/>
          </a:bodyPr>
          <a:lstStyle/>
          <a:p>
            <a:r>
              <a:rPr lang="en-US" sz="2800" b="1">
                <a:effectLst/>
                <a:latin typeface="Times New Roman" panose="02020603050405020304" pitchFamily="18" charset="0"/>
                <a:ea typeface="Times New Roman" panose="02020603050405020304" pitchFamily="18" charset="0"/>
              </a:rPr>
              <a:t>Độ chính xác</a:t>
            </a:r>
            <a:endParaRPr lang="vi-VN" sz="2800" b="1"/>
          </a:p>
        </p:txBody>
      </p:sp>
      <p:sp>
        <p:nvSpPr>
          <p:cNvPr id="13" name="Arrow: Right 12">
            <a:extLst>
              <a:ext uri="{FF2B5EF4-FFF2-40B4-BE49-F238E27FC236}">
                <a16:creationId xmlns:a16="http://schemas.microsoft.com/office/drawing/2014/main" id="{749E615A-0690-139D-2BD8-40D594FCB829}"/>
              </a:ext>
            </a:extLst>
          </p:cNvPr>
          <p:cNvSpPr/>
          <p:nvPr/>
        </p:nvSpPr>
        <p:spPr>
          <a:xfrm>
            <a:off x="0" y="2836046"/>
            <a:ext cx="682622" cy="32958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a:p>
        </p:txBody>
      </p:sp>
      <p:sp>
        <p:nvSpPr>
          <p:cNvPr id="16" name="TextBox 15">
            <a:extLst>
              <a:ext uri="{FF2B5EF4-FFF2-40B4-BE49-F238E27FC236}">
                <a16:creationId xmlns:a16="http://schemas.microsoft.com/office/drawing/2014/main" id="{CA0DC2C6-FF5A-B648-A019-34CC4434ECC1}"/>
              </a:ext>
            </a:extLst>
          </p:cNvPr>
          <p:cNvSpPr txBox="1"/>
          <p:nvPr/>
        </p:nvSpPr>
        <p:spPr>
          <a:xfrm>
            <a:off x="744082" y="2739229"/>
            <a:ext cx="2627988" cy="523220"/>
          </a:xfrm>
          <a:prstGeom prst="rect">
            <a:avLst/>
          </a:prstGeom>
          <a:noFill/>
        </p:spPr>
        <p:txBody>
          <a:bodyPr wrap="square">
            <a:spAutoFit/>
          </a:bodyPr>
          <a:lstStyle/>
          <a:p>
            <a:r>
              <a:rPr lang="en-US" sz="2800" b="1">
                <a:effectLst/>
                <a:latin typeface="Times New Roman" panose="02020603050405020304" pitchFamily="18" charset="0"/>
                <a:ea typeface="Times New Roman" panose="02020603050405020304" pitchFamily="18" charset="0"/>
              </a:rPr>
              <a:t>Tính bảo mật</a:t>
            </a:r>
            <a:endParaRPr lang="vi-VN" sz="2800" b="1"/>
          </a:p>
        </p:txBody>
      </p:sp>
      <p:sp>
        <p:nvSpPr>
          <p:cNvPr id="18" name="TextBox 17">
            <a:extLst>
              <a:ext uri="{FF2B5EF4-FFF2-40B4-BE49-F238E27FC236}">
                <a16:creationId xmlns:a16="http://schemas.microsoft.com/office/drawing/2014/main" id="{DF5EEB62-2011-822D-C891-C488353DACEB}"/>
              </a:ext>
            </a:extLst>
          </p:cNvPr>
          <p:cNvSpPr txBox="1"/>
          <p:nvPr/>
        </p:nvSpPr>
        <p:spPr>
          <a:xfrm>
            <a:off x="673664" y="3414514"/>
            <a:ext cx="2891747" cy="523220"/>
          </a:xfrm>
          <a:prstGeom prst="rect">
            <a:avLst/>
          </a:prstGeom>
          <a:noFill/>
        </p:spPr>
        <p:txBody>
          <a:bodyPr wrap="square">
            <a:spAutoFit/>
          </a:bodyPr>
          <a:lstStyle/>
          <a:p>
            <a:r>
              <a:rPr lang="en-US" sz="2800" b="1">
                <a:effectLst/>
                <a:latin typeface="Times New Roman" panose="02020603050405020304" pitchFamily="18" charset="0"/>
                <a:ea typeface="Times New Roman" panose="02020603050405020304" pitchFamily="18" charset="0"/>
              </a:rPr>
              <a:t>Tính khả chuyển</a:t>
            </a:r>
            <a:endParaRPr lang="vi-VN" sz="2800" b="1"/>
          </a:p>
        </p:txBody>
      </p:sp>
      <p:sp>
        <p:nvSpPr>
          <p:cNvPr id="20" name="Arrow: Right 19">
            <a:extLst>
              <a:ext uri="{FF2B5EF4-FFF2-40B4-BE49-F238E27FC236}">
                <a16:creationId xmlns:a16="http://schemas.microsoft.com/office/drawing/2014/main" id="{DBF816EC-A46D-E32E-A26A-1FAC9D364AE9}"/>
              </a:ext>
            </a:extLst>
          </p:cNvPr>
          <p:cNvSpPr/>
          <p:nvPr/>
        </p:nvSpPr>
        <p:spPr>
          <a:xfrm>
            <a:off x="-8958" y="3527574"/>
            <a:ext cx="682622" cy="32958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a:p>
        </p:txBody>
      </p:sp>
      <p:sp>
        <p:nvSpPr>
          <p:cNvPr id="21" name="Arrow: Right 20">
            <a:extLst>
              <a:ext uri="{FF2B5EF4-FFF2-40B4-BE49-F238E27FC236}">
                <a16:creationId xmlns:a16="http://schemas.microsoft.com/office/drawing/2014/main" id="{A90E9414-5E30-77F1-4E00-BE7531FC281B}"/>
              </a:ext>
            </a:extLst>
          </p:cNvPr>
          <p:cNvSpPr/>
          <p:nvPr/>
        </p:nvSpPr>
        <p:spPr>
          <a:xfrm>
            <a:off x="10885" y="4202917"/>
            <a:ext cx="682622" cy="32958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a:p>
        </p:txBody>
      </p:sp>
      <p:sp>
        <p:nvSpPr>
          <p:cNvPr id="23" name="TextBox 22">
            <a:extLst>
              <a:ext uri="{FF2B5EF4-FFF2-40B4-BE49-F238E27FC236}">
                <a16:creationId xmlns:a16="http://schemas.microsoft.com/office/drawing/2014/main" id="{AA79A082-5EFF-9E3E-7958-5F04A8283509}"/>
              </a:ext>
            </a:extLst>
          </p:cNvPr>
          <p:cNvSpPr txBox="1"/>
          <p:nvPr/>
        </p:nvSpPr>
        <p:spPr>
          <a:xfrm>
            <a:off x="693507" y="4103049"/>
            <a:ext cx="3334208" cy="954107"/>
          </a:xfrm>
          <a:prstGeom prst="rect">
            <a:avLst/>
          </a:prstGeom>
          <a:noFill/>
        </p:spPr>
        <p:txBody>
          <a:bodyPr wrap="square">
            <a:spAutoFit/>
          </a:bodyPr>
          <a:lstStyle/>
          <a:p>
            <a:r>
              <a:rPr lang="en-US" sz="2800" b="1">
                <a:effectLst/>
                <a:latin typeface="Times New Roman" panose="02020603050405020304" pitchFamily="18" charset="0"/>
                <a:ea typeface="Times New Roman" panose="02020603050405020304" pitchFamily="18" charset="0"/>
              </a:rPr>
              <a:t>Tính thân thiện với</a:t>
            </a:r>
          </a:p>
          <a:p>
            <a:r>
              <a:rPr lang="en-US" sz="2800" b="1">
                <a:effectLst/>
                <a:latin typeface="Times New Roman" panose="02020603050405020304" pitchFamily="18" charset="0"/>
                <a:ea typeface="Times New Roman" panose="02020603050405020304" pitchFamily="18" charset="0"/>
              </a:rPr>
              <a:t> người dùng</a:t>
            </a:r>
            <a:endParaRPr lang="vi-VN" sz="2800" b="1"/>
          </a:p>
        </p:txBody>
      </p:sp>
      <p:sp>
        <p:nvSpPr>
          <p:cNvPr id="24" name="Arrow: Right 23">
            <a:extLst>
              <a:ext uri="{FF2B5EF4-FFF2-40B4-BE49-F238E27FC236}">
                <a16:creationId xmlns:a16="http://schemas.microsoft.com/office/drawing/2014/main" id="{3C17F430-B078-00EF-A64D-E8DB46A651FE}"/>
              </a:ext>
            </a:extLst>
          </p:cNvPr>
          <p:cNvSpPr/>
          <p:nvPr/>
        </p:nvSpPr>
        <p:spPr>
          <a:xfrm>
            <a:off x="4209543" y="3621397"/>
            <a:ext cx="682622" cy="32958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a:p>
        </p:txBody>
      </p:sp>
      <p:sp>
        <p:nvSpPr>
          <p:cNvPr id="26" name="TextBox 25">
            <a:extLst>
              <a:ext uri="{FF2B5EF4-FFF2-40B4-BE49-F238E27FC236}">
                <a16:creationId xmlns:a16="http://schemas.microsoft.com/office/drawing/2014/main" id="{C31FF9E4-E257-5476-D240-055EF011E45A}"/>
              </a:ext>
            </a:extLst>
          </p:cNvPr>
          <p:cNvSpPr txBox="1"/>
          <p:nvPr/>
        </p:nvSpPr>
        <p:spPr>
          <a:xfrm>
            <a:off x="4962583" y="3524580"/>
            <a:ext cx="2627988" cy="523220"/>
          </a:xfrm>
          <a:prstGeom prst="rect">
            <a:avLst/>
          </a:prstGeom>
          <a:noFill/>
        </p:spPr>
        <p:txBody>
          <a:bodyPr wrap="square">
            <a:spAutoFit/>
          </a:bodyPr>
          <a:lstStyle/>
          <a:p>
            <a:r>
              <a:rPr lang="en-US" sz="2800" b="1">
                <a:effectLst/>
                <a:latin typeface="Times New Roman" panose="02020603050405020304" pitchFamily="18" charset="0"/>
                <a:ea typeface="Times New Roman" panose="02020603050405020304" pitchFamily="18" charset="0"/>
              </a:rPr>
              <a:t>Tính linh hoạt</a:t>
            </a:r>
            <a:endParaRPr lang="vi-VN" sz="2800" b="1"/>
          </a:p>
        </p:txBody>
      </p:sp>
      <p:sp>
        <p:nvSpPr>
          <p:cNvPr id="28" name="TextBox 27">
            <a:extLst>
              <a:ext uri="{FF2B5EF4-FFF2-40B4-BE49-F238E27FC236}">
                <a16:creationId xmlns:a16="http://schemas.microsoft.com/office/drawing/2014/main" id="{7FA21FA0-3BCA-B602-3FD7-00E6F09C7102}"/>
              </a:ext>
            </a:extLst>
          </p:cNvPr>
          <p:cNvSpPr txBox="1"/>
          <p:nvPr/>
        </p:nvSpPr>
        <p:spPr>
          <a:xfrm>
            <a:off x="4923910" y="2829967"/>
            <a:ext cx="2702835" cy="523220"/>
          </a:xfrm>
          <a:prstGeom prst="rect">
            <a:avLst/>
          </a:prstGeom>
          <a:noFill/>
        </p:spPr>
        <p:txBody>
          <a:bodyPr wrap="square">
            <a:spAutoFit/>
          </a:bodyPr>
          <a:lstStyle/>
          <a:p>
            <a:r>
              <a:rPr lang="en-US" sz="2800" b="1">
                <a:effectLst/>
                <a:latin typeface="Times New Roman" panose="02020603050405020304" pitchFamily="18" charset="0"/>
                <a:ea typeface="Times New Roman" panose="02020603050405020304" pitchFamily="18" charset="0"/>
              </a:rPr>
              <a:t>Tính đáp ứng</a:t>
            </a:r>
            <a:endParaRPr lang="vi-VN" sz="2800" b="1"/>
          </a:p>
        </p:txBody>
      </p:sp>
      <p:sp>
        <p:nvSpPr>
          <p:cNvPr id="29" name="Arrow: Right 28">
            <a:extLst>
              <a:ext uri="{FF2B5EF4-FFF2-40B4-BE49-F238E27FC236}">
                <a16:creationId xmlns:a16="http://schemas.microsoft.com/office/drawing/2014/main" id="{A8D38508-4E56-81A8-31E3-C25F91C9EBEC}"/>
              </a:ext>
            </a:extLst>
          </p:cNvPr>
          <p:cNvSpPr/>
          <p:nvPr/>
        </p:nvSpPr>
        <p:spPr>
          <a:xfrm>
            <a:off x="4173371" y="2961592"/>
            <a:ext cx="682622" cy="32958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a:p>
        </p:txBody>
      </p:sp>
      <p:sp>
        <p:nvSpPr>
          <p:cNvPr id="31" name="TextBox 30">
            <a:extLst>
              <a:ext uri="{FF2B5EF4-FFF2-40B4-BE49-F238E27FC236}">
                <a16:creationId xmlns:a16="http://schemas.microsoft.com/office/drawing/2014/main" id="{3F0E0B14-C7C8-0A43-67D6-22418781CD53}"/>
              </a:ext>
            </a:extLst>
          </p:cNvPr>
          <p:cNvSpPr txBox="1"/>
          <p:nvPr/>
        </p:nvSpPr>
        <p:spPr>
          <a:xfrm>
            <a:off x="4996544" y="2041185"/>
            <a:ext cx="2449285" cy="523220"/>
          </a:xfrm>
          <a:prstGeom prst="rect">
            <a:avLst/>
          </a:prstGeom>
          <a:noFill/>
        </p:spPr>
        <p:txBody>
          <a:bodyPr wrap="square">
            <a:spAutoFit/>
          </a:bodyPr>
          <a:lstStyle/>
          <a:p>
            <a:r>
              <a:rPr lang="en-US" sz="2800" b="1">
                <a:effectLst/>
                <a:latin typeface="Times New Roman" panose="02020603050405020304" pitchFamily="18" charset="0"/>
                <a:ea typeface="Times New Roman" panose="02020603050405020304" pitchFamily="18" charset="0"/>
              </a:rPr>
              <a:t>Tính ổn định</a:t>
            </a:r>
            <a:endParaRPr lang="vi-VN" sz="2800" b="1"/>
          </a:p>
        </p:txBody>
      </p:sp>
      <p:sp>
        <p:nvSpPr>
          <p:cNvPr id="32" name="Arrow: Right 31">
            <a:extLst>
              <a:ext uri="{FF2B5EF4-FFF2-40B4-BE49-F238E27FC236}">
                <a16:creationId xmlns:a16="http://schemas.microsoft.com/office/drawing/2014/main" id="{90F1826E-FDE1-E2D2-00FB-68C84812B185}"/>
              </a:ext>
            </a:extLst>
          </p:cNvPr>
          <p:cNvSpPr/>
          <p:nvPr/>
        </p:nvSpPr>
        <p:spPr>
          <a:xfrm>
            <a:off x="4190326" y="2195898"/>
            <a:ext cx="682622" cy="32958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a:p>
        </p:txBody>
      </p:sp>
    </p:spTree>
    <p:extLst>
      <p:ext uri="{BB962C8B-B14F-4D97-AF65-F5344CB8AC3E}">
        <p14:creationId xmlns:p14="http://schemas.microsoft.com/office/powerpoint/2010/main" val="259428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ppt_x"/>
                                          </p:val>
                                        </p:tav>
                                        <p:tav tm="100000">
                                          <p:val>
                                            <p:strVal val="#ppt_x"/>
                                          </p:val>
                                        </p:tav>
                                      </p:tavLst>
                                    </p:anim>
                                    <p:anim calcmode="lin" valueType="num">
                                      <p:cBhvr additive="base">
                                        <p:cTn id="5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additive="base">
                                        <p:cTn id="61" dur="500" fill="hold"/>
                                        <p:tgtEl>
                                          <p:spTgt spid="29"/>
                                        </p:tgtEl>
                                        <p:attrNameLst>
                                          <p:attrName>ppt_x</p:attrName>
                                        </p:attrNameLst>
                                      </p:cBhvr>
                                      <p:tavLst>
                                        <p:tav tm="0">
                                          <p:val>
                                            <p:strVal val="#ppt_x"/>
                                          </p:val>
                                        </p:tav>
                                        <p:tav tm="100000">
                                          <p:val>
                                            <p:strVal val="#ppt_x"/>
                                          </p:val>
                                        </p:tav>
                                      </p:tavLst>
                                    </p:anim>
                                    <p:anim calcmode="lin" valueType="num">
                                      <p:cBhvr additive="base">
                                        <p:cTn id="6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ppt_x"/>
                                          </p:val>
                                        </p:tav>
                                        <p:tav tm="100000">
                                          <p:val>
                                            <p:strVal val="#ppt_x"/>
                                          </p:val>
                                        </p:tav>
                                      </p:tavLst>
                                    </p:anim>
                                    <p:anim calcmode="lin" valueType="num">
                                      <p:cBhvr additive="base">
                                        <p:cTn id="68" dur="500" fill="hold"/>
                                        <p:tgtEl>
                                          <p:spTgt spid="2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 calcmode="lin" valueType="num">
                                      <p:cBhvr additive="base">
                                        <p:cTn id="71" dur="500" fill="hold"/>
                                        <p:tgtEl>
                                          <p:spTgt spid="26"/>
                                        </p:tgtEl>
                                        <p:attrNameLst>
                                          <p:attrName>ppt_x</p:attrName>
                                        </p:attrNameLst>
                                      </p:cBhvr>
                                      <p:tavLst>
                                        <p:tav tm="0">
                                          <p:val>
                                            <p:strVal val="#ppt_x"/>
                                          </p:val>
                                        </p:tav>
                                        <p:tav tm="100000">
                                          <p:val>
                                            <p:strVal val="#ppt_x"/>
                                          </p:val>
                                        </p:tav>
                                      </p:tavLst>
                                    </p:anim>
                                    <p:anim calcmode="lin" valueType="num">
                                      <p:cBhvr additive="base">
                                        <p:cTn id="7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3" grpId="0" animBg="1"/>
      <p:bldP spid="16" grpId="0"/>
      <p:bldP spid="18" grpId="0"/>
      <p:bldP spid="20" grpId="0" animBg="1"/>
      <p:bldP spid="21" grpId="0" animBg="1"/>
      <p:bldP spid="23" grpId="0"/>
      <p:bldP spid="24" grpId="0" animBg="1"/>
      <p:bldP spid="26" grpId="0"/>
      <p:bldP spid="28" grpId="0"/>
      <p:bldP spid="29" grpId="0" animBg="1"/>
      <p:bldP spid="31" grpId="0"/>
      <p:bldP spid="3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25A1D663-E09C-7BD2-E1C3-FB036F9D2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7108E681-48B0-F3A6-8F7D-EB4643088581}"/>
              </a:ext>
            </a:extLst>
          </p:cNvPr>
          <p:cNvSpPr/>
          <p:nvPr/>
        </p:nvSpPr>
        <p:spPr>
          <a:xfrm>
            <a:off x="1160241" y="74429"/>
            <a:ext cx="10641899" cy="111002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III: KẾT QUẢ THỰC NGHIỆM</a:t>
            </a:r>
            <a:endParaRPr lang="vi-VN" sz="3200"/>
          </a:p>
        </p:txBody>
      </p:sp>
      <p:sp>
        <p:nvSpPr>
          <p:cNvPr id="4" name="TextBox 3">
            <a:extLst>
              <a:ext uri="{FF2B5EF4-FFF2-40B4-BE49-F238E27FC236}">
                <a16:creationId xmlns:a16="http://schemas.microsoft.com/office/drawing/2014/main" id="{F7C86379-D566-C9CF-2ADE-511BACB3B66D}"/>
              </a:ext>
            </a:extLst>
          </p:cNvPr>
          <p:cNvSpPr txBox="1"/>
          <p:nvPr/>
        </p:nvSpPr>
        <p:spPr>
          <a:xfrm>
            <a:off x="0" y="1258880"/>
            <a:ext cx="3263688" cy="461665"/>
          </a:xfrm>
          <a:prstGeom prst="rect">
            <a:avLst/>
          </a:prstGeom>
          <a:noFill/>
        </p:spPr>
        <p:txBody>
          <a:bodyPr wrap="square" rtlCol="0">
            <a:spAutoFit/>
          </a:bodyPr>
          <a:lstStyle/>
          <a:p>
            <a:r>
              <a:rPr lang="vi-VN" sz="2400" b="1" u="sng">
                <a:latin typeface="+mj-lt"/>
              </a:rPr>
              <a:t>3.Công cụ thực hiện</a:t>
            </a:r>
          </a:p>
        </p:txBody>
      </p:sp>
      <p:pic>
        <p:nvPicPr>
          <p:cNvPr id="5" name="Picture 4" descr="Charm Chicken">
            <a:extLst>
              <a:ext uri="{FF2B5EF4-FFF2-40B4-BE49-F238E27FC236}">
                <a16:creationId xmlns:a16="http://schemas.microsoft.com/office/drawing/2014/main" id="{C8006723-A517-097B-8F89-96C4175A71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127" y="1720545"/>
            <a:ext cx="3810000" cy="3810000"/>
          </a:xfrm>
          <a:prstGeom prst="rect">
            <a:avLst/>
          </a:prstGeom>
        </p:spPr>
      </p:pic>
      <p:pic>
        <p:nvPicPr>
          <p:cNvPr id="3074" name="Picture 2" descr="XAMPP - Wikipedia">
            <a:extLst>
              <a:ext uri="{FF2B5EF4-FFF2-40B4-BE49-F238E27FC236}">
                <a16:creationId xmlns:a16="http://schemas.microsoft.com/office/drawing/2014/main" id="{F59336BC-C612-E9F3-34E5-1D72B6156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3688" y="1691391"/>
            <a:ext cx="1447800" cy="14681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ntegration with NetBeans IDE | Virtuozzo">
            <a:extLst>
              <a:ext uri="{FF2B5EF4-FFF2-40B4-BE49-F238E27FC236}">
                <a16:creationId xmlns:a16="http://schemas.microsoft.com/office/drawing/2014/main" id="{2F973D64-2CE3-E86E-88AD-0D17201B9E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5038" y="4811487"/>
            <a:ext cx="2346131" cy="129037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Mysql là gì? Tổng hợp thông tin chi tiết nhất về Mysql">
            <a:extLst>
              <a:ext uri="{FF2B5EF4-FFF2-40B4-BE49-F238E27FC236}">
                <a16:creationId xmlns:a16="http://schemas.microsoft.com/office/drawing/2014/main" id="{10A8D176-2C6B-2E87-F3EF-3007C1D164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1009" y="3404281"/>
            <a:ext cx="2069076" cy="11625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5A8C77A-1808-DDA1-D3E1-DD6440E685F8}"/>
              </a:ext>
            </a:extLst>
          </p:cNvPr>
          <p:cNvSpPr txBox="1"/>
          <p:nvPr/>
        </p:nvSpPr>
        <p:spPr>
          <a:xfrm>
            <a:off x="5736475" y="3785480"/>
            <a:ext cx="4699591" cy="707886"/>
          </a:xfrm>
          <a:prstGeom prst="rect">
            <a:avLst/>
          </a:prstGeom>
          <a:noFill/>
        </p:spPr>
        <p:txBody>
          <a:bodyPr wrap="square" rtlCol="0">
            <a:spAutoFit/>
          </a:bodyPr>
          <a:lstStyle/>
          <a:p>
            <a:pPr marL="457200" indent="-4572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Lưu trữ và quản lí cơ sở dữ liệu</a:t>
            </a:r>
          </a:p>
          <a:p>
            <a:pPr marL="457200" indent="-457200">
              <a:buFont typeface="Arial" panose="020B0604020202020204" pitchFamily="34" charset="0"/>
              <a:buChar char="•"/>
            </a:pPr>
            <a:endParaRPr lang="vi-VN" sz="200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EE0ECE8-2554-41A1-F191-5A4C3DE6B224}"/>
              </a:ext>
            </a:extLst>
          </p:cNvPr>
          <p:cNvSpPr txBox="1"/>
          <p:nvPr/>
        </p:nvSpPr>
        <p:spPr>
          <a:xfrm>
            <a:off x="5875867" y="5102730"/>
            <a:ext cx="5422604" cy="707886"/>
          </a:xfrm>
          <a:prstGeom prst="rect">
            <a:avLst/>
          </a:prstGeom>
          <a:noFill/>
        </p:spPr>
        <p:txBody>
          <a:bodyPr wrap="square" rtlCol="0">
            <a:spAutoFit/>
          </a:bodyPr>
          <a:lstStyle/>
          <a:p>
            <a:pPr marL="342900" indent="-342900">
              <a:buFont typeface="Arial" panose="020B0604020202020204" pitchFamily="34" charset="0"/>
              <a:buChar char="•"/>
            </a:pPr>
            <a:r>
              <a:rPr lang="vi-VN" sz="2000" b="0" i="0">
                <a:solidFill>
                  <a:srgbClr val="24292F"/>
                </a:solidFill>
                <a:effectLst/>
                <a:latin typeface="+mj-lt"/>
              </a:rPr>
              <a:t>Thiết kế giao diện người dùng</a:t>
            </a:r>
            <a:endParaRPr lang="en-US" sz="2000" b="0" i="0">
              <a:solidFill>
                <a:srgbClr val="24292F"/>
              </a:solidFill>
              <a:effectLst/>
              <a:latin typeface="+mj-lt"/>
            </a:endParaRPr>
          </a:p>
          <a:p>
            <a:pPr marL="342900" indent="-342900">
              <a:buFont typeface="Arial" panose="020B0604020202020204" pitchFamily="34" charset="0"/>
              <a:buChar char="•"/>
            </a:pPr>
            <a:r>
              <a:rPr lang="en-US" sz="2000">
                <a:solidFill>
                  <a:srgbClr val="24292F"/>
                </a:solidFill>
                <a:latin typeface="Times New Roman" panose="02020603050405020304" pitchFamily="18" charset="0"/>
                <a:cs typeface="Times New Roman" panose="02020603050405020304" pitchFamily="18" charset="0"/>
              </a:rPr>
              <a:t>Tạo dự án , viết code, xây dựng và chạy chúng</a:t>
            </a:r>
            <a:endParaRPr lang="vi-VN" sz="200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36D9708-87F5-473D-B72B-B9A466CEB7D8}"/>
              </a:ext>
            </a:extLst>
          </p:cNvPr>
          <p:cNvSpPr txBox="1"/>
          <p:nvPr/>
        </p:nvSpPr>
        <p:spPr>
          <a:xfrm>
            <a:off x="4943021" y="1764566"/>
            <a:ext cx="6286500" cy="1323439"/>
          </a:xfrm>
          <a:prstGeom prst="rect">
            <a:avLst/>
          </a:prstGeom>
          <a:noFill/>
        </p:spPr>
        <p:txBody>
          <a:bodyPr wrap="square">
            <a:spAutoFit/>
          </a:bodyPr>
          <a:lstStyle/>
          <a:p>
            <a:pPr marL="342900" indent="-342900">
              <a:buFont typeface="Arial" panose="020B0604020202020204" pitchFamily="34" charset="0"/>
              <a:buChar char="•"/>
            </a:pPr>
            <a:r>
              <a:rPr lang="en-US" sz="2000">
                <a:solidFill>
                  <a:srgbClr val="24292F"/>
                </a:solidFill>
                <a:latin typeface="Times New Roman" panose="02020603050405020304" pitchFamily="18" charset="0"/>
                <a:cs typeface="Times New Roman" panose="02020603050405020304" pitchFamily="18" charset="0"/>
              </a:rPr>
              <a:t>C</a:t>
            </a:r>
            <a:r>
              <a:rPr lang="vi-VN" sz="2000">
                <a:solidFill>
                  <a:srgbClr val="24292F"/>
                </a:solidFill>
                <a:latin typeface="+mj-lt"/>
              </a:rPr>
              <a:t>ung cấp một môi trường phát triển web đầy đủ trên một máy tính cá nhân</a:t>
            </a:r>
            <a:endParaRPr lang="en-US" sz="2000">
              <a:solidFill>
                <a:srgbClr val="24292F"/>
              </a:solidFill>
              <a:latin typeface="+mj-lt"/>
            </a:endParaRPr>
          </a:p>
          <a:p>
            <a:pPr marL="342900" indent="-342900">
              <a:buFont typeface="Arial" panose="020B0604020202020204" pitchFamily="34" charset="0"/>
              <a:buChar char="•"/>
            </a:pPr>
            <a:r>
              <a:rPr lang="vi-VN" sz="2000">
                <a:solidFill>
                  <a:srgbClr val="24292F"/>
                </a:solidFill>
                <a:latin typeface="+mj-lt"/>
              </a:rPr>
              <a:t>Hỗ </a:t>
            </a:r>
            <a:r>
              <a:rPr lang="vi-VN" sz="2000" b="0" i="0">
                <a:solidFill>
                  <a:srgbClr val="24292F"/>
                </a:solidFill>
                <a:effectLst/>
                <a:latin typeface="+mj-lt"/>
              </a:rPr>
              <a:t>trợ khởi động nhanh chóng</a:t>
            </a:r>
            <a:r>
              <a:rPr lang="en-US" sz="2000" b="0" i="0">
                <a:solidFill>
                  <a:srgbClr val="24292F"/>
                </a:solidFill>
                <a:effectLst/>
                <a:latin typeface="+mj-lt"/>
              </a:rPr>
              <a:t> </a:t>
            </a:r>
            <a:r>
              <a:rPr lang="vi-VN" sz="2000" b="0" i="0">
                <a:solidFill>
                  <a:srgbClr val="24292F"/>
                </a:solidFill>
                <a:effectLst/>
                <a:latin typeface="+mj-lt"/>
              </a:rPr>
              <a:t>mà không cần phải cài đặt và cấu hình các phần mềm riêng lẻ.</a:t>
            </a:r>
            <a:endParaRPr lang="vi-VN" sz="2000">
              <a:latin typeface="+mj-lt"/>
            </a:endParaRPr>
          </a:p>
        </p:txBody>
      </p:sp>
    </p:spTree>
    <p:extLst>
      <p:ext uri="{BB962C8B-B14F-4D97-AF65-F5344CB8AC3E}">
        <p14:creationId xmlns:p14="http://schemas.microsoft.com/office/powerpoint/2010/main" val="373996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80"/>
                                        </p:tgtEl>
                                        <p:attrNameLst>
                                          <p:attrName>style.visibility</p:attrName>
                                        </p:attrNameLst>
                                      </p:cBhvr>
                                      <p:to>
                                        <p:strVal val="visible"/>
                                      </p:to>
                                    </p:set>
                                    <p:anim calcmode="lin" valueType="num">
                                      <p:cBhvr additive="base">
                                        <p:cTn id="19" dur="500" fill="hold"/>
                                        <p:tgtEl>
                                          <p:spTgt spid="3080"/>
                                        </p:tgtEl>
                                        <p:attrNameLst>
                                          <p:attrName>ppt_x</p:attrName>
                                        </p:attrNameLst>
                                      </p:cBhvr>
                                      <p:tavLst>
                                        <p:tav tm="0">
                                          <p:val>
                                            <p:strVal val="#ppt_x"/>
                                          </p:val>
                                        </p:tav>
                                        <p:tav tm="100000">
                                          <p:val>
                                            <p:strVal val="#ppt_x"/>
                                          </p:val>
                                        </p:tav>
                                      </p:tavLst>
                                    </p:anim>
                                    <p:anim calcmode="lin" valueType="num">
                                      <p:cBhvr additive="base">
                                        <p:cTn id="20" dur="500" fill="hold"/>
                                        <p:tgtEl>
                                          <p:spTgt spid="308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76"/>
                                        </p:tgtEl>
                                        <p:attrNameLst>
                                          <p:attrName>style.visibility</p:attrName>
                                        </p:attrNameLst>
                                      </p:cBhvr>
                                      <p:to>
                                        <p:strVal val="visible"/>
                                      </p:to>
                                    </p:set>
                                    <p:anim calcmode="lin" valueType="num">
                                      <p:cBhvr additive="base">
                                        <p:cTn id="31" dur="500" fill="hold"/>
                                        <p:tgtEl>
                                          <p:spTgt spid="3076"/>
                                        </p:tgtEl>
                                        <p:attrNameLst>
                                          <p:attrName>ppt_x</p:attrName>
                                        </p:attrNameLst>
                                      </p:cBhvr>
                                      <p:tavLst>
                                        <p:tav tm="0">
                                          <p:val>
                                            <p:strVal val="#ppt_x"/>
                                          </p:val>
                                        </p:tav>
                                        <p:tav tm="100000">
                                          <p:val>
                                            <p:strVal val="#ppt_x"/>
                                          </p:val>
                                        </p:tav>
                                      </p:tavLst>
                                    </p:anim>
                                    <p:anim calcmode="lin" valueType="num">
                                      <p:cBhvr additive="base">
                                        <p:cTn id="32"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CAC156A6-9106-8A13-6958-3D8B46CF5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 y="1798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E72F034C-BCE4-5A62-550D-6309D05E557C}"/>
              </a:ext>
            </a:extLst>
          </p:cNvPr>
          <p:cNvSpPr/>
          <p:nvPr/>
        </p:nvSpPr>
        <p:spPr>
          <a:xfrm>
            <a:off x="1915885" y="206829"/>
            <a:ext cx="7859486" cy="97762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 TỔNG QUAN</a:t>
            </a:r>
            <a:endParaRPr lang="vi-VN" sz="3200"/>
          </a:p>
        </p:txBody>
      </p:sp>
      <p:sp>
        <p:nvSpPr>
          <p:cNvPr id="6" name="TextBox 5">
            <a:extLst>
              <a:ext uri="{FF2B5EF4-FFF2-40B4-BE49-F238E27FC236}">
                <a16:creationId xmlns:a16="http://schemas.microsoft.com/office/drawing/2014/main" id="{37C2AABC-D686-9057-5A61-0C0B3297DE92}"/>
              </a:ext>
            </a:extLst>
          </p:cNvPr>
          <p:cNvSpPr txBox="1"/>
          <p:nvPr/>
        </p:nvSpPr>
        <p:spPr>
          <a:xfrm>
            <a:off x="177715" y="1344650"/>
            <a:ext cx="6103088" cy="461665"/>
          </a:xfrm>
          <a:prstGeom prst="rect">
            <a:avLst/>
          </a:prstGeom>
          <a:noFill/>
        </p:spPr>
        <p:txBody>
          <a:bodyPr wrap="square">
            <a:spAutoFit/>
          </a:bodyPr>
          <a:lstStyle/>
          <a:p>
            <a:r>
              <a:rPr lang="en-US" sz="2400" b="1" u="sng">
                <a:latin typeface="Times New Roman" panose="02020603050405020304" pitchFamily="18" charset="0"/>
                <a:cs typeface="Times New Roman" panose="02020603050405020304" pitchFamily="18" charset="0"/>
              </a:rPr>
              <a:t>1. Tổng quan đề tài</a:t>
            </a:r>
            <a:endParaRPr lang="vi-VN" sz="2400" b="1" u="sng">
              <a:latin typeface="Times New Roman" panose="02020603050405020304" pitchFamily="18" charset="0"/>
              <a:cs typeface="Times New Roman" panose="02020603050405020304" pitchFamily="18" charset="0"/>
            </a:endParaRPr>
          </a:p>
        </p:txBody>
      </p:sp>
      <p:pic>
        <p:nvPicPr>
          <p:cNvPr id="8" name="Picture 7" descr="Charm Chicken">
            <a:extLst>
              <a:ext uri="{FF2B5EF4-FFF2-40B4-BE49-F238E27FC236}">
                <a16:creationId xmlns:a16="http://schemas.microsoft.com/office/drawing/2014/main" id="{B914CA4E-DC26-37FE-D358-04FDA4E76B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776" y="2568642"/>
            <a:ext cx="2125661" cy="2125661"/>
          </a:xfrm>
          <a:prstGeom prst="rect">
            <a:avLst/>
          </a:prstGeom>
        </p:spPr>
      </p:pic>
      <p:sp>
        <p:nvSpPr>
          <p:cNvPr id="10" name="TextBox 9">
            <a:extLst>
              <a:ext uri="{FF2B5EF4-FFF2-40B4-BE49-F238E27FC236}">
                <a16:creationId xmlns:a16="http://schemas.microsoft.com/office/drawing/2014/main" id="{41AB00DC-5408-0CF9-098F-C41888008273}"/>
              </a:ext>
            </a:extLst>
          </p:cNvPr>
          <p:cNvSpPr txBox="1"/>
          <p:nvPr/>
        </p:nvSpPr>
        <p:spPr>
          <a:xfrm>
            <a:off x="2111828" y="2247744"/>
            <a:ext cx="7968344" cy="954107"/>
          </a:xfrm>
          <a:prstGeom prst="rect">
            <a:avLst/>
          </a:prstGeom>
          <a:noFill/>
        </p:spPr>
        <p:txBody>
          <a:bodyPr wrap="square">
            <a:spAutoFit/>
          </a:bodyPr>
          <a:lstStyle/>
          <a:p>
            <a:pPr marL="457200" lvl="0" indent="-457200">
              <a:buFont typeface="Arial" panose="020B0604020202020204" pitchFamily="34" charset="0"/>
              <a:buChar char="•"/>
            </a:pPr>
            <a:r>
              <a:rPr lang="vi-VN" sz="2800">
                <a:latin typeface="+mj-lt"/>
              </a:rPr>
              <a:t>Xây dựng chương trình Quản lí Sinh Viên trên mô hình Client-Server bằng Java với giao thức UDP</a:t>
            </a:r>
            <a:endParaRPr lang="en-US" sz="2800">
              <a:latin typeface="+mj-lt"/>
            </a:endParaRPr>
          </a:p>
        </p:txBody>
      </p:sp>
      <p:sp>
        <p:nvSpPr>
          <p:cNvPr id="13" name="TextBox 12">
            <a:extLst>
              <a:ext uri="{FF2B5EF4-FFF2-40B4-BE49-F238E27FC236}">
                <a16:creationId xmlns:a16="http://schemas.microsoft.com/office/drawing/2014/main" id="{C7ACCB7A-AAC0-B1FC-7292-7DE80A806E18}"/>
              </a:ext>
            </a:extLst>
          </p:cNvPr>
          <p:cNvSpPr txBox="1"/>
          <p:nvPr/>
        </p:nvSpPr>
        <p:spPr>
          <a:xfrm>
            <a:off x="2111827" y="5051686"/>
            <a:ext cx="8262258" cy="954107"/>
          </a:xfrm>
          <a:prstGeom prst="rect">
            <a:avLst/>
          </a:prstGeom>
          <a:noFill/>
        </p:spPr>
        <p:txBody>
          <a:bodyPr wrap="square">
            <a:spAutoFit/>
          </a:bodyPr>
          <a:lstStyle/>
          <a:p>
            <a:pPr marL="457200" lvl="0"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Là một chương trình không thể thiếu của các tổ chức giáo dục</a:t>
            </a:r>
          </a:p>
        </p:txBody>
      </p:sp>
      <p:sp>
        <p:nvSpPr>
          <p:cNvPr id="17" name="TextBox 16">
            <a:extLst>
              <a:ext uri="{FF2B5EF4-FFF2-40B4-BE49-F238E27FC236}">
                <a16:creationId xmlns:a16="http://schemas.microsoft.com/office/drawing/2014/main" id="{AC99F2FA-D19A-78D3-702E-A322726FB417}"/>
              </a:ext>
            </a:extLst>
          </p:cNvPr>
          <p:cNvSpPr txBox="1"/>
          <p:nvPr/>
        </p:nvSpPr>
        <p:spPr>
          <a:xfrm>
            <a:off x="2111828" y="3631472"/>
            <a:ext cx="8262257" cy="954107"/>
          </a:xfrm>
          <a:prstGeom prst="rect">
            <a:avLst/>
          </a:prstGeom>
          <a:noFill/>
        </p:spPr>
        <p:txBody>
          <a:bodyPr wrap="square">
            <a:spAutoFit/>
          </a:bodyPr>
          <a:lstStyle/>
          <a:p>
            <a:pPr marL="457200" lvl="0"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Chương trình sẽ có các tính năng cần thiết cho việc quản lí thông tin, kết quả học tập của sinh viên </a:t>
            </a:r>
          </a:p>
        </p:txBody>
      </p:sp>
    </p:spTree>
    <p:extLst>
      <p:ext uri="{BB962C8B-B14F-4D97-AF65-F5344CB8AC3E}">
        <p14:creationId xmlns:p14="http://schemas.microsoft.com/office/powerpoint/2010/main" val="361812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25A1D663-E09C-7BD2-E1C3-FB036F9D2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7108E681-48B0-F3A6-8F7D-EB4643088581}"/>
              </a:ext>
            </a:extLst>
          </p:cNvPr>
          <p:cNvSpPr/>
          <p:nvPr/>
        </p:nvSpPr>
        <p:spPr>
          <a:xfrm>
            <a:off x="1160241" y="74429"/>
            <a:ext cx="10641899" cy="111002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III: KẾT QUẢ THỰC NGHIỆM</a:t>
            </a:r>
            <a:endParaRPr lang="vi-VN" sz="3200"/>
          </a:p>
        </p:txBody>
      </p:sp>
      <p:sp>
        <p:nvSpPr>
          <p:cNvPr id="3" name="TextBox 2">
            <a:extLst>
              <a:ext uri="{FF2B5EF4-FFF2-40B4-BE49-F238E27FC236}">
                <a16:creationId xmlns:a16="http://schemas.microsoft.com/office/drawing/2014/main" id="{D5812ADD-365D-ABDB-DD3C-E5C8BB377AF3}"/>
              </a:ext>
            </a:extLst>
          </p:cNvPr>
          <p:cNvSpPr txBox="1"/>
          <p:nvPr/>
        </p:nvSpPr>
        <p:spPr>
          <a:xfrm>
            <a:off x="1" y="1342786"/>
            <a:ext cx="3265714" cy="475128"/>
          </a:xfrm>
          <a:prstGeom prst="rect">
            <a:avLst/>
          </a:prstGeom>
          <a:noFill/>
        </p:spPr>
        <p:txBody>
          <a:bodyPr wrap="square" rtlCol="0">
            <a:spAutoFit/>
          </a:bodyPr>
          <a:lstStyle/>
          <a:p>
            <a:r>
              <a:rPr lang="vi-VN" sz="2400" b="1" u="sng">
                <a:latin typeface="Times New Roman (Headings)"/>
              </a:rPr>
              <a:t>4.Các </a:t>
            </a:r>
            <a:r>
              <a:rPr lang="en-US" sz="2400" b="1" u="sng">
                <a:latin typeface="Times New Roman (Headings)"/>
              </a:rPr>
              <a:t>bước thực hiện</a:t>
            </a:r>
            <a:endParaRPr lang="vi-VN" sz="2400" b="1" u="sng">
              <a:latin typeface="Times New Roman (Headings)"/>
            </a:endParaRPr>
          </a:p>
        </p:txBody>
      </p:sp>
      <p:pic>
        <p:nvPicPr>
          <p:cNvPr id="11" name="Picture 10">
            <a:extLst>
              <a:ext uri="{FF2B5EF4-FFF2-40B4-BE49-F238E27FC236}">
                <a16:creationId xmlns:a16="http://schemas.microsoft.com/office/drawing/2014/main" id="{B4B805E8-10D9-6122-498C-DCC8E06C5184}"/>
              </a:ext>
            </a:extLst>
          </p:cNvPr>
          <p:cNvPicPr>
            <a:picLocks noChangeAspect="1"/>
          </p:cNvPicPr>
          <p:nvPr/>
        </p:nvPicPr>
        <p:blipFill>
          <a:blip r:embed="rId3"/>
          <a:stretch>
            <a:fillRect/>
          </a:stretch>
        </p:blipFill>
        <p:spPr>
          <a:xfrm>
            <a:off x="10886" y="2561986"/>
            <a:ext cx="12192000" cy="3516086"/>
          </a:xfrm>
          <a:prstGeom prst="rect">
            <a:avLst/>
          </a:prstGeom>
        </p:spPr>
      </p:pic>
    </p:spTree>
    <p:extLst>
      <p:ext uri="{BB962C8B-B14F-4D97-AF65-F5344CB8AC3E}">
        <p14:creationId xmlns:p14="http://schemas.microsoft.com/office/powerpoint/2010/main" val="22850293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2C6F198E-F7A1-4125-910D-641C0C2A7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907C3A25-D9A7-4F2D-B44C-FA8EB24C7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66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31 Ví Dụ Login Form Cho Website">
            <a:extLst>
              <a:ext uri="{FF2B5EF4-FFF2-40B4-BE49-F238E27FC236}">
                <a16:creationId xmlns:a16="http://schemas.microsoft.com/office/drawing/2014/main" id="{730D170C-AB24-B80D-9C70-1A1BF2DE909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69108" y="1107999"/>
            <a:ext cx="9940871" cy="4598011"/>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4">
            <a:extLst>
              <a:ext uri="{FF2B5EF4-FFF2-40B4-BE49-F238E27FC236}">
                <a16:creationId xmlns:a16="http://schemas.microsoft.com/office/drawing/2014/main" id="{18E8515E-B8C8-482A-A9B5-CE57BC080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6" descr="Đăng nhập">
            <a:extLst>
              <a:ext uri="{FF2B5EF4-FFF2-40B4-BE49-F238E27FC236}">
                <a16:creationId xmlns:a16="http://schemas.microsoft.com/office/drawing/2014/main" id="{84008B7F-6AC2-B6EB-194E-420ECA8C47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B75EA68-A5C2-6449-60F5-48C4F6224F27}"/>
              </a:ext>
            </a:extLst>
          </p:cNvPr>
          <p:cNvSpPr/>
          <p:nvPr/>
        </p:nvSpPr>
        <p:spPr>
          <a:xfrm>
            <a:off x="3026230" y="1107999"/>
            <a:ext cx="6337904" cy="459801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800">
                <a:latin typeface="Times New Roman" panose="02020603050405020304" pitchFamily="18" charset="0"/>
                <a:cs typeface="Times New Roman" panose="02020603050405020304" pitchFamily="18" charset="0"/>
              </a:rPr>
              <a:t>DEMO </a:t>
            </a:r>
          </a:p>
          <a:p>
            <a:pPr algn="ctr"/>
            <a:endParaRPr lang="en-US" sz="5400">
              <a:latin typeface="Times New Roman" panose="02020603050405020304" pitchFamily="18" charset="0"/>
              <a:cs typeface="Times New Roman" panose="02020603050405020304" pitchFamily="18" charset="0"/>
            </a:endParaRPr>
          </a:p>
          <a:p>
            <a:pPr algn="ctr"/>
            <a:r>
              <a:rPr lang="en-US" sz="5400">
                <a:latin typeface="Times New Roman" panose="02020603050405020304" pitchFamily="18" charset="0"/>
                <a:cs typeface="Times New Roman" panose="02020603050405020304" pitchFamily="18" charset="0"/>
              </a:rPr>
              <a:t>CHƯƠNG TRÌNH QUẢN LÍ SINH VIÊN</a:t>
            </a:r>
            <a:endParaRPr lang="vi-VN" sz="5400">
              <a:latin typeface="Times New Roman" panose="02020603050405020304" pitchFamily="18" charset="0"/>
              <a:cs typeface="Times New Roman" panose="02020603050405020304" pitchFamily="18" charset="0"/>
            </a:endParaRPr>
          </a:p>
        </p:txBody>
      </p:sp>
      <p:pic>
        <p:nvPicPr>
          <p:cNvPr id="10" name="Picture 9" descr="High Five Bee">
            <a:extLst>
              <a:ext uri="{FF2B5EF4-FFF2-40B4-BE49-F238E27FC236}">
                <a16:creationId xmlns:a16="http://schemas.microsoft.com/office/drawing/2014/main" id="{93BE7B54-AC3B-D96B-DCA5-0B449D4092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1094" y="3752889"/>
            <a:ext cx="1860650" cy="1860650"/>
          </a:xfrm>
          <a:prstGeom prst="rect">
            <a:avLst/>
          </a:prstGeom>
        </p:spPr>
      </p:pic>
      <p:pic>
        <p:nvPicPr>
          <p:cNvPr id="11" name="Picture 10" descr="High Five Bee">
            <a:extLst>
              <a:ext uri="{FF2B5EF4-FFF2-40B4-BE49-F238E27FC236}">
                <a16:creationId xmlns:a16="http://schemas.microsoft.com/office/drawing/2014/main" id="{E9006BE7-969F-5C7C-368A-D608D99CB5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3277" y="3752889"/>
            <a:ext cx="1860650" cy="1860650"/>
          </a:xfrm>
          <a:prstGeom prst="rect">
            <a:avLst/>
          </a:prstGeom>
        </p:spPr>
      </p:pic>
    </p:spTree>
    <p:extLst>
      <p:ext uri="{BB962C8B-B14F-4D97-AF65-F5344CB8AC3E}">
        <p14:creationId xmlns:p14="http://schemas.microsoft.com/office/powerpoint/2010/main" val="39284686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25A1D663-E09C-7BD2-E1C3-FB036F9D2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7108E681-48B0-F3A6-8F7D-EB4643088581}"/>
              </a:ext>
            </a:extLst>
          </p:cNvPr>
          <p:cNvSpPr/>
          <p:nvPr/>
        </p:nvSpPr>
        <p:spPr>
          <a:xfrm>
            <a:off x="1160241" y="74429"/>
            <a:ext cx="10641899" cy="111002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III: KẾT QUẢ THỰC NGHIỆM</a:t>
            </a:r>
            <a:endParaRPr lang="vi-VN" sz="3200"/>
          </a:p>
        </p:txBody>
      </p:sp>
      <p:sp>
        <p:nvSpPr>
          <p:cNvPr id="3" name="TextBox 2">
            <a:extLst>
              <a:ext uri="{FF2B5EF4-FFF2-40B4-BE49-F238E27FC236}">
                <a16:creationId xmlns:a16="http://schemas.microsoft.com/office/drawing/2014/main" id="{D5812ADD-365D-ABDB-DD3C-E5C8BB377AF3}"/>
              </a:ext>
            </a:extLst>
          </p:cNvPr>
          <p:cNvSpPr txBox="1"/>
          <p:nvPr/>
        </p:nvSpPr>
        <p:spPr>
          <a:xfrm>
            <a:off x="1" y="1342786"/>
            <a:ext cx="3265714" cy="475128"/>
          </a:xfrm>
          <a:prstGeom prst="rect">
            <a:avLst/>
          </a:prstGeom>
          <a:noFill/>
        </p:spPr>
        <p:txBody>
          <a:bodyPr wrap="square" rtlCol="0">
            <a:spAutoFit/>
          </a:bodyPr>
          <a:lstStyle/>
          <a:p>
            <a:r>
              <a:rPr lang="en-US" sz="2400" b="1" u="sng">
                <a:latin typeface="Times New Roman (Headings)"/>
              </a:rPr>
              <a:t>5. Kết luận</a:t>
            </a:r>
            <a:endParaRPr lang="vi-VN" sz="2400" b="1" u="sng">
              <a:latin typeface="Times New Roman (Headings)"/>
            </a:endParaRPr>
          </a:p>
        </p:txBody>
      </p:sp>
      <p:pic>
        <p:nvPicPr>
          <p:cNvPr id="5" name="Picture 4" descr="Reading cartoon bee">
            <a:extLst>
              <a:ext uri="{FF2B5EF4-FFF2-40B4-BE49-F238E27FC236}">
                <a16:creationId xmlns:a16="http://schemas.microsoft.com/office/drawing/2014/main" id="{E6A3A396-4424-F65C-32CB-CA03F77AF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296" y="1928523"/>
            <a:ext cx="2900362" cy="3857105"/>
          </a:xfrm>
          <a:prstGeom prst="rect">
            <a:avLst/>
          </a:prstGeom>
        </p:spPr>
      </p:pic>
      <p:sp>
        <p:nvSpPr>
          <p:cNvPr id="7" name="TextBox 6">
            <a:extLst>
              <a:ext uri="{FF2B5EF4-FFF2-40B4-BE49-F238E27FC236}">
                <a16:creationId xmlns:a16="http://schemas.microsoft.com/office/drawing/2014/main" id="{24003F94-F86D-7E6A-D8EA-127B89025084}"/>
              </a:ext>
            </a:extLst>
          </p:cNvPr>
          <p:cNvSpPr txBox="1"/>
          <p:nvPr/>
        </p:nvSpPr>
        <p:spPr>
          <a:xfrm>
            <a:off x="4076700" y="2614323"/>
            <a:ext cx="7614557" cy="2041200"/>
          </a:xfrm>
          <a:prstGeom prst="rect">
            <a:avLst/>
          </a:prstGeom>
          <a:noFill/>
        </p:spPr>
        <p:txBody>
          <a:bodyPr wrap="square">
            <a:spAutoFit/>
          </a:bodyPr>
          <a:lstStyle/>
          <a:p>
            <a:pPr marL="285750" marR="0" indent="-285750">
              <a:lnSpc>
                <a:spcPct val="107000"/>
              </a:lnSpc>
              <a:spcBef>
                <a:spcPts val="0"/>
              </a:spcBef>
              <a:spcAft>
                <a:spcPts val="0"/>
              </a:spcAft>
              <a:buFont typeface="Arial" panose="020B0604020202020204" pitchFamily="34" charset="0"/>
              <a:buChar char="•"/>
              <a:tabLst>
                <a:tab pos="3285490" algn="l"/>
              </a:tabLst>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Để thiết kế hệ thống này, chúng tôi đã sử dụng giao thức UDP để truyền tải dữ liệu giữa client và server. Giao thức UDP được chọn vì tính đơn giản và hiệu quả của nó. Hệ thống được lập trình bằng ngôn ngữ Java và sử dụng socket để tạo kết nối giữa client và server.</a:t>
            </a:r>
            <a:endParaRPr lang="vi-VN" sz="240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0218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25A1D663-E09C-7BD2-E1C3-FB036F9D2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7108E681-48B0-F3A6-8F7D-EB4643088581}"/>
              </a:ext>
            </a:extLst>
          </p:cNvPr>
          <p:cNvSpPr/>
          <p:nvPr/>
        </p:nvSpPr>
        <p:spPr>
          <a:xfrm>
            <a:off x="1160241" y="74429"/>
            <a:ext cx="10641899" cy="111002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IV: KẾT LUẬN VÀ </a:t>
            </a:r>
          </a:p>
          <a:p>
            <a:pPr algn="ctr"/>
            <a:r>
              <a:rPr lang="en-US" sz="3200">
                <a:latin typeface="Times New Roman" panose="02020603050405020304" pitchFamily="18" charset="0"/>
                <a:cs typeface="Times New Roman" panose="02020603050405020304" pitchFamily="18" charset="0"/>
              </a:rPr>
              <a:t>HƯỚNG PHÁT TRIỂN</a:t>
            </a:r>
            <a:endParaRPr lang="vi-VN" sz="3200"/>
          </a:p>
        </p:txBody>
      </p:sp>
      <p:sp>
        <p:nvSpPr>
          <p:cNvPr id="3" name="TextBox 2">
            <a:extLst>
              <a:ext uri="{FF2B5EF4-FFF2-40B4-BE49-F238E27FC236}">
                <a16:creationId xmlns:a16="http://schemas.microsoft.com/office/drawing/2014/main" id="{D5812ADD-365D-ABDB-DD3C-E5C8BB377AF3}"/>
              </a:ext>
            </a:extLst>
          </p:cNvPr>
          <p:cNvSpPr txBox="1"/>
          <p:nvPr/>
        </p:nvSpPr>
        <p:spPr>
          <a:xfrm>
            <a:off x="0" y="1232177"/>
            <a:ext cx="3265714" cy="475128"/>
          </a:xfrm>
          <a:prstGeom prst="rect">
            <a:avLst/>
          </a:prstGeom>
          <a:noFill/>
        </p:spPr>
        <p:txBody>
          <a:bodyPr wrap="square" rtlCol="0">
            <a:spAutoFit/>
          </a:bodyPr>
          <a:lstStyle/>
          <a:p>
            <a:r>
              <a:rPr lang="en-US" sz="2400" b="1" u="sng">
                <a:latin typeface="Times New Roman (Headings)"/>
              </a:rPr>
              <a:t>1. Kết luận</a:t>
            </a:r>
            <a:endParaRPr lang="vi-VN" sz="2400" b="1" u="sng">
              <a:latin typeface="Times New Roman (Headings)"/>
            </a:endParaRPr>
          </a:p>
        </p:txBody>
      </p:sp>
      <p:pic>
        <p:nvPicPr>
          <p:cNvPr id="5" name="Picture 4" descr="Reading cartoon bee">
            <a:extLst>
              <a:ext uri="{FF2B5EF4-FFF2-40B4-BE49-F238E27FC236}">
                <a16:creationId xmlns:a16="http://schemas.microsoft.com/office/drawing/2014/main" id="{E6A3A396-4424-F65C-32CB-CA03F77AF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47" y="1817914"/>
            <a:ext cx="2900362" cy="3857105"/>
          </a:xfrm>
          <a:prstGeom prst="rect">
            <a:avLst/>
          </a:prstGeom>
        </p:spPr>
      </p:pic>
      <p:sp>
        <p:nvSpPr>
          <p:cNvPr id="4" name="Rectangle 3">
            <a:extLst>
              <a:ext uri="{FF2B5EF4-FFF2-40B4-BE49-F238E27FC236}">
                <a16:creationId xmlns:a16="http://schemas.microsoft.com/office/drawing/2014/main" id="{5FBBF50D-B70E-6C23-D60D-8B666BF27C60}"/>
              </a:ext>
            </a:extLst>
          </p:cNvPr>
          <p:cNvSpPr/>
          <p:nvPr/>
        </p:nvSpPr>
        <p:spPr>
          <a:xfrm>
            <a:off x="3461657" y="1817914"/>
            <a:ext cx="8730342" cy="141514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342900" indent="-342900" algn="ctr">
              <a:buFont typeface="Arial" panose="020B0604020202020204" pitchFamily="34" charset="0"/>
              <a:buChar char="•"/>
            </a:pPr>
            <a:r>
              <a:rPr lang="vi-VN" sz="2400">
                <a:effectLst/>
                <a:latin typeface="Times New Roman" panose="02020603050405020304" pitchFamily="18" charset="0"/>
                <a:ea typeface="Times New Roman" panose="02020603050405020304" pitchFamily="18" charset="0"/>
              </a:rPr>
              <a:t>Hệ thống hoạt động trên mô hình client-Server, trong đó các máy khách (clients) được kết nối với máy chủ (server) để truy cập vào cơ sở dữ liệu sinh viên.</a:t>
            </a:r>
            <a:endParaRPr lang="vi-VN" sz="2400"/>
          </a:p>
        </p:txBody>
      </p:sp>
      <p:sp>
        <p:nvSpPr>
          <p:cNvPr id="6" name="Rectangle 5">
            <a:extLst>
              <a:ext uri="{FF2B5EF4-FFF2-40B4-BE49-F238E27FC236}">
                <a16:creationId xmlns:a16="http://schemas.microsoft.com/office/drawing/2014/main" id="{4C8D65D5-73D8-6BA4-5EB9-FFCB50D2F6A2}"/>
              </a:ext>
            </a:extLst>
          </p:cNvPr>
          <p:cNvSpPr/>
          <p:nvPr/>
        </p:nvSpPr>
        <p:spPr>
          <a:xfrm>
            <a:off x="3472543" y="3842657"/>
            <a:ext cx="8730342" cy="14804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342900" marR="0" indent="-342900">
              <a:lnSpc>
                <a:spcPct val="107000"/>
              </a:lnSpc>
              <a:spcBef>
                <a:spcPts val="0"/>
              </a:spcBef>
              <a:spcAft>
                <a:spcPts val="0"/>
              </a:spcAft>
              <a:buFont typeface="Arial" panose="020B0604020202020204" pitchFamily="34" charset="0"/>
              <a:buChar char="•"/>
              <a:tabLst>
                <a:tab pos="3285490" algn="l"/>
              </a:tabLst>
            </a:pP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Giải pháp này cho phép đáp ứng nhanh chóng các yêu cầu từ các máy khách và đồng thời đảm bảo an toàn và bảo mật cho dữ liệu của sinh viên.</a:t>
            </a:r>
            <a:endParaRPr lang="vi-VN" sz="240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16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25A1D663-E09C-7BD2-E1C3-FB036F9D2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7108E681-48B0-F3A6-8F7D-EB4643088581}"/>
              </a:ext>
            </a:extLst>
          </p:cNvPr>
          <p:cNvSpPr/>
          <p:nvPr/>
        </p:nvSpPr>
        <p:spPr>
          <a:xfrm>
            <a:off x="1160241" y="74429"/>
            <a:ext cx="10641899" cy="111002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IV: KẾT LUẬN VÀ </a:t>
            </a:r>
          </a:p>
          <a:p>
            <a:pPr algn="ctr"/>
            <a:r>
              <a:rPr lang="en-US" sz="3200">
                <a:latin typeface="Times New Roman" panose="02020603050405020304" pitchFamily="18" charset="0"/>
                <a:cs typeface="Times New Roman" panose="02020603050405020304" pitchFamily="18" charset="0"/>
              </a:rPr>
              <a:t>HƯỚNG PHÁT TRIỂN</a:t>
            </a:r>
            <a:endParaRPr lang="vi-VN" sz="3200"/>
          </a:p>
        </p:txBody>
      </p:sp>
      <p:sp>
        <p:nvSpPr>
          <p:cNvPr id="3" name="TextBox 2">
            <a:extLst>
              <a:ext uri="{FF2B5EF4-FFF2-40B4-BE49-F238E27FC236}">
                <a16:creationId xmlns:a16="http://schemas.microsoft.com/office/drawing/2014/main" id="{D5812ADD-365D-ABDB-DD3C-E5C8BB377AF3}"/>
              </a:ext>
            </a:extLst>
          </p:cNvPr>
          <p:cNvSpPr txBox="1"/>
          <p:nvPr/>
        </p:nvSpPr>
        <p:spPr>
          <a:xfrm>
            <a:off x="0" y="1232177"/>
            <a:ext cx="3265714" cy="475128"/>
          </a:xfrm>
          <a:prstGeom prst="rect">
            <a:avLst/>
          </a:prstGeom>
          <a:noFill/>
        </p:spPr>
        <p:txBody>
          <a:bodyPr wrap="square" rtlCol="0">
            <a:spAutoFit/>
          </a:bodyPr>
          <a:lstStyle/>
          <a:p>
            <a:r>
              <a:rPr lang="en-US" sz="2400" b="1" u="sng">
                <a:latin typeface="Times New Roman (Headings)"/>
              </a:rPr>
              <a:t>1. Kết luận</a:t>
            </a:r>
            <a:endParaRPr lang="vi-VN" sz="2400" b="1" u="sng">
              <a:latin typeface="Times New Roman (Headings)"/>
            </a:endParaRPr>
          </a:p>
        </p:txBody>
      </p:sp>
      <p:pic>
        <p:nvPicPr>
          <p:cNvPr id="5" name="Picture 4" descr="Reading cartoon bee">
            <a:extLst>
              <a:ext uri="{FF2B5EF4-FFF2-40B4-BE49-F238E27FC236}">
                <a16:creationId xmlns:a16="http://schemas.microsoft.com/office/drawing/2014/main" id="{E6A3A396-4424-F65C-32CB-CA03F77AF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47" y="1817914"/>
            <a:ext cx="2900362" cy="3857105"/>
          </a:xfrm>
          <a:prstGeom prst="rect">
            <a:avLst/>
          </a:prstGeom>
        </p:spPr>
      </p:pic>
      <p:sp>
        <p:nvSpPr>
          <p:cNvPr id="4" name="Rectangle 3">
            <a:extLst>
              <a:ext uri="{FF2B5EF4-FFF2-40B4-BE49-F238E27FC236}">
                <a16:creationId xmlns:a16="http://schemas.microsoft.com/office/drawing/2014/main" id="{5FBBF50D-B70E-6C23-D60D-8B666BF27C60}"/>
              </a:ext>
            </a:extLst>
          </p:cNvPr>
          <p:cNvSpPr/>
          <p:nvPr/>
        </p:nvSpPr>
        <p:spPr>
          <a:xfrm>
            <a:off x="3461657" y="1817914"/>
            <a:ext cx="8730342" cy="141514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342900" indent="-342900">
              <a:buFont typeface="Arial" panose="020B0604020202020204" pitchFamily="34" charset="0"/>
              <a:buChar char="•"/>
            </a:pPr>
            <a:r>
              <a:rPr lang="vi-VN" sz="2400">
                <a:latin typeface="+mj-lt"/>
              </a:rPr>
              <a:t>Chương trình </a:t>
            </a:r>
            <a:r>
              <a:rPr lang="en-US" sz="2400">
                <a:latin typeface="+mj-lt"/>
              </a:rPr>
              <a:t>c</a:t>
            </a:r>
            <a:r>
              <a:rPr lang="vi-VN" sz="2400">
                <a:latin typeface="+mj-lt"/>
              </a:rPr>
              <a:t>ó giao diện đơn giản và thân thiện với người dùng, giúp người sử dụng dễ dàng truy cập và tìm kiếm thông tin sinh viên.</a:t>
            </a:r>
          </a:p>
        </p:txBody>
      </p:sp>
      <p:sp>
        <p:nvSpPr>
          <p:cNvPr id="6" name="Rectangle 5">
            <a:extLst>
              <a:ext uri="{FF2B5EF4-FFF2-40B4-BE49-F238E27FC236}">
                <a16:creationId xmlns:a16="http://schemas.microsoft.com/office/drawing/2014/main" id="{4C8D65D5-73D8-6BA4-5EB9-FFCB50D2F6A2}"/>
              </a:ext>
            </a:extLst>
          </p:cNvPr>
          <p:cNvSpPr/>
          <p:nvPr/>
        </p:nvSpPr>
        <p:spPr>
          <a:xfrm>
            <a:off x="3472543" y="3842657"/>
            <a:ext cx="8730342" cy="14804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342900" indent="-342900">
              <a:buFont typeface="Arial" panose="020B0604020202020204" pitchFamily="34" charset="0"/>
              <a:buChar char="•"/>
            </a:pPr>
            <a:r>
              <a:rPr lang="vi-VN" sz="2400">
                <a:latin typeface="+mj-lt"/>
              </a:rPr>
              <a:t>Đây là một giải pháp hiệu quả và tiện ích cho việc quản lí thông tin sinh viên trong các tổ chức giáo dục</a:t>
            </a:r>
          </a:p>
        </p:txBody>
      </p:sp>
    </p:spTree>
    <p:extLst>
      <p:ext uri="{BB962C8B-B14F-4D97-AF65-F5344CB8AC3E}">
        <p14:creationId xmlns:p14="http://schemas.microsoft.com/office/powerpoint/2010/main" val="14811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25A1D663-E09C-7BD2-E1C3-FB036F9D2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7108E681-48B0-F3A6-8F7D-EB4643088581}"/>
              </a:ext>
            </a:extLst>
          </p:cNvPr>
          <p:cNvSpPr/>
          <p:nvPr/>
        </p:nvSpPr>
        <p:spPr>
          <a:xfrm>
            <a:off x="1160241" y="95410"/>
            <a:ext cx="10641899" cy="111002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IV: KẾT LUẬN VÀ </a:t>
            </a:r>
          </a:p>
          <a:p>
            <a:pPr algn="ctr"/>
            <a:r>
              <a:rPr lang="en-US" sz="3200">
                <a:latin typeface="Times New Roman" panose="02020603050405020304" pitchFamily="18" charset="0"/>
                <a:cs typeface="Times New Roman" panose="02020603050405020304" pitchFamily="18" charset="0"/>
              </a:rPr>
              <a:t>HƯỚNG PHÁT TRIỂN</a:t>
            </a:r>
            <a:endParaRPr lang="vi-VN" sz="3200"/>
          </a:p>
        </p:txBody>
      </p:sp>
      <p:sp>
        <p:nvSpPr>
          <p:cNvPr id="3" name="TextBox 2">
            <a:extLst>
              <a:ext uri="{FF2B5EF4-FFF2-40B4-BE49-F238E27FC236}">
                <a16:creationId xmlns:a16="http://schemas.microsoft.com/office/drawing/2014/main" id="{D5812ADD-365D-ABDB-DD3C-E5C8BB377AF3}"/>
              </a:ext>
            </a:extLst>
          </p:cNvPr>
          <p:cNvSpPr txBox="1"/>
          <p:nvPr/>
        </p:nvSpPr>
        <p:spPr>
          <a:xfrm>
            <a:off x="0" y="1232177"/>
            <a:ext cx="3265714" cy="475128"/>
          </a:xfrm>
          <a:prstGeom prst="rect">
            <a:avLst/>
          </a:prstGeom>
          <a:noFill/>
        </p:spPr>
        <p:txBody>
          <a:bodyPr wrap="square" rtlCol="0">
            <a:spAutoFit/>
          </a:bodyPr>
          <a:lstStyle/>
          <a:p>
            <a:r>
              <a:rPr lang="en-US" sz="2400" b="1" u="sng">
                <a:latin typeface="Times New Roman (Headings)"/>
              </a:rPr>
              <a:t>2.Hướng phát triển</a:t>
            </a:r>
            <a:endParaRPr lang="vi-VN" sz="2400" b="1" u="sng">
              <a:latin typeface="Times New Roman (Headings)"/>
            </a:endParaRPr>
          </a:p>
        </p:txBody>
      </p:sp>
      <p:pic>
        <p:nvPicPr>
          <p:cNvPr id="11" name="Picture 10" descr="Cartoon bee with pointer">
            <a:extLst>
              <a:ext uri="{FF2B5EF4-FFF2-40B4-BE49-F238E27FC236}">
                <a16:creationId xmlns:a16="http://schemas.microsoft.com/office/drawing/2014/main" id="{CF00BB42-A732-F6B4-D30B-06449A439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82" y="2120622"/>
            <a:ext cx="2994150" cy="3376663"/>
          </a:xfrm>
          <a:prstGeom prst="rect">
            <a:avLst/>
          </a:prstGeom>
        </p:spPr>
      </p:pic>
      <p:sp>
        <p:nvSpPr>
          <p:cNvPr id="15" name="Rectangle 14">
            <a:extLst>
              <a:ext uri="{FF2B5EF4-FFF2-40B4-BE49-F238E27FC236}">
                <a16:creationId xmlns:a16="http://schemas.microsoft.com/office/drawing/2014/main" id="{B9836AE8-AB2B-747D-6D91-0FB11A454ACE}"/>
              </a:ext>
            </a:extLst>
          </p:cNvPr>
          <p:cNvSpPr/>
          <p:nvPr/>
        </p:nvSpPr>
        <p:spPr>
          <a:xfrm>
            <a:off x="3641272" y="4569909"/>
            <a:ext cx="2198914" cy="116686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sz="2400">
                <a:effectLst/>
                <a:latin typeface="Times New Roman" panose="02020603050405020304" pitchFamily="18" charset="0"/>
                <a:ea typeface="Times New Roman" panose="02020603050405020304" pitchFamily="18" charset="0"/>
              </a:rPr>
              <a:t>Tối ưu hóa hệ thống </a:t>
            </a:r>
            <a:endParaRPr lang="vi-VN" sz="2400"/>
          </a:p>
        </p:txBody>
      </p:sp>
      <p:sp>
        <p:nvSpPr>
          <p:cNvPr id="18" name="Rectangle 17">
            <a:extLst>
              <a:ext uri="{FF2B5EF4-FFF2-40B4-BE49-F238E27FC236}">
                <a16:creationId xmlns:a16="http://schemas.microsoft.com/office/drawing/2014/main" id="{365B4FAE-EE7F-4367-9E0E-AB5115BB8EFD}"/>
              </a:ext>
            </a:extLst>
          </p:cNvPr>
          <p:cNvSpPr/>
          <p:nvPr/>
        </p:nvSpPr>
        <p:spPr>
          <a:xfrm>
            <a:off x="5723054" y="2917372"/>
            <a:ext cx="3084938" cy="131172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sz="2400">
                <a:effectLst/>
                <a:latin typeface="Times New Roman" panose="02020603050405020304" pitchFamily="18" charset="0"/>
                <a:ea typeface="Times New Roman" panose="02020603050405020304" pitchFamily="18" charset="0"/>
              </a:rPr>
              <a:t>Tăng tốc độ truy cập đến cơ sở dữ liệu sinh viên</a:t>
            </a:r>
            <a:endParaRPr lang="vi-VN" sz="2400"/>
          </a:p>
        </p:txBody>
      </p:sp>
      <p:sp>
        <p:nvSpPr>
          <p:cNvPr id="19" name="Rectangle 18">
            <a:extLst>
              <a:ext uri="{FF2B5EF4-FFF2-40B4-BE49-F238E27FC236}">
                <a16:creationId xmlns:a16="http://schemas.microsoft.com/office/drawing/2014/main" id="{5CC5DA30-8CDB-C54F-8A68-6D8CC18E57F9}"/>
              </a:ext>
            </a:extLst>
          </p:cNvPr>
          <p:cNvSpPr/>
          <p:nvPr/>
        </p:nvSpPr>
        <p:spPr>
          <a:xfrm>
            <a:off x="8807992" y="4569909"/>
            <a:ext cx="2994148" cy="116686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R="0" algn="ctr">
              <a:lnSpc>
                <a:spcPct val="107000"/>
              </a:lnSpc>
              <a:spcBef>
                <a:spcPts val="0"/>
              </a:spcBef>
              <a:spcAft>
                <a:spcPts val="0"/>
              </a:spcAft>
              <a:tabLst>
                <a:tab pos="3285490" algn="l"/>
              </a:tabLst>
            </a:pPr>
            <a:r>
              <a:rPr lang="vi-VN" sz="2400">
                <a:latin typeface="Times New Roman" panose="02020603050405020304" pitchFamily="18" charset="0"/>
                <a:ea typeface="Times New Roman" panose="02020603050405020304" pitchFamily="18" charset="0"/>
                <a:cs typeface="Times New Roman" panose="02020603050405020304" pitchFamily="18" charset="0"/>
              </a:rPr>
              <a:t>C</a:t>
            </a:r>
            <a:r>
              <a:rPr lang="vi-VN" sz="2400">
                <a:effectLst/>
                <a:latin typeface="Times New Roman" panose="02020603050405020304" pitchFamily="18" charset="0"/>
                <a:ea typeface="Times New Roman" panose="02020603050405020304" pitchFamily="18" charset="0"/>
                <a:cs typeface="Times New Roman" panose="02020603050405020304" pitchFamily="18" charset="0"/>
              </a:rPr>
              <a:t>ó nhiều máy khách cùng truy cập vào cùng một lúc.</a:t>
            </a:r>
            <a:endParaRPr lang="vi-VN" sz="24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12B71BAD-371F-4518-5012-97C63DEA510C}"/>
              </a:ext>
            </a:extLst>
          </p:cNvPr>
          <p:cNvSpPr/>
          <p:nvPr/>
        </p:nvSpPr>
        <p:spPr>
          <a:xfrm>
            <a:off x="4495799" y="1542635"/>
            <a:ext cx="5214257" cy="78586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200" b="1">
                <a:latin typeface="Times New Roman" panose="02020603050405020304" pitchFamily="18" charset="0"/>
                <a:cs typeface="Times New Roman" panose="02020603050405020304" pitchFamily="18" charset="0"/>
              </a:rPr>
              <a:t>Cải thiện hệ thống</a:t>
            </a:r>
            <a:endParaRPr lang="vi-VN" sz="3200" b="1">
              <a:latin typeface="Times New Roman" panose="02020603050405020304" pitchFamily="18" charset="0"/>
              <a:cs typeface="Times New Roman" panose="02020603050405020304" pitchFamily="18" charset="0"/>
            </a:endParaRPr>
          </a:p>
        </p:txBody>
      </p:sp>
      <p:sp>
        <p:nvSpPr>
          <p:cNvPr id="22" name="Flowchart: Connector 21">
            <a:extLst>
              <a:ext uri="{FF2B5EF4-FFF2-40B4-BE49-F238E27FC236}">
                <a16:creationId xmlns:a16="http://schemas.microsoft.com/office/drawing/2014/main" id="{1739F1DC-4255-A3A9-AB85-44B4A93D6314}"/>
              </a:ext>
            </a:extLst>
          </p:cNvPr>
          <p:cNvSpPr/>
          <p:nvPr/>
        </p:nvSpPr>
        <p:spPr>
          <a:xfrm>
            <a:off x="3951513" y="1239296"/>
            <a:ext cx="1088572" cy="1311727"/>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7200">
                <a:latin typeface="Times New Roman" panose="02020603050405020304" pitchFamily="18" charset="0"/>
                <a:cs typeface="Times New Roman" panose="02020603050405020304" pitchFamily="18" charset="0"/>
              </a:rPr>
              <a:t>1</a:t>
            </a:r>
            <a:endParaRPr lang="vi-VN" sz="7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20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animBg="1"/>
      <p:bldP spid="21" grpId="0" animBg="1"/>
      <p:bldP spid="2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25A1D663-E09C-7BD2-E1C3-FB036F9D2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7108E681-48B0-F3A6-8F7D-EB4643088581}"/>
              </a:ext>
            </a:extLst>
          </p:cNvPr>
          <p:cNvSpPr/>
          <p:nvPr/>
        </p:nvSpPr>
        <p:spPr>
          <a:xfrm>
            <a:off x="1160241" y="95410"/>
            <a:ext cx="10641899" cy="111002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IV: KẾT LUẬN VÀ </a:t>
            </a:r>
          </a:p>
          <a:p>
            <a:pPr algn="ctr"/>
            <a:r>
              <a:rPr lang="en-US" sz="3200">
                <a:latin typeface="Times New Roman" panose="02020603050405020304" pitchFamily="18" charset="0"/>
                <a:cs typeface="Times New Roman" panose="02020603050405020304" pitchFamily="18" charset="0"/>
              </a:rPr>
              <a:t>HƯỚNG PHÁT TRIỂN</a:t>
            </a:r>
            <a:endParaRPr lang="vi-VN" sz="3200"/>
          </a:p>
        </p:txBody>
      </p:sp>
      <p:sp>
        <p:nvSpPr>
          <p:cNvPr id="3" name="TextBox 2">
            <a:extLst>
              <a:ext uri="{FF2B5EF4-FFF2-40B4-BE49-F238E27FC236}">
                <a16:creationId xmlns:a16="http://schemas.microsoft.com/office/drawing/2014/main" id="{D5812ADD-365D-ABDB-DD3C-E5C8BB377AF3}"/>
              </a:ext>
            </a:extLst>
          </p:cNvPr>
          <p:cNvSpPr txBox="1"/>
          <p:nvPr/>
        </p:nvSpPr>
        <p:spPr>
          <a:xfrm>
            <a:off x="0" y="1232177"/>
            <a:ext cx="3265714" cy="475128"/>
          </a:xfrm>
          <a:prstGeom prst="rect">
            <a:avLst/>
          </a:prstGeom>
          <a:noFill/>
        </p:spPr>
        <p:txBody>
          <a:bodyPr wrap="square" rtlCol="0">
            <a:spAutoFit/>
          </a:bodyPr>
          <a:lstStyle/>
          <a:p>
            <a:r>
              <a:rPr lang="en-US" sz="2400" b="1" u="sng">
                <a:latin typeface="Times New Roman (Headings)"/>
              </a:rPr>
              <a:t>2.Hướng phát triển</a:t>
            </a:r>
            <a:endParaRPr lang="vi-VN" sz="2400" b="1" u="sng">
              <a:latin typeface="Times New Roman (Headings)"/>
            </a:endParaRPr>
          </a:p>
        </p:txBody>
      </p:sp>
      <p:pic>
        <p:nvPicPr>
          <p:cNvPr id="11" name="Picture 10" descr="Cartoon bee with pointer">
            <a:extLst>
              <a:ext uri="{FF2B5EF4-FFF2-40B4-BE49-F238E27FC236}">
                <a16:creationId xmlns:a16="http://schemas.microsoft.com/office/drawing/2014/main" id="{CF00BB42-A732-F6B4-D30B-06449A439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82" y="2120622"/>
            <a:ext cx="2994150" cy="3376663"/>
          </a:xfrm>
          <a:prstGeom prst="rect">
            <a:avLst/>
          </a:prstGeom>
        </p:spPr>
      </p:pic>
      <p:sp>
        <p:nvSpPr>
          <p:cNvPr id="15" name="Rectangle 14">
            <a:extLst>
              <a:ext uri="{FF2B5EF4-FFF2-40B4-BE49-F238E27FC236}">
                <a16:creationId xmlns:a16="http://schemas.microsoft.com/office/drawing/2014/main" id="{B9836AE8-AB2B-747D-6D91-0FB11A454ACE}"/>
              </a:ext>
            </a:extLst>
          </p:cNvPr>
          <p:cNvSpPr/>
          <p:nvPr/>
        </p:nvSpPr>
        <p:spPr>
          <a:xfrm>
            <a:off x="3770048" y="3986478"/>
            <a:ext cx="2198914" cy="116686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sz="2400">
                <a:latin typeface="+mj-lt"/>
              </a:rPr>
              <a:t>Cơ chế xác thực</a:t>
            </a:r>
          </a:p>
        </p:txBody>
      </p:sp>
      <p:sp>
        <p:nvSpPr>
          <p:cNvPr id="18" name="Rectangle 17">
            <a:extLst>
              <a:ext uri="{FF2B5EF4-FFF2-40B4-BE49-F238E27FC236}">
                <a16:creationId xmlns:a16="http://schemas.microsoft.com/office/drawing/2014/main" id="{365B4FAE-EE7F-4367-9E0E-AB5115BB8EFD}"/>
              </a:ext>
            </a:extLst>
          </p:cNvPr>
          <p:cNvSpPr/>
          <p:nvPr/>
        </p:nvSpPr>
        <p:spPr>
          <a:xfrm>
            <a:off x="5648625" y="2665700"/>
            <a:ext cx="3516639" cy="78586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sz="2400">
                <a:latin typeface="+mj-lt"/>
              </a:rPr>
              <a:t>Cập nhật hệ thống bảo mật</a:t>
            </a:r>
          </a:p>
        </p:txBody>
      </p:sp>
      <p:sp>
        <p:nvSpPr>
          <p:cNvPr id="19" name="Rectangle 18">
            <a:extLst>
              <a:ext uri="{FF2B5EF4-FFF2-40B4-BE49-F238E27FC236}">
                <a16:creationId xmlns:a16="http://schemas.microsoft.com/office/drawing/2014/main" id="{5CC5DA30-8CDB-C54F-8A68-6D8CC18E57F9}"/>
              </a:ext>
            </a:extLst>
          </p:cNvPr>
          <p:cNvSpPr/>
          <p:nvPr/>
        </p:nvSpPr>
        <p:spPr>
          <a:xfrm>
            <a:off x="8648504" y="3986478"/>
            <a:ext cx="2994148" cy="116686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R="0" algn="ctr">
              <a:lnSpc>
                <a:spcPct val="107000"/>
              </a:lnSpc>
              <a:spcBef>
                <a:spcPts val="0"/>
              </a:spcBef>
              <a:spcAft>
                <a:spcPts val="0"/>
              </a:spcAft>
              <a:tabLst>
                <a:tab pos="3285490" algn="l"/>
              </a:tabLst>
            </a:pPr>
            <a:r>
              <a:rPr lang="vi-VN" sz="2400">
                <a:latin typeface="+mj-lt"/>
              </a:rPr>
              <a:t>Phân quyền truy cập</a:t>
            </a:r>
            <a:endParaRPr lang="vi-VN" sz="2400">
              <a:effectLst/>
              <a:latin typeface="+mj-lt"/>
              <a:ea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12B71BAD-371F-4518-5012-97C63DEA510C}"/>
              </a:ext>
            </a:extLst>
          </p:cNvPr>
          <p:cNvSpPr/>
          <p:nvPr/>
        </p:nvSpPr>
        <p:spPr>
          <a:xfrm>
            <a:off x="4495799" y="1542635"/>
            <a:ext cx="5860313" cy="78586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3200" b="1">
                <a:latin typeface="Times New Roman" panose="02020603050405020304" pitchFamily="18" charset="0"/>
                <a:cs typeface="Times New Roman" panose="02020603050405020304" pitchFamily="18" charset="0"/>
              </a:rPr>
              <a:t>   Tăng cường tính bảo mật</a:t>
            </a:r>
          </a:p>
        </p:txBody>
      </p:sp>
      <p:sp>
        <p:nvSpPr>
          <p:cNvPr id="22" name="Flowchart: Connector 21">
            <a:extLst>
              <a:ext uri="{FF2B5EF4-FFF2-40B4-BE49-F238E27FC236}">
                <a16:creationId xmlns:a16="http://schemas.microsoft.com/office/drawing/2014/main" id="{1739F1DC-4255-A3A9-AB85-44B4A93D6314}"/>
              </a:ext>
            </a:extLst>
          </p:cNvPr>
          <p:cNvSpPr/>
          <p:nvPr/>
        </p:nvSpPr>
        <p:spPr>
          <a:xfrm>
            <a:off x="3951513" y="1239296"/>
            <a:ext cx="1088572" cy="1311727"/>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7200">
                <a:latin typeface="Times New Roman" panose="02020603050405020304" pitchFamily="18" charset="0"/>
                <a:cs typeface="Times New Roman" panose="02020603050405020304" pitchFamily="18" charset="0"/>
              </a:rPr>
              <a:t>2</a:t>
            </a:r>
            <a:endParaRPr lang="vi-VN" sz="7200">
              <a:latin typeface="Times New Roman" panose="02020603050405020304" pitchFamily="18"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BFB2C392-354C-7FBF-D489-126B3908800F}"/>
              </a:ext>
            </a:extLst>
          </p:cNvPr>
          <p:cNvCxnSpPr/>
          <p:nvPr/>
        </p:nvCxnSpPr>
        <p:spPr>
          <a:xfrm>
            <a:off x="8882743" y="3451562"/>
            <a:ext cx="827313" cy="5349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054CCC8E-6B30-84BF-E912-CADE1EB7F5A6}"/>
              </a:ext>
            </a:extLst>
          </p:cNvPr>
          <p:cNvCxnSpPr/>
          <p:nvPr/>
        </p:nvCxnSpPr>
        <p:spPr>
          <a:xfrm flipH="1">
            <a:off x="5399314" y="3451562"/>
            <a:ext cx="892629" cy="5349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386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animBg="1"/>
      <p:bldP spid="21" grpId="0" animBg="1"/>
      <p:bldP spid="2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25A1D663-E09C-7BD2-E1C3-FB036F9D2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7108E681-48B0-F3A6-8F7D-EB4643088581}"/>
              </a:ext>
            </a:extLst>
          </p:cNvPr>
          <p:cNvSpPr/>
          <p:nvPr/>
        </p:nvSpPr>
        <p:spPr>
          <a:xfrm>
            <a:off x="1160241" y="95410"/>
            <a:ext cx="10641899" cy="111002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IV: KẾT LUẬN VÀ </a:t>
            </a:r>
          </a:p>
          <a:p>
            <a:pPr algn="ctr"/>
            <a:r>
              <a:rPr lang="en-US" sz="3200">
                <a:latin typeface="Times New Roman" panose="02020603050405020304" pitchFamily="18" charset="0"/>
                <a:cs typeface="Times New Roman" panose="02020603050405020304" pitchFamily="18" charset="0"/>
              </a:rPr>
              <a:t>HƯỚNG PHÁT TRIỂN</a:t>
            </a:r>
            <a:endParaRPr lang="vi-VN" sz="3200"/>
          </a:p>
        </p:txBody>
      </p:sp>
      <p:sp>
        <p:nvSpPr>
          <p:cNvPr id="3" name="TextBox 2">
            <a:extLst>
              <a:ext uri="{FF2B5EF4-FFF2-40B4-BE49-F238E27FC236}">
                <a16:creationId xmlns:a16="http://schemas.microsoft.com/office/drawing/2014/main" id="{D5812ADD-365D-ABDB-DD3C-E5C8BB377AF3}"/>
              </a:ext>
            </a:extLst>
          </p:cNvPr>
          <p:cNvSpPr txBox="1"/>
          <p:nvPr/>
        </p:nvSpPr>
        <p:spPr>
          <a:xfrm>
            <a:off x="0" y="1232177"/>
            <a:ext cx="3265714" cy="475128"/>
          </a:xfrm>
          <a:prstGeom prst="rect">
            <a:avLst/>
          </a:prstGeom>
          <a:noFill/>
        </p:spPr>
        <p:txBody>
          <a:bodyPr wrap="square" rtlCol="0">
            <a:spAutoFit/>
          </a:bodyPr>
          <a:lstStyle/>
          <a:p>
            <a:r>
              <a:rPr lang="en-US" sz="2400" b="1" u="sng">
                <a:latin typeface="Times New Roman (Headings)"/>
              </a:rPr>
              <a:t>2.Hướng phát triển</a:t>
            </a:r>
            <a:endParaRPr lang="vi-VN" sz="2400" b="1" u="sng">
              <a:latin typeface="Times New Roman (Headings)"/>
            </a:endParaRPr>
          </a:p>
        </p:txBody>
      </p:sp>
      <p:pic>
        <p:nvPicPr>
          <p:cNvPr id="11" name="Picture 10" descr="Cartoon bee with pointer">
            <a:extLst>
              <a:ext uri="{FF2B5EF4-FFF2-40B4-BE49-F238E27FC236}">
                <a16:creationId xmlns:a16="http://schemas.microsoft.com/office/drawing/2014/main" id="{CF00BB42-A732-F6B4-D30B-06449A439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82" y="2120622"/>
            <a:ext cx="2994150" cy="3376663"/>
          </a:xfrm>
          <a:prstGeom prst="rect">
            <a:avLst/>
          </a:prstGeom>
        </p:spPr>
      </p:pic>
      <p:sp>
        <p:nvSpPr>
          <p:cNvPr id="21" name="Rectangle: Rounded Corners 20">
            <a:extLst>
              <a:ext uri="{FF2B5EF4-FFF2-40B4-BE49-F238E27FC236}">
                <a16:creationId xmlns:a16="http://schemas.microsoft.com/office/drawing/2014/main" id="{12B71BAD-371F-4518-5012-97C63DEA510C}"/>
              </a:ext>
            </a:extLst>
          </p:cNvPr>
          <p:cNvSpPr/>
          <p:nvPr/>
        </p:nvSpPr>
        <p:spPr>
          <a:xfrm>
            <a:off x="4495799" y="1542635"/>
            <a:ext cx="6477001" cy="78586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2800" b="1">
                <a:latin typeface="+mj-lt"/>
              </a:rPr>
              <a:t>Phát triển tính năng đa ngôn ngữ</a:t>
            </a:r>
            <a:endParaRPr lang="vi-VN" sz="2800" b="1">
              <a:latin typeface="+mj-lt"/>
              <a:cs typeface="Times New Roman" panose="02020603050405020304" pitchFamily="18" charset="0"/>
            </a:endParaRPr>
          </a:p>
        </p:txBody>
      </p:sp>
      <p:sp>
        <p:nvSpPr>
          <p:cNvPr id="22" name="Flowchart: Connector 21">
            <a:extLst>
              <a:ext uri="{FF2B5EF4-FFF2-40B4-BE49-F238E27FC236}">
                <a16:creationId xmlns:a16="http://schemas.microsoft.com/office/drawing/2014/main" id="{1739F1DC-4255-A3A9-AB85-44B4A93D6314}"/>
              </a:ext>
            </a:extLst>
          </p:cNvPr>
          <p:cNvSpPr/>
          <p:nvPr/>
        </p:nvSpPr>
        <p:spPr>
          <a:xfrm>
            <a:off x="3951513" y="1232177"/>
            <a:ext cx="1088572" cy="1311727"/>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7200">
                <a:latin typeface="Times New Roman" panose="02020603050405020304" pitchFamily="18" charset="0"/>
                <a:cs typeface="Times New Roman" panose="02020603050405020304" pitchFamily="18" charset="0"/>
              </a:rPr>
              <a:t>3</a:t>
            </a:r>
            <a:endParaRPr lang="vi-VN" sz="720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DB0E867-F1AA-F625-0FB9-B900D58DFCCF}"/>
              </a:ext>
            </a:extLst>
          </p:cNvPr>
          <p:cNvSpPr/>
          <p:nvPr/>
        </p:nvSpPr>
        <p:spPr>
          <a:xfrm>
            <a:off x="3951513" y="3317358"/>
            <a:ext cx="7850627" cy="176627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algn="ctr">
              <a:lnSpc>
                <a:spcPct val="107000"/>
              </a:lnSpc>
              <a:spcBef>
                <a:spcPts val="0"/>
              </a:spcBef>
              <a:spcAft>
                <a:spcPts val="0"/>
              </a:spcAft>
              <a:tabLst>
                <a:tab pos="3285490" algn="l"/>
              </a:tabLst>
            </a:pPr>
            <a:r>
              <a:rPr lang="vi-VN" sz="2800">
                <a:latin typeface="Times New Roman" panose="02020603050405020304" pitchFamily="18" charset="0"/>
                <a:ea typeface="Times New Roman" panose="02020603050405020304" pitchFamily="18" charset="0"/>
                <a:cs typeface="Times New Roman" panose="02020603050405020304" pitchFamily="18" charset="0"/>
              </a:rPr>
              <a:t>      H</a:t>
            </a:r>
            <a:r>
              <a:rPr lang="vi-VN" sz="2800">
                <a:effectLst/>
                <a:latin typeface="Times New Roman" panose="02020603050405020304" pitchFamily="18" charset="0"/>
                <a:ea typeface="Times New Roman" panose="02020603050405020304" pitchFamily="18" charset="0"/>
                <a:cs typeface="Times New Roman" panose="02020603050405020304" pitchFamily="18" charset="0"/>
              </a:rPr>
              <a:t>ỗ trợ đa ngôn ngữ để hệ thống có thể được sử dụng ở nhiều quốc gia và với nhiều ngôn ngữ khác nhau.</a:t>
            </a:r>
            <a:endParaRPr lang="vi-VN" sz="280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42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25A1D663-E09C-7BD2-E1C3-FB036F9D2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7108E681-48B0-F3A6-8F7D-EB4643088581}"/>
              </a:ext>
            </a:extLst>
          </p:cNvPr>
          <p:cNvSpPr/>
          <p:nvPr/>
        </p:nvSpPr>
        <p:spPr>
          <a:xfrm>
            <a:off x="1372892" y="25218"/>
            <a:ext cx="10641899" cy="111002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IV: KẾT LUẬN VÀ </a:t>
            </a:r>
          </a:p>
          <a:p>
            <a:pPr algn="ctr"/>
            <a:r>
              <a:rPr lang="en-US" sz="3200">
                <a:latin typeface="Times New Roman" panose="02020603050405020304" pitchFamily="18" charset="0"/>
                <a:cs typeface="Times New Roman" panose="02020603050405020304" pitchFamily="18" charset="0"/>
              </a:rPr>
              <a:t>HƯỚNG PHÁT TRIỂN</a:t>
            </a:r>
            <a:endParaRPr lang="vi-VN" sz="3200"/>
          </a:p>
        </p:txBody>
      </p:sp>
      <p:sp>
        <p:nvSpPr>
          <p:cNvPr id="3" name="TextBox 2">
            <a:extLst>
              <a:ext uri="{FF2B5EF4-FFF2-40B4-BE49-F238E27FC236}">
                <a16:creationId xmlns:a16="http://schemas.microsoft.com/office/drawing/2014/main" id="{D5812ADD-365D-ABDB-DD3C-E5C8BB377AF3}"/>
              </a:ext>
            </a:extLst>
          </p:cNvPr>
          <p:cNvSpPr txBox="1"/>
          <p:nvPr/>
        </p:nvSpPr>
        <p:spPr>
          <a:xfrm>
            <a:off x="0" y="1232177"/>
            <a:ext cx="3265714" cy="475128"/>
          </a:xfrm>
          <a:prstGeom prst="rect">
            <a:avLst/>
          </a:prstGeom>
          <a:noFill/>
        </p:spPr>
        <p:txBody>
          <a:bodyPr wrap="square" rtlCol="0">
            <a:spAutoFit/>
          </a:bodyPr>
          <a:lstStyle/>
          <a:p>
            <a:r>
              <a:rPr lang="en-US" sz="2400" b="1" u="sng">
                <a:latin typeface="Times New Roman (Headings)"/>
              </a:rPr>
              <a:t>2.Hướng phát triển</a:t>
            </a:r>
            <a:endParaRPr lang="vi-VN" sz="2400" b="1" u="sng">
              <a:latin typeface="Times New Roman (Headings)"/>
            </a:endParaRPr>
          </a:p>
        </p:txBody>
      </p:sp>
      <p:pic>
        <p:nvPicPr>
          <p:cNvPr id="11" name="Picture 10" descr="Cartoon bee with pointer">
            <a:extLst>
              <a:ext uri="{FF2B5EF4-FFF2-40B4-BE49-F238E27FC236}">
                <a16:creationId xmlns:a16="http://schemas.microsoft.com/office/drawing/2014/main" id="{CF00BB42-A732-F6B4-D30B-06449A439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82" y="2120622"/>
            <a:ext cx="2994150" cy="3376663"/>
          </a:xfrm>
          <a:prstGeom prst="rect">
            <a:avLst/>
          </a:prstGeom>
        </p:spPr>
      </p:pic>
      <p:sp>
        <p:nvSpPr>
          <p:cNvPr id="21" name="Rectangle: Rounded Corners 20">
            <a:extLst>
              <a:ext uri="{FF2B5EF4-FFF2-40B4-BE49-F238E27FC236}">
                <a16:creationId xmlns:a16="http://schemas.microsoft.com/office/drawing/2014/main" id="{12B71BAD-371F-4518-5012-97C63DEA510C}"/>
              </a:ext>
            </a:extLst>
          </p:cNvPr>
          <p:cNvSpPr/>
          <p:nvPr/>
        </p:nvSpPr>
        <p:spPr>
          <a:xfrm>
            <a:off x="4634022" y="2873239"/>
            <a:ext cx="6477001" cy="78586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2800" b="1">
                <a:latin typeface="+mj-lt"/>
              </a:rPr>
              <a:t>Cải thiện giao diện người dùng</a:t>
            </a:r>
            <a:endParaRPr lang="vi-VN" sz="2800" b="1">
              <a:latin typeface="+mj-lt"/>
              <a:cs typeface="Times New Roman" panose="02020603050405020304" pitchFamily="18" charset="0"/>
            </a:endParaRPr>
          </a:p>
        </p:txBody>
      </p:sp>
      <p:sp>
        <p:nvSpPr>
          <p:cNvPr id="22" name="Flowchart: Connector 21">
            <a:extLst>
              <a:ext uri="{FF2B5EF4-FFF2-40B4-BE49-F238E27FC236}">
                <a16:creationId xmlns:a16="http://schemas.microsoft.com/office/drawing/2014/main" id="{1739F1DC-4255-A3A9-AB85-44B4A93D6314}"/>
              </a:ext>
            </a:extLst>
          </p:cNvPr>
          <p:cNvSpPr/>
          <p:nvPr/>
        </p:nvSpPr>
        <p:spPr>
          <a:xfrm>
            <a:off x="3983411" y="2635675"/>
            <a:ext cx="1088572" cy="1311727"/>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7200">
                <a:latin typeface="Times New Roman" panose="02020603050405020304" pitchFamily="18" charset="0"/>
                <a:cs typeface="Times New Roman" panose="02020603050405020304" pitchFamily="18" charset="0"/>
              </a:rPr>
              <a:t>4</a:t>
            </a:r>
            <a:endParaRPr lang="vi-VN" sz="7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211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2C6F198E-F7A1-4125-910D-641C0C2A7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A66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907C3A25-D9A7-4F2D-B44C-FA8EB24C7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66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ổng hợp hình nền powerpoint cảm ơn cuối slide ấn tượng và đẹp nhất">
            <a:extLst>
              <a:ext uri="{FF2B5EF4-FFF2-40B4-BE49-F238E27FC236}">
                <a16:creationId xmlns:a16="http://schemas.microsoft.com/office/drawing/2014/main" id="{A3F7423B-1E5C-AC06-6465-7A9575B1B0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75859" y="2460171"/>
            <a:ext cx="6568587" cy="3663044"/>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18E8515E-B8C8-482A-A9B5-CE57BC080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6" descr="Đăng nhập">
            <a:extLst>
              <a:ext uri="{FF2B5EF4-FFF2-40B4-BE49-F238E27FC236}">
                <a16:creationId xmlns:a16="http://schemas.microsoft.com/office/drawing/2014/main" id="{5AC7890A-B792-5B98-51AC-B04531621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6"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2658C30-D5A0-9812-B1B4-E5FD870A022E}"/>
              </a:ext>
            </a:extLst>
          </p:cNvPr>
          <p:cNvSpPr txBox="1"/>
          <p:nvPr/>
        </p:nvSpPr>
        <p:spPr>
          <a:xfrm>
            <a:off x="2775859" y="995198"/>
            <a:ext cx="7036002" cy="1200329"/>
          </a:xfrm>
          <a:prstGeom prst="rect">
            <a:avLst/>
          </a:prstGeom>
          <a:noFill/>
        </p:spPr>
        <p:txBody>
          <a:bodyPr wrap="square" rtlCol="0">
            <a:spAutoFit/>
          </a:bodyPr>
          <a:lstStyle/>
          <a:p>
            <a:pPr algn="ctr"/>
            <a:r>
              <a:rPr lang="en-US" sz="3600" b="1">
                <a:solidFill>
                  <a:schemeClr val="accent6">
                    <a:lumMod val="75000"/>
                  </a:schemeClr>
                </a:solidFill>
                <a:latin typeface="Times New Roman" panose="02020603050405020304" pitchFamily="18" charset="0"/>
                <a:cs typeface="Times New Roman" panose="02020603050405020304" pitchFamily="18" charset="0"/>
              </a:rPr>
              <a:t>CẢM ƠN THẦY VÀ CÁC BẠN </a:t>
            </a:r>
          </a:p>
          <a:p>
            <a:pPr algn="ctr"/>
            <a:r>
              <a:rPr lang="en-US" sz="3600" b="1">
                <a:solidFill>
                  <a:schemeClr val="accent6">
                    <a:lumMod val="75000"/>
                  </a:schemeClr>
                </a:solidFill>
                <a:latin typeface="Times New Roman" panose="02020603050405020304" pitchFamily="18" charset="0"/>
                <a:cs typeface="Times New Roman" panose="02020603050405020304" pitchFamily="18" charset="0"/>
              </a:rPr>
              <a:t>ĐÃ LẮNG NGHE!</a:t>
            </a:r>
            <a:endParaRPr lang="vi-VN" sz="3600" b="1">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3086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722D7B65-B8DD-01F7-252E-349344FB8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 y="1798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0CA70337-6B63-B083-36AC-A596D6F271AC}"/>
              </a:ext>
            </a:extLst>
          </p:cNvPr>
          <p:cNvSpPr/>
          <p:nvPr/>
        </p:nvSpPr>
        <p:spPr>
          <a:xfrm>
            <a:off x="1915885" y="206829"/>
            <a:ext cx="7859486" cy="97762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 TỔNG QUAN</a:t>
            </a:r>
            <a:endParaRPr lang="vi-VN" sz="3200"/>
          </a:p>
        </p:txBody>
      </p:sp>
      <p:sp>
        <p:nvSpPr>
          <p:cNvPr id="6" name="TextBox 5">
            <a:extLst>
              <a:ext uri="{FF2B5EF4-FFF2-40B4-BE49-F238E27FC236}">
                <a16:creationId xmlns:a16="http://schemas.microsoft.com/office/drawing/2014/main" id="{331CFFE9-677F-EB6E-3FE3-465CA5C250D0}"/>
              </a:ext>
            </a:extLst>
          </p:cNvPr>
          <p:cNvSpPr txBox="1"/>
          <p:nvPr/>
        </p:nvSpPr>
        <p:spPr>
          <a:xfrm>
            <a:off x="90630" y="1486164"/>
            <a:ext cx="6103088" cy="461665"/>
          </a:xfrm>
          <a:prstGeom prst="rect">
            <a:avLst/>
          </a:prstGeom>
          <a:noFill/>
        </p:spPr>
        <p:txBody>
          <a:bodyPr wrap="square">
            <a:spAutoFit/>
          </a:bodyPr>
          <a:lstStyle/>
          <a:p>
            <a:r>
              <a:rPr lang="vi-VN" sz="2400" b="1" u="sng">
                <a:latin typeface="+mj-lt"/>
              </a:rPr>
              <a:t>1. Tổng quan đề tài</a:t>
            </a:r>
          </a:p>
        </p:txBody>
      </p:sp>
      <p:pic>
        <p:nvPicPr>
          <p:cNvPr id="8" name="Picture 7" descr="Office Chair Cat">
            <a:extLst>
              <a:ext uri="{FF2B5EF4-FFF2-40B4-BE49-F238E27FC236}">
                <a16:creationId xmlns:a16="http://schemas.microsoft.com/office/drawing/2014/main" id="{4B8AF64C-2EF3-2D82-468E-CD218CA623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57" y="2817298"/>
            <a:ext cx="1455141" cy="1455141"/>
          </a:xfrm>
          <a:prstGeom prst="rect">
            <a:avLst/>
          </a:prstGeom>
        </p:spPr>
      </p:pic>
      <p:pic>
        <p:nvPicPr>
          <p:cNvPr id="9" name="Picture 8" descr="Office Chair Cat">
            <a:extLst>
              <a:ext uri="{FF2B5EF4-FFF2-40B4-BE49-F238E27FC236}">
                <a16:creationId xmlns:a16="http://schemas.microsoft.com/office/drawing/2014/main" id="{5A6FD4E7-9D7F-2A96-635F-8B1E7D1EAB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258" y="4644264"/>
            <a:ext cx="1455141" cy="1455141"/>
          </a:xfrm>
          <a:prstGeom prst="rect">
            <a:avLst/>
          </a:prstGeom>
        </p:spPr>
      </p:pic>
      <p:pic>
        <p:nvPicPr>
          <p:cNvPr id="10" name="Picture 9" descr="Office Chair Cat">
            <a:extLst>
              <a:ext uri="{FF2B5EF4-FFF2-40B4-BE49-F238E27FC236}">
                <a16:creationId xmlns:a16="http://schemas.microsoft.com/office/drawing/2014/main" id="{413A4090-8F4A-F72D-7A41-13D9711963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197" y="4644263"/>
            <a:ext cx="1455141" cy="1455141"/>
          </a:xfrm>
          <a:prstGeom prst="rect">
            <a:avLst/>
          </a:prstGeom>
        </p:spPr>
      </p:pic>
      <p:pic>
        <p:nvPicPr>
          <p:cNvPr id="11" name="Picture 10" descr="Office Chair Cat">
            <a:extLst>
              <a:ext uri="{FF2B5EF4-FFF2-40B4-BE49-F238E27FC236}">
                <a16:creationId xmlns:a16="http://schemas.microsoft.com/office/drawing/2014/main" id="{7A0E491B-BAD5-0F23-E047-3A83C01A06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9912" y="2817298"/>
            <a:ext cx="1455141" cy="1455141"/>
          </a:xfrm>
          <a:prstGeom prst="rect">
            <a:avLst/>
          </a:prstGeom>
        </p:spPr>
      </p:pic>
      <p:sp>
        <p:nvSpPr>
          <p:cNvPr id="12" name="TextBox 11">
            <a:extLst>
              <a:ext uri="{FF2B5EF4-FFF2-40B4-BE49-F238E27FC236}">
                <a16:creationId xmlns:a16="http://schemas.microsoft.com/office/drawing/2014/main" id="{66A6A595-B463-8E7A-63D2-37977BEAD4D0}"/>
              </a:ext>
            </a:extLst>
          </p:cNvPr>
          <p:cNvSpPr txBox="1"/>
          <p:nvPr/>
        </p:nvSpPr>
        <p:spPr>
          <a:xfrm>
            <a:off x="1433116" y="3198167"/>
            <a:ext cx="3857341" cy="461665"/>
          </a:xfrm>
          <a:prstGeom prst="rect">
            <a:avLst/>
          </a:prstGeom>
          <a:noFill/>
        </p:spPr>
        <p:txBody>
          <a:bodyPr wrap="square" rtlCol="0">
            <a:spAutoFit/>
          </a:bodyPr>
          <a:lstStyle/>
          <a:p>
            <a:pPr marL="342900" indent="-342900">
              <a:buFont typeface="Arial" panose="020B0604020202020204" pitchFamily="34" charset="0"/>
              <a:buChar char="•"/>
            </a:pPr>
            <a:r>
              <a:rPr lang="vi-VN" sz="2400" b="1">
                <a:latin typeface="+mj-lt"/>
              </a:rPr>
              <a:t>Thêm thông tin sinh viên</a:t>
            </a:r>
          </a:p>
        </p:txBody>
      </p:sp>
      <p:sp>
        <p:nvSpPr>
          <p:cNvPr id="13" name="TextBox 12">
            <a:extLst>
              <a:ext uri="{FF2B5EF4-FFF2-40B4-BE49-F238E27FC236}">
                <a16:creationId xmlns:a16="http://schemas.microsoft.com/office/drawing/2014/main" id="{9EF21A64-CB35-DD32-4EBF-3E00706F60C8}"/>
              </a:ext>
            </a:extLst>
          </p:cNvPr>
          <p:cNvSpPr txBox="1"/>
          <p:nvPr/>
        </p:nvSpPr>
        <p:spPr>
          <a:xfrm>
            <a:off x="7865053" y="3198167"/>
            <a:ext cx="3962405" cy="461665"/>
          </a:xfrm>
          <a:prstGeom prst="rect">
            <a:avLst/>
          </a:prstGeom>
          <a:noFill/>
        </p:spPr>
        <p:txBody>
          <a:bodyPr wrap="square" rtlCol="0">
            <a:spAutoFit/>
          </a:bodyPr>
          <a:lstStyle/>
          <a:p>
            <a:pPr marL="342900" indent="-342900">
              <a:buFont typeface="Arial" panose="020B0604020202020204" pitchFamily="34" charset="0"/>
              <a:buChar char="•"/>
            </a:pPr>
            <a:r>
              <a:rPr lang="vi-VN" sz="2400" b="1">
                <a:latin typeface="+mj-lt"/>
              </a:rPr>
              <a:t>Xóa thông tin sinh viên</a:t>
            </a:r>
          </a:p>
        </p:txBody>
      </p:sp>
      <p:sp>
        <p:nvSpPr>
          <p:cNvPr id="14" name="TextBox 13">
            <a:extLst>
              <a:ext uri="{FF2B5EF4-FFF2-40B4-BE49-F238E27FC236}">
                <a16:creationId xmlns:a16="http://schemas.microsoft.com/office/drawing/2014/main" id="{96AD0556-C23E-0A9A-14BD-5A823F8DB794}"/>
              </a:ext>
            </a:extLst>
          </p:cNvPr>
          <p:cNvSpPr txBox="1"/>
          <p:nvPr/>
        </p:nvSpPr>
        <p:spPr>
          <a:xfrm>
            <a:off x="1433116" y="5094838"/>
            <a:ext cx="4537320" cy="461665"/>
          </a:xfrm>
          <a:prstGeom prst="rect">
            <a:avLst/>
          </a:prstGeom>
          <a:noFill/>
        </p:spPr>
        <p:txBody>
          <a:bodyPr wrap="square" rtlCol="0">
            <a:spAutoFit/>
          </a:bodyPr>
          <a:lstStyle/>
          <a:p>
            <a:pPr marL="342900" indent="-342900">
              <a:buFont typeface="Arial" panose="020B0604020202020204" pitchFamily="34" charset="0"/>
              <a:buChar char="•"/>
            </a:pPr>
            <a:r>
              <a:rPr lang="vi-VN" sz="2400" b="1">
                <a:latin typeface="+mj-lt"/>
              </a:rPr>
              <a:t>Tìm kiếm thông tin sinh viên</a:t>
            </a:r>
          </a:p>
        </p:txBody>
      </p:sp>
      <p:sp>
        <p:nvSpPr>
          <p:cNvPr id="15" name="TextBox 14">
            <a:extLst>
              <a:ext uri="{FF2B5EF4-FFF2-40B4-BE49-F238E27FC236}">
                <a16:creationId xmlns:a16="http://schemas.microsoft.com/office/drawing/2014/main" id="{138B89C7-5755-9FB9-3FE2-AA3C46657959}"/>
              </a:ext>
            </a:extLst>
          </p:cNvPr>
          <p:cNvSpPr txBox="1"/>
          <p:nvPr/>
        </p:nvSpPr>
        <p:spPr>
          <a:xfrm>
            <a:off x="7865053" y="5094837"/>
            <a:ext cx="4326947" cy="461665"/>
          </a:xfrm>
          <a:prstGeom prst="rect">
            <a:avLst/>
          </a:prstGeom>
          <a:noFill/>
        </p:spPr>
        <p:txBody>
          <a:bodyPr wrap="square" rtlCol="0">
            <a:spAutoFit/>
          </a:bodyPr>
          <a:lstStyle/>
          <a:p>
            <a:pPr marL="342900" indent="-342900">
              <a:buFont typeface="Arial" panose="020B0604020202020204" pitchFamily="34" charset="0"/>
              <a:buChar char="•"/>
            </a:pPr>
            <a:r>
              <a:rPr lang="vi-VN" sz="2400" b="1">
                <a:latin typeface="+mj-lt"/>
              </a:rPr>
              <a:t>Cập nhật thông tin sinh viên</a:t>
            </a:r>
          </a:p>
        </p:txBody>
      </p:sp>
      <p:sp>
        <p:nvSpPr>
          <p:cNvPr id="18" name="Rectangle 17">
            <a:extLst>
              <a:ext uri="{FF2B5EF4-FFF2-40B4-BE49-F238E27FC236}">
                <a16:creationId xmlns:a16="http://schemas.microsoft.com/office/drawing/2014/main" id="{E61DF0EF-41CD-25B2-C3F1-72EDF293A1B9}"/>
              </a:ext>
            </a:extLst>
          </p:cNvPr>
          <p:cNvSpPr/>
          <p:nvPr/>
        </p:nvSpPr>
        <p:spPr>
          <a:xfrm>
            <a:off x="3443683" y="1773553"/>
            <a:ext cx="5844995" cy="7906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3200">
                <a:ln w="0"/>
                <a:solidFill>
                  <a:schemeClr val="tx1"/>
                </a:solidFill>
                <a:effectLst>
                  <a:outerShdw blurRad="38100" dist="19050" dir="2700000" algn="tl" rotWithShape="0">
                    <a:schemeClr val="dk1">
                      <a:alpha val="40000"/>
                    </a:schemeClr>
                  </a:outerShdw>
                </a:effectLst>
                <a:latin typeface="+mj-lt"/>
              </a:rPr>
              <a:t>Các tính năng của hệ thống</a:t>
            </a:r>
          </a:p>
        </p:txBody>
      </p:sp>
    </p:spTree>
    <p:extLst>
      <p:ext uri="{BB962C8B-B14F-4D97-AF65-F5344CB8AC3E}">
        <p14:creationId xmlns:p14="http://schemas.microsoft.com/office/powerpoint/2010/main" val="58738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5EAA82E3-5636-D140-77CD-F16A2563F1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 y="1798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43FC3482-6473-5FD8-ED15-EDD51E7DBB4E}"/>
              </a:ext>
            </a:extLst>
          </p:cNvPr>
          <p:cNvSpPr/>
          <p:nvPr/>
        </p:nvSpPr>
        <p:spPr>
          <a:xfrm>
            <a:off x="1915885" y="206829"/>
            <a:ext cx="7859486" cy="97762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 TỔNG QUAN</a:t>
            </a:r>
            <a:endParaRPr lang="vi-VN" sz="3200"/>
          </a:p>
        </p:txBody>
      </p:sp>
      <p:sp>
        <p:nvSpPr>
          <p:cNvPr id="5" name="TextBox 4">
            <a:extLst>
              <a:ext uri="{FF2B5EF4-FFF2-40B4-BE49-F238E27FC236}">
                <a16:creationId xmlns:a16="http://schemas.microsoft.com/office/drawing/2014/main" id="{D4D69049-CD15-09D8-8C9C-5D9AAF8B66D7}"/>
              </a:ext>
            </a:extLst>
          </p:cNvPr>
          <p:cNvSpPr txBox="1"/>
          <p:nvPr/>
        </p:nvSpPr>
        <p:spPr>
          <a:xfrm>
            <a:off x="150294" y="1365462"/>
            <a:ext cx="1950649" cy="461665"/>
          </a:xfrm>
          <a:prstGeom prst="rect">
            <a:avLst/>
          </a:prstGeom>
          <a:noFill/>
        </p:spPr>
        <p:txBody>
          <a:bodyPr wrap="square" rtlCol="0">
            <a:spAutoFit/>
          </a:bodyPr>
          <a:lstStyle/>
          <a:p>
            <a:r>
              <a:rPr lang="en-US" sz="2400" b="1" u="sng">
                <a:latin typeface="Times New Roman" panose="02020603050405020304" pitchFamily="18" charset="0"/>
                <a:cs typeface="Times New Roman" panose="02020603050405020304" pitchFamily="18" charset="0"/>
              </a:rPr>
              <a:t>1.2 Mục tiêu</a:t>
            </a:r>
            <a:endParaRPr lang="vi-VN" sz="2400" b="1" u="sng">
              <a:latin typeface="Times New Roman" panose="02020603050405020304" pitchFamily="18" charset="0"/>
              <a:cs typeface="Times New Roman" panose="02020603050405020304" pitchFamily="18" charset="0"/>
            </a:endParaRPr>
          </a:p>
        </p:txBody>
      </p:sp>
      <p:sp>
        <p:nvSpPr>
          <p:cNvPr id="10" name="Arrow: Left 9">
            <a:extLst>
              <a:ext uri="{FF2B5EF4-FFF2-40B4-BE49-F238E27FC236}">
                <a16:creationId xmlns:a16="http://schemas.microsoft.com/office/drawing/2014/main" id="{28FF6B47-A51D-C1C1-2664-E760B8B1657C}"/>
              </a:ext>
            </a:extLst>
          </p:cNvPr>
          <p:cNvSpPr/>
          <p:nvPr/>
        </p:nvSpPr>
        <p:spPr>
          <a:xfrm>
            <a:off x="3619498" y="3929428"/>
            <a:ext cx="7647216" cy="1502229"/>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2400">
                <a:effectLst/>
                <a:latin typeface="Times New Roman" panose="02020603050405020304" pitchFamily="18" charset="0"/>
                <a:ea typeface="Times New Roman" panose="02020603050405020304" pitchFamily="18" charset="0"/>
              </a:rPr>
              <a:t>    Giám sát sinh viên trong các trường đại học</a:t>
            </a:r>
            <a:endParaRPr lang="vi-VN" sz="2400"/>
          </a:p>
        </p:txBody>
      </p:sp>
      <p:sp>
        <p:nvSpPr>
          <p:cNvPr id="11" name="Flowchart: Connector 10">
            <a:extLst>
              <a:ext uri="{FF2B5EF4-FFF2-40B4-BE49-F238E27FC236}">
                <a16:creationId xmlns:a16="http://schemas.microsoft.com/office/drawing/2014/main" id="{AD1D83FE-37DC-4615-4543-0E2106B3F782}"/>
              </a:ext>
            </a:extLst>
          </p:cNvPr>
          <p:cNvSpPr/>
          <p:nvPr/>
        </p:nvSpPr>
        <p:spPr>
          <a:xfrm>
            <a:off x="3004458" y="3809126"/>
            <a:ext cx="1817914" cy="1742831"/>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7200">
                <a:latin typeface="+mj-lt"/>
              </a:rPr>
              <a:t>2</a:t>
            </a:r>
          </a:p>
        </p:txBody>
      </p:sp>
      <p:sp>
        <p:nvSpPr>
          <p:cNvPr id="12" name="Arrow: Left 11">
            <a:extLst>
              <a:ext uri="{FF2B5EF4-FFF2-40B4-BE49-F238E27FC236}">
                <a16:creationId xmlns:a16="http://schemas.microsoft.com/office/drawing/2014/main" id="{230CBF0B-9292-FECE-D9D9-BED69D483C08}"/>
              </a:ext>
            </a:extLst>
          </p:cNvPr>
          <p:cNvSpPr/>
          <p:nvPr/>
        </p:nvSpPr>
        <p:spPr>
          <a:xfrm>
            <a:off x="3461657" y="1905021"/>
            <a:ext cx="7805057" cy="1502229"/>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2400">
                <a:latin typeface="Times New Roman" panose="02020603050405020304" pitchFamily="18" charset="0"/>
                <a:ea typeface="Times New Roman" panose="02020603050405020304" pitchFamily="18" charset="0"/>
              </a:rPr>
              <a:t>G</a:t>
            </a:r>
            <a:r>
              <a:rPr lang="vi-VN" sz="2400">
                <a:effectLst/>
                <a:latin typeface="Times New Roman" panose="02020603050405020304" pitchFamily="18" charset="0"/>
                <a:ea typeface="Times New Roman" panose="02020603050405020304" pitchFamily="18" charset="0"/>
              </a:rPr>
              <a:t>iúp đơn giản hóa quá trình quản lí </a:t>
            </a:r>
            <a:endParaRPr lang="vi-VN" sz="2400"/>
          </a:p>
        </p:txBody>
      </p:sp>
      <p:sp>
        <p:nvSpPr>
          <p:cNvPr id="13" name="Flowchart: Connector 12">
            <a:extLst>
              <a:ext uri="{FF2B5EF4-FFF2-40B4-BE49-F238E27FC236}">
                <a16:creationId xmlns:a16="http://schemas.microsoft.com/office/drawing/2014/main" id="{AFD09B47-2CE9-4A2C-9DE9-12190AD14154}"/>
              </a:ext>
            </a:extLst>
          </p:cNvPr>
          <p:cNvSpPr/>
          <p:nvPr/>
        </p:nvSpPr>
        <p:spPr>
          <a:xfrm>
            <a:off x="3004458" y="1827127"/>
            <a:ext cx="1817914" cy="1609899"/>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7200">
                <a:latin typeface="+mj-lt"/>
              </a:rPr>
              <a:t>1</a:t>
            </a:r>
          </a:p>
        </p:txBody>
      </p:sp>
      <p:pic>
        <p:nvPicPr>
          <p:cNvPr id="6" name="Picture 5" descr="OMG Bee">
            <a:extLst>
              <a:ext uri="{FF2B5EF4-FFF2-40B4-BE49-F238E27FC236}">
                <a16:creationId xmlns:a16="http://schemas.microsoft.com/office/drawing/2014/main" id="{FDEDD3AD-0D3F-D7DF-B45B-004D55BEDA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101" y="1933218"/>
            <a:ext cx="3411668" cy="3411668"/>
          </a:xfrm>
          <a:prstGeom prst="rect">
            <a:avLst/>
          </a:prstGeom>
        </p:spPr>
      </p:pic>
    </p:spTree>
    <p:extLst>
      <p:ext uri="{BB962C8B-B14F-4D97-AF65-F5344CB8AC3E}">
        <p14:creationId xmlns:p14="http://schemas.microsoft.com/office/powerpoint/2010/main" val="252243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8486A3FD-012B-CCB9-0FB0-51DA113FA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 y="1798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246FF6C2-027C-3938-5769-444582C36C06}"/>
              </a:ext>
            </a:extLst>
          </p:cNvPr>
          <p:cNvSpPr/>
          <p:nvPr/>
        </p:nvSpPr>
        <p:spPr>
          <a:xfrm>
            <a:off x="1915885" y="206829"/>
            <a:ext cx="7859486" cy="97762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 TỔNG QUAN</a:t>
            </a:r>
            <a:endParaRPr lang="vi-VN" sz="3200"/>
          </a:p>
        </p:txBody>
      </p:sp>
      <p:sp>
        <p:nvSpPr>
          <p:cNvPr id="6" name="TextBox 5">
            <a:extLst>
              <a:ext uri="{FF2B5EF4-FFF2-40B4-BE49-F238E27FC236}">
                <a16:creationId xmlns:a16="http://schemas.microsoft.com/office/drawing/2014/main" id="{8DD44CE2-EEAD-46F8-6D8C-100ECF4930BF}"/>
              </a:ext>
            </a:extLst>
          </p:cNvPr>
          <p:cNvSpPr txBox="1"/>
          <p:nvPr/>
        </p:nvSpPr>
        <p:spPr>
          <a:xfrm>
            <a:off x="0" y="1184450"/>
            <a:ext cx="7376971" cy="583750"/>
          </a:xfrm>
          <a:prstGeom prst="rect">
            <a:avLst/>
          </a:prstGeom>
          <a:noFill/>
        </p:spPr>
        <p:txBody>
          <a:bodyPr wrap="square">
            <a:spAutoFit/>
          </a:bodyPr>
          <a:lstStyle/>
          <a:p>
            <a:pPr marL="0" marR="0">
              <a:lnSpc>
                <a:spcPct val="107000"/>
              </a:lnSpc>
              <a:spcBef>
                <a:spcPts val="1200"/>
              </a:spcBef>
              <a:spcAft>
                <a:spcPts val="800"/>
              </a:spcAft>
            </a:pPr>
            <a:r>
              <a:rPr lang="vi-VN" sz="3200" b="1">
                <a:effectLst/>
                <a:latin typeface="+mj-lt"/>
                <a:ea typeface="Times New Roman" panose="02020603050405020304" pitchFamily="18" charset="0"/>
                <a:cs typeface="Times New Roman" panose="02020603050405020304" pitchFamily="18" charset="0"/>
              </a:rPr>
              <a:t>Mục tiêu cụ thể gồm:</a:t>
            </a:r>
          </a:p>
        </p:txBody>
      </p:sp>
      <p:sp>
        <p:nvSpPr>
          <p:cNvPr id="13" name="Flowchart: Stored Data 12">
            <a:extLst>
              <a:ext uri="{FF2B5EF4-FFF2-40B4-BE49-F238E27FC236}">
                <a16:creationId xmlns:a16="http://schemas.microsoft.com/office/drawing/2014/main" id="{FBEBE860-E676-AE26-5CEC-8B38E79B254B}"/>
              </a:ext>
            </a:extLst>
          </p:cNvPr>
          <p:cNvSpPr/>
          <p:nvPr/>
        </p:nvSpPr>
        <p:spPr>
          <a:xfrm>
            <a:off x="2057401" y="2078889"/>
            <a:ext cx="7859486" cy="977621"/>
          </a:xfrm>
          <a:prstGeom prst="flowChartOnlineStorag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800">
                <a:effectLst/>
                <a:latin typeface="Times New Roman" panose="02020603050405020304" pitchFamily="18" charset="0"/>
                <a:ea typeface="Times New Roman" panose="02020603050405020304" pitchFamily="18" charset="0"/>
              </a:rPr>
              <a:t>Đảm bảo tính toàn vẹn của dữ liệu để tránh việc mất mát thông tin.</a:t>
            </a:r>
            <a:endParaRPr lang="vi-VN"/>
          </a:p>
        </p:txBody>
      </p:sp>
      <p:sp>
        <p:nvSpPr>
          <p:cNvPr id="14" name="Flowchart: Connector 13">
            <a:extLst>
              <a:ext uri="{FF2B5EF4-FFF2-40B4-BE49-F238E27FC236}">
                <a16:creationId xmlns:a16="http://schemas.microsoft.com/office/drawing/2014/main" id="{CA6BEE4C-7BE4-742A-6482-03B6286CCCC4}"/>
              </a:ext>
            </a:extLst>
          </p:cNvPr>
          <p:cNvSpPr/>
          <p:nvPr/>
        </p:nvSpPr>
        <p:spPr>
          <a:xfrm>
            <a:off x="8610600" y="1922872"/>
            <a:ext cx="1654628" cy="1228992"/>
          </a:xfrm>
          <a:prstGeom prst="flowChartConnec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5400">
                <a:latin typeface="Times New Roman" panose="02020603050405020304" pitchFamily="18" charset="0"/>
                <a:cs typeface="Times New Roman" panose="02020603050405020304" pitchFamily="18" charset="0"/>
              </a:rPr>
              <a:t>1</a:t>
            </a:r>
            <a:endParaRPr lang="vi-VN" sz="5400">
              <a:latin typeface="Times New Roman" panose="02020603050405020304" pitchFamily="18" charset="0"/>
              <a:cs typeface="Times New Roman" panose="02020603050405020304" pitchFamily="18" charset="0"/>
            </a:endParaRPr>
          </a:p>
        </p:txBody>
      </p:sp>
      <p:sp>
        <p:nvSpPr>
          <p:cNvPr id="16" name="Flowchart: Stored Data 15">
            <a:extLst>
              <a:ext uri="{FF2B5EF4-FFF2-40B4-BE49-F238E27FC236}">
                <a16:creationId xmlns:a16="http://schemas.microsoft.com/office/drawing/2014/main" id="{CB2FB9DF-2E01-9B8F-67AF-9F7F8CE91097}"/>
              </a:ext>
            </a:extLst>
          </p:cNvPr>
          <p:cNvSpPr/>
          <p:nvPr/>
        </p:nvSpPr>
        <p:spPr>
          <a:xfrm>
            <a:off x="2057402" y="3507945"/>
            <a:ext cx="7859486" cy="912352"/>
          </a:xfrm>
          <a:prstGeom prst="flowChartOnlineStorag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800">
                <a:effectLst/>
                <a:latin typeface="Times New Roman" panose="02020603050405020304" pitchFamily="18" charset="0"/>
                <a:ea typeface="Times New Roman" panose="02020603050405020304" pitchFamily="18" charset="0"/>
              </a:rPr>
              <a:t>Hỗ trợ cho quá trình quản lí, giám sát và đánh giá kết quả học tập của sinh viên.</a:t>
            </a:r>
            <a:endParaRPr lang="vi-VN"/>
          </a:p>
        </p:txBody>
      </p:sp>
      <p:sp>
        <p:nvSpPr>
          <p:cNvPr id="17" name="Flowchart: Connector 16">
            <a:extLst>
              <a:ext uri="{FF2B5EF4-FFF2-40B4-BE49-F238E27FC236}">
                <a16:creationId xmlns:a16="http://schemas.microsoft.com/office/drawing/2014/main" id="{7F33CD31-F549-EE83-4F1E-2D0186806375}"/>
              </a:ext>
            </a:extLst>
          </p:cNvPr>
          <p:cNvSpPr/>
          <p:nvPr/>
        </p:nvSpPr>
        <p:spPr>
          <a:xfrm>
            <a:off x="8577941" y="3348228"/>
            <a:ext cx="1719945" cy="1197060"/>
          </a:xfrm>
          <a:prstGeom prst="flowChartConnec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5400">
                <a:latin typeface="Times New Roman" panose="02020603050405020304" pitchFamily="18" charset="0"/>
                <a:cs typeface="Times New Roman" panose="02020603050405020304" pitchFamily="18" charset="0"/>
              </a:rPr>
              <a:t>2</a:t>
            </a:r>
            <a:endParaRPr lang="vi-VN" sz="5400">
              <a:latin typeface="Times New Roman" panose="02020603050405020304" pitchFamily="18" charset="0"/>
              <a:cs typeface="Times New Roman" panose="02020603050405020304" pitchFamily="18" charset="0"/>
            </a:endParaRPr>
          </a:p>
        </p:txBody>
      </p:sp>
      <p:sp>
        <p:nvSpPr>
          <p:cNvPr id="18" name="Flowchart: Stored Data 17">
            <a:extLst>
              <a:ext uri="{FF2B5EF4-FFF2-40B4-BE49-F238E27FC236}">
                <a16:creationId xmlns:a16="http://schemas.microsoft.com/office/drawing/2014/main" id="{1D5455ED-61D7-DC3F-7176-163FB5FC63CF}"/>
              </a:ext>
            </a:extLst>
          </p:cNvPr>
          <p:cNvSpPr/>
          <p:nvPr/>
        </p:nvSpPr>
        <p:spPr>
          <a:xfrm>
            <a:off x="2057401" y="4933639"/>
            <a:ext cx="7717970" cy="977621"/>
          </a:xfrm>
          <a:prstGeom prst="flowChartOnlineStorag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800">
                <a:effectLst/>
                <a:latin typeface="Times New Roman" panose="02020603050405020304" pitchFamily="18" charset="0"/>
                <a:ea typeface="Times New Roman" panose="02020603050405020304" pitchFamily="18" charset="0"/>
              </a:rPr>
              <a:t>Tạo điều kiện thuận lợi cho việc phân tích và đánh giá hoạt động học tập của sinh viên</a:t>
            </a:r>
            <a:endParaRPr lang="vi-VN"/>
          </a:p>
        </p:txBody>
      </p:sp>
      <p:sp>
        <p:nvSpPr>
          <p:cNvPr id="19" name="Flowchart: Connector 18">
            <a:extLst>
              <a:ext uri="{FF2B5EF4-FFF2-40B4-BE49-F238E27FC236}">
                <a16:creationId xmlns:a16="http://schemas.microsoft.com/office/drawing/2014/main" id="{9E61C028-7B3E-E8AA-4598-3A29BAA84824}"/>
              </a:ext>
            </a:extLst>
          </p:cNvPr>
          <p:cNvSpPr/>
          <p:nvPr/>
        </p:nvSpPr>
        <p:spPr>
          <a:xfrm>
            <a:off x="8457695" y="4807953"/>
            <a:ext cx="1840191" cy="1228992"/>
          </a:xfrm>
          <a:prstGeom prst="flowChartConnec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5400">
                <a:latin typeface="Times New Roman" panose="02020603050405020304" pitchFamily="18" charset="0"/>
                <a:cs typeface="Times New Roman" panose="02020603050405020304" pitchFamily="18" charset="0"/>
              </a:rPr>
              <a:t>3</a:t>
            </a:r>
            <a:endParaRPr lang="vi-VN" sz="5400">
              <a:latin typeface="Times New Roman" panose="02020603050405020304" pitchFamily="18" charset="0"/>
              <a:cs typeface="Times New Roman" panose="02020603050405020304" pitchFamily="18" charset="0"/>
            </a:endParaRPr>
          </a:p>
        </p:txBody>
      </p:sp>
      <p:pic>
        <p:nvPicPr>
          <p:cNvPr id="5" name="Picture 4" descr="Wondering Chicken">
            <a:extLst>
              <a:ext uri="{FF2B5EF4-FFF2-40B4-BE49-F238E27FC236}">
                <a16:creationId xmlns:a16="http://schemas.microsoft.com/office/drawing/2014/main" id="{25939DD7-70C0-444E-84EB-9F3A52980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735" y="2384003"/>
            <a:ext cx="2964847" cy="2964847"/>
          </a:xfrm>
          <a:prstGeom prst="rect">
            <a:avLst/>
          </a:prstGeom>
        </p:spPr>
      </p:pic>
    </p:spTree>
    <p:extLst>
      <p:ext uri="{BB962C8B-B14F-4D97-AF65-F5344CB8AC3E}">
        <p14:creationId xmlns:p14="http://schemas.microsoft.com/office/powerpoint/2010/main" val="403714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8486A3FD-012B-CCB9-0FB0-51DA113FA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 y="1798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246FF6C2-027C-3938-5769-444582C36C06}"/>
              </a:ext>
            </a:extLst>
          </p:cNvPr>
          <p:cNvSpPr/>
          <p:nvPr/>
        </p:nvSpPr>
        <p:spPr>
          <a:xfrm>
            <a:off x="1915885" y="206829"/>
            <a:ext cx="7859486" cy="97762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 TỔNG QUAN</a:t>
            </a:r>
            <a:endParaRPr lang="vi-VN" sz="3200"/>
          </a:p>
        </p:txBody>
      </p:sp>
      <p:sp>
        <p:nvSpPr>
          <p:cNvPr id="6" name="TextBox 5">
            <a:extLst>
              <a:ext uri="{FF2B5EF4-FFF2-40B4-BE49-F238E27FC236}">
                <a16:creationId xmlns:a16="http://schemas.microsoft.com/office/drawing/2014/main" id="{8DD44CE2-EEAD-46F8-6D8C-100ECF4930BF}"/>
              </a:ext>
            </a:extLst>
          </p:cNvPr>
          <p:cNvSpPr txBox="1"/>
          <p:nvPr/>
        </p:nvSpPr>
        <p:spPr>
          <a:xfrm>
            <a:off x="76199" y="1185227"/>
            <a:ext cx="7376971" cy="583750"/>
          </a:xfrm>
          <a:prstGeom prst="rect">
            <a:avLst/>
          </a:prstGeom>
          <a:noFill/>
        </p:spPr>
        <p:txBody>
          <a:bodyPr wrap="square">
            <a:spAutoFit/>
          </a:bodyPr>
          <a:lstStyle/>
          <a:p>
            <a:pPr marL="0" marR="0">
              <a:lnSpc>
                <a:spcPct val="107000"/>
              </a:lnSpc>
              <a:spcBef>
                <a:spcPts val="1200"/>
              </a:spcBef>
              <a:spcAft>
                <a:spcPts val="800"/>
              </a:spcAft>
            </a:pPr>
            <a:r>
              <a:rPr lang="vi-VN" sz="3200" b="1">
                <a:effectLst/>
                <a:latin typeface="+mj-lt"/>
                <a:ea typeface="Times New Roman" panose="02020603050405020304" pitchFamily="18" charset="0"/>
                <a:cs typeface="Times New Roman" panose="02020603050405020304" pitchFamily="18" charset="0"/>
              </a:rPr>
              <a:t>Mục tiêu cụ thể gồm:</a:t>
            </a:r>
          </a:p>
        </p:txBody>
      </p:sp>
      <p:sp>
        <p:nvSpPr>
          <p:cNvPr id="13" name="Flowchart: Stored Data 12">
            <a:extLst>
              <a:ext uri="{FF2B5EF4-FFF2-40B4-BE49-F238E27FC236}">
                <a16:creationId xmlns:a16="http://schemas.microsoft.com/office/drawing/2014/main" id="{FBEBE860-E676-AE26-5CEC-8B38E79B254B}"/>
              </a:ext>
            </a:extLst>
          </p:cNvPr>
          <p:cNvSpPr/>
          <p:nvPr/>
        </p:nvSpPr>
        <p:spPr>
          <a:xfrm>
            <a:off x="2057401" y="2048558"/>
            <a:ext cx="7859486" cy="977621"/>
          </a:xfrm>
          <a:prstGeom prst="flowChartOnlineStorage">
            <a:avLst/>
          </a:prstGeom>
        </p:spPr>
        <p:style>
          <a:lnRef idx="1">
            <a:schemeClr val="dk1"/>
          </a:lnRef>
          <a:fillRef idx="2">
            <a:schemeClr val="dk1"/>
          </a:fillRef>
          <a:effectRef idx="1">
            <a:schemeClr val="dk1"/>
          </a:effectRef>
          <a:fontRef idx="minor">
            <a:schemeClr val="dk1"/>
          </a:fontRef>
        </p:style>
        <p:txBody>
          <a:bodyPr rtlCol="0" anchor="ctr"/>
          <a:lstStyle/>
          <a:p>
            <a:pPr marL="0" marR="0" indent="247650" algn="ctr">
              <a:lnSpc>
                <a:spcPct val="107000"/>
              </a:lnSpc>
              <a:spcBef>
                <a:spcPts val="120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Lưu trữ thông tin chi tiết của sinh viên, bao gồm tên, mã số sinh viên, lớp học, điểm số, v.v.</a:t>
            </a:r>
            <a:endParaRPr lang="vi-VN" sz="18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4" name="Flowchart: Connector 13">
            <a:extLst>
              <a:ext uri="{FF2B5EF4-FFF2-40B4-BE49-F238E27FC236}">
                <a16:creationId xmlns:a16="http://schemas.microsoft.com/office/drawing/2014/main" id="{CA6BEE4C-7BE4-742A-6482-03B6286CCCC4}"/>
              </a:ext>
            </a:extLst>
          </p:cNvPr>
          <p:cNvSpPr/>
          <p:nvPr/>
        </p:nvSpPr>
        <p:spPr>
          <a:xfrm>
            <a:off x="8610600" y="1922872"/>
            <a:ext cx="1654628" cy="1228992"/>
          </a:xfrm>
          <a:prstGeom prst="flowChartConnec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sz="5400">
                <a:latin typeface="+mj-lt"/>
              </a:rPr>
              <a:t>4</a:t>
            </a:r>
          </a:p>
        </p:txBody>
      </p:sp>
      <p:sp>
        <p:nvSpPr>
          <p:cNvPr id="16" name="Flowchart: Stored Data 15">
            <a:extLst>
              <a:ext uri="{FF2B5EF4-FFF2-40B4-BE49-F238E27FC236}">
                <a16:creationId xmlns:a16="http://schemas.microsoft.com/office/drawing/2014/main" id="{CB2FB9DF-2E01-9B8F-67AF-9F7F8CE91097}"/>
              </a:ext>
            </a:extLst>
          </p:cNvPr>
          <p:cNvSpPr/>
          <p:nvPr/>
        </p:nvSpPr>
        <p:spPr>
          <a:xfrm>
            <a:off x="2068287" y="3575555"/>
            <a:ext cx="7979227" cy="1041043"/>
          </a:xfrm>
          <a:prstGeom prst="flowChartOnlineStorage">
            <a:avLst/>
          </a:prstGeom>
        </p:spPr>
        <p:style>
          <a:lnRef idx="1">
            <a:schemeClr val="dk1"/>
          </a:lnRef>
          <a:fillRef idx="2">
            <a:schemeClr val="dk1"/>
          </a:fillRef>
          <a:effectRef idx="1">
            <a:schemeClr val="dk1"/>
          </a:effectRef>
          <a:fontRef idx="minor">
            <a:schemeClr val="dk1"/>
          </a:fontRef>
        </p:style>
        <p:txBody>
          <a:bodyPr rtlCol="0" anchor="ctr"/>
          <a:lstStyle/>
          <a:p>
            <a:pPr marL="0" marR="0" indent="247650" algn="ctr">
              <a:lnSpc>
                <a:spcPct val="107000"/>
              </a:lnSpc>
              <a:spcBef>
                <a:spcPts val="1200"/>
              </a:spcBef>
              <a:spcAft>
                <a:spcPts val="800"/>
              </a:spcAf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Cung cấp thông tin đầy đủ, chính xác và nhanh chóng về sinh viên cho các đơn vị liên quan như giảng viên, nhà trường, phụ huynh,...</a:t>
            </a:r>
            <a:endParaRPr lang="vi-VN" sz="18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7" name="Flowchart: Connector 16">
            <a:extLst>
              <a:ext uri="{FF2B5EF4-FFF2-40B4-BE49-F238E27FC236}">
                <a16:creationId xmlns:a16="http://schemas.microsoft.com/office/drawing/2014/main" id="{7F33CD31-F549-EE83-4F1E-2D0186806375}"/>
              </a:ext>
            </a:extLst>
          </p:cNvPr>
          <p:cNvSpPr/>
          <p:nvPr/>
        </p:nvSpPr>
        <p:spPr>
          <a:xfrm>
            <a:off x="8610600" y="3429000"/>
            <a:ext cx="1796143" cy="1289679"/>
          </a:xfrm>
          <a:prstGeom prst="flowChartConnec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5400">
                <a:latin typeface="Times New Roman" panose="02020603050405020304" pitchFamily="18" charset="0"/>
                <a:cs typeface="Times New Roman" panose="02020603050405020304" pitchFamily="18" charset="0"/>
              </a:rPr>
              <a:t>5</a:t>
            </a:r>
            <a:endParaRPr lang="vi-VN" sz="5400">
              <a:latin typeface="Times New Roman" panose="02020603050405020304" pitchFamily="18" charset="0"/>
              <a:cs typeface="Times New Roman" panose="02020603050405020304" pitchFamily="18" charset="0"/>
            </a:endParaRPr>
          </a:p>
        </p:txBody>
      </p:sp>
      <p:sp>
        <p:nvSpPr>
          <p:cNvPr id="18" name="Flowchart: Stored Data 17">
            <a:extLst>
              <a:ext uri="{FF2B5EF4-FFF2-40B4-BE49-F238E27FC236}">
                <a16:creationId xmlns:a16="http://schemas.microsoft.com/office/drawing/2014/main" id="{1D5455ED-61D7-DC3F-7176-163FB5FC63CF}"/>
              </a:ext>
            </a:extLst>
          </p:cNvPr>
          <p:cNvSpPr/>
          <p:nvPr/>
        </p:nvSpPr>
        <p:spPr>
          <a:xfrm>
            <a:off x="2068287" y="4970050"/>
            <a:ext cx="7707084" cy="977621"/>
          </a:xfrm>
          <a:prstGeom prst="flowChartOnlineStorag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800">
                <a:effectLst/>
                <a:latin typeface="Times New Roman" panose="02020603050405020304" pitchFamily="18" charset="0"/>
                <a:ea typeface="Times New Roman" panose="02020603050405020304" pitchFamily="18" charset="0"/>
              </a:rPr>
              <a:t>Tăng tính hiệu quả và độ chính xác trong quá trình quản lý và giám sát sinh viên</a:t>
            </a:r>
            <a:endParaRPr lang="vi-VN"/>
          </a:p>
        </p:txBody>
      </p:sp>
      <p:sp>
        <p:nvSpPr>
          <p:cNvPr id="19" name="Flowchart: Connector 18">
            <a:extLst>
              <a:ext uri="{FF2B5EF4-FFF2-40B4-BE49-F238E27FC236}">
                <a16:creationId xmlns:a16="http://schemas.microsoft.com/office/drawing/2014/main" id="{9E61C028-7B3E-E8AA-4598-3A29BAA84824}"/>
              </a:ext>
            </a:extLst>
          </p:cNvPr>
          <p:cNvSpPr/>
          <p:nvPr/>
        </p:nvSpPr>
        <p:spPr>
          <a:xfrm>
            <a:off x="8469084" y="4819417"/>
            <a:ext cx="1796143" cy="1228992"/>
          </a:xfrm>
          <a:prstGeom prst="flowChartConnec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5400">
                <a:latin typeface="Times New Roman" panose="02020603050405020304" pitchFamily="18" charset="0"/>
                <a:cs typeface="Times New Roman" panose="02020603050405020304" pitchFamily="18" charset="0"/>
              </a:rPr>
              <a:t>6</a:t>
            </a:r>
            <a:endParaRPr lang="vi-VN" sz="5400">
              <a:latin typeface="Times New Roman" panose="02020603050405020304" pitchFamily="18" charset="0"/>
              <a:cs typeface="Times New Roman" panose="02020603050405020304" pitchFamily="18" charset="0"/>
            </a:endParaRPr>
          </a:p>
        </p:txBody>
      </p:sp>
      <p:pic>
        <p:nvPicPr>
          <p:cNvPr id="3" name="Picture 2" descr="Wondering Chicken">
            <a:extLst>
              <a:ext uri="{FF2B5EF4-FFF2-40B4-BE49-F238E27FC236}">
                <a16:creationId xmlns:a16="http://schemas.microsoft.com/office/drawing/2014/main" id="{6DAA26DC-19B5-3350-3128-9BB40EEBC2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735" y="2384003"/>
            <a:ext cx="2964847" cy="2964847"/>
          </a:xfrm>
          <a:prstGeom prst="rect">
            <a:avLst/>
          </a:prstGeom>
        </p:spPr>
      </p:pic>
    </p:spTree>
    <p:extLst>
      <p:ext uri="{BB962C8B-B14F-4D97-AF65-F5344CB8AC3E}">
        <p14:creationId xmlns:p14="http://schemas.microsoft.com/office/powerpoint/2010/main" val="73289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Đăng nhập">
            <a:extLst>
              <a:ext uri="{FF2B5EF4-FFF2-40B4-BE49-F238E27FC236}">
                <a16:creationId xmlns:a16="http://schemas.microsoft.com/office/drawing/2014/main" id="{EE874D2A-B1F1-4CEB-3C42-19E1327949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60241" cy="598714"/>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B75DC3B5-5553-6D26-FD2C-B12F53000A0B}"/>
              </a:ext>
            </a:extLst>
          </p:cNvPr>
          <p:cNvSpPr/>
          <p:nvPr/>
        </p:nvSpPr>
        <p:spPr>
          <a:xfrm>
            <a:off x="1915885" y="206829"/>
            <a:ext cx="7859486" cy="97762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CHƯƠNG I: TỔNG QUAN</a:t>
            </a:r>
            <a:endParaRPr lang="vi-VN" sz="3200"/>
          </a:p>
        </p:txBody>
      </p:sp>
      <p:sp>
        <p:nvSpPr>
          <p:cNvPr id="7" name="TextBox 6">
            <a:extLst>
              <a:ext uri="{FF2B5EF4-FFF2-40B4-BE49-F238E27FC236}">
                <a16:creationId xmlns:a16="http://schemas.microsoft.com/office/drawing/2014/main" id="{2B390470-320E-8522-A7F7-D015223AAF42}"/>
              </a:ext>
            </a:extLst>
          </p:cNvPr>
          <p:cNvSpPr txBox="1"/>
          <p:nvPr/>
        </p:nvSpPr>
        <p:spPr>
          <a:xfrm>
            <a:off x="275687" y="1486614"/>
            <a:ext cx="2075627" cy="460511"/>
          </a:xfrm>
          <a:prstGeom prst="rect">
            <a:avLst/>
          </a:prstGeom>
          <a:noFill/>
        </p:spPr>
        <p:txBody>
          <a:bodyPr wrap="square">
            <a:spAutoFit/>
          </a:bodyPr>
          <a:lstStyle/>
          <a:p>
            <a:pPr marL="0" marR="0">
              <a:lnSpc>
                <a:spcPct val="107000"/>
              </a:lnSpc>
              <a:spcBef>
                <a:spcPts val="1200"/>
              </a:spcBef>
              <a:spcAft>
                <a:spcPts val="800"/>
              </a:spcAft>
            </a:pPr>
            <a:r>
              <a:rPr lang="vi-VN" sz="2400" b="1" u="sng">
                <a:effectLst/>
                <a:latin typeface="Times New Roman" panose="02020603050405020304" pitchFamily="18" charset="0"/>
                <a:ea typeface="Times New Roman" panose="02020603050405020304" pitchFamily="18" charset="0"/>
                <a:cs typeface="Times New Roman" panose="02020603050405020304" pitchFamily="18" charset="0"/>
              </a:rPr>
              <a:t>1.3 Cấu trúc</a:t>
            </a:r>
            <a:endParaRPr lang="vi-VN" sz="2400" b="1">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20AF519C-6B78-6C6C-2F02-D93139A2498F}"/>
              </a:ext>
            </a:extLst>
          </p:cNvPr>
          <p:cNvSpPr/>
          <p:nvPr/>
        </p:nvSpPr>
        <p:spPr>
          <a:xfrm>
            <a:off x="3857105" y="2353806"/>
            <a:ext cx="8063962" cy="97762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a:latin typeface="Times New Roman" panose="02020603050405020304" pitchFamily="18" charset="0"/>
                <a:cs typeface="Times New Roman" panose="02020603050405020304" pitchFamily="18" charset="0"/>
              </a:rPr>
              <a:t>Lớp này có nhiệm vụ hiển thị thông tin cho người dùng, cho phép người dùng thao tác với hệ thống</a:t>
            </a:r>
          </a:p>
        </p:txBody>
      </p:sp>
      <p:pic>
        <p:nvPicPr>
          <p:cNvPr id="8" name="Picture 7" descr="Laptop Pusheen">
            <a:extLst>
              <a:ext uri="{FF2B5EF4-FFF2-40B4-BE49-F238E27FC236}">
                <a16:creationId xmlns:a16="http://schemas.microsoft.com/office/drawing/2014/main" id="{12BEF271-B4FB-EB01-D004-9E5B73906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933" y="2072350"/>
            <a:ext cx="2376838" cy="2376838"/>
          </a:xfrm>
          <a:prstGeom prst="rect">
            <a:avLst/>
          </a:prstGeom>
        </p:spPr>
      </p:pic>
      <p:sp>
        <p:nvSpPr>
          <p:cNvPr id="9" name="TextBox 8">
            <a:extLst>
              <a:ext uri="{FF2B5EF4-FFF2-40B4-BE49-F238E27FC236}">
                <a16:creationId xmlns:a16="http://schemas.microsoft.com/office/drawing/2014/main" id="{831B402D-72CC-9146-18BC-AAB9285AADC0}"/>
              </a:ext>
            </a:extLst>
          </p:cNvPr>
          <p:cNvSpPr txBox="1"/>
          <p:nvPr/>
        </p:nvSpPr>
        <p:spPr>
          <a:xfrm>
            <a:off x="270933" y="3972134"/>
            <a:ext cx="2655147"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Phía Client</a:t>
            </a:r>
          </a:p>
        </p:txBody>
      </p:sp>
      <p:sp>
        <p:nvSpPr>
          <p:cNvPr id="12" name="Rectangle: Rounded Corners 11">
            <a:extLst>
              <a:ext uri="{FF2B5EF4-FFF2-40B4-BE49-F238E27FC236}">
                <a16:creationId xmlns:a16="http://schemas.microsoft.com/office/drawing/2014/main" id="{F9193922-483F-EDC0-743C-6591D281A727}"/>
              </a:ext>
            </a:extLst>
          </p:cNvPr>
          <p:cNvSpPr/>
          <p:nvPr/>
        </p:nvSpPr>
        <p:spPr>
          <a:xfrm>
            <a:off x="3574473" y="3960377"/>
            <a:ext cx="8346594" cy="97762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a:latin typeface="Times New Roman" panose="02020603050405020304" pitchFamily="18" charset="0"/>
                <a:cs typeface="Times New Roman" panose="02020603050405020304" pitchFamily="18" charset="0"/>
              </a:rPr>
              <a:t>Gửi yêu cầu đến phía server để lấy dữ liệu hoặc cập nhật dữ liệu</a:t>
            </a:r>
          </a:p>
        </p:txBody>
      </p:sp>
    </p:spTree>
    <p:extLst>
      <p:ext uri="{BB962C8B-B14F-4D97-AF65-F5344CB8AC3E}">
        <p14:creationId xmlns:p14="http://schemas.microsoft.com/office/powerpoint/2010/main" val="376743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1618</TotalTime>
  <Words>2536</Words>
  <Application>Microsoft Office PowerPoint</Application>
  <PresentationFormat>Widescreen</PresentationFormat>
  <Paragraphs>288</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Gill Sans MT</vt:lpstr>
      <vt:lpstr>Times New Roman</vt:lpstr>
      <vt:lpstr>Times New Roman (Headings)</vt:lpstr>
      <vt:lpstr>Gallery</vt:lpstr>
      <vt:lpstr>ĐỒ ÁN KẾT THÚC MÔN</vt:lpstr>
      <vt:lpstr>PowerPoint Presentation</vt:lpstr>
      <vt:lpstr>Chương i: Tổng quan  Chương ii: Cơ sở lý thuyết  chương iii: kết quả thực nghiệm  chương iv: kết luận và đưa ra hướng phát triển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TRẦN THU HIỀN</dc:creator>
  <cp:lastModifiedBy>Giang Duong</cp:lastModifiedBy>
  <cp:revision>158</cp:revision>
  <dcterms:created xsi:type="dcterms:W3CDTF">2023-03-23T13:49:38Z</dcterms:created>
  <dcterms:modified xsi:type="dcterms:W3CDTF">2023-04-03T14:54:26Z</dcterms:modified>
</cp:coreProperties>
</file>