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0" r:id="rId6"/>
    <p:sldId id="272" r:id="rId7"/>
    <p:sldId id="273" r:id="rId8"/>
    <p:sldId id="277" r:id="rId9"/>
    <p:sldId id="299" r:id="rId10"/>
    <p:sldId id="278" r:id="rId11"/>
    <p:sldId id="300" r:id="rId12"/>
    <p:sldId id="279" r:id="rId13"/>
    <p:sldId id="276" r:id="rId14"/>
    <p:sldId id="301" r:id="rId15"/>
    <p:sldId id="270" r:id="rId16"/>
    <p:sldId id="269" r:id="rId17"/>
    <p:sldId id="281" r:id="rId18"/>
    <p:sldId id="288" r:id="rId19"/>
    <p:sldId id="291" r:id="rId20"/>
    <p:sldId id="292" r:id="rId21"/>
    <p:sldId id="293" r:id="rId22"/>
    <p:sldId id="294" r:id="rId23"/>
    <p:sldId id="295" r:id="rId24"/>
    <p:sldId id="296" r:id="rId25"/>
    <p:sldId id="297" r:id="rId26"/>
    <p:sldId id="284" r:id="rId27"/>
    <p:sldId id="298" r:id="rId28"/>
    <p:sldId id="285" r:id="rId29"/>
    <p:sldId id="282" r:id="rId30"/>
    <p:sldId id="263"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E040AD-D096-4919-8BD3-EBF954AA44FF}">
          <p14:sldIdLst>
            <p14:sldId id="256"/>
            <p14:sldId id="268"/>
            <p14:sldId id="258"/>
          </p14:sldIdLst>
        </p14:section>
        <p14:section name="Untitled Section" id="{686E4EE9-DD47-4EF0-9364-BC8B951BA19E}">
          <p14:sldIdLst>
            <p14:sldId id="259"/>
            <p14:sldId id="260"/>
            <p14:sldId id="272"/>
            <p14:sldId id="273"/>
            <p14:sldId id="277"/>
            <p14:sldId id="299"/>
            <p14:sldId id="278"/>
            <p14:sldId id="300"/>
            <p14:sldId id="279"/>
            <p14:sldId id="276"/>
            <p14:sldId id="301"/>
            <p14:sldId id="270"/>
            <p14:sldId id="269"/>
            <p14:sldId id="281"/>
            <p14:sldId id="288"/>
            <p14:sldId id="291"/>
            <p14:sldId id="292"/>
            <p14:sldId id="293"/>
            <p14:sldId id="294"/>
            <p14:sldId id="295"/>
            <p14:sldId id="296"/>
            <p14:sldId id="297"/>
            <p14:sldId id="284"/>
            <p14:sldId id="298"/>
            <p14:sldId id="285"/>
            <p14:sldId id="282"/>
            <p14:sldId id="263"/>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E331-A13E-FA9D-CB1D-FFAFA57130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A6E1F2-4371-2F61-AD2F-2D06E80E10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05C5B0-8342-BF67-14BE-FEBBAE7719E5}"/>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5" name="Footer Placeholder 4">
            <a:extLst>
              <a:ext uri="{FF2B5EF4-FFF2-40B4-BE49-F238E27FC236}">
                <a16:creationId xmlns:a16="http://schemas.microsoft.com/office/drawing/2014/main" id="{46D038B8-5039-3CBD-D3BA-A736535ED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6167BB-0953-4949-1EF8-0B5B89DBF1DE}"/>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80375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1401-22F0-5D67-9289-131A15A719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8C4B8B-95D1-9942-6C55-71DA78637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B795E-FF29-3B14-A67D-18F17EDDADDE}"/>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5" name="Footer Placeholder 4">
            <a:extLst>
              <a:ext uri="{FF2B5EF4-FFF2-40B4-BE49-F238E27FC236}">
                <a16:creationId xmlns:a16="http://schemas.microsoft.com/office/drawing/2014/main" id="{D2D596A5-6D07-F90E-0459-F595C1233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BBDBF6-3CAB-E17A-C4CD-3EEB961D0CF9}"/>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377381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25B72-C838-95DE-B7D7-BFA281615C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F70B9-2F72-10B4-AB71-2361F28075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F6B956-2138-9AF9-809B-045570E5048A}"/>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5" name="Footer Placeholder 4">
            <a:extLst>
              <a:ext uri="{FF2B5EF4-FFF2-40B4-BE49-F238E27FC236}">
                <a16:creationId xmlns:a16="http://schemas.microsoft.com/office/drawing/2014/main" id="{53920A43-A9CC-3939-5087-C12090E81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8F12-0B50-9F18-2384-5A06CE6EEDC9}"/>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155983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7239-313A-C659-D85F-637477CB64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9A35C0-E455-358B-4356-A97C5D9675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822D88-B807-19EA-AC8D-D0C1DB7E82BE}"/>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5" name="Footer Placeholder 4">
            <a:extLst>
              <a:ext uri="{FF2B5EF4-FFF2-40B4-BE49-F238E27FC236}">
                <a16:creationId xmlns:a16="http://schemas.microsoft.com/office/drawing/2014/main" id="{F984F47C-D652-5F6C-9D23-695D6014E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C30CC-CFD6-EB7C-412D-46A0A40256C7}"/>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264654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F59D-AB3E-0639-4008-74FF69740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A8BF17-95D2-82A3-5D40-E34838B8E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B7042-ACBA-DCEB-D4BB-73325B8F9ED6}"/>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5" name="Footer Placeholder 4">
            <a:extLst>
              <a:ext uri="{FF2B5EF4-FFF2-40B4-BE49-F238E27FC236}">
                <a16:creationId xmlns:a16="http://schemas.microsoft.com/office/drawing/2014/main" id="{7A73EAE2-4247-D605-3016-C50254A1D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BFC46-A5F4-0B27-EF45-D5AABFDC832D}"/>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393109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5654-A58D-2597-EA70-92220D27D0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218CAA-0A00-9054-93A7-CEAC4F7F28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96D810-B994-D5F1-6652-E048F1A8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9D0DFB-6170-D16F-62AC-3A6542F17A64}"/>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6" name="Footer Placeholder 5">
            <a:extLst>
              <a:ext uri="{FF2B5EF4-FFF2-40B4-BE49-F238E27FC236}">
                <a16:creationId xmlns:a16="http://schemas.microsoft.com/office/drawing/2014/main" id="{6386C7BE-908F-D095-413B-18E1B6FBB6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8A7A6A-4F3C-47CB-0543-4AEA32C0E7D1}"/>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36534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14B1-3305-9AE9-A6DF-4C929B43DA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EB14A0-7730-DFCB-0A35-13BAA4B43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0DFFBB-78F9-3F19-698F-8B4F26C3A7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6C36F9-C0AB-2BD4-541A-DD5D0674CC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12580-C541-F074-8F19-D49B990DE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EB1479-870D-D190-AF9C-1F2D4C8D229C}"/>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8" name="Footer Placeholder 7">
            <a:extLst>
              <a:ext uri="{FF2B5EF4-FFF2-40B4-BE49-F238E27FC236}">
                <a16:creationId xmlns:a16="http://schemas.microsoft.com/office/drawing/2014/main" id="{00BCF3D9-EA35-E40C-9C46-619DAC5EB6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A10298-1EB0-8D9B-A308-447EB1C25E40}"/>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333385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3325-E585-905B-2CD8-8B416B3658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716CCE-244B-1F60-462C-465EBD139E0E}"/>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4" name="Footer Placeholder 3">
            <a:extLst>
              <a:ext uri="{FF2B5EF4-FFF2-40B4-BE49-F238E27FC236}">
                <a16:creationId xmlns:a16="http://schemas.microsoft.com/office/drawing/2014/main" id="{7D1A3F8D-F337-DB81-4CC0-6EA1527BD6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A87245-7133-9BF9-8634-1A60B6098D47}"/>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159983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1CD558-3AA2-86CB-9ED4-87E22774C165}"/>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3" name="Footer Placeholder 2">
            <a:extLst>
              <a:ext uri="{FF2B5EF4-FFF2-40B4-BE49-F238E27FC236}">
                <a16:creationId xmlns:a16="http://schemas.microsoft.com/office/drawing/2014/main" id="{A3FFB5DA-3EB9-C90C-BE79-BA40477588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C735BC-4908-63E5-B7EB-82BBE82F760A}"/>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277629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F2D8-7823-74B2-9703-047BC746F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4C8226-3B9E-697E-59E9-84EACDE6D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6D56AD-E6CA-30EB-EDD5-BCFAE97AC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D14AF4-719A-6712-F77A-4AB941D91FAD}"/>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6" name="Footer Placeholder 5">
            <a:extLst>
              <a:ext uri="{FF2B5EF4-FFF2-40B4-BE49-F238E27FC236}">
                <a16:creationId xmlns:a16="http://schemas.microsoft.com/office/drawing/2014/main" id="{99168235-F392-DC08-C082-3FACC3DB7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B8066A-FEB4-EE3B-7ECE-7821721490F6}"/>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239166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C2F5-69BD-DE25-5A56-44379792D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60814A-3E13-8BF6-1539-793F91C38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B8A644-C235-6CC2-B592-134BF921A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5CBD0-9B6F-DDC6-CF8D-11A6F4411202}"/>
              </a:ext>
            </a:extLst>
          </p:cNvPr>
          <p:cNvSpPr>
            <a:spLocks noGrp="1"/>
          </p:cNvSpPr>
          <p:nvPr>
            <p:ph type="dt" sz="half" idx="10"/>
          </p:nvPr>
        </p:nvSpPr>
        <p:spPr/>
        <p:txBody>
          <a:bodyPr/>
          <a:lstStyle/>
          <a:p>
            <a:fld id="{4D469731-0B74-4FDF-81B1-124A17CD3128}" type="datetimeFigureOut">
              <a:rPr lang="en-IN" smtClean="0"/>
              <a:t>15-06-2023</a:t>
            </a:fld>
            <a:endParaRPr lang="en-IN"/>
          </a:p>
        </p:txBody>
      </p:sp>
      <p:sp>
        <p:nvSpPr>
          <p:cNvPr id="6" name="Footer Placeholder 5">
            <a:extLst>
              <a:ext uri="{FF2B5EF4-FFF2-40B4-BE49-F238E27FC236}">
                <a16:creationId xmlns:a16="http://schemas.microsoft.com/office/drawing/2014/main" id="{5DE52ED6-3782-F816-5C8F-7947CAC81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1EF4DA-3E3D-8A91-DA5D-BA64AC5DE09D}"/>
              </a:ext>
            </a:extLst>
          </p:cNvPr>
          <p:cNvSpPr>
            <a:spLocks noGrp="1"/>
          </p:cNvSpPr>
          <p:nvPr>
            <p:ph type="sldNum" sz="quarter" idx="12"/>
          </p:nvPr>
        </p:nvSpPr>
        <p:spPr/>
        <p:txBody>
          <a:bodyPr/>
          <a:lstStyle/>
          <a:p>
            <a:fld id="{942D710E-DA62-4184-A82E-2BA55E6E9693}" type="slidenum">
              <a:rPr lang="en-IN" smtClean="0"/>
              <a:t>‹#›</a:t>
            </a:fld>
            <a:endParaRPr lang="en-IN"/>
          </a:p>
        </p:txBody>
      </p:sp>
    </p:spTree>
    <p:extLst>
      <p:ext uri="{BB962C8B-B14F-4D97-AF65-F5344CB8AC3E}">
        <p14:creationId xmlns:p14="http://schemas.microsoft.com/office/powerpoint/2010/main" val="138893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54F481-3F99-49FC-D477-BFE89A0C2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141B6D-E144-0193-44E2-5BF0788E9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97FA6A-142E-DDF6-BDE3-5C91C61EE1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69731-0B74-4FDF-81B1-124A17CD3128}" type="datetimeFigureOut">
              <a:rPr lang="en-IN" smtClean="0"/>
              <a:t>15-06-2023</a:t>
            </a:fld>
            <a:endParaRPr lang="en-IN"/>
          </a:p>
        </p:txBody>
      </p:sp>
      <p:sp>
        <p:nvSpPr>
          <p:cNvPr id="5" name="Footer Placeholder 4">
            <a:extLst>
              <a:ext uri="{FF2B5EF4-FFF2-40B4-BE49-F238E27FC236}">
                <a16:creationId xmlns:a16="http://schemas.microsoft.com/office/drawing/2014/main" id="{58E2AB31-AB4A-8B7F-F9D2-2AFA82B4F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5F5626-77B2-16E3-015F-C60F8C805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D710E-DA62-4184-A82E-2BA55E6E9693}" type="slidenum">
              <a:rPr lang="en-IN" smtClean="0"/>
              <a:t>‹#›</a:t>
            </a:fld>
            <a:endParaRPr lang="en-IN"/>
          </a:p>
        </p:txBody>
      </p:sp>
    </p:spTree>
    <p:extLst>
      <p:ext uri="{BB962C8B-B14F-4D97-AF65-F5344CB8AC3E}">
        <p14:creationId xmlns:p14="http://schemas.microsoft.com/office/powerpoint/2010/main" val="2220698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127.0.0.1:5173/"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emerald.com/insight/content/doi/10.1108/IJEBR-01-2021-0070/full/html#sec005" TargetMode="External"/><Relationship Id="rId3" Type="http://schemas.openxmlformats.org/officeDocument/2006/relationships/hyperlink" Target="https://github.com/DhrumilShah98/FifthProject-TourGuideApp" TargetMode="External"/><Relationship Id="rId7" Type="http://schemas.openxmlformats.org/officeDocument/2006/relationships/hyperlink" Target="https://ieeexplore.ieee.org/document/9103380" TargetMode="External"/><Relationship Id="rId2" Type="http://schemas.openxmlformats.org/officeDocument/2006/relationships/hyperlink" Target="https://github.com/narukashu/Travel_Jaipur" TargetMode="External"/><Relationship Id="rId1" Type="http://schemas.openxmlformats.org/officeDocument/2006/relationships/slideLayout" Target="../slideLayouts/slideLayout2.xml"/><Relationship Id="rId6" Type="http://schemas.openxmlformats.org/officeDocument/2006/relationships/hyperlink" Target="https://ieeexplore.ieee.org/document/9491136" TargetMode="External"/><Relationship Id="rId5" Type="http://schemas.openxmlformats.org/officeDocument/2006/relationships/hyperlink" Target="https://github.com/RB-93/TourGuideApp" TargetMode="External"/><Relationship Id="rId4" Type="http://schemas.openxmlformats.org/officeDocument/2006/relationships/hyperlink" Target="https://github.com/coding-catie/Tour-Guide-of-Tomodachi-Lif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5C13-3F2A-94EC-C242-9DB8C5D1858A}"/>
              </a:ext>
            </a:extLst>
          </p:cNvPr>
          <p:cNvSpPr>
            <a:spLocks noGrp="1"/>
          </p:cNvSpPr>
          <p:nvPr>
            <p:ph type="ctrTitle"/>
          </p:nvPr>
        </p:nvSpPr>
        <p:spPr/>
        <p:txBody>
          <a:bodyPr>
            <a:normAutofit/>
          </a:bodyPr>
          <a:lstStyle/>
          <a:p>
            <a:r>
              <a:rPr lang="en-US" sz="2700" i="0" dirty="0">
                <a:effectLst/>
                <a:latin typeface="Söhne"/>
              </a:rPr>
              <a:t>From Search to Arrival: A Web Application for Enhancing College Selection and Travel Experience using Google Map Services.</a:t>
            </a:r>
            <a:br>
              <a:rPr lang="en-US" b="0" i="0" dirty="0">
                <a:solidFill>
                  <a:srgbClr val="D1D5DB"/>
                </a:solidFill>
                <a:effectLst/>
                <a:latin typeface="Söhne"/>
              </a:rPr>
            </a:br>
            <a:endParaRPr lang="en-IN" dirty="0"/>
          </a:p>
        </p:txBody>
      </p:sp>
      <p:sp>
        <p:nvSpPr>
          <p:cNvPr id="3" name="Subtitle 2">
            <a:extLst>
              <a:ext uri="{FF2B5EF4-FFF2-40B4-BE49-F238E27FC236}">
                <a16:creationId xmlns:a16="http://schemas.microsoft.com/office/drawing/2014/main" id="{064F5902-E887-00B0-DC88-066EC1DFD34C}"/>
              </a:ext>
            </a:extLst>
          </p:cNvPr>
          <p:cNvSpPr>
            <a:spLocks noGrp="1"/>
          </p:cNvSpPr>
          <p:nvPr>
            <p:ph type="subTitle" idx="1"/>
          </p:nvPr>
        </p:nvSpPr>
        <p:spPr/>
        <p:txBody>
          <a:bodyPr/>
          <a:lstStyle/>
          <a:p>
            <a:r>
              <a:rPr lang="en-IN" sz="2000" b="1" dirty="0"/>
              <a:t>Presentation by </a:t>
            </a:r>
            <a:endParaRPr lang="en-IN" b="1" dirty="0"/>
          </a:p>
          <a:p>
            <a:pPr algn="l"/>
            <a:r>
              <a:rPr lang="en-IN" b="1" dirty="0"/>
              <a:t>Name</a:t>
            </a:r>
            <a:r>
              <a:rPr lang="en-IN" dirty="0"/>
              <a:t>: </a:t>
            </a:r>
            <a:r>
              <a:rPr lang="en-IN" dirty="0" err="1"/>
              <a:t>Tejas</a:t>
            </a:r>
            <a:r>
              <a:rPr lang="en-IN" dirty="0"/>
              <a:t> </a:t>
            </a:r>
            <a:r>
              <a:rPr lang="en-IN" dirty="0" err="1"/>
              <a:t>Thakare</a:t>
            </a:r>
            <a:r>
              <a:rPr lang="en-IN" dirty="0"/>
              <a:t> &amp; Khushboo Yadav</a:t>
            </a:r>
          </a:p>
          <a:p>
            <a:pPr algn="l"/>
            <a:r>
              <a:rPr lang="en-IN" b="1" dirty="0"/>
              <a:t>Roll No</a:t>
            </a:r>
            <a:r>
              <a:rPr lang="en-IN" dirty="0"/>
              <a:t>.:79,89</a:t>
            </a:r>
          </a:p>
        </p:txBody>
      </p:sp>
    </p:spTree>
    <p:extLst>
      <p:ext uri="{BB962C8B-B14F-4D97-AF65-F5344CB8AC3E}">
        <p14:creationId xmlns:p14="http://schemas.microsoft.com/office/powerpoint/2010/main" val="752428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Extracted data </a:t>
            </a:r>
          </a:p>
        </p:txBody>
      </p:sp>
      <p:sp>
        <p:nvSpPr>
          <p:cNvPr id="3" name="Content Placeholder 2"/>
          <p:cNvSpPr>
            <a:spLocks noGrp="1"/>
          </p:cNvSpPr>
          <p:nvPr>
            <p:ph idx="1"/>
          </p:nvPr>
        </p:nvSpPr>
        <p:spPr/>
        <p:txBody>
          <a:bodyPr/>
          <a:lstStyle/>
          <a:p>
            <a:endParaRPr lang="en-IN"/>
          </a:p>
        </p:txBody>
      </p:sp>
      <p:pic>
        <p:nvPicPr>
          <p:cNvPr id="4" name="Content Placeholder 10">
            <a:extLst>
              <a:ext uri="{FF2B5EF4-FFF2-40B4-BE49-F238E27FC236}">
                <a16:creationId xmlns:a16="http://schemas.microsoft.com/office/drawing/2014/main" id="{59A1FB16-5D35-DF41-3BB0-B2004935027B}"/>
              </a:ext>
            </a:extLst>
          </p:cNvPr>
          <p:cNvPicPr>
            <a:picLocks noChangeAspect="1"/>
          </p:cNvPicPr>
          <p:nvPr/>
        </p:nvPicPr>
        <p:blipFill>
          <a:blip r:embed="rId2"/>
          <a:stretch>
            <a:fillRect/>
          </a:stretch>
        </p:blipFill>
        <p:spPr>
          <a:xfrm>
            <a:off x="685800" y="1368976"/>
            <a:ext cx="11236650" cy="5489024"/>
          </a:xfrm>
          <a:prstGeom prst="rect">
            <a:avLst/>
          </a:prstGeom>
        </p:spPr>
      </p:pic>
    </p:spTree>
    <p:extLst>
      <p:ext uri="{BB962C8B-B14F-4D97-AF65-F5344CB8AC3E}">
        <p14:creationId xmlns:p14="http://schemas.microsoft.com/office/powerpoint/2010/main" val="314196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4293A7-199A-91A8-E82D-3B51CD81312D}"/>
              </a:ext>
            </a:extLst>
          </p:cNvPr>
          <p:cNvSpPr>
            <a:spLocks noGrp="1"/>
          </p:cNvSpPr>
          <p:nvPr>
            <p:ph type="title"/>
          </p:nvPr>
        </p:nvSpPr>
        <p:spPr/>
        <p:txBody>
          <a:bodyPr/>
          <a:lstStyle/>
          <a:p>
            <a:r>
              <a:rPr lang="en-US" dirty="0"/>
              <a:t>Backend</a:t>
            </a:r>
            <a:endParaRPr lang="en-IN" dirty="0"/>
          </a:p>
        </p:txBody>
      </p:sp>
      <p:sp>
        <p:nvSpPr>
          <p:cNvPr id="8" name="Content Placeholder 7">
            <a:extLst>
              <a:ext uri="{FF2B5EF4-FFF2-40B4-BE49-F238E27FC236}">
                <a16:creationId xmlns:a16="http://schemas.microsoft.com/office/drawing/2014/main" id="{4A2CD430-E604-7C23-FEA6-0521A289F1F7}"/>
              </a:ext>
            </a:extLst>
          </p:cNvPr>
          <p:cNvSpPr>
            <a:spLocks noGrp="1"/>
          </p:cNvSpPr>
          <p:nvPr>
            <p:ph sz="half" idx="1"/>
          </p:nvPr>
        </p:nvSpPr>
        <p:spPr/>
        <p:txBody>
          <a:bodyPr/>
          <a:lstStyle/>
          <a:p>
            <a:pPr lvl="1"/>
            <a:r>
              <a:rPr lang="en-IN" dirty="0"/>
              <a:t>create schemas of (Location, </a:t>
            </a:r>
            <a:r>
              <a:rPr lang="en-IN" dirty="0" err="1"/>
              <a:t>CollegeBasic</a:t>
            </a:r>
            <a:r>
              <a:rPr lang="en-IN" dirty="0"/>
              <a:t>, </a:t>
            </a:r>
            <a:r>
              <a:rPr lang="en-IN" dirty="0" err="1"/>
              <a:t>FetureCourse</a:t>
            </a:r>
            <a:r>
              <a:rPr lang="en-IN" dirty="0"/>
              <a:t>, Course, Faculty, Facility, Placement)     </a:t>
            </a:r>
          </a:p>
          <a:p>
            <a:pPr lvl="1"/>
            <a:r>
              <a:rPr lang="en-IN" dirty="0"/>
              <a:t>Creating </a:t>
            </a:r>
            <a:r>
              <a:rPr lang="en-IN" dirty="0" err="1"/>
              <a:t>apis</a:t>
            </a:r>
            <a:r>
              <a:rPr lang="en-IN" dirty="0"/>
              <a:t> (CURD) for this Schemas     </a:t>
            </a:r>
          </a:p>
          <a:p>
            <a:pPr lvl="1"/>
            <a:r>
              <a:rPr lang="en-IN" dirty="0"/>
              <a:t>Connect to </a:t>
            </a:r>
            <a:r>
              <a:rPr lang="en-IN" dirty="0" err="1"/>
              <a:t>sqlserver</a:t>
            </a:r>
            <a:r>
              <a:rPr lang="en-IN" dirty="0"/>
              <a:t> DB with using Prisma ORM      </a:t>
            </a:r>
          </a:p>
          <a:p>
            <a:pPr lvl="1"/>
            <a:r>
              <a:rPr lang="en-IN" dirty="0"/>
              <a:t>Validate data and insert to the database </a:t>
            </a:r>
          </a:p>
          <a:p>
            <a:endParaRPr lang="en-IN" dirty="0"/>
          </a:p>
        </p:txBody>
      </p:sp>
      <p:pic>
        <p:nvPicPr>
          <p:cNvPr id="11" name="Content Placeholder 10">
            <a:extLst>
              <a:ext uri="{FF2B5EF4-FFF2-40B4-BE49-F238E27FC236}">
                <a16:creationId xmlns:a16="http://schemas.microsoft.com/office/drawing/2014/main" id="{257D5147-51A5-85C0-2D0C-F311B0AC1E7F}"/>
              </a:ext>
            </a:extLst>
          </p:cNvPr>
          <p:cNvPicPr>
            <a:picLocks noGrp="1"/>
          </p:cNvPicPr>
          <p:nvPr>
            <p:ph sz="half" idx="2"/>
          </p:nvPr>
        </p:nvPicPr>
        <p:blipFill>
          <a:blip r:embed="rId2"/>
          <a:stretch>
            <a:fillRect/>
          </a:stretch>
        </p:blipFill>
        <p:spPr>
          <a:xfrm>
            <a:off x="6410960" y="49212"/>
            <a:ext cx="5516880" cy="6808788"/>
          </a:xfrm>
          <a:prstGeom prst="rect">
            <a:avLst/>
          </a:prstGeom>
        </p:spPr>
      </p:pic>
    </p:spTree>
    <p:extLst>
      <p:ext uri="{BB962C8B-B14F-4D97-AF65-F5344CB8AC3E}">
        <p14:creationId xmlns:p14="http://schemas.microsoft.com/office/powerpoint/2010/main" val="309550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Backend Data</a:t>
            </a:r>
          </a:p>
        </p:txBody>
      </p:sp>
      <p:sp>
        <p:nvSpPr>
          <p:cNvPr id="3" name="Content Placeholder 2"/>
          <p:cNvSpPr>
            <a:spLocks noGrp="1"/>
          </p:cNvSpPr>
          <p:nvPr>
            <p:ph idx="1"/>
          </p:nvPr>
        </p:nvSpPr>
        <p:spPr/>
        <p:txBody>
          <a:bodyPr/>
          <a:lstStyle/>
          <a:p>
            <a:endParaRPr lang="en-IN"/>
          </a:p>
        </p:txBody>
      </p:sp>
      <p:pic>
        <p:nvPicPr>
          <p:cNvPr id="4" name="Picture 11">
            <a:extLst>
              <a:ext uri="{FF2B5EF4-FFF2-40B4-BE49-F238E27FC236}">
                <a16:creationId xmlns:a16="http://schemas.microsoft.com/office/drawing/2014/main" id="{3ED92DFD-D226-D2CB-DF77-087375780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86095"/>
            <a:ext cx="8820150" cy="5471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631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3.   Fronted</a:t>
            </a:r>
          </a:p>
        </p:txBody>
      </p:sp>
    </p:spTree>
    <p:extLst>
      <p:ext uri="{BB962C8B-B14F-4D97-AF65-F5344CB8AC3E}">
        <p14:creationId xmlns:p14="http://schemas.microsoft.com/office/powerpoint/2010/main" val="24877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9F91-17D6-004D-B6D4-5E74F933ECD3}"/>
              </a:ext>
            </a:extLst>
          </p:cNvPr>
          <p:cNvSpPr>
            <a:spLocks noGrp="1"/>
          </p:cNvSpPr>
          <p:nvPr>
            <p:ph type="title"/>
          </p:nvPr>
        </p:nvSpPr>
        <p:spPr/>
        <p:txBody>
          <a:bodyPr/>
          <a:lstStyle/>
          <a:p>
            <a:r>
              <a:rPr lang="en-US" dirty="0"/>
              <a:t>Frontend</a:t>
            </a:r>
            <a:endParaRPr lang="en-IN" dirty="0"/>
          </a:p>
        </p:txBody>
      </p:sp>
      <p:sp>
        <p:nvSpPr>
          <p:cNvPr id="3" name="Content Placeholder 2">
            <a:extLst>
              <a:ext uri="{FF2B5EF4-FFF2-40B4-BE49-F238E27FC236}">
                <a16:creationId xmlns:a16="http://schemas.microsoft.com/office/drawing/2014/main" id="{F7EE417D-EBDD-AEE2-3D16-EA03031B83CA}"/>
              </a:ext>
            </a:extLst>
          </p:cNvPr>
          <p:cNvSpPr>
            <a:spLocks noGrp="1"/>
          </p:cNvSpPr>
          <p:nvPr>
            <p:ph sz="half" idx="1"/>
          </p:nvPr>
        </p:nvSpPr>
        <p:spPr/>
        <p:txBody>
          <a:bodyPr>
            <a:normAutofit fontScale="92500"/>
          </a:bodyPr>
          <a:lstStyle/>
          <a:p>
            <a:pPr lvl="1"/>
            <a:r>
              <a:rPr lang="en-IN" dirty="0"/>
              <a:t>create React </a:t>
            </a:r>
            <a:r>
              <a:rPr lang="en-IN" dirty="0" err="1"/>
              <a:t>viteJS</a:t>
            </a:r>
            <a:r>
              <a:rPr lang="en-IN" dirty="0"/>
              <a:t> project with basic template setting and configurations     </a:t>
            </a:r>
          </a:p>
          <a:p>
            <a:pPr lvl="1"/>
            <a:r>
              <a:rPr lang="en-IN" dirty="0"/>
              <a:t>create Routing, context, custom hooks, </a:t>
            </a:r>
            <a:r>
              <a:rPr lang="en-IN" dirty="0" err="1"/>
              <a:t>clientside</a:t>
            </a:r>
            <a:r>
              <a:rPr lang="en-IN" dirty="0"/>
              <a:t> reader </a:t>
            </a:r>
            <a:r>
              <a:rPr lang="en-IN" dirty="0" err="1"/>
              <a:t>entrypoint</a:t>
            </a:r>
            <a:r>
              <a:rPr lang="en-IN" dirty="0"/>
              <a:t>, </a:t>
            </a:r>
            <a:r>
              <a:rPr lang="en-IN" dirty="0" err="1"/>
              <a:t>eslinter</a:t>
            </a:r>
            <a:r>
              <a:rPr lang="en-IN" dirty="0"/>
              <a:t>, </a:t>
            </a:r>
            <a:r>
              <a:rPr lang="en-IN" dirty="0" err="1"/>
              <a:t>uglyfyJS</a:t>
            </a:r>
            <a:r>
              <a:rPr lang="en-IN" dirty="0"/>
              <a:t>, </a:t>
            </a:r>
            <a:r>
              <a:rPr lang="en-IN" dirty="0" err="1"/>
              <a:t>prittierJS</a:t>
            </a:r>
            <a:r>
              <a:rPr lang="en-IN" dirty="0"/>
              <a:t>,      </a:t>
            </a:r>
          </a:p>
          <a:p>
            <a:pPr lvl="1"/>
            <a:r>
              <a:rPr lang="en-IN" dirty="0"/>
              <a:t>create 4 features (Advance, detail, routing and compare)     </a:t>
            </a:r>
          </a:p>
          <a:p>
            <a:pPr lvl="1"/>
            <a:r>
              <a:rPr lang="en-IN" dirty="0"/>
              <a:t>connect frontend with </a:t>
            </a:r>
            <a:r>
              <a:rPr lang="en-IN" dirty="0" err="1"/>
              <a:t>apis</a:t>
            </a:r>
            <a:r>
              <a:rPr lang="en-IN" dirty="0"/>
              <a:t> and hydrate the client side render     </a:t>
            </a:r>
          </a:p>
          <a:p>
            <a:pPr lvl="1"/>
            <a:r>
              <a:rPr lang="en-IN" dirty="0"/>
              <a:t>at every </a:t>
            </a:r>
            <a:r>
              <a:rPr lang="en-IN" dirty="0" err="1"/>
              <a:t>api</a:t>
            </a:r>
            <a:r>
              <a:rPr lang="en-IN" dirty="0"/>
              <a:t> call fetch data from backend and re-render frontend with fetched data</a:t>
            </a:r>
          </a:p>
          <a:p>
            <a:endParaRPr lang="en-IN" dirty="0"/>
          </a:p>
        </p:txBody>
      </p:sp>
      <p:pic>
        <p:nvPicPr>
          <p:cNvPr id="5" name="Content Placeholder 4">
            <a:extLst>
              <a:ext uri="{FF2B5EF4-FFF2-40B4-BE49-F238E27FC236}">
                <a16:creationId xmlns:a16="http://schemas.microsoft.com/office/drawing/2014/main" id="{818F44CC-E794-0000-4011-E997270C82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1" y="0"/>
            <a:ext cx="6172200" cy="6857999"/>
          </a:xfrm>
          <a:prstGeom prst="rect">
            <a:avLst/>
          </a:prstGeom>
        </p:spPr>
      </p:pic>
    </p:spTree>
    <p:extLst>
      <p:ext uri="{BB962C8B-B14F-4D97-AF65-F5344CB8AC3E}">
        <p14:creationId xmlns:p14="http://schemas.microsoft.com/office/powerpoint/2010/main" val="2196462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Performance Measure</a:t>
            </a:r>
            <a:endParaRPr lang="en-IN"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a:t>As it's web application we can measure performance in 3 aspects </a:t>
            </a:r>
          </a:p>
          <a:p>
            <a:pPr lvl="2">
              <a:buFont typeface="Wingdings" panose="05000000000000000000" pitchFamily="2" charset="2"/>
              <a:buChar char="§"/>
            </a:pPr>
            <a:r>
              <a:rPr lang="en-US" dirty="0"/>
              <a:t>1. time required in </a:t>
            </a:r>
            <a:r>
              <a:rPr lang="en-US" dirty="0" err="1">
                <a:highlight>
                  <a:srgbClr val="FFFF00"/>
                </a:highlight>
              </a:rPr>
              <a:t>api</a:t>
            </a:r>
            <a:r>
              <a:rPr lang="en-US" dirty="0">
                <a:highlight>
                  <a:srgbClr val="FFFF00"/>
                </a:highlight>
              </a:rPr>
              <a:t> calls </a:t>
            </a:r>
            <a:r>
              <a:rPr lang="en-US" dirty="0"/>
              <a:t>which is 	</a:t>
            </a:r>
          </a:p>
          <a:p>
            <a:pPr lvl="3">
              <a:buFont typeface="Wingdings" panose="05000000000000000000" pitchFamily="2" charset="2"/>
              <a:buChar char="§"/>
            </a:pPr>
            <a:r>
              <a:rPr lang="en-US" dirty="0">
                <a:highlight>
                  <a:srgbClr val="FFFF00"/>
                </a:highlight>
              </a:rPr>
              <a:t>50ms - 250ms </a:t>
            </a:r>
            <a:r>
              <a:rPr lang="en-US" dirty="0"/>
              <a:t>(it's industry standard)	</a:t>
            </a:r>
          </a:p>
          <a:p>
            <a:pPr lvl="2">
              <a:buFont typeface="Wingdings" panose="05000000000000000000" pitchFamily="2" charset="2"/>
              <a:buChar char="§"/>
            </a:pPr>
            <a:r>
              <a:rPr lang="en-US" dirty="0"/>
              <a:t>2. Error/exception Handling 	</a:t>
            </a:r>
          </a:p>
          <a:p>
            <a:pPr lvl="3">
              <a:buFont typeface="Wingdings" panose="05000000000000000000" pitchFamily="2" charset="2"/>
              <a:buChar char="§"/>
            </a:pPr>
            <a:r>
              <a:rPr lang="en-US" dirty="0"/>
              <a:t>for every </a:t>
            </a:r>
            <a:r>
              <a:rPr lang="en-US" dirty="0" err="1"/>
              <a:t>api</a:t>
            </a:r>
            <a:r>
              <a:rPr lang="en-US" dirty="0"/>
              <a:t> call and frontend render we are using best practices as possible 	</a:t>
            </a:r>
          </a:p>
          <a:p>
            <a:pPr lvl="3">
              <a:buFont typeface="Wingdings" panose="05000000000000000000" pitchFamily="2" charset="2"/>
              <a:buChar char="§"/>
            </a:pPr>
            <a:r>
              <a:rPr lang="en-US" dirty="0"/>
              <a:t>frontend:- batching, error boundary, HOC, </a:t>
            </a:r>
            <a:r>
              <a:rPr lang="en-US" dirty="0" err="1"/>
              <a:t>etc</a:t>
            </a:r>
            <a:r>
              <a:rPr lang="en-US" dirty="0"/>
              <a:t>	</a:t>
            </a:r>
          </a:p>
          <a:p>
            <a:pPr lvl="3">
              <a:buFont typeface="Wingdings" panose="05000000000000000000" pitchFamily="2" charset="2"/>
              <a:buChar char="§"/>
            </a:pPr>
            <a:r>
              <a:rPr lang="en-US" dirty="0"/>
              <a:t>backend:- try and catch, maintain error logs</a:t>
            </a:r>
          </a:p>
          <a:p>
            <a:pPr lvl="2">
              <a:buFont typeface="Wingdings" panose="05000000000000000000" pitchFamily="2" charset="2"/>
              <a:buChar char="§"/>
            </a:pPr>
            <a:r>
              <a:rPr lang="en-US" dirty="0"/>
              <a:t>3. </a:t>
            </a:r>
            <a:r>
              <a:rPr lang="en-US" dirty="0" err="1"/>
              <a:t>Chaching</a:t>
            </a:r>
            <a:r>
              <a:rPr lang="en-US" dirty="0"/>
              <a:t> Data	</a:t>
            </a:r>
          </a:p>
          <a:p>
            <a:pPr lvl="3">
              <a:buFont typeface="Wingdings" panose="05000000000000000000" pitchFamily="2" charset="2"/>
              <a:buChar char="§"/>
            </a:pPr>
            <a:r>
              <a:rPr lang="en-US" dirty="0"/>
              <a:t>we are using </a:t>
            </a:r>
            <a:r>
              <a:rPr lang="en-US" dirty="0" err="1"/>
              <a:t>radise</a:t>
            </a:r>
            <a:r>
              <a:rPr lang="en-US" dirty="0"/>
              <a:t> as cashing data  </a:t>
            </a:r>
          </a:p>
          <a:p>
            <a:pPr lvl="2">
              <a:buFont typeface="Wingdings" panose="05000000000000000000" pitchFamily="2" charset="2"/>
              <a:buChar char="§"/>
            </a:pPr>
            <a:r>
              <a:rPr lang="en-US" dirty="0"/>
              <a:t>4. make use of best practices 	</a:t>
            </a:r>
          </a:p>
          <a:p>
            <a:pPr lvl="3">
              <a:buFont typeface="Wingdings" panose="05000000000000000000" pitchFamily="2" charset="2"/>
              <a:buChar char="§"/>
            </a:pPr>
            <a:r>
              <a:rPr lang="en-US" dirty="0"/>
              <a:t>a. </a:t>
            </a:r>
            <a:r>
              <a:rPr lang="en-US" dirty="0" err="1"/>
              <a:t>debounce</a:t>
            </a:r>
            <a:r>
              <a:rPr lang="en-US" dirty="0"/>
              <a:t> for search, avoid </a:t>
            </a:r>
            <a:r>
              <a:rPr lang="en-US" dirty="0" err="1"/>
              <a:t>uncontrol</a:t>
            </a:r>
            <a:r>
              <a:rPr lang="en-US" dirty="0"/>
              <a:t> component use, testing</a:t>
            </a:r>
            <a:r>
              <a:rPr lang="en-IN" dirty="0"/>
              <a:t> </a:t>
            </a:r>
          </a:p>
        </p:txBody>
      </p:sp>
    </p:spTree>
    <p:extLst>
      <p:ext uri="{BB962C8B-B14F-4D97-AF65-F5344CB8AC3E}">
        <p14:creationId xmlns:p14="http://schemas.microsoft.com/office/powerpoint/2010/main" val="264949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and Software use</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t>Hardware</a:t>
            </a:r>
            <a:r>
              <a:rPr lang="en-IN" sz="2000" dirty="0"/>
              <a:t>:	1. Computer</a:t>
            </a:r>
          </a:p>
          <a:p>
            <a:pPr marL="0" indent="0">
              <a:buNone/>
            </a:pPr>
            <a:r>
              <a:rPr lang="en-IN" sz="2000" b="1" dirty="0"/>
              <a:t>Cloud</a:t>
            </a:r>
            <a:r>
              <a:rPr lang="en-IN" sz="2000" dirty="0"/>
              <a:t>: 	1. git pod, AWS</a:t>
            </a:r>
          </a:p>
          <a:p>
            <a:pPr marL="0" indent="0">
              <a:buNone/>
            </a:pPr>
            <a:r>
              <a:rPr lang="en-IN" sz="2000" b="1" dirty="0"/>
              <a:t>Software used</a:t>
            </a:r>
          </a:p>
          <a:p>
            <a:pPr marL="0" indent="0">
              <a:buNone/>
            </a:pPr>
            <a:r>
              <a:rPr lang="en-IN" sz="2000" dirty="0"/>
              <a:t>	</a:t>
            </a:r>
            <a:r>
              <a:rPr lang="en-IN" sz="2000" b="1" u="sng" dirty="0"/>
              <a:t>Editor- 1</a:t>
            </a:r>
            <a:r>
              <a:rPr lang="en-IN" sz="2000" dirty="0"/>
              <a:t>. </a:t>
            </a:r>
            <a:r>
              <a:rPr lang="en-IN" sz="2000" dirty="0" err="1"/>
              <a:t>VScode</a:t>
            </a:r>
            <a:r>
              <a:rPr lang="en-IN" sz="2000" dirty="0"/>
              <a:t>, </a:t>
            </a:r>
            <a:r>
              <a:rPr lang="en-IN" sz="2000" dirty="0" err="1"/>
              <a:t>gitpod</a:t>
            </a:r>
            <a:r>
              <a:rPr lang="en-IN" sz="2000" dirty="0"/>
              <a:t>, </a:t>
            </a:r>
            <a:r>
              <a:rPr lang="en-IN" sz="2000" dirty="0" err="1"/>
              <a:t>docker</a:t>
            </a:r>
            <a:r>
              <a:rPr lang="en-IN" sz="2000" dirty="0"/>
              <a:t>, postman, </a:t>
            </a:r>
            <a:r>
              <a:rPr lang="en-IN" sz="2000" dirty="0" err="1"/>
              <a:t>Wordbeanch</a:t>
            </a:r>
            <a:endParaRPr lang="en-IN" sz="2000" dirty="0"/>
          </a:p>
          <a:p>
            <a:pPr marL="0" indent="0">
              <a:buNone/>
            </a:pPr>
            <a:r>
              <a:rPr lang="en-IN" sz="2000" dirty="0"/>
              <a:t>	</a:t>
            </a:r>
            <a:r>
              <a:rPr lang="en-IN" sz="2000" b="1" u="sng" dirty="0"/>
              <a:t>Backend- 2</a:t>
            </a:r>
            <a:r>
              <a:rPr lang="en-IN" sz="2000" dirty="0"/>
              <a:t>. </a:t>
            </a:r>
            <a:r>
              <a:rPr lang="en-IN" sz="2000" dirty="0" err="1"/>
              <a:t>prisma</a:t>
            </a:r>
            <a:r>
              <a:rPr lang="en-IN" sz="2000" dirty="0"/>
              <a:t>, </a:t>
            </a:r>
            <a:r>
              <a:rPr lang="en-IN" sz="2000" dirty="0" err="1"/>
              <a:t>expressjs</a:t>
            </a:r>
            <a:r>
              <a:rPr lang="en-IN" sz="2000" dirty="0"/>
              <a:t> </a:t>
            </a:r>
            <a:r>
              <a:rPr lang="en-IN" sz="2000" dirty="0" err="1"/>
              <a:t>nodejs</a:t>
            </a:r>
            <a:r>
              <a:rPr lang="en-IN" sz="2000" dirty="0"/>
              <a:t>, </a:t>
            </a:r>
            <a:r>
              <a:rPr lang="en-IN" sz="2000" dirty="0" err="1"/>
              <a:t>redise</a:t>
            </a:r>
            <a:r>
              <a:rPr lang="en-IN" sz="2000" dirty="0"/>
              <a:t>, MVC, </a:t>
            </a:r>
            <a:r>
              <a:rPr lang="en-IN" sz="2000" dirty="0" err="1"/>
              <a:t>sqlServer</a:t>
            </a:r>
            <a:endParaRPr lang="en-IN" sz="2000" dirty="0"/>
          </a:p>
          <a:p>
            <a:pPr marL="0" indent="0">
              <a:buNone/>
            </a:pPr>
            <a:r>
              <a:rPr lang="en-IN" sz="2000" dirty="0"/>
              <a:t>	</a:t>
            </a:r>
            <a:r>
              <a:rPr lang="en-IN" sz="2000" b="1" u="sng" dirty="0" err="1"/>
              <a:t>fronend</a:t>
            </a:r>
            <a:r>
              <a:rPr lang="en-IN" sz="2000" b="1" u="sng" dirty="0"/>
              <a:t>- 3</a:t>
            </a:r>
            <a:r>
              <a:rPr lang="en-IN" sz="2000" dirty="0"/>
              <a:t>. react18, </a:t>
            </a:r>
            <a:r>
              <a:rPr lang="en-IN" sz="2000" dirty="0" err="1"/>
              <a:t>viteJS</a:t>
            </a:r>
            <a:r>
              <a:rPr lang="en-IN" sz="2000" dirty="0"/>
              <a:t>, </a:t>
            </a:r>
            <a:r>
              <a:rPr lang="en-IN" sz="2000" dirty="0" err="1"/>
              <a:t>googleapi</a:t>
            </a:r>
            <a:r>
              <a:rPr lang="en-IN" sz="2000" dirty="0"/>
              <a:t>, jest, RTL (React Testing 			library), </a:t>
            </a:r>
            <a:r>
              <a:rPr lang="en-IN" sz="2000" dirty="0" err="1"/>
              <a:t>DaisyUI</a:t>
            </a:r>
            <a:r>
              <a:rPr lang="en-IN" sz="2000" dirty="0"/>
              <a:t>, tailwind</a:t>
            </a:r>
          </a:p>
        </p:txBody>
      </p:sp>
    </p:spTree>
    <p:extLst>
      <p:ext uri="{BB962C8B-B14F-4D97-AF65-F5344CB8AC3E}">
        <p14:creationId xmlns:p14="http://schemas.microsoft.com/office/powerpoint/2010/main" val="163730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Implementation details</a:t>
            </a:r>
          </a:p>
        </p:txBody>
      </p:sp>
      <p:sp>
        <p:nvSpPr>
          <p:cNvPr id="3" name="Content Placeholder 2"/>
          <p:cNvSpPr>
            <a:spLocks noGrp="1"/>
          </p:cNvSpPr>
          <p:nvPr>
            <p:ph idx="1"/>
          </p:nvPr>
        </p:nvSpPr>
        <p:spPr/>
        <p:txBody>
          <a:bodyPr>
            <a:normAutofit/>
          </a:bodyPr>
          <a:lstStyle/>
          <a:p>
            <a:r>
              <a:rPr lang="en-US" sz="2000" dirty="0"/>
              <a:t>This college travel website </a:t>
            </a:r>
            <a:r>
              <a:rPr lang="en-US" sz="2000" b="1" dirty="0">
                <a:highlight>
                  <a:srgbClr val="FFFF00"/>
                </a:highlight>
              </a:rPr>
              <a:t>created using React JS </a:t>
            </a:r>
            <a:r>
              <a:rPr lang="en-US" sz="2000" dirty="0"/>
              <a:t>with 4 different </a:t>
            </a:r>
            <a:r>
              <a:rPr lang="en-US" sz="2000" b="1" dirty="0"/>
              <a:t>components: </a:t>
            </a:r>
            <a:r>
              <a:rPr lang="en-US" sz="2000" b="1" dirty="0">
                <a:highlight>
                  <a:srgbClr val="FFFF00"/>
                </a:highlight>
              </a:rPr>
              <a:t>advance</a:t>
            </a:r>
            <a:r>
              <a:rPr lang="en-US" sz="2000" b="1" dirty="0"/>
              <a:t>, </a:t>
            </a:r>
            <a:r>
              <a:rPr lang="en-US" sz="2000" b="1" dirty="0">
                <a:highlight>
                  <a:srgbClr val="FFFF00"/>
                </a:highlight>
              </a:rPr>
              <a:t>distance</a:t>
            </a:r>
            <a:r>
              <a:rPr lang="en-US" sz="2000" b="1" dirty="0"/>
              <a:t>, </a:t>
            </a:r>
            <a:r>
              <a:rPr lang="en-US" sz="2000" b="1" dirty="0">
                <a:highlight>
                  <a:srgbClr val="FFFF00"/>
                </a:highlight>
              </a:rPr>
              <a:t>detail</a:t>
            </a:r>
            <a:r>
              <a:rPr lang="en-US" sz="2000" b="1" dirty="0"/>
              <a:t>, and </a:t>
            </a:r>
            <a:r>
              <a:rPr lang="en-US" sz="2000" b="1" dirty="0">
                <a:highlight>
                  <a:srgbClr val="FFFF00"/>
                </a:highlight>
              </a:rPr>
              <a:t>compare</a:t>
            </a:r>
            <a:r>
              <a:rPr lang="en-US" sz="2000" b="1" dirty="0"/>
              <a:t> </a:t>
            </a:r>
            <a:r>
              <a:rPr lang="en-US" sz="2000" dirty="0"/>
              <a:t>components. Each of these components has its own </a:t>
            </a:r>
            <a:r>
              <a:rPr lang="en-US" sz="2000" b="1" dirty="0"/>
              <a:t>unique features</a:t>
            </a:r>
            <a:r>
              <a:rPr lang="en-US" sz="2000" dirty="0"/>
              <a:t>.</a:t>
            </a:r>
          </a:p>
          <a:p>
            <a:r>
              <a:rPr lang="en-US" sz="2000" dirty="0"/>
              <a:t>The website allows users to </a:t>
            </a:r>
            <a:r>
              <a:rPr lang="en-US" sz="2000" b="1" dirty="0">
                <a:highlight>
                  <a:srgbClr val="FFFF00"/>
                </a:highlight>
              </a:rPr>
              <a:t>search for college names and locations using a search box feature</a:t>
            </a:r>
            <a:r>
              <a:rPr lang="en-US" sz="2000" b="1" dirty="0"/>
              <a:t>. </a:t>
            </a:r>
          </a:p>
          <a:p>
            <a:r>
              <a:rPr lang="en-US" sz="2000" dirty="0"/>
              <a:t>Additionally, there is an advanced feature that allows users to customize their search results based on their specific requirements. After applying the desired filters and customization, the website generates a map that displays the most efficient travel routes using different modes of transportation such as walking, car, plane, train, and bus</a:t>
            </a:r>
            <a:endParaRPr lang="en-IN" sz="2000" dirty="0"/>
          </a:p>
        </p:txBody>
      </p:sp>
    </p:spTree>
    <p:extLst>
      <p:ext uri="{BB962C8B-B14F-4D97-AF65-F5344CB8AC3E}">
        <p14:creationId xmlns:p14="http://schemas.microsoft.com/office/powerpoint/2010/main" val="325102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t>Experimental setup and results</a:t>
            </a:r>
            <a:br>
              <a:rPr lang="en-IN" sz="3600" b="1" dirty="0"/>
            </a:br>
            <a:r>
              <a:rPr lang="en-IN" sz="3200" b="1" u="sng" dirty="0"/>
              <a:t>Fronted View</a:t>
            </a:r>
            <a:br>
              <a:rPr lang="en-IN" sz="2400" u="sng" dirty="0"/>
            </a:br>
            <a:r>
              <a:rPr lang="en-US" sz="2400" dirty="0"/>
              <a:t>1.  Open Docker and run container to </a:t>
            </a:r>
            <a:r>
              <a:rPr lang="en-US" sz="2400" b="1" dirty="0">
                <a:highlight>
                  <a:srgbClr val="FFFF00"/>
                </a:highlight>
              </a:rPr>
              <a:t>start database</a:t>
            </a:r>
            <a:br>
              <a:rPr lang="en-IN" sz="2400" b="1" dirty="0"/>
            </a:br>
            <a:endParaRPr lang="en-IN" sz="2400" b="1" dirty="0"/>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77" y="1690688"/>
            <a:ext cx="8769246" cy="4932702"/>
          </a:xfrm>
          <a:prstGeom prst="rect">
            <a:avLst/>
          </a:prstGeom>
        </p:spPr>
      </p:pic>
    </p:spTree>
    <p:extLst>
      <p:ext uri="{BB962C8B-B14F-4D97-AF65-F5344CB8AC3E}">
        <p14:creationId xmlns:p14="http://schemas.microsoft.com/office/powerpoint/2010/main" val="328605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2.</a:t>
            </a:r>
            <a:r>
              <a:rPr lang="en-US" sz="2200" dirty="0"/>
              <a:t> open vs code and run (</a:t>
            </a:r>
            <a:r>
              <a:rPr lang="en-US" sz="2200" dirty="0" err="1"/>
              <a:t>npm</a:t>
            </a:r>
            <a:r>
              <a:rPr lang="en-US" sz="2200" dirty="0"/>
              <a:t> run </a:t>
            </a:r>
            <a:r>
              <a:rPr lang="en-US" sz="2200" dirty="0" err="1"/>
              <a:t>start:dev</a:t>
            </a:r>
            <a:r>
              <a:rPr lang="en-US" sz="2200" dirty="0"/>
              <a:t>) to </a:t>
            </a:r>
            <a:r>
              <a:rPr lang="en-US" sz="2200" b="1" dirty="0">
                <a:highlight>
                  <a:srgbClr val="FFFF00"/>
                </a:highlight>
              </a:rPr>
              <a:t>start development build of backend</a:t>
            </a:r>
            <a:r>
              <a:rPr lang="en-US" sz="2200" b="1" dirty="0"/>
              <a:t> </a:t>
            </a:r>
            <a:r>
              <a:rPr lang="en-US" sz="2200" dirty="0"/>
              <a:t>this will automatically connect to database and show server is running </a:t>
            </a:r>
            <a:r>
              <a:rPr lang="en-US" sz="2200" dirty="0" err="1"/>
              <a:t>msg</a:t>
            </a:r>
            <a:r>
              <a:rPr lang="en-US" sz="2200" dirty="0"/>
              <a:t> in terminal</a:t>
            </a:r>
            <a:br>
              <a:rPr lang="en-IN" dirty="0"/>
            </a:b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015" y="1825625"/>
            <a:ext cx="8499423" cy="4780925"/>
          </a:xfrm>
          <a:prstGeom prst="rect">
            <a:avLst/>
          </a:prstGeom>
        </p:spPr>
      </p:pic>
    </p:spTree>
    <p:extLst>
      <p:ext uri="{BB962C8B-B14F-4D97-AF65-F5344CB8AC3E}">
        <p14:creationId xmlns:p14="http://schemas.microsoft.com/office/powerpoint/2010/main" val="248823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idx="1"/>
          </p:nvPr>
        </p:nvSpPr>
        <p:spPr/>
        <p:txBody>
          <a:bodyPr>
            <a:normAutofit lnSpcReduction="10000"/>
          </a:bodyPr>
          <a:lstStyle/>
          <a:p>
            <a:r>
              <a:rPr lang="en-US" sz="2400" dirty="0"/>
              <a:t>Our web application is aimed at </a:t>
            </a:r>
            <a:r>
              <a:rPr lang="en-US" sz="2400" b="1" dirty="0">
                <a:highlight>
                  <a:srgbClr val="FFFF00"/>
                </a:highlight>
              </a:rPr>
              <a:t>addressing the common problems faced by students while traveling to their college, college selection.</a:t>
            </a:r>
          </a:p>
          <a:p>
            <a:r>
              <a:rPr lang="en-US" sz="2400" dirty="0"/>
              <a:t> To solve these problems, we have developed a user-friendly web application that provides advanced college search features, optimal routing from home to college, detailed information about specific colleges.</a:t>
            </a:r>
          </a:p>
          <a:p>
            <a:pPr>
              <a:buFont typeface="+mj-lt"/>
              <a:buAutoNum type="arabicPeriod"/>
            </a:pPr>
            <a:r>
              <a:rPr lang="en-US" b="1" u="sng" dirty="0">
                <a:latin typeface="Söhne"/>
              </a:rPr>
              <a:t>Objective:</a:t>
            </a:r>
          </a:p>
          <a:p>
            <a:pPr marL="742950" lvl="1" indent="-285750">
              <a:buFont typeface="+mj-lt"/>
              <a:buAutoNum type="arabicPeriod"/>
            </a:pPr>
            <a:r>
              <a:rPr lang="en-US" sz="2000" dirty="0">
                <a:latin typeface="Söhne"/>
              </a:rPr>
              <a:t>To provide a comprehensive solution to the common </a:t>
            </a:r>
            <a:r>
              <a:rPr lang="en-US" sz="2000" dirty="0">
                <a:highlight>
                  <a:srgbClr val="FFFF00"/>
                </a:highlight>
                <a:latin typeface="Söhne"/>
              </a:rPr>
              <a:t>problems</a:t>
            </a:r>
            <a:r>
              <a:rPr lang="en-US" sz="2000" dirty="0">
                <a:latin typeface="Söhne"/>
              </a:rPr>
              <a:t> faced by students while </a:t>
            </a:r>
            <a:r>
              <a:rPr lang="en-US" sz="2000" dirty="0">
                <a:highlight>
                  <a:srgbClr val="FFFF00"/>
                </a:highlight>
                <a:latin typeface="Söhne"/>
              </a:rPr>
              <a:t>traveling to college</a:t>
            </a:r>
            <a:r>
              <a:rPr lang="en-US" sz="2000" dirty="0">
                <a:latin typeface="Söhne"/>
              </a:rPr>
              <a:t>, including </a:t>
            </a:r>
            <a:r>
              <a:rPr lang="en-US" sz="2000" dirty="0">
                <a:highlight>
                  <a:srgbClr val="FFFF00"/>
                </a:highlight>
                <a:latin typeface="Söhne"/>
              </a:rPr>
              <a:t>college selection</a:t>
            </a:r>
            <a:r>
              <a:rPr lang="en-US" sz="2000" dirty="0">
                <a:latin typeface="Söhne"/>
              </a:rPr>
              <a:t>, </a:t>
            </a:r>
            <a:r>
              <a:rPr lang="en-US" sz="2000" dirty="0">
                <a:highlight>
                  <a:srgbClr val="FFFF00"/>
                </a:highlight>
                <a:latin typeface="Söhne"/>
              </a:rPr>
              <a:t>optimal routing</a:t>
            </a:r>
            <a:r>
              <a:rPr lang="en-US" sz="2000" dirty="0">
                <a:latin typeface="Söhne"/>
              </a:rPr>
              <a:t>, and detailed college information.</a:t>
            </a:r>
          </a:p>
          <a:p>
            <a:pPr marL="742950" lvl="1" indent="-285750">
              <a:buFont typeface="+mj-lt"/>
              <a:buAutoNum type="arabicPeriod"/>
            </a:pPr>
            <a:r>
              <a:rPr lang="en-US" sz="2000" dirty="0">
                <a:latin typeface="Söhne"/>
              </a:rPr>
              <a:t>To simplify the college selection process and enable students to make informed decisions about their education.</a:t>
            </a:r>
          </a:p>
          <a:p>
            <a:pPr marL="742950" lvl="1" indent="-285750">
              <a:buFont typeface="+mj-lt"/>
              <a:buAutoNum type="arabicPeriod"/>
            </a:pPr>
            <a:r>
              <a:rPr lang="en-US" sz="2000" dirty="0">
                <a:latin typeface="Söhne"/>
              </a:rPr>
              <a:t>To provide an intuitive and user-friendly interface that allows students to easily access and compare information about different colleges.</a:t>
            </a:r>
          </a:p>
          <a:p>
            <a:endParaRPr lang="en-IN" sz="2400" dirty="0"/>
          </a:p>
        </p:txBody>
      </p:sp>
    </p:spTree>
    <p:extLst>
      <p:ext uri="{BB962C8B-B14F-4D97-AF65-F5344CB8AC3E}">
        <p14:creationId xmlns:p14="http://schemas.microsoft.com/office/powerpoint/2010/main" val="3667215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3.</a:t>
            </a:r>
            <a:r>
              <a:rPr lang="en-US" sz="2000" dirty="0"/>
              <a:t> this msg will show in </a:t>
            </a:r>
            <a:r>
              <a:rPr lang="en-US" sz="2000" b="1" dirty="0">
                <a:highlight>
                  <a:srgbClr val="FFFF00"/>
                </a:highlight>
              </a:rPr>
              <a:t>backend terminal logs</a:t>
            </a:r>
            <a:endParaRPr lang="en-IN" sz="2000" b="1" dirty="0">
              <a:highlight>
                <a:srgbClr val="FFFF00"/>
              </a:highligh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137" y="1840615"/>
            <a:ext cx="8309941" cy="4674342"/>
          </a:xfrm>
        </p:spPr>
      </p:pic>
    </p:spTree>
    <p:extLst>
      <p:ext uri="{BB962C8B-B14F-4D97-AF65-F5344CB8AC3E}">
        <p14:creationId xmlns:p14="http://schemas.microsoft.com/office/powerpoint/2010/main" val="409205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4. </a:t>
            </a:r>
            <a:r>
              <a:rPr lang="en-US" sz="2200" dirty="0"/>
              <a:t>open another </a:t>
            </a:r>
            <a:r>
              <a:rPr lang="en-US" sz="2200" dirty="0" err="1"/>
              <a:t>vscode</a:t>
            </a:r>
            <a:r>
              <a:rPr lang="en-US" sz="2200" dirty="0"/>
              <a:t> and run (</a:t>
            </a:r>
            <a:r>
              <a:rPr lang="en-US" sz="2200" dirty="0" err="1"/>
              <a:t>npm</a:t>
            </a:r>
            <a:r>
              <a:rPr lang="en-US" sz="2200" dirty="0"/>
              <a:t> run dev) to </a:t>
            </a:r>
            <a:r>
              <a:rPr lang="en-US" sz="2200" b="1" dirty="0"/>
              <a:t>start development build of frontend</a:t>
            </a:r>
            <a:r>
              <a:rPr lang="en-US" sz="2200" dirty="0"/>
              <a:t> (development build mean it's for developer not ready yet for production)</a:t>
            </a:r>
            <a:endParaRPr lang="en-IN"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092" y="1690688"/>
            <a:ext cx="8560032" cy="4815018"/>
          </a:xfrm>
        </p:spPr>
      </p:pic>
    </p:spTree>
    <p:extLst>
      <p:ext uri="{BB962C8B-B14F-4D97-AF65-F5344CB8AC3E}">
        <p14:creationId xmlns:p14="http://schemas.microsoft.com/office/powerpoint/2010/main" val="57439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5</a:t>
            </a:r>
            <a:r>
              <a:rPr lang="en-IN" sz="2200" baseline="30000" dirty="0"/>
              <a:t>.</a:t>
            </a:r>
            <a:r>
              <a:rPr lang="en-IN" sz="2200" dirty="0"/>
              <a:t> </a:t>
            </a:r>
            <a:r>
              <a:rPr lang="en-US" sz="2200" dirty="0"/>
              <a:t>after that this </a:t>
            </a:r>
            <a:r>
              <a:rPr lang="en-US" sz="2200" dirty="0" err="1"/>
              <a:t>msg</a:t>
            </a:r>
            <a:r>
              <a:rPr lang="en-US" sz="2200" dirty="0"/>
              <a:t> will prompt server </a:t>
            </a:r>
            <a:r>
              <a:rPr lang="en-US" sz="2200" dirty="0" err="1"/>
              <a:t>ip</a:t>
            </a:r>
            <a:r>
              <a:rPr lang="en-US" sz="2200" dirty="0"/>
              <a:t> address (address where project is running) and some extra details like (VITE v4.3.2) which mean project bundle will manage by VITE in production</a:t>
            </a:r>
            <a:endParaRPr lang="en-IN"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365" y="1795645"/>
            <a:ext cx="9407269" cy="4351338"/>
          </a:xfrm>
        </p:spPr>
      </p:pic>
    </p:spTree>
    <p:extLst>
      <p:ext uri="{BB962C8B-B14F-4D97-AF65-F5344CB8AC3E}">
        <p14:creationId xmlns:p14="http://schemas.microsoft.com/office/powerpoint/2010/main" val="3357671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6. </a:t>
            </a:r>
            <a:r>
              <a:rPr lang="en-US" sz="2200" dirty="0"/>
              <a:t>open browser and hit both backend and frontend </a:t>
            </a:r>
            <a:r>
              <a:rPr lang="en-US" sz="2200" dirty="0" err="1"/>
              <a:t>ip's</a:t>
            </a:r>
            <a:r>
              <a:rPr lang="en-US" sz="2200" dirty="0"/>
              <a:t> and check if both are working perfectly </a:t>
            </a:r>
            <a:br>
              <a:rPr lang="en-US" sz="2200" dirty="0"/>
            </a:br>
            <a:r>
              <a:rPr lang="en-US" sz="2200" b="1" dirty="0"/>
              <a:t>backend</a:t>
            </a:r>
            <a:r>
              <a:rPr lang="en-US" sz="2200" dirty="0"/>
              <a:t>: </a:t>
            </a:r>
            <a:r>
              <a:rPr lang="en-US" sz="2200" dirty="0">
                <a:hlinkClick r:id="rId2"/>
              </a:rPr>
              <a:t>http://localhost:3000</a:t>
            </a:r>
            <a:br>
              <a:rPr lang="en-US" sz="2200" dirty="0"/>
            </a:br>
            <a:r>
              <a:rPr lang="en-US" sz="2200" b="1" dirty="0"/>
              <a:t>frontend</a:t>
            </a:r>
            <a:r>
              <a:rPr lang="en-US" sz="2200" dirty="0"/>
              <a:t>:  </a:t>
            </a:r>
            <a:r>
              <a:rPr lang="en-US" sz="2200" dirty="0">
                <a:hlinkClick r:id="rId3"/>
              </a:rPr>
              <a:t>http://127.0.0.1:5173/</a:t>
            </a:r>
            <a:r>
              <a:rPr lang="en-US" sz="2200" dirty="0"/>
              <a:t> </a:t>
            </a:r>
            <a:endParaRPr lang="en-IN" sz="2200"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60919" y="1825625"/>
            <a:ext cx="8670162" cy="4351338"/>
          </a:xfrm>
        </p:spPr>
      </p:pic>
    </p:spTree>
    <p:extLst>
      <p:ext uri="{BB962C8B-B14F-4D97-AF65-F5344CB8AC3E}">
        <p14:creationId xmlns:p14="http://schemas.microsoft.com/office/powerpoint/2010/main" val="381582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7</a:t>
            </a:r>
            <a:r>
              <a:rPr lang="en-US" sz="2200" baseline="30000" dirty="0"/>
              <a:t>.</a:t>
            </a:r>
            <a:r>
              <a:rPr lang="en-US" sz="2200" dirty="0"/>
              <a:t> if frontend running properly that you will see this </a:t>
            </a:r>
            <a:r>
              <a:rPr lang="en-US" sz="2200" b="1" dirty="0"/>
              <a:t>result</a:t>
            </a:r>
            <a:endParaRPr lang="en-IN" sz="2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652" y="1690688"/>
            <a:ext cx="8684695" cy="4885141"/>
          </a:xfrm>
        </p:spPr>
      </p:pic>
    </p:spTree>
    <p:extLst>
      <p:ext uri="{BB962C8B-B14F-4D97-AF65-F5344CB8AC3E}">
        <p14:creationId xmlns:p14="http://schemas.microsoft.com/office/powerpoint/2010/main" val="2680955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8. </a:t>
            </a:r>
            <a:r>
              <a:rPr lang="en-US" sz="2200" dirty="0"/>
              <a:t>backend result after running perfectly</a:t>
            </a:r>
            <a:br>
              <a:rPr lang="en-US" sz="2200" dirty="0"/>
            </a:br>
            <a:r>
              <a:rPr lang="en-US" sz="2200" dirty="0"/>
              <a:t>	while in every </a:t>
            </a:r>
            <a:r>
              <a:rPr lang="en-US" sz="2200" dirty="0" err="1"/>
              <a:t>api</a:t>
            </a:r>
            <a:r>
              <a:rPr lang="en-US" sz="2200" dirty="0"/>
              <a:t> hit in from frontend backend terminal show which </a:t>
            </a:r>
            <a:r>
              <a:rPr lang="en-US" sz="2200" dirty="0" err="1"/>
              <a:t>api</a:t>
            </a:r>
            <a:r>
              <a:rPr lang="en-US" sz="2200" dirty="0"/>
              <a:t> is being hit 	and logging server will let you know the status of </a:t>
            </a:r>
            <a:r>
              <a:rPr lang="en-US" sz="2200" dirty="0" err="1"/>
              <a:t>api</a:t>
            </a:r>
            <a:r>
              <a:rPr lang="en-US" sz="2200" dirty="0"/>
              <a:t>, "[info]":- in above result mean 	</a:t>
            </a:r>
            <a:r>
              <a:rPr lang="en-US" sz="2200" dirty="0" err="1"/>
              <a:t>api</a:t>
            </a:r>
            <a:r>
              <a:rPr lang="en-US" sz="2200" dirty="0"/>
              <a:t> is successfully executed with status code 200 and there is no error</a:t>
            </a:r>
            <a:endParaRPr lang="en-IN"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66674"/>
            <a:ext cx="10515600" cy="3069240"/>
          </a:xfrm>
        </p:spPr>
      </p:pic>
    </p:spTree>
    <p:extLst>
      <p:ext uri="{BB962C8B-B14F-4D97-AF65-F5344CB8AC3E}">
        <p14:creationId xmlns:p14="http://schemas.microsoft.com/office/powerpoint/2010/main" val="818884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Analysis of the results</a:t>
            </a:r>
          </a:p>
        </p:txBody>
      </p:sp>
      <p:sp>
        <p:nvSpPr>
          <p:cNvPr id="3" name="Content Placeholder 2"/>
          <p:cNvSpPr>
            <a:spLocks noGrp="1"/>
          </p:cNvSpPr>
          <p:nvPr>
            <p:ph idx="1"/>
          </p:nvPr>
        </p:nvSpPr>
        <p:spPr/>
        <p:txBody>
          <a:bodyPr>
            <a:normAutofit/>
          </a:bodyPr>
          <a:lstStyle/>
          <a:p>
            <a:r>
              <a:rPr lang="en-US" sz="2000" b="1" dirty="0"/>
              <a:t>User-Friendly Interface: </a:t>
            </a:r>
            <a:r>
              <a:rPr lang="en-US" sz="2000" dirty="0"/>
              <a:t>Our website offers a user-friendly interface that allows students to </a:t>
            </a:r>
            <a:r>
              <a:rPr lang="en-US" sz="2000" b="1" dirty="0"/>
              <a:t>easily navigate and explore college options</a:t>
            </a:r>
            <a:r>
              <a:rPr lang="en-US" sz="2000" dirty="0"/>
              <a:t>. The advanced search, locality search, and comparison features are intuitive and help users find relevant information efficiently.</a:t>
            </a:r>
          </a:p>
          <a:p>
            <a:r>
              <a:rPr lang="en-US" sz="2000" b="1" dirty="0"/>
              <a:t>Real-Time Results: </a:t>
            </a:r>
            <a:r>
              <a:rPr lang="en-US" sz="2000" dirty="0"/>
              <a:t>The advanced search feature of our website </a:t>
            </a:r>
            <a:r>
              <a:rPr lang="en-US" sz="2000" b="1" dirty="0"/>
              <a:t>displays results in real-time on a map</a:t>
            </a:r>
            <a:r>
              <a:rPr lang="en-US" sz="2000" dirty="0"/>
              <a:t>, providing students with instant insights into colleges that meet their criteria. This dynamic feature saves time and enhances the user experience.</a:t>
            </a:r>
          </a:p>
          <a:p>
            <a:r>
              <a:rPr lang="en-US" sz="2000" b="1" dirty="0"/>
              <a:t>Customization and Filtering: </a:t>
            </a:r>
            <a:r>
              <a:rPr lang="en-US" sz="2000" dirty="0"/>
              <a:t>Our website offers multiple filters and sorting methods, enabling students to customize their search based on specific preferences such as courses, facilities, faculty, and fees. </a:t>
            </a:r>
            <a:r>
              <a:rPr lang="en-US" sz="2000" b="1" dirty="0"/>
              <a:t>The ability to apply multiple filters enhances the accuracy of search results.</a:t>
            </a:r>
            <a:endParaRPr lang="en-IN" sz="2000" b="1" dirty="0"/>
          </a:p>
        </p:txBody>
      </p:sp>
    </p:spTree>
    <p:extLst>
      <p:ext uri="{BB962C8B-B14F-4D97-AF65-F5344CB8AC3E}">
        <p14:creationId xmlns:p14="http://schemas.microsoft.com/office/powerpoint/2010/main" val="1837156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Locality-based Search</a:t>
            </a:r>
            <a:r>
              <a:rPr lang="en-US" dirty="0"/>
              <a:t>: The locality search feature allows students to specify a </a:t>
            </a:r>
            <a:r>
              <a:rPr lang="en-US" b="1" dirty="0"/>
              <a:t>desired scan area, making it convenient to explore colleges in a particular location of interest</a:t>
            </a:r>
            <a:r>
              <a:rPr lang="en-US" dirty="0"/>
              <a:t>. This targeted approach helps students find colleges within their preferred geographic range.</a:t>
            </a:r>
          </a:p>
          <a:p>
            <a:r>
              <a:rPr lang="en-US" b="1" dirty="0"/>
              <a:t>Comparative Analysis:</a:t>
            </a:r>
            <a:r>
              <a:rPr lang="en-US" dirty="0"/>
              <a:t> The comparison feature of our website </a:t>
            </a:r>
            <a:r>
              <a:rPr lang="en-US" b="1" dirty="0"/>
              <a:t>enables students to compare colleges side by side.</a:t>
            </a:r>
            <a:r>
              <a:rPr lang="en-US" dirty="0"/>
              <a:t> The ability to evaluate colleges based on parameters like distance, placement companies, courses, and fees assists students in making informed decisions and saves them time in the research process.</a:t>
            </a:r>
          </a:p>
          <a:p>
            <a:r>
              <a:rPr lang="en-US" b="1" dirty="0"/>
              <a:t>Integration of Google Maps: </a:t>
            </a:r>
            <a:r>
              <a:rPr lang="en-US" dirty="0"/>
              <a:t>We leverage Google Maps services, providing a familiar and reliable platform for users. It offers interactive maps for</a:t>
            </a:r>
            <a:r>
              <a:rPr lang="en-US" b="1" dirty="0"/>
              <a:t> visualizing college locations, which enhances the overall user experience and aids in decision-making</a:t>
            </a:r>
            <a:r>
              <a:rPr lang="en-US" dirty="0"/>
              <a:t>.</a:t>
            </a:r>
          </a:p>
          <a:p>
            <a:r>
              <a:rPr lang="en-US" b="1" dirty="0"/>
              <a:t>Efficiency and Time-saving: </a:t>
            </a:r>
            <a:r>
              <a:rPr lang="en-US" dirty="0"/>
              <a:t>Our website </a:t>
            </a:r>
            <a:r>
              <a:rPr lang="en-US" b="1" dirty="0"/>
              <a:t>streamlines the college search process by providing comprehensive information and a range of search options.</a:t>
            </a:r>
            <a:r>
              <a:rPr lang="en-US" dirty="0"/>
              <a:t> This saves students time by presenting relevant results quickly and enabling them to compare and evaluate colleges efficiently.</a:t>
            </a:r>
            <a:endParaRPr lang="en-IN" dirty="0"/>
          </a:p>
        </p:txBody>
      </p:sp>
    </p:spTree>
    <p:extLst>
      <p:ext uri="{BB962C8B-B14F-4D97-AF65-F5344CB8AC3E}">
        <p14:creationId xmlns:p14="http://schemas.microsoft.com/office/powerpoint/2010/main" val="1313200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p:txBody>
          <a:bodyPr>
            <a:normAutofit/>
          </a:bodyPr>
          <a:lstStyle/>
          <a:p>
            <a:pPr>
              <a:buFont typeface="+mj-lt"/>
              <a:buAutoNum type="arabicPeriod"/>
            </a:pPr>
            <a:r>
              <a:rPr lang="en-US" sz="2000" dirty="0">
                <a:latin typeface="Söhne"/>
              </a:rPr>
              <a:t>The web application provides a </a:t>
            </a:r>
            <a:r>
              <a:rPr lang="en-US" sz="2000" dirty="0">
                <a:highlight>
                  <a:srgbClr val="FFFF00"/>
                </a:highlight>
                <a:latin typeface="Söhne"/>
              </a:rPr>
              <a:t>comprehensive solution to the common challenges faced by students</a:t>
            </a:r>
            <a:r>
              <a:rPr lang="en-US" sz="2000" dirty="0">
                <a:latin typeface="Söhne"/>
              </a:rPr>
              <a:t> while traveling to college.</a:t>
            </a:r>
          </a:p>
          <a:p>
            <a:pPr>
              <a:buFont typeface="+mj-lt"/>
              <a:buAutoNum type="arabicPeriod"/>
            </a:pPr>
            <a:r>
              <a:rPr lang="en-US" sz="2000" dirty="0">
                <a:latin typeface="Söhne"/>
              </a:rPr>
              <a:t>The use of advanced technologies and tools ensures the </a:t>
            </a:r>
            <a:r>
              <a:rPr lang="en-US" sz="2000" dirty="0">
                <a:highlight>
                  <a:srgbClr val="FFFF00"/>
                </a:highlight>
                <a:latin typeface="Söhne"/>
              </a:rPr>
              <a:t>efficiency and scalability of the web </a:t>
            </a:r>
            <a:r>
              <a:rPr lang="en-US" sz="2000" dirty="0">
                <a:latin typeface="Söhne"/>
              </a:rPr>
              <a:t>application.</a:t>
            </a:r>
          </a:p>
          <a:p>
            <a:pPr>
              <a:buFont typeface="+mj-lt"/>
              <a:buAutoNum type="arabicPeriod"/>
            </a:pPr>
            <a:r>
              <a:rPr lang="en-US" sz="2000" dirty="0">
                <a:latin typeface="Söhne"/>
              </a:rPr>
              <a:t>The </a:t>
            </a:r>
            <a:r>
              <a:rPr lang="en-US" sz="2000" dirty="0">
                <a:highlight>
                  <a:srgbClr val="FFFF00"/>
                </a:highlight>
                <a:latin typeface="Söhne"/>
              </a:rPr>
              <a:t>user-friendly interface </a:t>
            </a:r>
            <a:r>
              <a:rPr lang="en-US" sz="2000" dirty="0">
                <a:latin typeface="Söhne"/>
              </a:rPr>
              <a:t>of the application simplifies the college selection process and enables students to make informed decisions about their education.</a:t>
            </a:r>
          </a:p>
        </p:txBody>
      </p:sp>
    </p:spTree>
    <p:extLst>
      <p:ext uri="{BB962C8B-B14F-4D97-AF65-F5344CB8AC3E}">
        <p14:creationId xmlns:p14="http://schemas.microsoft.com/office/powerpoint/2010/main" val="3066113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enhancement</a:t>
            </a:r>
          </a:p>
        </p:txBody>
      </p:sp>
      <p:sp>
        <p:nvSpPr>
          <p:cNvPr id="3" name="Content Placeholder 2"/>
          <p:cNvSpPr>
            <a:spLocks noGrp="1"/>
          </p:cNvSpPr>
          <p:nvPr>
            <p:ph idx="1"/>
          </p:nvPr>
        </p:nvSpPr>
        <p:spPr/>
        <p:txBody>
          <a:bodyPr>
            <a:normAutofit fontScale="77500" lnSpcReduction="20000"/>
          </a:bodyPr>
          <a:lstStyle/>
          <a:p>
            <a:r>
              <a:rPr lang="en-US" b="1" dirty="0"/>
              <a:t>Integration of real-time data</a:t>
            </a:r>
            <a:r>
              <a:rPr lang="en-US" dirty="0"/>
              <a:t>: The website could be </a:t>
            </a:r>
            <a:r>
              <a:rPr lang="en-US" b="1" dirty="0"/>
              <a:t>enhanced to include real-time data about transportation</a:t>
            </a:r>
            <a:r>
              <a:rPr lang="en-US" dirty="0"/>
              <a:t> schedules, traffic updates, and other relevant information that could improve the accuracy and reliability of the travel recommendations.</a:t>
            </a:r>
          </a:p>
          <a:p>
            <a:r>
              <a:rPr lang="en-US" b="1" dirty="0"/>
              <a:t>Personalization features</a:t>
            </a:r>
            <a:r>
              <a:rPr lang="en-US" dirty="0"/>
              <a:t>: Additional customization features could be added to the website that </a:t>
            </a:r>
            <a:r>
              <a:rPr lang="en-US" b="1" dirty="0"/>
              <a:t>allow users to further personalize their travel plans </a:t>
            </a:r>
            <a:r>
              <a:rPr lang="en-US" dirty="0"/>
              <a:t>based on their specific preferences, such as preferred modes of transportation or specific landmarks they want to visit.</a:t>
            </a:r>
          </a:p>
          <a:p>
            <a:r>
              <a:rPr lang="en-US" b="1" dirty="0"/>
              <a:t>Mobile optimization</a:t>
            </a:r>
            <a:r>
              <a:rPr lang="en-US" dirty="0"/>
              <a:t>: The website could be optimized for mobile devices, </a:t>
            </a:r>
            <a:r>
              <a:rPr lang="en-US" b="1" dirty="0"/>
              <a:t>allowing users to access the site and plan their travels on-the-go from their smartphones</a:t>
            </a:r>
            <a:r>
              <a:rPr lang="en-US" dirty="0"/>
              <a:t> or tablets.</a:t>
            </a:r>
          </a:p>
          <a:p>
            <a:r>
              <a:rPr lang="en-US" b="1" dirty="0"/>
              <a:t>Improved user interface and design</a:t>
            </a:r>
            <a:r>
              <a:rPr lang="en-US" dirty="0"/>
              <a:t>: Additional time and resources could be devoted to </a:t>
            </a:r>
            <a:r>
              <a:rPr lang="en-US" b="1" dirty="0"/>
              <a:t>improving the user interface and design of the website, </a:t>
            </a:r>
            <a:r>
              <a:rPr lang="en-US" dirty="0"/>
              <a:t>making it more visually appealing and user-friendly.</a:t>
            </a:r>
          </a:p>
          <a:p>
            <a:r>
              <a:rPr lang="en-US" b="1" dirty="0"/>
              <a:t>Expanded coverage: </a:t>
            </a:r>
            <a:r>
              <a:rPr lang="en-US" dirty="0"/>
              <a:t>The website could be </a:t>
            </a:r>
            <a:r>
              <a:rPr lang="en-US" b="1" dirty="0"/>
              <a:t>expanded to cover additional colleges and universities</a:t>
            </a:r>
            <a:r>
              <a:rPr lang="en-US" dirty="0"/>
              <a:t>, as well as additional locations beyond just the immediate vicinity of each school.</a:t>
            </a:r>
          </a:p>
          <a:p>
            <a:pPr marL="0" indent="0">
              <a:buNone/>
            </a:pPr>
            <a:endParaRPr lang="en-IN" dirty="0"/>
          </a:p>
        </p:txBody>
      </p:sp>
    </p:spTree>
    <p:extLst>
      <p:ext uri="{BB962C8B-B14F-4D97-AF65-F5344CB8AC3E}">
        <p14:creationId xmlns:p14="http://schemas.microsoft.com/office/powerpoint/2010/main" val="290282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5457-58D7-B2F7-86A9-55574906DBDE}"/>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9AD235ED-F03C-8076-24B0-377F5A007C7F}"/>
              </a:ext>
            </a:extLst>
          </p:cNvPr>
          <p:cNvSpPr>
            <a:spLocks noGrp="1"/>
          </p:cNvSpPr>
          <p:nvPr>
            <p:ph idx="1"/>
          </p:nvPr>
        </p:nvSpPr>
        <p:spPr/>
        <p:txBody>
          <a:bodyPr/>
          <a:lstStyle/>
          <a:p>
            <a:pPr marL="0" indent="0" algn="l">
              <a:buNone/>
            </a:pPr>
            <a:r>
              <a:rPr lang="en-IN" b="1" i="0" dirty="0">
                <a:effectLst/>
                <a:latin typeface="Söhne"/>
              </a:rPr>
              <a:t>2</a:t>
            </a:r>
            <a:r>
              <a:rPr lang="en-IN" b="1" i="0" u="sng" dirty="0">
                <a:effectLst/>
                <a:latin typeface="Söhne"/>
              </a:rPr>
              <a:t>. Tools and techniques</a:t>
            </a:r>
            <a:r>
              <a:rPr lang="en-IN" b="0" i="0" u="sng" dirty="0">
                <a:effectLst/>
                <a:latin typeface="Söhne"/>
              </a:rPr>
              <a:t>:</a:t>
            </a:r>
          </a:p>
          <a:p>
            <a:pPr marL="742950" lvl="1" indent="-285750" algn="l">
              <a:buFont typeface="+mj-lt"/>
              <a:buAutoNum type="arabicPeriod"/>
            </a:pPr>
            <a:r>
              <a:rPr lang="en-IN" b="0" i="0" dirty="0" err="1">
                <a:effectLst/>
                <a:highlight>
                  <a:srgbClr val="FFFF00"/>
                </a:highlight>
                <a:latin typeface="Söhne"/>
              </a:rPr>
              <a:t>Mern</a:t>
            </a:r>
            <a:r>
              <a:rPr lang="en-IN" b="0" i="0" dirty="0">
                <a:effectLst/>
                <a:highlight>
                  <a:srgbClr val="FFFF00"/>
                </a:highlight>
                <a:latin typeface="Söhne"/>
              </a:rPr>
              <a:t> stack (</a:t>
            </a:r>
            <a:r>
              <a:rPr lang="en-IN" b="0" i="0" dirty="0">
                <a:effectLst/>
                <a:latin typeface="Söhne"/>
              </a:rPr>
              <a:t>MongoDB, Express.js, React, and Node.js) for building the web application.</a:t>
            </a:r>
          </a:p>
          <a:p>
            <a:pPr marL="742950" lvl="1" indent="-285750" algn="l">
              <a:buFont typeface="+mj-lt"/>
              <a:buAutoNum type="arabicPeriod"/>
            </a:pPr>
            <a:r>
              <a:rPr lang="en-IN" b="0" i="0" dirty="0">
                <a:effectLst/>
                <a:highlight>
                  <a:srgbClr val="FFFF00"/>
                </a:highlight>
                <a:latin typeface="Söhne"/>
              </a:rPr>
              <a:t>Google map </a:t>
            </a:r>
            <a:r>
              <a:rPr lang="en-IN" b="0" i="0" dirty="0">
                <a:effectLst/>
                <a:latin typeface="Söhne"/>
              </a:rPr>
              <a:t>services including Google Maps JavaScript API, Direction API services, Geocode API, and Place API for providing mapping and geolocation functionality.</a:t>
            </a:r>
          </a:p>
          <a:p>
            <a:pPr marL="742950" lvl="1" indent="-285750" algn="l">
              <a:buFont typeface="+mj-lt"/>
              <a:buAutoNum type="arabicPeriod"/>
            </a:pPr>
            <a:r>
              <a:rPr lang="en-IN" b="0" i="0" dirty="0">
                <a:effectLst/>
                <a:highlight>
                  <a:srgbClr val="FFFF00"/>
                </a:highlight>
                <a:latin typeface="Söhne"/>
              </a:rPr>
              <a:t>AWS cloud </a:t>
            </a:r>
            <a:r>
              <a:rPr lang="en-IN" b="0" i="0" dirty="0">
                <a:effectLst/>
                <a:latin typeface="Söhne"/>
              </a:rPr>
              <a:t>technology for hosting the web application and ensuring its scalability.</a:t>
            </a:r>
          </a:p>
          <a:p>
            <a:pPr marL="742950" lvl="1" indent="-285750" algn="l">
              <a:buFont typeface="+mj-lt"/>
              <a:buAutoNum type="arabicPeriod"/>
            </a:pPr>
            <a:r>
              <a:rPr lang="en-IN" b="0" i="0" dirty="0">
                <a:effectLst/>
                <a:highlight>
                  <a:srgbClr val="FFFF00"/>
                </a:highlight>
                <a:latin typeface="Söhne"/>
              </a:rPr>
              <a:t>SQL databas</a:t>
            </a:r>
            <a:r>
              <a:rPr lang="en-IN" b="0" i="0" dirty="0">
                <a:effectLst/>
                <a:latin typeface="Söhne"/>
              </a:rPr>
              <a:t>e for storing and managing data related to different colleges.</a:t>
            </a:r>
          </a:p>
          <a:p>
            <a:pPr marL="742950" lvl="1" indent="-285750" algn="l">
              <a:buFont typeface="+mj-lt"/>
              <a:buAutoNum type="arabicPeriod"/>
            </a:pPr>
            <a:r>
              <a:rPr lang="en-IN" b="0" i="0" dirty="0" err="1">
                <a:effectLst/>
                <a:highlight>
                  <a:srgbClr val="FFFF00"/>
                </a:highlight>
                <a:latin typeface="Söhne"/>
              </a:rPr>
              <a:t>Colab</a:t>
            </a:r>
            <a:r>
              <a:rPr lang="en-IN" b="0" i="0" dirty="0">
                <a:effectLst/>
                <a:latin typeface="Söhne"/>
              </a:rPr>
              <a:t> for dataset  </a:t>
            </a:r>
            <a:r>
              <a:rPr lang="en-IN" b="0" i="0" dirty="0" err="1">
                <a:effectLst/>
                <a:latin typeface="Söhne"/>
              </a:rPr>
              <a:t>preprocessing</a:t>
            </a:r>
            <a:r>
              <a:rPr lang="en-IN" b="0" i="0" dirty="0">
                <a:effectLst/>
                <a:latin typeface="Söhne"/>
              </a:rPr>
              <a:t>.</a:t>
            </a:r>
          </a:p>
        </p:txBody>
      </p:sp>
    </p:spTree>
    <p:extLst>
      <p:ext uri="{BB962C8B-B14F-4D97-AF65-F5344CB8AC3E}">
        <p14:creationId xmlns:p14="http://schemas.microsoft.com/office/powerpoint/2010/main" val="1200076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21A9-7387-F541-9BD5-0D6E1148BF1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1C269C4-8C25-DC4C-BC5E-0590214E9A51}"/>
              </a:ext>
            </a:extLst>
          </p:cNvPr>
          <p:cNvSpPr>
            <a:spLocks noGrp="1"/>
          </p:cNvSpPr>
          <p:nvPr>
            <p:ph idx="1"/>
          </p:nvPr>
        </p:nvSpPr>
        <p:spPr/>
        <p:txBody>
          <a:bodyPr/>
          <a:lstStyle/>
          <a:p>
            <a:pPr rtl="0">
              <a:spcBef>
                <a:spcPts val="0"/>
              </a:spcBef>
              <a:spcAft>
                <a:spcPts val="1000"/>
              </a:spcAft>
            </a:pPr>
            <a:r>
              <a:rPr lang="en-IN" sz="1800" b="1" i="0" u="sng" strike="noStrike" dirty="0">
                <a:solidFill>
                  <a:srgbClr val="1155CC"/>
                </a:solidFill>
                <a:effectLst/>
                <a:latin typeface="BIZ UDPMincho"/>
                <a:hlinkClick r:id="rId2"/>
              </a:rPr>
              <a:t>https://github.com/narukashu/Travel_Jaipur</a:t>
            </a:r>
            <a:r>
              <a:rPr lang="en-IN" sz="1800" b="1" i="0" u="none" strike="noStrike" dirty="0">
                <a:solidFill>
                  <a:srgbClr val="000000"/>
                </a:solidFill>
                <a:effectLst/>
                <a:latin typeface="BIZ UDPMincho"/>
              </a:rPr>
              <a:t> </a:t>
            </a:r>
            <a:endParaRPr lang="en-IN" b="0" dirty="0">
              <a:effectLst/>
            </a:endParaRPr>
          </a:p>
          <a:p>
            <a:pPr rtl="0">
              <a:spcBef>
                <a:spcPts val="0"/>
              </a:spcBef>
              <a:spcAft>
                <a:spcPts val="1000"/>
              </a:spcAft>
            </a:pPr>
            <a:r>
              <a:rPr lang="en-IN" sz="1800" b="1" i="0" u="sng" strike="noStrike" dirty="0">
                <a:solidFill>
                  <a:srgbClr val="1155CC"/>
                </a:solidFill>
                <a:effectLst/>
                <a:latin typeface="BIZ UDPMincho"/>
                <a:hlinkClick r:id="rId3"/>
              </a:rPr>
              <a:t>https://github.com/DhrumilShah98/FifthProject-TourGuideApp</a:t>
            </a:r>
            <a:r>
              <a:rPr lang="en-IN" sz="1800" b="1" i="0" u="none" strike="noStrike" dirty="0">
                <a:solidFill>
                  <a:srgbClr val="000000"/>
                </a:solidFill>
                <a:effectLst/>
                <a:latin typeface="BIZ UDPMincho"/>
              </a:rPr>
              <a:t> </a:t>
            </a:r>
            <a:endParaRPr lang="en-IN" b="0" dirty="0">
              <a:effectLst/>
            </a:endParaRPr>
          </a:p>
          <a:p>
            <a:pPr rtl="0">
              <a:spcBef>
                <a:spcPts val="0"/>
              </a:spcBef>
              <a:spcAft>
                <a:spcPts val="1000"/>
              </a:spcAft>
            </a:pPr>
            <a:r>
              <a:rPr lang="en-IN" sz="1800" b="1" i="0" u="sng" strike="noStrike" dirty="0">
                <a:solidFill>
                  <a:srgbClr val="1155CC"/>
                </a:solidFill>
                <a:effectLst/>
                <a:latin typeface="BIZ UDPMincho"/>
                <a:hlinkClick r:id="rId4"/>
              </a:rPr>
              <a:t>https://github.com/coding-catie/Tour-Guide-of-Tomodachi-Life</a:t>
            </a:r>
            <a:r>
              <a:rPr lang="en-IN" sz="1800" b="1" i="0" u="none" strike="noStrike" dirty="0">
                <a:solidFill>
                  <a:srgbClr val="000000"/>
                </a:solidFill>
                <a:effectLst/>
                <a:latin typeface="BIZ UDPMincho"/>
              </a:rPr>
              <a:t> </a:t>
            </a:r>
            <a:endParaRPr lang="en-IN" b="0" dirty="0">
              <a:effectLst/>
            </a:endParaRPr>
          </a:p>
          <a:p>
            <a:r>
              <a:rPr lang="en-IN" sz="1800" b="1" i="0" u="sng" strike="noStrike" dirty="0">
                <a:solidFill>
                  <a:srgbClr val="1155CC"/>
                </a:solidFill>
                <a:effectLst/>
                <a:latin typeface="BIZ UDPMincho"/>
                <a:hlinkClick r:id="rId5"/>
              </a:rPr>
              <a:t>https://github.com/RB-93/TourGuideApp</a:t>
            </a:r>
            <a:r>
              <a:rPr lang="en-IN" sz="1800" b="1" i="0" u="none" strike="noStrike" dirty="0">
                <a:solidFill>
                  <a:srgbClr val="000000"/>
                </a:solidFill>
                <a:effectLst/>
                <a:latin typeface="BIZ UDPMincho"/>
              </a:rPr>
              <a:t> </a:t>
            </a:r>
          </a:p>
          <a:p>
            <a:pPr rtl="0">
              <a:spcBef>
                <a:spcPts val="0"/>
              </a:spcBef>
              <a:spcAft>
                <a:spcPts val="1000"/>
              </a:spcAft>
            </a:pPr>
            <a:r>
              <a:rPr lang="en-IN" sz="1800" b="1" i="0" u="sng" strike="noStrike" dirty="0">
                <a:solidFill>
                  <a:srgbClr val="1155CC"/>
                </a:solidFill>
                <a:effectLst/>
                <a:latin typeface="BIZ UDPMincho"/>
                <a:hlinkClick r:id="rId6"/>
              </a:rPr>
              <a:t>https://ieeexplore.ieee.org/document/9491136</a:t>
            </a:r>
            <a:r>
              <a:rPr lang="en-IN" sz="1800" b="1" i="0" u="none" strike="noStrike" dirty="0">
                <a:solidFill>
                  <a:srgbClr val="000000"/>
                </a:solidFill>
                <a:effectLst/>
                <a:latin typeface="BIZ UDPMincho"/>
              </a:rPr>
              <a:t> </a:t>
            </a:r>
            <a:endParaRPr lang="en-IN" b="0" dirty="0">
              <a:effectLst/>
            </a:endParaRPr>
          </a:p>
          <a:p>
            <a:pPr rtl="0">
              <a:spcBef>
                <a:spcPts val="0"/>
              </a:spcBef>
              <a:spcAft>
                <a:spcPts val="1000"/>
              </a:spcAft>
            </a:pPr>
            <a:r>
              <a:rPr lang="en-IN" sz="1800" b="1" i="0" u="sng" strike="noStrike" dirty="0">
                <a:solidFill>
                  <a:srgbClr val="1155CC"/>
                </a:solidFill>
                <a:effectLst/>
                <a:latin typeface="BIZ UDPMincho"/>
                <a:hlinkClick r:id="rId7"/>
              </a:rPr>
              <a:t>https://ieeexplore.ieee.org/document/9103380</a:t>
            </a:r>
            <a:endParaRPr lang="en-IN" b="0" dirty="0">
              <a:effectLst/>
            </a:endParaRPr>
          </a:p>
          <a:p>
            <a:r>
              <a:rPr lang="en-IN" sz="1800" b="1" i="0" u="sng" strike="noStrike" dirty="0">
                <a:solidFill>
                  <a:srgbClr val="1155CC"/>
                </a:solidFill>
                <a:effectLst/>
                <a:latin typeface="BIZ UDPMincho"/>
                <a:hlinkClick r:id="rId8"/>
              </a:rPr>
              <a:t>https://www.emerald.com/insight/content/doi/10.1108/IJEBR-01-2021-0070/full/html#sec005</a:t>
            </a:r>
            <a:r>
              <a:rPr lang="en-IN" sz="1800" b="1" i="0" u="none" strike="noStrike" dirty="0">
                <a:solidFill>
                  <a:srgbClr val="000000"/>
                </a:solidFill>
                <a:effectLst/>
                <a:latin typeface="BIZ UDPMincho"/>
              </a:rPr>
              <a:t>  </a:t>
            </a:r>
            <a:endParaRPr lang="en-IN" dirty="0"/>
          </a:p>
        </p:txBody>
      </p:sp>
    </p:spTree>
    <p:extLst>
      <p:ext uri="{BB962C8B-B14F-4D97-AF65-F5344CB8AC3E}">
        <p14:creationId xmlns:p14="http://schemas.microsoft.com/office/powerpoint/2010/main" val="1053590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50" y="2823512"/>
            <a:ext cx="10515600" cy="1325563"/>
          </a:xfrm>
        </p:spPr>
        <p:txBody>
          <a:bodyPr>
            <a:normAutofit/>
          </a:bodyPr>
          <a:lstStyle/>
          <a:p>
            <a:pPr algn="ctr"/>
            <a:r>
              <a:rPr lang="en-IN" sz="8800" dirty="0"/>
              <a:t>Thank you !</a:t>
            </a:r>
          </a:p>
        </p:txBody>
      </p:sp>
    </p:spTree>
    <p:extLst>
      <p:ext uri="{BB962C8B-B14F-4D97-AF65-F5344CB8AC3E}">
        <p14:creationId xmlns:p14="http://schemas.microsoft.com/office/powerpoint/2010/main" val="249226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EE4D-2FBE-53C9-7A44-DF2D857E1D84}"/>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1E67BDFF-E1B0-34CA-2C5F-F211226206F9}"/>
              </a:ext>
            </a:extLst>
          </p:cNvPr>
          <p:cNvSpPr>
            <a:spLocks noGrp="1"/>
          </p:cNvSpPr>
          <p:nvPr>
            <p:ph idx="1"/>
          </p:nvPr>
        </p:nvSpPr>
        <p:spPr/>
        <p:txBody>
          <a:bodyPr/>
          <a:lstStyle/>
          <a:p>
            <a:pPr marL="0" indent="0" algn="l">
              <a:buNone/>
            </a:pPr>
            <a:r>
              <a:rPr lang="en-US" b="1" i="0" dirty="0">
                <a:effectLst/>
                <a:latin typeface="Söhne"/>
              </a:rPr>
              <a:t>3. </a:t>
            </a:r>
            <a:r>
              <a:rPr lang="en-US" b="1" i="0" u="sng" dirty="0">
                <a:effectLst/>
                <a:latin typeface="Söhne"/>
              </a:rPr>
              <a:t>Necessity of the project</a:t>
            </a:r>
            <a:r>
              <a:rPr lang="en-US" b="1" i="0" dirty="0">
                <a:effectLst/>
                <a:latin typeface="Söhne"/>
              </a:rPr>
              <a:t>:</a:t>
            </a:r>
          </a:p>
          <a:p>
            <a:pPr marL="742950" lvl="1" indent="-285750" algn="l">
              <a:buFont typeface="+mj-lt"/>
              <a:buAutoNum type="arabicPeriod"/>
            </a:pPr>
            <a:r>
              <a:rPr lang="en-US" b="0" i="0" dirty="0">
                <a:effectLst/>
                <a:latin typeface="Söhne"/>
              </a:rPr>
              <a:t>Many students face challenges while traveling to college, including </a:t>
            </a:r>
            <a:r>
              <a:rPr lang="en-US" b="1" i="0" dirty="0">
                <a:effectLst/>
                <a:highlight>
                  <a:srgbClr val="FFFF00"/>
                </a:highlight>
                <a:latin typeface="Söhne"/>
              </a:rPr>
              <a:t>finding the optimal route, selecting the right college, and comparing different colleges.</a:t>
            </a:r>
          </a:p>
          <a:p>
            <a:pPr marL="742950" lvl="1" indent="-285750" algn="l">
              <a:buFont typeface="+mj-lt"/>
              <a:buAutoNum type="arabicPeriod"/>
            </a:pPr>
            <a:r>
              <a:rPr lang="en-US" b="0" i="0" dirty="0">
                <a:effectLst/>
                <a:latin typeface="Söhne"/>
              </a:rPr>
              <a:t>Existing solutions are either limited in functionality or difficult to use, making it challenging for students to make informed decisions.</a:t>
            </a:r>
          </a:p>
          <a:p>
            <a:pPr marL="742950" lvl="1" indent="-285750" algn="l">
              <a:buFont typeface="+mj-lt"/>
              <a:buAutoNum type="arabicPeriod"/>
            </a:pPr>
            <a:r>
              <a:rPr lang="en-US" b="0" i="0" dirty="0">
                <a:effectLst/>
                <a:latin typeface="Söhne"/>
              </a:rPr>
              <a:t>Our web application provides and addresses all of these challenges and simplifies the </a:t>
            </a:r>
            <a:r>
              <a:rPr lang="en-US" b="0" i="0" dirty="0">
                <a:effectLst/>
                <a:highlight>
                  <a:srgbClr val="FFFF00"/>
                </a:highlight>
                <a:latin typeface="Söhne"/>
              </a:rPr>
              <a:t>college selection and travel planning process</a:t>
            </a:r>
            <a:r>
              <a:rPr lang="en-US" b="0" i="0" dirty="0">
                <a:effectLst/>
                <a:latin typeface="Söhne"/>
              </a:rPr>
              <a:t>.</a:t>
            </a:r>
          </a:p>
          <a:p>
            <a:pPr marL="742950" lvl="1" indent="-285750" algn="l">
              <a:buFont typeface="+mj-lt"/>
              <a:buAutoNum type="arabicPeriod"/>
            </a:pPr>
            <a:r>
              <a:rPr lang="en-US" b="0" i="0" dirty="0">
                <a:effectLst/>
                <a:latin typeface="Söhne"/>
              </a:rPr>
              <a:t>The </a:t>
            </a:r>
            <a:r>
              <a:rPr lang="en-US" b="0" i="0" dirty="0">
                <a:effectLst/>
                <a:highlight>
                  <a:srgbClr val="FFFF00"/>
                </a:highlight>
                <a:latin typeface="Söhne"/>
              </a:rPr>
              <a:t>use of Google map services </a:t>
            </a:r>
            <a:r>
              <a:rPr lang="en-US" b="0" i="0" dirty="0">
                <a:effectLst/>
                <a:latin typeface="Söhne"/>
              </a:rPr>
              <a:t>and other advanced technologies ensures the accuracy and reliability of the information provided, making it an essential tool for any student looking to pursue higher education.</a:t>
            </a:r>
          </a:p>
        </p:txBody>
      </p:sp>
    </p:spTree>
    <p:extLst>
      <p:ext uri="{BB962C8B-B14F-4D97-AF65-F5344CB8AC3E}">
        <p14:creationId xmlns:p14="http://schemas.microsoft.com/office/powerpoint/2010/main" val="356336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8C51-2DB2-390A-7514-6D53E543ADC7}"/>
              </a:ext>
            </a:extLst>
          </p:cNvPr>
          <p:cNvSpPr>
            <a:spLocks noGrp="1"/>
          </p:cNvSpPr>
          <p:nvPr>
            <p:ph type="title"/>
          </p:nvPr>
        </p:nvSpPr>
        <p:spPr/>
        <p:txBody>
          <a:bodyPr/>
          <a:lstStyle/>
          <a:p>
            <a:r>
              <a:rPr lang="en-IN" dirty="0"/>
              <a:t>Literature Review</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73220666"/>
              </p:ext>
            </p:extLst>
          </p:nvPr>
        </p:nvGraphicFramePr>
        <p:xfrm>
          <a:off x="833120" y="1360930"/>
          <a:ext cx="9587988" cy="4602480"/>
        </p:xfrm>
        <a:graphic>
          <a:graphicData uri="http://schemas.openxmlformats.org/drawingml/2006/table">
            <a:tbl>
              <a:tblPr firstRow="1" bandRow="1">
                <a:tableStyleId>{5C22544A-7EE6-4342-B048-85BDC9FD1C3A}</a:tableStyleId>
              </a:tblPr>
              <a:tblGrid>
                <a:gridCol w="668840">
                  <a:extLst>
                    <a:ext uri="{9D8B030D-6E8A-4147-A177-3AD203B41FA5}">
                      <a16:colId xmlns:a16="http://schemas.microsoft.com/office/drawing/2014/main" val="514768317"/>
                    </a:ext>
                  </a:extLst>
                </a:gridCol>
                <a:gridCol w="1783830">
                  <a:extLst>
                    <a:ext uri="{9D8B030D-6E8A-4147-A177-3AD203B41FA5}">
                      <a16:colId xmlns:a16="http://schemas.microsoft.com/office/drawing/2014/main" val="3265942260"/>
                    </a:ext>
                  </a:extLst>
                </a:gridCol>
                <a:gridCol w="1259173">
                  <a:extLst>
                    <a:ext uri="{9D8B030D-6E8A-4147-A177-3AD203B41FA5}">
                      <a16:colId xmlns:a16="http://schemas.microsoft.com/office/drawing/2014/main" val="2997707787"/>
                    </a:ext>
                  </a:extLst>
                </a:gridCol>
                <a:gridCol w="1993692">
                  <a:extLst>
                    <a:ext uri="{9D8B030D-6E8A-4147-A177-3AD203B41FA5}">
                      <a16:colId xmlns:a16="http://schemas.microsoft.com/office/drawing/2014/main" val="377415470"/>
                    </a:ext>
                  </a:extLst>
                </a:gridCol>
                <a:gridCol w="3882453">
                  <a:extLst>
                    <a:ext uri="{9D8B030D-6E8A-4147-A177-3AD203B41FA5}">
                      <a16:colId xmlns:a16="http://schemas.microsoft.com/office/drawing/2014/main" val="2567031434"/>
                    </a:ext>
                  </a:extLst>
                </a:gridCol>
              </a:tblGrid>
              <a:tr h="370840">
                <a:tc>
                  <a:txBody>
                    <a:bodyPr/>
                    <a:lstStyle/>
                    <a:p>
                      <a:pPr algn="ctr" rtl="0" fontAlgn="t">
                        <a:spcBef>
                          <a:spcPts val="1200"/>
                        </a:spcBef>
                        <a:spcAft>
                          <a:spcPts val="0"/>
                        </a:spcAft>
                      </a:pPr>
                      <a:r>
                        <a:rPr lang="en-IN" sz="1200" b="1" i="0" u="none" strike="noStrike" dirty="0">
                          <a:solidFill>
                            <a:srgbClr val="000000"/>
                          </a:solidFill>
                          <a:effectLst/>
                          <a:latin typeface="Arial" panose="020B0604020202020204" pitchFamily="34" charset="0"/>
                          <a:cs typeface="Arial" panose="020B0604020202020204" pitchFamily="34" charset="0"/>
                        </a:rPr>
                        <a:t>Sr. No.</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200" b="1" i="0" u="none" strike="noStrike" dirty="0">
                          <a:solidFill>
                            <a:srgbClr val="000000"/>
                          </a:solidFill>
                          <a:effectLst/>
                          <a:latin typeface="Arial" panose="020B0604020202020204" pitchFamily="34" charset="0"/>
                          <a:cs typeface="Arial" panose="020B0604020202020204" pitchFamily="34" charset="0"/>
                        </a:rPr>
                        <a:t>Title</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200" b="1" i="0" u="none" strike="noStrike">
                          <a:solidFill>
                            <a:srgbClr val="000000"/>
                          </a:solidFill>
                          <a:effectLst/>
                          <a:latin typeface="Arial" panose="020B0604020202020204" pitchFamily="34" charset="0"/>
                          <a:cs typeface="Arial" panose="020B0604020202020204" pitchFamily="34" charset="0"/>
                        </a:rPr>
                        <a:t>Year</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200" b="1" i="0" u="none" strike="noStrike">
                          <a:solidFill>
                            <a:srgbClr val="000000"/>
                          </a:solidFill>
                          <a:effectLst/>
                          <a:latin typeface="Arial" panose="020B0604020202020204" pitchFamily="34" charset="0"/>
                          <a:cs typeface="Arial" panose="020B0604020202020204" pitchFamily="34" charset="0"/>
                        </a:rPr>
                        <a:t>Algorithm and Methodology</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200" b="1" i="0" u="none" strike="noStrike">
                          <a:solidFill>
                            <a:srgbClr val="000000"/>
                          </a:solidFill>
                          <a:effectLst/>
                          <a:latin typeface="Arial" panose="020B0604020202020204" pitchFamily="34" charset="0"/>
                          <a:cs typeface="Arial" panose="020B0604020202020204" pitchFamily="34" charset="0"/>
                        </a:rPr>
                        <a:t>Conclution </a:t>
                      </a:r>
                      <a:endParaRPr lang="en-IN" sz="2000" b="1">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975379960"/>
                  </a:ext>
                </a:extLst>
              </a:tr>
              <a:tr h="370840">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1</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dirty="0">
                          <a:solidFill>
                            <a:srgbClr val="181818"/>
                          </a:solidFill>
                          <a:effectLst/>
                          <a:latin typeface="Arial" panose="020B0604020202020204" pitchFamily="34" charset="0"/>
                          <a:cs typeface="Arial" panose="020B0604020202020204" pitchFamily="34" charset="0"/>
                        </a:rPr>
                        <a:t>Hopper </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dirty="0">
                          <a:solidFill>
                            <a:srgbClr val="181818"/>
                          </a:solidFill>
                          <a:effectLst/>
                          <a:latin typeface="Arial" panose="020B0604020202020204" pitchFamily="34" charset="0"/>
                          <a:cs typeface="Arial" panose="020B0604020202020204" pitchFamily="34" charset="0"/>
                        </a:rPr>
                        <a:t>2019</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dirty="0">
                          <a:solidFill>
                            <a:srgbClr val="181818"/>
                          </a:solidFill>
                          <a:effectLst/>
                          <a:latin typeface="Arial" panose="020B0604020202020204" pitchFamily="34" charset="0"/>
                          <a:cs typeface="Arial" panose="020B0604020202020204" pitchFamily="34" charset="0"/>
                        </a:rPr>
                        <a:t>AI</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fontAlgn="t"/>
                      <a:br>
                        <a:rPr lang="en-IN" sz="2000" b="1">
                          <a:effectLst/>
                          <a:latin typeface="Arial" panose="020B0604020202020204" pitchFamily="34" charset="0"/>
                          <a:cs typeface="Arial" panose="020B0604020202020204" pitchFamily="34" charset="0"/>
                        </a:rPr>
                      </a:br>
                      <a:endParaRPr lang="en-IN" sz="2000" b="1">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783639056"/>
                  </a:ext>
                </a:extLst>
              </a:tr>
              <a:tr h="370840">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2</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US" sz="1000" b="1" i="0" u="none" strike="noStrike">
                          <a:solidFill>
                            <a:srgbClr val="000000"/>
                          </a:solidFill>
                          <a:effectLst/>
                          <a:latin typeface="Arial" panose="020B0604020202020204" pitchFamily="34" charset="0"/>
                          <a:cs typeface="Arial" panose="020B0604020202020204" pitchFamily="34" charset="0"/>
                        </a:rPr>
                        <a:t>Mobile Application Development for Tourist Guide in Pekanbaru City</a:t>
                      </a:r>
                      <a:endParaRPr lang="en-US"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a:solidFill>
                            <a:srgbClr val="000000"/>
                          </a:solidFill>
                          <a:effectLst/>
                          <a:latin typeface="Arial" panose="020B0604020202020204" pitchFamily="34" charset="0"/>
                          <a:cs typeface="Arial" panose="020B0604020202020204" pitchFamily="34" charset="0"/>
                        </a:rPr>
                        <a:t>2020</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KNN</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fontAlgn="t"/>
                      <a:br>
                        <a:rPr lang="en-IN" sz="2000" b="1">
                          <a:effectLst/>
                          <a:latin typeface="Arial" panose="020B0604020202020204" pitchFamily="34" charset="0"/>
                          <a:cs typeface="Arial" panose="020B0604020202020204" pitchFamily="34" charset="0"/>
                        </a:rPr>
                      </a:br>
                      <a:endParaRPr lang="en-IN" sz="2000" b="1">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003654360"/>
                  </a:ext>
                </a:extLst>
              </a:tr>
              <a:tr h="370840">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3</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a:solidFill>
                            <a:srgbClr val="000000"/>
                          </a:solidFill>
                          <a:effectLst/>
                          <a:latin typeface="Arial" panose="020B0604020202020204" pitchFamily="34" charset="0"/>
                          <a:cs typeface="Arial" panose="020B0604020202020204" pitchFamily="34" charset="0"/>
                        </a:rPr>
                        <a:t>Mobile Smart Travelling Application For Indonesia Tourism</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2017</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US" sz="1000" b="1" i="0" u="none" strike="noStrike" dirty="0">
                          <a:solidFill>
                            <a:srgbClr val="000000"/>
                          </a:solidFill>
                          <a:effectLst/>
                          <a:latin typeface="Arial" panose="020B0604020202020204" pitchFamily="34" charset="0"/>
                          <a:cs typeface="Arial" panose="020B0604020202020204" pitchFamily="34" charset="0"/>
                        </a:rPr>
                        <a:t>image recognition using landmark detection feature from Google</a:t>
                      </a:r>
                      <a:endParaRPr lang="en-US"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US" sz="1000" b="1" i="0" u="none" strike="noStrike" dirty="0">
                          <a:solidFill>
                            <a:srgbClr val="000000"/>
                          </a:solidFill>
                          <a:effectLst/>
                          <a:latin typeface="Arial" panose="020B0604020202020204" pitchFamily="34" charset="0"/>
                          <a:cs typeface="Arial" panose="020B0604020202020204" pitchFamily="34" charset="0"/>
                        </a:rPr>
                        <a:t>The application is named Smart Travelling and has many features</a:t>
                      </a:r>
                      <a:endParaRPr lang="en-US" sz="2000" b="1"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848233533"/>
                  </a:ext>
                </a:extLst>
              </a:tr>
              <a:tr h="370840">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4</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a:solidFill>
                            <a:srgbClr val="000000"/>
                          </a:solidFill>
                          <a:effectLst/>
                          <a:latin typeface="Arial" panose="020B0604020202020204" pitchFamily="34" charset="0"/>
                          <a:cs typeface="Arial" panose="020B0604020202020204" pitchFamily="34" charset="0"/>
                        </a:rPr>
                        <a:t>A TRAVEL GUIDE ANDROID APPLICATION</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a:solidFill>
                            <a:srgbClr val="000000"/>
                          </a:solidFill>
                          <a:effectLst/>
                          <a:latin typeface="Arial" panose="020B0604020202020204" pitchFamily="34" charset="0"/>
                          <a:cs typeface="Arial" panose="020B0604020202020204" pitchFamily="34" charset="0"/>
                        </a:rPr>
                        <a:t>2021</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Android Studio, Firebase</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050" b="1" i="0" u="none" strike="noStrike" dirty="0">
                          <a:solidFill>
                            <a:srgbClr val="181818"/>
                          </a:solidFill>
                          <a:effectLst/>
                          <a:latin typeface="Arial" panose="020B0604020202020204" pitchFamily="34" charset="0"/>
                          <a:cs typeface="Arial" panose="020B0604020202020204" pitchFamily="34" charset="0"/>
                        </a:rPr>
                        <a:t>The motive of this android </a:t>
                      </a:r>
                      <a:r>
                        <a:rPr lang="en-US" sz="1050" b="1" i="0" u="none" strike="noStrike">
                          <a:solidFill>
                            <a:srgbClr val="181818"/>
                          </a:solidFill>
                          <a:effectLst/>
                          <a:latin typeface="Arial" panose="020B0604020202020204" pitchFamily="34" charset="0"/>
                          <a:cs typeface="Arial" panose="020B0604020202020204" pitchFamily="34" charset="0"/>
                        </a:rPr>
                        <a:t>application,</a:t>
                      </a:r>
                      <a:endParaRPr lang="en-US" sz="2000" b="1"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4129330557"/>
                  </a:ext>
                </a:extLst>
              </a:tr>
              <a:tr h="370840">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5</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000" b="1" i="0" u="none" strike="noStrike" dirty="0">
                          <a:solidFill>
                            <a:srgbClr val="000000"/>
                          </a:solidFill>
                          <a:effectLst/>
                          <a:latin typeface="Arial" panose="020B0604020202020204" pitchFamily="34" charset="0"/>
                          <a:cs typeface="Arial" panose="020B0604020202020204" pitchFamily="34" charset="0"/>
                        </a:rPr>
                        <a:t>TRAVEL WITH US MOBILE APPLICATION</a:t>
                      </a:r>
                      <a:endParaRPr lang="en-US"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a:solidFill>
                            <a:srgbClr val="000000"/>
                          </a:solidFill>
                          <a:effectLst/>
                          <a:latin typeface="Arial" panose="020B0604020202020204" pitchFamily="34" charset="0"/>
                          <a:cs typeface="Arial" panose="020B0604020202020204" pitchFamily="34" charset="0"/>
                        </a:rPr>
                        <a:t>2021</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a:solidFill>
                            <a:srgbClr val="000000"/>
                          </a:solidFill>
                          <a:effectLst/>
                          <a:latin typeface="Arial" panose="020B0604020202020204" pitchFamily="34" charset="0"/>
                          <a:cs typeface="Arial" panose="020B0604020202020204" pitchFamily="34" charset="0"/>
                        </a:rPr>
                        <a:t>Android studio, Java programming</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000" b="1" i="0" u="none" strike="noStrike" dirty="0">
                          <a:solidFill>
                            <a:srgbClr val="181818"/>
                          </a:solidFill>
                          <a:effectLst/>
                          <a:latin typeface="Arial" panose="020B0604020202020204" pitchFamily="34" charset="0"/>
                          <a:cs typeface="Arial" panose="020B0604020202020204" pitchFamily="34" charset="0"/>
                        </a:rPr>
                        <a:t>This research paper explains the evolution of tourism industry and applications.</a:t>
                      </a:r>
                      <a:endParaRPr lang="en-US" sz="2000" b="1"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766465090"/>
                  </a:ext>
                </a:extLst>
              </a:tr>
              <a:tr h="370840">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6</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Advanced Tour Guide Android App</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a:solidFill>
                            <a:srgbClr val="000000"/>
                          </a:solidFill>
                          <a:effectLst/>
                          <a:latin typeface="Arial" panose="020B0604020202020204" pitchFamily="34" charset="0"/>
                          <a:cs typeface="Arial" panose="020B0604020202020204" pitchFamily="34" charset="0"/>
                        </a:rPr>
                        <a:t>2022</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fontAlgn="t"/>
                      <a:br>
                        <a:rPr lang="en-IN" sz="2000" b="1">
                          <a:effectLst/>
                          <a:latin typeface="Arial" panose="020B0604020202020204" pitchFamily="34" charset="0"/>
                          <a:cs typeface="Arial" panose="020B0604020202020204" pitchFamily="34" charset="0"/>
                        </a:rPr>
                      </a:b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US" sz="1000" b="1" i="0" u="none" strike="noStrike" dirty="0">
                          <a:solidFill>
                            <a:srgbClr val="000000"/>
                          </a:solidFill>
                          <a:effectLst/>
                          <a:latin typeface="Arial" panose="020B0604020202020204" pitchFamily="34" charset="0"/>
                          <a:cs typeface="Arial" panose="020B0604020202020204" pitchFamily="34" charset="0"/>
                        </a:rPr>
                        <a:t>Tourism App Help User to Search Best location For the Holiday. </a:t>
                      </a:r>
                      <a:endParaRPr lang="en-US" sz="2000" b="1"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690785272"/>
                  </a:ext>
                </a:extLst>
              </a:tr>
              <a:tr h="370840">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7</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Mobile Application Based Intelligent Role of Information Technologies in Tourism Sector</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2021</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US" sz="1000" b="1" i="0" u="none" strike="noStrike" dirty="0">
                          <a:solidFill>
                            <a:srgbClr val="000000"/>
                          </a:solidFill>
                          <a:effectLst/>
                          <a:latin typeface="Arial" panose="020B0604020202020204" pitchFamily="34" charset="0"/>
                          <a:cs typeface="Arial" panose="020B0604020202020204" pitchFamily="34" charset="0"/>
                        </a:rPr>
                        <a:t>React Native, Apollo </a:t>
                      </a:r>
                      <a:r>
                        <a:rPr lang="en-US" sz="1000" b="1" i="0" u="none" strike="noStrike" dirty="0" err="1">
                          <a:solidFill>
                            <a:srgbClr val="000000"/>
                          </a:solidFill>
                          <a:effectLst/>
                          <a:latin typeface="Arial" panose="020B0604020202020204" pitchFamily="34" charset="0"/>
                          <a:cs typeface="Arial" panose="020B0604020202020204" pitchFamily="34" charset="0"/>
                        </a:rPr>
                        <a:t>GraphQL</a:t>
                      </a:r>
                      <a:r>
                        <a:rPr lang="en-US" sz="1000" b="1" i="0" u="none" strike="noStrike" dirty="0">
                          <a:solidFill>
                            <a:srgbClr val="000000"/>
                          </a:solidFill>
                          <a:effectLst/>
                          <a:latin typeface="Arial" panose="020B0604020202020204" pitchFamily="34" charset="0"/>
                          <a:cs typeface="Arial" panose="020B0604020202020204" pitchFamily="34" charset="0"/>
                        </a:rPr>
                        <a:t>, </a:t>
                      </a:r>
                      <a:r>
                        <a:rPr lang="en-US" sz="1000" b="1" i="0" u="none" strike="noStrike" dirty="0" err="1">
                          <a:solidFill>
                            <a:srgbClr val="000000"/>
                          </a:solidFill>
                          <a:effectLst/>
                          <a:latin typeface="Arial" panose="020B0604020202020204" pitchFamily="34" charset="0"/>
                          <a:cs typeface="Arial" panose="020B0604020202020204" pitchFamily="34" charset="0"/>
                        </a:rPr>
                        <a:t>Redux</a:t>
                      </a:r>
                      <a:endParaRPr lang="en-US" sz="2000" b="1" dirty="0">
                        <a:effectLst/>
                        <a:latin typeface="Arial" panose="020B0604020202020204" pitchFamily="34" charset="0"/>
                        <a:cs typeface="Arial" panose="020B0604020202020204" pitchFamily="34" charset="0"/>
                      </a:endParaRPr>
                    </a:p>
                  </a:txBody>
                  <a:tcPr marL="68580" marR="68580" anchor="ctr"/>
                </a:tc>
                <a:tc>
                  <a:txBody>
                    <a:bodyPr/>
                    <a:lstStyle/>
                    <a:p>
                      <a:pPr algn="ctr" fontAlgn="t"/>
                      <a:br>
                        <a:rPr lang="en-IN" sz="2000" b="1" dirty="0">
                          <a:effectLst/>
                          <a:latin typeface="Arial" panose="020B0604020202020204" pitchFamily="34" charset="0"/>
                          <a:cs typeface="Arial" panose="020B0604020202020204" pitchFamily="34" charset="0"/>
                        </a:rPr>
                      </a:br>
                      <a:endParaRPr lang="en-IN" sz="2000" b="1"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3395553531"/>
                  </a:ext>
                </a:extLst>
              </a:tr>
            </a:tbl>
          </a:graphicData>
        </a:graphic>
      </p:graphicFrame>
    </p:spTree>
    <p:extLst>
      <p:ext uri="{BB962C8B-B14F-4D97-AF65-F5344CB8AC3E}">
        <p14:creationId xmlns:p14="http://schemas.microsoft.com/office/powerpoint/2010/main" val="417791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4349726"/>
              </p:ext>
            </p:extLst>
          </p:nvPr>
        </p:nvGraphicFramePr>
        <p:xfrm>
          <a:off x="703287" y="365125"/>
          <a:ext cx="11049001" cy="6532626"/>
        </p:xfrm>
        <a:graphic>
          <a:graphicData uri="http://schemas.openxmlformats.org/drawingml/2006/table">
            <a:tbl>
              <a:tblPr firstRow="1" bandRow="1">
                <a:tableStyleId>{69CF1AB2-1976-4502-BF36-3FF5EA218861}</a:tableStyleId>
              </a:tblPr>
              <a:tblGrid>
                <a:gridCol w="662835">
                  <a:extLst>
                    <a:ext uri="{9D8B030D-6E8A-4147-A177-3AD203B41FA5}">
                      <a16:colId xmlns:a16="http://schemas.microsoft.com/office/drawing/2014/main" val="378043560"/>
                    </a:ext>
                  </a:extLst>
                </a:gridCol>
                <a:gridCol w="1606555">
                  <a:extLst>
                    <a:ext uri="{9D8B030D-6E8A-4147-A177-3AD203B41FA5}">
                      <a16:colId xmlns:a16="http://schemas.microsoft.com/office/drawing/2014/main" val="76623914"/>
                    </a:ext>
                  </a:extLst>
                </a:gridCol>
                <a:gridCol w="1165540">
                  <a:extLst>
                    <a:ext uri="{9D8B030D-6E8A-4147-A177-3AD203B41FA5}">
                      <a16:colId xmlns:a16="http://schemas.microsoft.com/office/drawing/2014/main" val="408251382"/>
                    </a:ext>
                  </a:extLst>
                </a:gridCol>
                <a:gridCol w="1606555">
                  <a:extLst>
                    <a:ext uri="{9D8B030D-6E8A-4147-A177-3AD203B41FA5}">
                      <a16:colId xmlns:a16="http://schemas.microsoft.com/office/drawing/2014/main" val="119155406"/>
                    </a:ext>
                  </a:extLst>
                </a:gridCol>
                <a:gridCol w="4914167">
                  <a:extLst>
                    <a:ext uri="{9D8B030D-6E8A-4147-A177-3AD203B41FA5}">
                      <a16:colId xmlns:a16="http://schemas.microsoft.com/office/drawing/2014/main" val="1531738055"/>
                    </a:ext>
                  </a:extLst>
                </a:gridCol>
                <a:gridCol w="1093349">
                  <a:extLst>
                    <a:ext uri="{9D8B030D-6E8A-4147-A177-3AD203B41FA5}">
                      <a16:colId xmlns:a16="http://schemas.microsoft.com/office/drawing/2014/main" val="255447058"/>
                    </a:ext>
                  </a:extLst>
                </a:gridCol>
              </a:tblGrid>
              <a:tr h="856035">
                <a:tc>
                  <a:txBody>
                    <a:bodyPr/>
                    <a:lstStyle/>
                    <a:p>
                      <a:pPr algn="ctr" rtl="0" fontAlgn="t">
                        <a:spcBef>
                          <a:spcPts val="1200"/>
                        </a:spcBef>
                        <a:spcAft>
                          <a:spcPts val="0"/>
                        </a:spcAft>
                      </a:pPr>
                      <a:r>
                        <a:rPr lang="en-IN" sz="1000" b="1" i="0" u="none" strike="noStrike" dirty="0">
                          <a:solidFill>
                            <a:srgbClr val="000000"/>
                          </a:solidFill>
                          <a:effectLst/>
                          <a:latin typeface="Arial" panose="020B0604020202020204" pitchFamily="34" charset="0"/>
                          <a:cs typeface="Arial" panose="020B0604020202020204" pitchFamily="34" charset="0"/>
                        </a:rPr>
                        <a:t>8</a:t>
                      </a:r>
                      <a:endParaRPr lang="en-IN" sz="20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000" b="1" i="0" u="none" strike="noStrike">
                          <a:solidFill>
                            <a:srgbClr val="000000"/>
                          </a:solidFill>
                          <a:effectLst/>
                          <a:latin typeface="Arial" panose="020B0604020202020204" pitchFamily="34" charset="0"/>
                          <a:cs typeface="Arial" panose="020B0604020202020204" pitchFamily="34" charset="0"/>
                        </a:rPr>
                        <a:t>Virtual reality and modern tourism</a:t>
                      </a:r>
                      <a:endParaRPr lang="en-US"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a:solidFill>
                            <a:srgbClr val="000000"/>
                          </a:solidFill>
                          <a:effectLst/>
                          <a:latin typeface="Arial" panose="020B0604020202020204" pitchFamily="34" charset="0"/>
                          <a:cs typeface="Arial" panose="020B0604020202020204" pitchFamily="34" charset="0"/>
                        </a:rPr>
                        <a:t>2020</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000" b="1" i="0" u="none" strike="noStrike">
                          <a:solidFill>
                            <a:srgbClr val="000000"/>
                          </a:solidFill>
                          <a:effectLst/>
                          <a:latin typeface="Arial" panose="020B0604020202020204" pitchFamily="34" charset="0"/>
                          <a:cs typeface="Arial" panose="020B0604020202020204" pitchFamily="34" charset="0"/>
                        </a:rPr>
                        <a:t>VR technology,3D visualizations</a:t>
                      </a:r>
                      <a:endParaRPr lang="en-IN" sz="20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000" b="1" i="0" u="none" strike="noStrike" dirty="0">
                          <a:solidFill>
                            <a:srgbClr val="181818"/>
                          </a:solidFill>
                          <a:effectLst/>
                          <a:latin typeface="Arial" panose="020B0604020202020204" pitchFamily="34" charset="0"/>
                          <a:cs typeface="Arial" panose="020B0604020202020204" pitchFamily="34" charset="0"/>
                        </a:rPr>
                        <a:t>The purpose of this paper is to provide an insight as to how recent trends in virtual reality </a:t>
                      </a:r>
                      <a:endParaRPr lang="en-US" sz="2000" b="1" dirty="0">
                        <a:effectLst/>
                        <a:latin typeface="Arial" panose="020B0604020202020204" pitchFamily="34" charset="0"/>
                        <a:cs typeface="Arial" panose="020B0604020202020204" pitchFamily="34" charset="0"/>
                      </a:endParaRPr>
                    </a:p>
                  </a:txBody>
                  <a:tcPr marL="68580" marR="68580" anchor="ctr"/>
                </a:tc>
                <a:tc>
                  <a:txBody>
                    <a:bodyPr/>
                    <a:lstStyle/>
                    <a:p>
                      <a:pPr algn="ctr" fontAlgn="t"/>
                      <a:br>
                        <a:rPr lang="en-IN" sz="2000" b="1" dirty="0">
                          <a:effectLst/>
                          <a:latin typeface="Arial" panose="020B0604020202020204" pitchFamily="34" charset="0"/>
                          <a:cs typeface="Arial" panose="020B0604020202020204" pitchFamily="34" charset="0"/>
                        </a:rPr>
                      </a:br>
                      <a:endParaRPr lang="en-IN" sz="2000" b="1"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3046334256"/>
                  </a:ext>
                </a:extLst>
              </a:tr>
              <a:tr h="781597">
                <a:tc>
                  <a:txBody>
                    <a:bodyPr/>
                    <a:lstStyle/>
                    <a:p>
                      <a:pPr algn="ctr" rtl="0" fontAlgn="t">
                        <a:spcBef>
                          <a:spcPts val="1200"/>
                        </a:spcBef>
                        <a:spcAft>
                          <a:spcPts val="0"/>
                        </a:spcAft>
                      </a:pPr>
                      <a:r>
                        <a:rPr lang="en-IN" sz="1200" b="1" i="0" u="none" strike="noStrike" dirty="0">
                          <a:solidFill>
                            <a:srgbClr val="000000"/>
                          </a:solidFill>
                          <a:effectLst/>
                          <a:latin typeface="Arial" panose="020B0604020202020204" pitchFamily="34" charset="0"/>
                          <a:cs typeface="Arial" panose="020B0604020202020204" pitchFamily="34" charset="0"/>
                        </a:rPr>
                        <a:t>9</a:t>
                      </a:r>
                      <a:endParaRPr lang="en-IN" sz="12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US" sz="1200" b="1" i="0" u="none" strike="noStrike">
                          <a:solidFill>
                            <a:srgbClr val="000000"/>
                          </a:solidFill>
                          <a:effectLst/>
                          <a:latin typeface="Arial" panose="020B0604020202020204" pitchFamily="34" charset="0"/>
                          <a:cs typeface="Arial" panose="020B0604020202020204" pitchFamily="34" charset="0"/>
                        </a:rPr>
                        <a:t>Digital business models in cultural tourism</a:t>
                      </a:r>
                      <a:endParaRPr lang="en-US" sz="1200" b="1">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200" b="1" i="0" u="none" strike="noStrike">
                          <a:solidFill>
                            <a:srgbClr val="000000"/>
                          </a:solidFill>
                          <a:effectLst/>
                          <a:latin typeface="Arial" panose="020B0604020202020204" pitchFamily="34" charset="0"/>
                          <a:cs typeface="Arial" panose="020B0604020202020204" pitchFamily="34" charset="0"/>
                        </a:rPr>
                        <a:t>2021</a:t>
                      </a:r>
                      <a:endParaRPr lang="en-IN" sz="1200" b="1">
                        <a:effectLst/>
                        <a:latin typeface="Arial" panose="020B0604020202020204" pitchFamily="34" charset="0"/>
                        <a:cs typeface="Arial" panose="020B0604020202020204" pitchFamily="34" charset="0"/>
                      </a:endParaRPr>
                    </a:p>
                  </a:txBody>
                  <a:tcPr marL="68580" marR="68580" anchor="ctr"/>
                </a:tc>
                <a:tc>
                  <a:txBody>
                    <a:bodyPr/>
                    <a:lstStyle/>
                    <a:p>
                      <a:pPr algn="ctr" fontAlgn="t"/>
                      <a:br>
                        <a:rPr lang="en-IN" sz="1200" b="1" dirty="0">
                          <a:effectLst/>
                          <a:latin typeface="Arial" panose="020B0604020202020204" pitchFamily="34" charset="0"/>
                          <a:cs typeface="Arial" panose="020B0604020202020204" pitchFamily="34" charset="0"/>
                        </a:rPr>
                      </a:br>
                      <a:endParaRPr lang="en-IN" sz="1200" b="1" dirty="0">
                        <a:effectLst/>
                        <a:latin typeface="Arial" panose="020B0604020202020204" pitchFamily="34" charset="0"/>
                        <a:cs typeface="Arial" panose="020B0604020202020204" pitchFamily="34" charset="0"/>
                      </a:endParaRPr>
                    </a:p>
                  </a:txBody>
                  <a:tcPr marL="68580" marR="6858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Arial" panose="020B0604020202020204" pitchFamily="34" charset="0"/>
                          <a:cs typeface="Arial" panose="020B0604020202020204" pitchFamily="34" charset="0"/>
                        </a:rPr>
                        <a:t>Digitalization had a relevant impact on the cultural tourism sector, both demand and supply.</a:t>
                      </a:r>
                      <a:endParaRPr lang="en-US" sz="1200" b="1" dirty="0">
                        <a:effectLst/>
                        <a:latin typeface="Arial" panose="020B0604020202020204" pitchFamily="34" charset="0"/>
                        <a:cs typeface="Arial" panose="020B0604020202020204" pitchFamily="34" charset="0"/>
                      </a:endParaRPr>
                    </a:p>
                    <a:p>
                      <a:pPr algn="ctr" fontAlgn="t"/>
                      <a:endParaRPr lang="en-IN" sz="12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endParaRPr lang="en-US" sz="1200" b="1"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519944708"/>
                  </a:ext>
                </a:extLst>
              </a:tr>
              <a:tr h="875354">
                <a:tc>
                  <a:txBody>
                    <a:bodyPr/>
                    <a:lstStyle/>
                    <a:p>
                      <a:pPr algn="ctr" rtl="0" fontAlgn="t">
                        <a:spcBef>
                          <a:spcPts val="1200"/>
                        </a:spcBef>
                        <a:spcAft>
                          <a:spcPts val="0"/>
                        </a:spcAft>
                      </a:pPr>
                      <a:r>
                        <a:rPr lang="en-IN" sz="1200" b="1" i="0" u="none" strike="noStrike" dirty="0">
                          <a:solidFill>
                            <a:srgbClr val="000000"/>
                          </a:solidFill>
                          <a:effectLst/>
                          <a:latin typeface="Arial" panose="020B0604020202020204" pitchFamily="34" charset="0"/>
                          <a:cs typeface="Arial" panose="020B0604020202020204" pitchFamily="34" charset="0"/>
                        </a:rPr>
                        <a:t>10</a:t>
                      </a:r>
                      <a:endParaRPr lang="en-IN" sz="12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IN" sz="1200" b="1" i="0" u="none" strike="noStrike" dirty="0" err="1">
                          <a:solidFill>
                            <a:srgbClr val="1F2328"/>
                          </a:solidFill>
                          <a:effectLst/>
                          <a:latin typeface="Arial" panose="020B0604020202020204" pitchFamily="34" charset="0"/>
                          <a:cs typeface="Arial" panose="020B0604020202020204" pitchFamily="34" charset="0"/>
                        </a:rPr>
                        <a:t>Amdavad</a:t>
                      </a:r>
                      <a:endParaRPr lang="en-IN" sz="1200" b="1"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1200"/>
                        </a:spcBef>
                        <a:spcAft>
                          <a:spcPts val="0"/>
                        </a:spcAft>
                      </a:pPr>
                      <a:r>
                        <a:rPr lang="en-IN" sz="1200" b="1" i="0" u="none" strike="noStrike" dirty="0">
                          <a:solidFill>
                            <a:srgbClr val="000000"/>
                          </a:solidFill>
                          <a:effectLst/>
                          <a:latin typeface="Arial" panose="020B0604020202020204" pitchFamily="34" charset="0"/>
                          <a:cs typeface="Arial" panose="020B0604020202020204" pitchFamily="34" charset="0"/>
                        </a:rPr>
                        <a:t>2018</a:t>
                      </a:r>
                      <a:endParaRPr lang="en-IN" sz="1200" b="1" dirty="0">
                        <a:effectLst/>
                        <a:latin typeface="Arial" panose="020B0604020202020204" pitchFamily="34" charset="0"/>
                        <a:cs typeface="Arial" panose="020B0604020202020204" pitchFamily="34" charset="0"/>
                      </a:endParaRPr>
                    </a:p>
                  </a:txBody>
                  <a:tcPr marL="68580" marR="68580" anchor="ctr"/>
                </a:tc>
                <a:tc>
                  <a:txBody>
                    <a:bodyPr/>
                    <a:lstStyle/>
                    <a:p>
                      <a:pPr algn="ctr" fontAlgn="t"/>
                      <a:br>
                        <a:rPr lang="en-IN" sz="1200" b="1" dirty="0">
                          <a:effectLst/>
                          <a:latin typeface="Arial" panose="020B0604020202020204" pitchFamily="34" charset="0"/>
                          <a:cs typeface="Arial" panose="020B0604020202020204" pitchFamily="34" charset="0"/>
                        </a:rPr>
                      </a:br>
                      <a:endParaRPr lang="en-IN" sz="1200" b="1" dirty="0">
                        <a:effectLst/>
                        <a:latin typeface="Arial" panose="020B0604020202020204" pitchFamily="34" charset="0"/>
                        <a:cs typeface="Arial" panose="020B0604020202020204" pitchFamily="34" charset="0"/>
                      </a:endParaRPr>
                    </a:p>
                  </a:txBody>
                  <a:tcPr marL="68580" marR="68580" anchor="ctr"/>
                </a:tc>
                <a:tc>
                  <a:txBody>
                    <a:bodyPr/>
                    <a:lstStyle/>
                    <a:p>
                      <a:pPr algn="ctr" fontAlgn="t"/>
                      <a:endParaRPr lang="en-IN" sz="1200" b="1" dirty="0">
                        <a:effectLst/>
                        <a:latin typeface="Arial" panose="020B0604020202020204" pitchFamily="34" charset="0"/>
                        <a:cs typeface="Arial" panose="020B0604020202020204" pitchFamily="34" charset="0"/>
                      </a:endParaRPr>
                    </a:p>
                  </a:txBody>
                  <a:tcPr marL="68580" marR="68580" anchor="ctr"/>
                </a:tc>
                <a:tc>
                  <a:txBody>
                    <a:bodyPr/>
                    <a:lstStyle/>
                    <a:p>
                      <a:pPr algn="ctr" fontAlgn="t"/>
                      <a:br>
                        <a:rPr lang="en-IN" sz="1200" b="1" dirty="0">
                          <a:effectLst/>
                          <a:latin typeface="Arial" panose="020B0604020202020204" pitchFamily="34" charset="0"/>
                          <a:cs typeface="Arial" panose="020B0604020202020204" pitchFamily="34" charset="0"/>
                        </a:rPr>
                      </a:br>
                      <a:endParaRPr lang="en-IN" sz="1200" b="1"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503529951"/>
                  </a:ext>
                </a:extLst>
              </a:tr>
              <a:tr h="1004910">
                <a:tc>
                  <a:txBody>
                    <a:bodyPr/>
                    <a:lstStyle/>
                    <a:p>
                      <a:pPr algn="ctr"/>
                      <a:r>
                        <a:rPr lang="en-IN" sz="1200" b="1" dirty="0">
                          <a:latin typeface="Arial" panose="020B0604020202020204" pitchFamily="34" charset="0"/>
                          <a:cs typeface="Arial" panose="020B0604020202020204" pitchFamily="34" charset="0"/>
                        </a:rPr>
                        <a:t>11</a:t>
                      </a:r>
                    </a:p>
                  </a:txBody>
                  <a:tcPr anchor="ctr"/>
                </a:tc>
                <a:tc>
                  <a:txBody>
                    <a:bodyPr/>
                    <a:lstStyle/>
                    <a:p>
                      <a:pPr algn="ctr" fontAlgn="b"/>
                      <a:r>
                        <a:rPr lang="en-IN" sz="1200" b="1" i="0" u="none" strike="noStrike" dirty="0">
                          <a:solidFill>
                            <a:srgbClr val="000000"/>
                          </a:solidFill>
                          <a:effectLst/>
                          <a:latin typeface="Arial" panose="020B0604020202020204" pitchFamily="34" charset="0"/>
                          <a:cs typeface="Arial" panose="020B0604020202020204" pitchFamily="34" charset="0"/>
                        </a:rPr>
                        <a:t>College Raptor</a:t>
                      </a:r>
                    </a:p>
                  </a:txBody>
                  <a:tcPr marL="9525" marR="9525" marT="9525" marB="0" anchor="ctr"/>
                </a:tc>
                <a:tc>
                  <a:txBody>
                    <a:bodyPr/>
                    <a:lstStyle/>
                    <a:p>
                      <a:pPr algn="ctr" fontAlgn="b"/>
                      <a:r>
                        <a:rPr lang="en-IN" sz="1200" b="1" i="0" u="none" strike="noStrike" dirty="0">
                          <a:solidFill>
                            <a:srgbClr val="000000"/>
                          </a:solidFill>
                          <a:effectLst/>
                          <a:latin typeface="Arial" panose="020B0604020202020204" pitchFamily="34" charset="0"/>
                          <a:cs typeface="Arial" panose="020B0604020202020204" pitchFamily="34" charset="0"/>
                        </a:rPr>
                        <a:t>2014</a:t>
                      </a:r>
                    </a:p>
                  </a:txBody>
                  <a:tcPr marL="9525" marR="9525" marT="9525" marB="0" anchor="ctr"/>
                </a:tc>
                <a:tc>
                  <a:txBody>
                    <a:bodyPr/>
                    <a:lstStyle/>
                    <a:p>
                      <a:pPr algn="ctr" fontAlgn="b"/>
                      <a:r>
                        <a:rPr lang="en-IN" sz="1200" b="1" i="0" u="none" strike="noStrike" dirty="0">
                          <a:solidFill>
                            <a:srgbClr val="000000"/>
                          </a:solidFill>
                          <a:effectLst/>
                          <a:latin typeface="Arial" panose="020B0604020202020204" pitchFamily="34" charset="0"/>
                          <a:cs typeface="Arial" panose="020B0604020202020204" pitchFamily="34" charset="0"/>
                        </a:rPr>
                        <a:t>Predictive Analytics</a:t>
                      </a:r>
                    </a:p>
                  </a:txBody>
                  <a:tcPr marL="9525" marR="9525" marT="9525" marB="0" anchor="ctr"/>
                </a:tc>
                <a:tc>
                  <a:txBody>
                    <a:bodyPr/>
                    <a:lstStyle/>
                    <a:p>
                      <a:pPr algn="ctr"/>
                      <a:r>
                        <a:rPr lang="en-US" sz="1200" b="1" dirty="0">
                          <a:latin typeface="Arial" panose="020B0604020202020204" pitchFamily="34" charset="0"/>
                          <a:cs typeface="Arial" panose="020B0604020202020204" pitchFamily="34" charset="0"/>
                        </a:rPr>
                        <a:t>College Raptor is a college search website that provides information on colleges and scholarships. Their college search tool allows students to filter by factors such as location, majors, and cost.</a:t>
                      </a:r>
                      <a:endParaRPr lang="en-IN" sz="1200" b="1" dirty="0">
                        <a:latin typeface="Arial" panose="020B0604020202020204" pitchFamily="34" charset="0"/>
                        <a:cs typeface="Arial" panose="020B0604020202020204" pitchFamily="34" charset="0"/>
                      </a:endParaRPr>
                    </a:p>
                  </a:txBody>
                  <a:tcPr anchor="ctr"/>
                </a:tc>
                <a:tc>
                  <a:txBody>
                    <a:bodyPr/>
                    <a:lstStyle/>
                    <a:p>
                      <a:pPr algn="ctr"/>
                      <a:endParaRPr lang="en-IN"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35739631"/>
                  </a:ext>
                </a:extLst>
              </a:tr>
              <a:tr h="1004910">
                <a:tc>
                  <a:txBody>
                    <a:bodyPr/>
                    <a:lstStyle/>
                    <a:p>
                      <a:pPr algn="ctr"/>
                      <a:r>
                        <a:rPr lang="en-IN" sz="1200" b="1" dirty="0">
                          <a:latin typeface="Arial" panose="020B0604020202020204" pitchFamily="34" charset="0"/>
                          <a:cs typeface="Arial" panose="020B0604020202020204" pitchFamily="34" charset="0"/>
                        </a:rPr>
                        <a:t>12</a:t>
                      </a:r>
                    </a:p>
                  </a:txBody>
                  <a:tcPr anchor="ctr"/>
                </a:tc>
                <a:tc>
                  <a:txBody>
                    <a:bodyPr/>
                    <a:lstStyle/>
                    <a:p>
                      <a:pPr algn="ctr" fontAlgn="b"/>
                      <a:r>
                        <a:rPr lang="en-IN" sz="1200" b="1" i="0" u="none" strike="noStrike" dirty="0" err="1">
                          <a:solidFill>
                            <a:srgbClr val="000000"/>
                          </a:solidFill>
                          <a:effectLst/>
                          <a:latin typeface="Arial" panose="020B0604020202020204" pitchFamily="34" charset="0"/>
                          <a:cs typeface="Arial" panose="020B0604020202020204" pitchFamily="34" charset="0"/>
                        </a:rPr>
                        <a:t>CollegeSimply</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a:r>
                        <a:rPr lang="en-IN" sz="1200" b="1" dirty="0">
                          <a:latin typeface="Arial" panose="020B0604020202020204" pitchFamily="34" charset="0"/>
                          <a:cs typeface="Arial" panose="020B0604020202020204" pitchFamily="34" charset="0"/>
                        </a:rPr>
                        <a:t>2011</a:t>
                      </a:r>
                    </a:p>
                  </a:txBody>
                  <a:tcPr anchor="ctr"/>
                </a:tc>
                <a:tc>
                  <a:txBody>
                    <a:bodyPr/>
                    <a:lstStyle/>
                    <a:p>
                      <a:pPr algn="ctr"/>
                      <a:r>
                        <a:rPr lang="en-IN" sz="1200" b="1" dirty="0">
                          <a:latin typeface="Arial" panose="020B0604020202020204" pitchFamily="34" charset="0"/>
                          <a:cs typeface="Arial" panose="020B0604020202020204" pitchFamily="34" charset="0"/>
                        </a:rPr>
                        <a:t>Search Engine</a:t>
                      </a:r>
                    </a:p>
                  </a:txBody>
                  <a:tcPr anchor="ctr"/>
                </a:tc>
                <a:tc>
                  <a:txBody>
                    <a:bodyPr/>
                    <a:lstStyle/>
                    <a:p>
                      <a:pPr algn="ctr"/>
                      <a:r>
                        <a:rPr lang="en-US" sz="1200" b="1" dirty="0" err="1">
                          <a:latin typeface="Arial" panose="020B0604020202020204" pitchFamily="34" charset="0"/>
                          <a:cs typeface="Arial" panose="020B0604020202020204" pitchFamily="34" charset="0"/>
                        </a:rPr>
                        <a:t>CollegeSimply</a:t>
                      </a:r>
                      <a:r>
                        <a:rPr lang="en-US" sz="1200" b="1" dirty="0">
                          <a:latin typeface="Arial" panose="020B0604020202020204" pitchFamily="34" charset="0"/>
                          <a:cs typeface="Arial" panose="020B0604020202020204" pitchFamily="34" charset="0"/>
                        </a:rPr>
                        <a:t> is a college search website that provides information on colleges and scholarships. Their college search tool allows students to filter by factors such as location, majors, and test scores.</a:t>
                      </a:r>
                      <a:endParaRPr lang="en-IN" sz="1200" b="1" dirty="0">
                        <a:latin typeface="Arial" panose="020B0604020202020204" pitchFamily="34" charset="0"/>
                        <a:cs typeface="Arial" panose="020B0604020202020204" pitchFamily="34" charset="0"/>
                      </a:endParaRPr>
                    </a:p>
                  </a:txBody>
                  <a:tcPr anchor="ctr"/>
                </a:tc>
                <a:tc>
                  <a:txBody>
                    <a:bodyPr/>
                    <a:lstStyle/>
                    <a:p>
                      <a:pPr algn="ctr"/>
                      <a:endParaRPr lang="en-IN" sz="1200" b="1">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26084128"/>
                  </a:ext>
                </a:extLst>
              </a:tr>
              <a:tr h="1004910">
                <a:tc>
                  <a:txBody>
                    <a:bodyPr/>
                    <a:lstStyle/>
                    <a:p>
                      <a:pPr algn="ctr"/>
                      <a:r>
                        <a:rPr lang="en-IN" sz="1200" b="1" dirty="0">
                          <a:latin typeface="Arial" panose="020B0604020202020204" pitchFamily="34" charset="0"/>
                          <a:cs typeface="Arial" panose="020B0604020202020204" pitchFamily="34" charset="0"/>
                        </a:rPr>
                        <a:t>13</a:t>
                      </a:r>
                    </a:p>
                  </a:txBody>
                  <a:tcPr anchor="ctr"/>
                </a:tc>
                <a:tc>
                  <a:txBody>
                    <a:bodyPr/>
                    <a:lstStyle/>
                    <a:p>
                      <a:pPr algn="ctr"/>
                      <a:r>
                        <a:rPr lang="en-IN" sz="1200" b="1" dirty="0">
                          <a:latin typeface="Arial" panose="020B0604020202020204" pitchFamily="34" charset="0"/>
                          <a:cs typeface="Arial" panose="020B0604020202020204" pitchFamily="34" charset="0"/>
                        </a:rPr>
                        <a:t>The College Board</a:t>
                      </a:r>
                    </a:p>
                  </a:txBody>
                  <a:tcPr anchor="ctr"/>
                </a:tc>
                <a:tc>
                  <a:txBody>
                    <a:bodyPr/>
                    <a:lstStyle/>
                    <a:p>
                      <a:pPr algn="ctr"/>
                      <a:r>
                        <a:rPr lang="en-IN" sz="1200" b="1" dirty="0">
                          <a:latin typeface="Arial" panose="020B0604020202020204" pitchFamily="34" charset="0"/>
                          <a:cs typeface="Arial" panose="020B0604020202020204" pitchFamily="34" charset="0"/>
                        </a:rPr>
                        <a:t>2011</a:t>
                      </a:r>
                    </a:p>
                  </a:txBody>
                  <a:tcPr anchor="ctr"/>
                </a:tc>
                <a:tc>
                  <a:txBody>
                    <a:bodyPr/>
                    <a:lstStyle/>
                    <a:p>
                      <a:pPr algn="ctr"/>
                      <a:r>
                        <a:rPr lang="en-IN" sz="1200" b="1" dirty="0">
                          <a:latin typeface="Arial" panose="020B0604020202020204" pitchFamily="34" charset="0"/>
                          <a:cs typeface="Arial" panose="020B0604020202020204" pitchFamily="34" charset="0"/>
                        </a:rPr>
                        <a:t>Search</a:t>
                      </a:r>
                      <a:r>
                        <a:rPr lang="en-IN" sz="1200" b="1" baseline="0" dirty="0">
                          <a:latin typeface="Arial" panose="020B0604020202020204" pitchFamily="34" charset="0"/>
                          <a:cs typeface="Arial" panose="020B0604020202020204" pitchFamily="34" charset="0"/>
                        </a:rPr>
                        <a:t> engine</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US" sz="1200" b="1" dirty="0" err="1">
                          <a:latin typeface="Arial" panose="020B0604020202020204" pitchFamily="34" charset="0"/>
                          <a:cs typeface="Arial" panose="020B0604020202020204" pitchFamily="34" charset="0"/>
                        </a:rPr>
                        <a:t>BigFuture</a:t>
                      </a:r>
                      <a:r>
                        <a:rPr lang="en-US" sz="1200" b="1" dirty="0">
                          <a:latin typeface="Arial" panose="020B0604020202020204" pitchFamily="34" charset="0"/>
                          <a:cs typeface="Arial" panose="020B0604020202020204" pitchFamily="34" charset="0"/>
                        </a:rPr>
                        <a:t> is a college planning website that provides information on colleges and financial aid. Their college search tool allows students to filter by factors such as location, majors, and test scores.</a:t>
                      </a:r>
                      <a:endParaRPr lang="en-IN" sz="1200" b="1" dirty="0">
                        <a:latin typeface="Arial" panose="020B0604020202020204" pitchFamily="34" charset="0"/>
                        <a:cs typeface="Arial" panose="020B0604020202020204" pitchFamily="34" charset="0"/>
                      </a:endParaRPr>
                    </a:p>
                  </a:txBody>
                  <a:tcPr anchor="ctr"/>
                </a:tc>
                <a:tc>
                  <a:txBody>
                    <a:bodyPr/>
                    <a:lstStyle/>
                    <a:p>
                      <a:pPr algn="ctr"/>
                      <a:endParaRPr lang="en-IN"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77529094"/>
                  </a:ext>
                </a:extLst>
              </a:tr>
              <a:tr h="1004910">
                <a:tc>
                  <a:txBody>
                    <a:bodyPr/>
                    <a:lstStyle/>
                    <a:p>
                      <a:pPr algn="ctr"/>
                      <a:r>
                        <a:rPr lang="en-IN" sz="1200" b="1" dirty="0">
                          <a:latin typeface="Arial" panose="020B0604020202020204" pitchFamily="34" charset="0"/>
                          <a:cs typeface="Arial" panose="020B0604020202020204" pitchFamily="34" charset="0"/>
                        </a:rPr>
                        <a:t>14</a:t>
                      </a:r>
                    </a:p>
                  </a:txBody>
                  <a:tcPr anchor="ctr"/>
                </a:tc>
                <a:tc>
                  <a:txBody>
                    <a:bodyPr/>
                    <a:lstStyle/>
                    <a:p>
                      <a:pPr algn="l" fontAlgn="b"/>
                      <a:r>
                        <a:rPr lang="en-IN" sz="1200" b="1" i="0" u="none" strike="noStrike" dirty="0" err="1">
                          <a:solidFill>
                            <a:srgbClr val="000000"/>
                          </a:solidFill>
                          <a:effectLst/>
                          <a:latin typeface="Arial" panose="020B0604020202020204" pitchFamily="34" charset="0"/>
                          <a:cs typeface="Arial" panose="020B0604020202020204" pitchFamily="34" charset="0"/>
                        </a:rPr>
                        <a:t>Unigo</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a:r>
                        <a:rPr lang="en-IN" sz="1200" b="1" dirty="0">
                          <a:latin typeface="Arial" panose="020B0604020202020204" pitchFamily="34" charset="0"/>
                          <a:cs typeface="Arial" panose="020B0604020202020204" pitchFamily="34" charset="0"/>
                        </a:rPr>
                        <a:t>2008</a:t>
                      </a:r>
                    </a:p>
                  </a:txBody>
                  <a:tcPr anchor="ctr"/>
                </a:tc>
                <a:tc>
                  <a:txBody>
                    <a:bodyPr/>
                    <a:lstStyle/>
                    <a:p>
                      <a:pPr algn="ctr"/>
                      <a:r>
                        <a:rPr lang="en-IN" sz="1200" b="1" dirty="0">
                          <a:latin typeface="Arial" panose="020B0604020202020204" pitchFamily="34" charset="0"/>
                          <a:cs typeface="Arial" panose="020B0604020202020204" pitchFamily="34" charset="0"/>
                        </a:rPr>
                        <a:t>Search engine</a:t>
                      </a:r>
                    </a:p>
                  </a:txBody>
                  <a:tcPr anchor="ctr"/>
                </a:tc>
                <a:tc>
                  <a:txBody>
                    <a:bodyPr/>
                    <a:lstStyle/>
                    <a:p>
                      <a:pPr algn="ctr"/>
                      <a:r>
                        <a:rPr lang="en-US" sz="1200" b="1" dirty="0" err="1">
                          <a:latin typeface="Arial" panose="020B0604020202020204" pitchFamily="34" charset="0"/>
                          <a:cs typeface="Arial" panose="020B0604020202020204" pitchFamily="34" charset="0"/>
                        </a:rPr>
                        <a:t>Unigo</a:t>
                      </a:r>
                      <a:r>
                        <a:rPr lang="en-US" sz="1200" b="1" dirty="0">
                          <a:latin typeface="Arial" panose="020B0604020202020204" pitchFamily="34" charset="0"/>
                          <a:cs typeface="Arial" panose="020B0604020202020204" pitchFamily="34" charset="0"/>
                        </a:rPr>
                        <a:t> is a website that provides reviews and ratings of colleges and universities. Their college search tool allows students to filter by factors such as location, majors, and campus life.</a:t>
                      </a:r>
                      <a:endParaRPr lang="en-IN" sz="1200" b="1" dirty="0">
                        <a:latin typeface="Arial" panose="020B0604020202020204" pitchFamily="34" charset="0"/>
                        <a:cs typeface="Arial" panose="020B0604020202020204" pitchFamily="34" charset="0"/>
                      </a:endParaRPr>
                    </a:p>
                  </a:txBody>
                  <a:tcPr anchor="ctr"/>
                </a:tc>
                <a:tc>
                  <a:txBody>
                    <a:bodyPr/>
                    <a:lstStyle/>
                    <a:p>
                      <a:pPr algn="ctr"/>
                      <a:endParaRPr lang="en-IN"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65545475"/>
                  </a:ext>
                </a:extLst>
              </a:tr>
            </a:tbl>
          </a:graphicData>
        </a:graphic>
      </p:graphicFrame>
    </p:spTree>
    <p:extLst>
      <p:ext uri="{BB962C8B-B14F-4D97-AF65-F5344CB8AC3E}">
        <p14:creationId xmlns:p14="http://schemas.microsoft.com/office/powerpoint/2010/main" val="120349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review conclusion</a:t>
            </a:r>
            <a:endParaRPr lang="en-IN" b="1" dirty="0"/>
          </a:p>
        </p:txBody>
      </p:sp>
      <p:sp>
        <p:nvSpPr>
          <p:cNvPr id="3" name="Content Placeholder 2"/>
          <p:cNvSpPr>
            <a:spLocks noGrp="1"/>
          </p:cNvSpPr>
          <p:nvPr>
            <p:ph idx="1"/>
          </p:nvPr>
        </p:nvSpPr>
        <p:spPr/>
        <p:txBody>
          <a:bodyPr/>
          <a:lstStyle/>
          <a:p>
            <a:r>
              <a:rPr lang="en-US" dirty="0"/>
              <a:t>In conclusion, while many colleges have their own websites and there are numerous college search engines available, they can be </a:t>
            </a:r>
            <a:r>
              <a:rPr lang="en-US" b="1" dirty="0">
                <a:highlight>
                  <a:srgbClr val="FFFF00"/>
                </a:highlight>
              </a:rPr>
              <a:t>overwhelming for the average student due to the vast amount of data presented. </a:t>
            </a:r>
          </a:p>
          <a:p>
            <a:r>
              <a:rPr lang="en-US" dirty="0"/>
              <a:t>Moreover, options for </a:t>
            </a:r>
            <a:r>
              <a:rPr lang="en-US" b="1" dirty="0">
                <a:highlight>
                  <a:srgbClr val="FFFF00"/>
                </a:highlight>
              </a:rPr>
              <a:t>filtering and comparing colleges </a:t>
            </a:r>
            <a:r>
              <a:rPr lang="en-US" dirty="0"/>
              <a:t>can be limited, and the user interface can sometimes be subpar. </a:t>
            </a:r>
          </a:p>
          <a:p>
            <a:r>
              <a:rPr lang="en-US" dirty="0"/>
              <a:t>This is where our application comes in, as it aims to simplify the college search process and help students make informed decisions about the best-fit college for them.</a:t>
            </a:r>
            <a:endParaRPr lang="en-IN" dirty="0"/>
          </a:p>
        </p:txBody>
      </p:sp>
    </p:spTree>
    <p:extLst>
      <p:ext uri="{BB962C8B-B14F-4D97-AF65-F5344CB8AC3E}">
        <p14:creationId xmlns:p14="http://schemas.microsoft.com/office/powerpoint/2010/main" val="126413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4494" r="29776"/>
          <a:stretch/>
        </p:blipFill>
        <p:spPr>
          <a:xfrm>
            <a:off x="4641954" y="0"/>
            <a:ext cx="3183720" cy="6858000"/>
          </a:xfrm>
        </p:spPr>
      </p:pic>
    </p:spTree>
    <p:extLst>
      <p:ext uri="{BB962C8B-B14F-4D97-AF65-F5344CB8AC3E}">
        <p14:creationId xmlns:p14="http://schemas.microsoft.com/office/powerpoint/2010/main" val="231528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8DD9E4-F373-28D1-EFF4-8A7B0497D727}"/>
              </a:ext>
            </a:extLst>
          </p:cNvPr>
          <p:cNvSpPr>
            <a:spLocks noGrp="1"/>
          </p:cNvSpPr>
          <p:nvPr>
            <p:ph type="title"/>
          </p:nvPr>
        </p:nvSpPr>
        <p:spPr/>
        <p:txBody>
          <a:bodyPr/>
          <a:lstStyle/>
          <a:p>
            <a:r>
              <a:rPr lang="en-US" dirty="0"/>
              <a:t>Data Pre-Processing</a:t>
            </a:r>
            <a:endParaRPr lang="en-IN" dirty="0"/>
          </a:p>
        </p:txBody>
      </p:sp>
      <p:sp>
        <p:nvSpPr>
          <p:cNvPr id="5" name="Content Placeholder 4">
            <a:extLst>
              <a:ext uri="{FF2B5EF4-FFF2-40B4-BE49-F238E27FC236}">
                <a16:creationId xmlns:a16="http://schemas.microsoft.com/office/drawing/2014/main" id="{FFCFA591-9A97-57FB-7D45-AF099A432FE4}"/>
              </a:ext>
            </a:extLst>
          </p:cNvPr>
          <p:cNvSpPr>
            <a:spLocks noGrp="1"/>
          </p:cNvSpPr>
          <p:nvPr>
            <p:ph sz="half" idx="1"/>
          </p:nvPr>
        </p:nvSpPr>
        <p:spPr/>
        <p:txBody>
          <a:bodyPr/>
          <a:lstStyle/>
          <a:p>
            <a:pPr lvl="1"/>
            <a:r>
              <a:rPr lang="en-IN" dirty="0"/>
              <a:t> scrapping data from </a:t>
            </a:r>
            <a:r>
              <a:rPr lang="en-IN" dirty="0" err="1"/>
              <a:t>zollege</a:t>
            </a:r>
            <a:r>
              <a:rPr lang="en-IN" dirty="0"/>
              <a:t> and college </a:t>
            </a:r>
            <a:r>
              <a:rPr lang="en-IN" dirty="0" err="1"/>
              <a:t>duniya</a:t>
            </a:r>
            <a:r>
              <a:rPr lang="en-IN" dirty="0"/>
              <a:t> website       </a:t>
            </a:r>
          </a:p>
          <a:p>
            <a:pPr lvl="1"/>
            <a:r>
              <a:rPr lang="en-IN" dirty="0"/>
              <a:t>filter data and add geocode (</a:t>
            </a:r>
            <a:r>
              <a:rPr lang="en-IN" dirty="0" err="1"/>
              <a:t>lat</a:t>
            </a:r>
            <a:r>
              <a:rPr lang="en-IN" dirty="0"/>
              <a:t>, </a:t>
            </a:r>
            <a:r>
              <a:rPr lang="en-IN" dirty="0" err="1"/>
              <a:t>lng</a:t>
            </a:r>
            <a:r>
              <a:rPr lang="en-IN" dirty="0"/>
              <a:t>) of this colleges     </a:t>
            </a:r>
          </a:p>
          <a:p>
            <a:pPr lvl="1"/>
            <a:r>
              <a:rPr lang="en-IN" dirty="0"/>
              <a:t>Extract unnecessary data from scraped data      </a:t>
            </a:r>
          </a:p>
          <a:p>
            <a:pPr lvl="1"/>
            <a:r>
              <a:rPr lang="en-IN" dirty="0"/>
              <a:t>export final dataset in JSON object file</a:t>
            </a:r>
          </a:p>
          <a:p>
            <a:endParaRPr lang="en-IN" dirty="0"/>
          </a:p>
        </p:txBody>
      </p:sp>
      <p:pic>
        <p:nvPicPr>
          <p:cNvPr id="7" name="Content Placeholder 6">
            <a:extLst>
              <a:ext uri="{FF2B5EF4-FFF2-40B4-BE49-F238E27FC236}">
                <a16:creationId xmlns:a16="http://schemas.microsoft.com/office/drawing/2014/main" id="{F0B3CA8C-6015-25E6-5CAD-139CFC3902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82640" y="71120"/>
            <a:ext cx="6309360" cy="67157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4343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4290</TotalTime>
  <Words>2101</Words>
  <Application>Microsoft Office PowerPoint</Application>
  <PresentationFormat>Widescreen</PresentationFormat>
  <Paragraphs>183</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BIZ UDPMincho</vt:lpstr>
      <vt:lpstr>Calibri</vt:lpstr>
      <vt:lpstr>Calibri Light</vt:lpstr>
      <vt:lpstr>Söhne</vt:lpstr>
      <vt:lpstr>Wingdings</vt:lpstr>
      <vt:lpstr>Office Theme</vt:lpstr>
      <vt:lpstr>From Search to Arrival: A Web Application for Enhancing College Selection and Travel Experience using Google Map Services. </vt:lpstr>
      <vt:lpstr>Introduction</vt:lpstr>
      <vt:lpstr>Introduction</vt:lpstr>
      <vt:lpstr>Introduction</vt:lpstr>
      <vt:lpstr>Literature Review</vt:lpstr>
      <vt:lpstr>PowerPoint Presentation</vt:lpstr>
      <vt:lpstr>literature review conclusion</vt:lpstr>
      <vt:lpstr> </vt:lpstr>
      <vt:lpstr>Data Pre-Processing</vt:lpstr>
      <vt:lpstr>Extracted data </vt:lpstr>
      <vt:lpstr>Backend</vt:lpstr>
      <vt:lpstr>Backend Data</vt:lpstr>
      <vt:lpstr>PowerPoint Presentation</vt:lpstr>
      <vt:lpstr>Frontend</vt:lpstr>
      <vt:lpstr>Performance Measure</vt:lpstr>
      <vt:lpstr>Hardware and Software use</vt:lpstr>
      <vt:lpstr>Implementation details</vt:lpstr>
      <vt:lpstr>Experimental setup and results Fronted View 1.  Open Docker and run container to start database </vt:lpstr>
      <vt:lpstr>2. open vs code and run (npm run start:dev) to start development build of backend this will automatically connect to database and show server is running msg in terminal </vt:lpstr>
      <vt:lpstr>3. this msg will show in backend terminal logs</vt:lpstr>
      <vt:lpstr>4. open another vscode and run (npm run dev) to start development build of frontend (development build mean it's for developer not ready yet for production)</vt:lpstr>
      <vt:lpstr>5. after that this msg will prompt server ip address (address where project is running) and some extra details like (VITE v4.3.2) which mean project bundle will manage by VITE in production</vt:lpstr>
      <vt:lpstr>6. open browser and hit both backend and frontend ip's and check if both are working perfectly  backend: http://localhost:3000 frontend:  http://127.0.0.1:5173/ </vt:lpstr>
      <vt:lpstr>7. if frontend running properly that you will see this result</vt:lpstr>
      <vt:lpstr>8. backend result after running perfectly  while in every api hit in from frontend backend terminal show which api is being hit  and logging server will let you know the status of api, "[info]":- in above result mean  api is successfully executed with status code 200 and there is no error</vt:lpstr>
      <vt:lpstr>Analysis of the results</vt:lpstr>
      <vt:lpstr>PowerPoint Presentation</vt:lpstr>
      <vt:lpstr>Conclusion</vt:lpstr>
      <vt:lpstr>Future enhancement</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Search to Arrival: A Web Application for Enhancing College Selection and Travel Experience using Google Map Services. </dc:title>
  <dc:creator>tejasthakre2022@outlook.com</dc:creator>
  <cp:lastModifiedBy>tejasthakre2022@outlook.com</cp:lastModifiedBy>
  <cp:revision>43</cp:revision>
  <dcterms:created xsi:type="dcterms:W3CDTF">2023-04-28T06:27:22Z</dcterms:created>
  <dcterms:modified xsi:type="dcterms:W3CDTF">2023-06-15T05:02:31Z</dcterms:modified>
</cp:coreProperties>
</file>