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449" r:id="rId2"/>
    <p:sldId id="450" r:id="rId3"/>
    <p:sldId id="451" r:id="rId4"/>
    <p:sldId id="1162" r:id="rId5"/>
    <p:sldId id="1163" r:id="rId6"/>
    <p:sldId id="1168" r:id="rId7"/>
    <p:sldId id="1156" r:id="rId8"/>
    <p:sldId id="452" r:id="rId9"/>
    <p:sldId id="1169" r:id="rId10"/>
    <p:sldId id="1170" r:id="rId11"/>
    <p:sldId id="1177" r:id="rId12"/>
    <p:sldId id="1171" r:id="rId13"/>
    <p:sldId id="1172" r:id="rId14"/>
    <p:sldId id="1173" r:id="rId15"/>
    <p:sldId id="1174" r:id="rId16"/>
    <p:sldId id="1175" r:id="rId17"/>
    <p:sldId id="1176" r:id="rId18"/>
    <p:sldId id="1178" r:id="rId19"/>
    <p:sldId id="1179" r:id="rId20"/>
    <p:sldId id="1180" r:id="rId21"/>
    <p:sldId id="1181" r:id="rId22"/>
    <p:sldId id="1182" r:id="rId23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334" userDrawn="1">
          <p15:clr>
            <a:srgbClr val="A4A3A4"/>
          </p15:clr>
        </p15:guide>
        <p15:guide id="5" pos="1156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8" pos="5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FC2F2C"/>
    <a:srgbClr val="187C18"/>
    <a:srgbClr val="E7E6E6"/>
    <a:srgbClr val="B6DB85"/>
    <a:srgbClr val="36FF27"/>
    <a:srgbClr val="F75E56"/>
    <a:srgbClr val="E47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437" autoAdjust="0"/>
  </p:normalViewPr>
  <p:slideViewPr>
    <p:cSldViewPr>
      <p:cViewPr varScale="1">
        <p:scale>
          <a:sx n="121" d="100"/>
          <a:sy n="121" d="100"/>
        </p:scale>
        <p:origin x="1026" y="78"/>
      </p:cViewPr>
      <p:guideLst>
        <p:guide orient="horz" pos="1480"/>
        <p:guide pos="2880"/>
        <p:guide pos="3334"/>
        <p:guide pos="1156"/>
        <p:guide orient="horz" pos="2115"/>
        <p:guide pos="519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906" y="10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574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64E5B7B2-212A-48D2-9D65-65D6A4D63E3B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574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916B8D52-EE0F-4C2B-A07E-60CBFC27D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38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56C64B7D-C83C-48C6-890A-F3F347C5C550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0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652E4A2F-89AF-428E-9EAB-2363F75F2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85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6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0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9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1024"/>
            <a:ext cx="7543800" cy="1668016"/>
          </a:xfrm>
          <a:prstGeom prst="rect">
            <a:avLst/>
          </a:prstGeo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</p:spPr>
        <p:txBody>
          <a:bodyPr/>
          <a:lstStyle>
            <a:lvl1pPr algn="ctr">
              <a:defRPr/>
            </a:lvl1pPr>
          </a:lstStyle>
          <a:p>
            <a:fld id="{569420C4-B5F8-40A2-8D07-D67ED96F3935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30904"/>
            <a:ext cx="9144000" cy="833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F4D5CA30-F14F-451B-BD34-54B04A58DDBE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4E406684-86E0-4BA5-A96C-303F312385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89C7B92-BC08-449D-9FDC-C63C9DB5436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Group 65"/>
          <p:cNvGrpSpPr>
            <a:grpSpLocks/>
          </p:cNvGrpSpPr>
          <p:nvPr userDrawn="1"/>
        </p:nvGrpSpPr>
        <p:grpSpPr bwMode="auto">
          <a:xfrm>
            <a:off x="0" y="620695"/>
            <a:ext cx="9144000" cy="76201"/>
            <a:chOff x="0" y="720"/>
            <a:chExt cx="5760" cy="48"/>
          </a:xfrm>
        </p:grpSpPr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 flipV="1">
              <a:off x="995" y="720"/>
              <a:ext cx="4765" cy="47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 flipV="1">
              <a:off x="0" y="720"/>
              <a:ext cx="995" cy="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-3856" y="44624"/>
            <a:ext cx="8713788" cy="508000"/>
          </a:xfrm>
        </p:spPr>
        <p:txBody>
          <a:bodyPr>
            <a:noAutofit/>
          </a:bodyPr>
          <a:lstStyle>
            <a:lvl1pPr marL="114300" indent="0">
              <a:buNone/>
              <a:defRPr sz="3200" b="1">
                <a:solidFill>
                  <a:schemeClr val="tx2"/>
                </a:solidFill>
                <a:latin typeface="Helvetica" panose="020B0604020202030204" pitchFamily="34" charset="0"/>
                <a:ea typeface="+mj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94"/>
            <a:ext cx="1259632" cy="6390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6D382DE-DCFA-440C-A245-CF51EA0FB16C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38082D-1B87-412A-8775-D2A34F7BEC21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1F4A409-C614-4816-A8B7-E2D23D1930F2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0C45EFF-5051-4459-8A6B-36B5FC3DD388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DEBAD35-5905-47C8-A135-3AB42848C740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  <a:prstGeom prst="rect">
            <a:avLst/>
          </a:prstGeo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89B0AD5-934F-4522-BAA3-958FC069B93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  <a:prstGeom prst="rect">
            <a:avLst/>
          </a:prstGeo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C95DC3C-8E0C-4F5A-9EDD-6D5C4CF728AE}" type="datetime1">
              <a:rPr lang="ko-KR" altLang="en-US" smtClean="0"/>
              <a:pPr/>
              <a:t>2019-08-16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</a:lstStyle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bg2"/>
                </a:solidFill>
              </a:defRPr>
            </a:lvl1pPr>
          </a:lstStyle>
          <a:p>
            <a:pPr algn="ctr"/>
            <a:fld id="{720E2013-C669-4996-9600-B18F5E9ABF1C}" type="datetime1">
              <a:rPr lang="ko-KR" altLang="en-US" smtClean="0"/>
              <a:pPr algn="ctr"/>
              <a:t>2019-08-16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13782" y="6589335"/>
            <a:ext cx="6322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Copyright © 2019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167054" y="85725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제목란 </a:t>
            </a:r>
            <a:r>
              <a:rPr lang="en-US" altLang="ko-KR" dirty="0"/>
              <a:t>: </a:t>
            </a:r>
            <a:r>
              <a:rPr lang="ko-KR" altLang="en-US" dirty="0"/>
              <a:t>굴림체 </a:t>
            </a:r>
            <a:r>
              <a:rPr lang="en-US" altLang="ko-KR" dirty="0"/>
              <a:t>Arial 20 Bold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4797152"/>
            <a:ext cx="8640960" cy="158417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Il-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Chul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 Moon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Department of Industrial and Systems Engineering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KAIST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  <a:ea typeface="나눔고딕 ExtraBold" panose="020D0904000000000000" pitchFamily="50" charset="-127"/>
              </a:rPr>
              <a:t>icmoon@kaist.ac.kr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2265040"/>
            <a:ext cx="8640960" cy="1668016"/>
          </a:xfrm>
        </p:spPr>
        <p:txBody>
          <a:bodyPr anchor="ctr"/>
          <a:lstStyle/>
          <a:p>
            <a:pPr algn="ctr" fontAlgn="base"/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IE260 Lecture 1:</a:t>
            </a:r>
            <a:b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</a:br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Simple Sentiment Analysis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7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5"/>
    </mc:Choice>
    <mc:Fallback xmlns="">
      <p:transition spd="slow" advTm="167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Additional Knowledge for Exercise (3)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int(float(x))</a:t>
            </a:r>
          </a:p>
          <a:p>
            <a:pPr lvl="1"/>
            <a:r>
              <a:rPr lang="en-US" altLang="ko-KR" dirty="0"/>
              <a:t>Convert a string type x into integer type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endParaRPr lang="en-US" altLang="ko-KR" sz="1400" dirty="0"/>
          </a:p>
          <a:p>
            <a:r>
              <a:rPr lang="en-US" altLang="ko-KR" dirty="0"/>
              <a:t>List comprehension</a:t>
            </a:r>
          </a:p>
          <a:p>
            <a:pPr lvl="1"/>
            <a:r>
              <a:rPr lang="en-US" altLang="ko-KR" dirty="0"/>
              <a:t>Make a list of value that satisfies the condition</a:t>
            </a:r>
          </a:p>
          <a:p>
            <a:pPr lvl="1"/>
            <a:r>
              <a:rPr lang="en-US" altLang="ko-KR" dirty="0"/>
              <a:t>list = [value for loop (condition)]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8753F-0A61-455E-AE77-941E63D1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87" y="4583922"/>
            <a:ext cx="2095500" cy="1400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4200AD-28D2-4802-AE19-5D8B482D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5593618"/>
            <a:ext cx="800100" cy="276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4AC79-CE4F-425F-8CC4-FBFD858E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628800"/>
            <a:ext cx="1428750" cy="1533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ECF922-D083-4454-AB64-B851AFFE2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67"/>
          <a:stretch/>
        </p:blipFill>
        <p:spPr>
          <a:xfrm>
            <a:off x="4194156" y="1700808"/>
            <a:ext cx="1428750" cy="6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072FC5-58A6-4D72-AE4B-E563271F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Offline Class Plan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42A5EE-B42E-44BD-BBFF-56FD28B9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98739-9A0E-4F86-B869-2EF0180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5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Product Review and Sentiment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</a:p>
          <a:p>
            <a:pPr lvl="1"/>
            <a:r>
              <a:rPr lang="en-US" altLang="ko-KR" dirty="0"/>
              <a:t>Product information</a:t>
            </a:r>
          </a:p>
          <a:p>
            <a:pPr lvl="1"/>
            <a:r>
              <a:rPr lang="en-US" altLang="ko-KR" dirty="0"/>
              <a:t>Also, product review</a:t>
            </a:r>
          </a:p>
          <a:p>
            <a:r>
              <a:rPr lang="en-US" altLang="ko-KR" dirty="0"/>
              <a:t>Product review</a:t>
            </a:r>
          </a:p>
          <a:p>
            <a:pPr lvl="1"/>
            <a:r>
              <a:rPr lang="en-US" altLang="ko-KR" dirty="0"/>
              <a:t>Some are positive</a:t>
            </a:r>
          </a:p>
          <a:p>
            <a:pPr lvl="1"/>
            <a:r>
              <a:rPr lang="en-US" altLang="ko-KR" dirty="0"/>
              <a:t>Some are negative</a:t>
            </a:r>
          </a:p>
          <a:p>
            <a:r>
              <a:rPr lang="en-US" altLang="ko-KR" dirty="0"/>
              <a:t>What-if we have 10,000 reviews and want to find the negative ones?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A093D-D004-438B-A190-7C874BEE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3" y="4549916"/>
            <a:ext cx="8435280" cy="1638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E6779-39B2-4173-91C9-F113E913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39" y="836712"/>
            <a:ext cx="4536504" cy="17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Why simple word searching doesn’t 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There are universal good and bad words</a:t>
            </a:r>
          </a:p>
          <a:p>
            <a:pPr lvl="1"/>
            <a:r>
              <a:rPr lang="en-US" altLang="ko-KR" dirty="0"/>
              <a:t>Excellent, good, super…</a:t>
            </a:r>
          </a:p>
          <a:p>
            <a:pPr lvl="1"/>
            <a:r>
              <a:rPr lang="en-US" altLang="ko-KR" dirty="0"/>
              <a:t>Horrible, worst, never…</a:t>
            </a:r>
          </a:p>
          <a:p>
            <a:r>
              <a:rPr lang="en-US" altLang="ko-KR" dirty="0"/>
              <a:t>How about this?</a:t>
            </a:r>
          </a:p>
          <a:p>
            <a:pPr lvl="1"/>
            <a:r>
              <a:rPr lang="en-US" altLang="ko-KR" dirty="0"/>
              <a:t>Cool?</a:t>
            </a:r>
          </a:p>
          <a:p>
            <a:pPr lvl="2"/>
            <a:r>
              <a:rPr lang="en-US" altLang="ko-KR" dirty="0"/>
              <a:t>Cool Beer</a:t>
            </a:r>
          </a:p>
          <a:p>
            <a:pPr lvl="1"/>
            <a:r>
              <a:rPr lang="en-US" altLang="ko-KR" dirty="0"/>
              <a:t>Hot?</a:t>
            </a:r>
          </a:p>
          <a:p>
            <a:pPr lvl="2"/>
            <a:r>
              <a:rPr lang="en-US" altLang="ko-KR" dirty="0"/>
              <a:t>Hot Pizza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Big?</a:t>
            </a:r>
          </a:p>
          <a:p>
            <a:pPr lvl="2"/>
            <a:r>
              <a:rPr lang="en-US" altLang="ko-KR" dirty="0"/>
              <a:t>Big LCD</a:t>
            </a:r>
          </a:p>
          <a:p>
            <a:pPr lvl="1"/>
            <a:r>
              <a:rPr lang="en-US" altLang="ko-KR" dirty="0"/>
              <a:t>Small?</a:t>
            </a:r>
          </a:p>
          <a:p>
            <a:pPr lvl="2"/>
            <a:r>
              <a:rPr lang="en-US" altLang="ko-KR" dirty="0"/>
              <a:t>Small Size</a:t>
            </a:r>
          </a:p>
          <a:p>
            <a:r>
              <a:rPr lang="en-US" altLang="ko-KR" dirty="0"/>
              <a:t>Searching and counting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Probabilistic approach</a:t>
            </a:r>
            <a:endParaRPr lang="en-US" altLang="ko-KR" dirty="0"/>
          </a:p>
        </p:txBody>
      </p:sp>
      <p:pic>
        <p:nvPicPr>
          <p:cNvPr id="5" name="Picture 6" descr="Margherita Pizza Plano Delivery">
            <a:extLst>
              <a:ext uri="{FF2B5EF4-FFF2-40B4-BE49-F238E27FC236}">
                <a16:creationId xmlns:a16="http://schemas.microsoft.com/office/drawing/2014/main" id="{BF762DE2-A81A-4C16-8507-424CE3BD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39" y="2558229"/>
            <a:ext cx="2664446" cy="17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latitudenews.wpengine.netdna-cdn.com/wp-content/uploads/2013/06/BEER.jpeg">
            <a:extLst>
              <a:ext uri="{FF2B5EF4-FFF2-40B4-BE49-F238E27FC236}">
                <a16:creationId xmlns:a16="http://schemas.microsoft.com/office/drawing/2014/main" id="{0B7E2224-308D-4E0D-AF47-874A4E0C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67" y="2532353"/>
            <a:ext cx="2866066" cy="179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encrypted-tbn2.gstatic.com/images?q=tbn:ANd9GcSyxyIyS14Z2iCz_FWThDNPhPcdA9YgfrvmPhIa1LlC18aFKhau1g">
            <a:extLst>
              <a:ext uri="{FF2B5EF4-FFF2-40B4-BE49-F238E27FC236}">
                <a16:creationId xmlns:a16="http://schemas.microsoft.com/office/drawing/2014/main" id="{6CE91B64-BD9D-4807-86E5-42E6DC98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28" y="4573600"/>
            <a:ext cx="2195257" cy="17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0.tqn.com/d/create/1/0/-/W/J/-/lost-sony-camera.jpg">
            <a:extLst>
              <a:ext uri="{FF2B5EF4-FFF2-40B4-BE49-F238E27FC236}">
                <a16:creationId xmlns:a16="http://schemas.microsoft.com/office/drawing/2014/main" id="{EE3BC9EB-5EEF-49AB-9B8D-43AB3D96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94" y="4386295"/>
            <a:ext cx="2697239" cy="194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8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Bag of Words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For statistical analyses</a:t>
            </a:r>
          </a:p>
          <a:p>
            <a:pPr lvl="1"/>
            <a:r>
              <a:rPr lang="en-US" altLang="ko-KR" dirty="0"/>
              <a:t>We turned the review text into a vector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vector &lt;1,0,0,1&gt;</a:t>
            </a:r>
          </a:p>
          <a:p>
            <a:pPr lvl="1"/>
            <a:r>
              <a:rPr lang="en-US" altLang="ko-KR" dirty="0"/>
              <a:t>A word list &lt;I, cool, </a:t>
            </a:r>
            <a:r>
              <a:rPr lang="en-US" altLang="ko-KR" dirty="0" err="1"/>
              <a:t>lcd</a:t>
            </a:r>
            <a:r>
              <a:rPr lang="en-US" altLang="ko-KR" dirty="0"/>
              <a:t>, reliant&gt;</a:t>
            </a:r>
          </a:p>
          <a:p>
            <a:pPr lvl="1"/>
            <a:r>
              <a:rPr lang="en-US" altLang="ko-KR" dirty="0"/>
              <a:t>Together,</a:t>
            </a:r>
          </a:p>
          <a:p>
            <a:pPr lvl="2"/>
            <a:r>
              <a:rPr lang="en-US" altLang="ko-KR" dirty="0"/>
              <a:t>The review contains words: “I” and “reliant”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2D755-6197-42EF-A2A1-87E8DD3CB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82" b="23002"/>
          <a:stretch/>
        </p:blipFill>
        <p:spPr>
          <a:xfrm>
            <a:off x="2062346" y="1628800"/>
            <a:ext cx="5224988" cy="23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Conditional Probability and Bayes Theorem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Let’s observe word “actually” and “positive” review</a:t>
            </a:r>
          </a:p>
          <a:p>
            <a:pPr lvl="1"/>
            <a:r>
              <a:rPr lang="en-US" altLang="ko-KR" dirty="0"/>
              <a:t>Hypothesis (H): Review is something that we want to know</a:t>
            </a:r>
          </a:p>
          <a:p>
            <a:pPr lvl="1"/>
            <a:r>
              <a:rPr lang="en-US" altLang="ko-KR" dirty="0"/>
              <a:t>Evidence (E): Word is something that we can observe</a:t>
            </a:r>
          </a:p>
          <a:p>
            <a:r>
              <a:rPr lang="en-US" altLang="ko-KR" dirty="0"/>
              <a:t>What you just found out is</a:t>
            </a:r>
          </a:p>
          <a:p>
            <a:pPr lvl="1"/>
            <a:r>
              <a:rPr lang="en-US" altLang="ko-KR" dirty="0"/>
              <a:t>P(E=“actually” | H=“positive”)</a:t>
            </a:r>
            <a:br>
              <a:rPr lang="en-US" altLang="ko-KR" dirty="0"/>
            </a:br>
            <a:r>
              <a:rPr lang="en-US" altLang="ko-KR" dirty="0"/>
              <a:t>= P(H=“positive” and E=“actually”) / P(H=“positive”)</a:t>
            </a:r>
          </a:p>
          <a:p>
            <a:r>
              <a:rPr lang="en-US" altLang="ko-KR" dirty="0"/>
              <a:t>Our what-if question is </a:t>
            </a:r>
          </a:p>
          <a:p>
            <a:pPr lvl="1"/>
            <a:r>
              <a:rPr lang="en-US" altLang="ko-KR" dirty="0"/>
              <a:t>We know E, we don’t know H, can we find out H with E?</a:t>
            </a:r>
          </a:p>
          <a:p>
            <a:pPr lvl="1"/>
            <a:r>
              <a:rPr lang="en-US" altLang="ko-KR" dirty="0"/>
              <a:t>Then what we need is P(H|E), not P(E|H)</a:t>
            </a:r>
          </a:p>
          <a:p>
            <a:pPr lvl="1"/>
            <a:r>
              <a:rPr lang="en-US" altLang="ko-KR" dirty="0"/>
              <a:t>What can we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DE661C-8642-4EEE-ACCE-F2C7C0EC1C40}"/>
                  </a:ext>
                </a:extLst>
              </p:cNvPr>
              <p:cNvSpPr txBox="1"/>
              <p:nvPr/>
            </p:nvSpPr>
            <p:spPr>
              <a:xfrm>
                <a:off x="5508104" y="5363601"/>
                <a:ext cx="3384376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DE661C-8642-4EEE-ACCE-F2C7C0EC1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363601"/>
                <a:ext cx="338437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86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Product Review and Sentiment Analysis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</a:p>
          <a:p>
            <a:pPr lvl="1"/>
            <a:r>
              <a:rPr lang="en-US" altLang="ko-KR" dirty="0"/>
              <a:t>Product information</a:t>
            </a:r>
          </a:p>
          <a:p>
            <a:pPr lvl="1"/>
            <a:r>
              <a:rPr lang="en-US" altLang="ko-KR" dirty="0"/>
              <a:t>Also, product review</a:t>
            </a:r>
          </a:p>
          <a:p>
            <a:r>
              <a:rPr lang="en-US" altLang="ko-KR" dirty="0"/>
              <a:t>Product review</a:t>
            </a:r>
          </a:p>
          <a:p>
            <a:pPr lvl="1"/>
            <a:r>
              <a:rPr lang="en-US" altLang="ko-KR" dirty="0"/>
              <a:t>Some are positive</a:t>
            </a:r>
          </a:p>
          <a:p>
            <a:pPr lvl="1"/>
            <a:r>
              <a:rPr lang="en-US" altLang="ko-KR" dirty="0"/>
              <a:t>Some are negative</a:t>
            </a:r>
          </a:p>
          <a:p>
            <a:r>
              <a:rPr lang="en-US" altLang="ko-KR" dirty="0"/>
              <a:t>What-if we have 10,000 reviews and want to find the negative ones?</a:t>
            </a:r>
          </a:p>
          <a:p>
            <a:r>
              <a:rPr lang="en-US" altLang="ko-KR" dirty="0"/>
              <a:t>Bayes theorem</a:t>
            </a:r>
          </a:p>
          <a:p>
            <a:pPr lvl="1"/>
            <a:r>
              <a:rPr lang="en-US" altLang="ko-KR" dirty="0"/>
              <a:t>E: observation of a word</a:t>
            </a:r>
          </a:p>
          <a:p>
            <a:pPr lvl="1"/>
            <a:r>
              <a:rPr lang="en-US" altLang="ko-KR" dirty="0"/>
              <a:t>H: sentiment label</a:t>
            </a:r>
          </a:p>
          <a:p>
            <a:pPr lvl="1"/>
            <a:r>
              <a:rPr lang="en-US" altLang="ko-KR" dirty="0"/>
              <a:t>Given E, we want to know H</a:t>
            </a:r>
          </a:p>
          <a:p>
            <a:r>
              <a:rPr lang="en-US" altLang="ko-KR" dirty="0"/>
              <a:t>But what if we have many words?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C5426-0E9D-4C46-ACD8-AED41569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86" y="2089140"/>
            <a:ext cx="4672301" cy="907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8A28C-BFAC-48B8-8B4A-DC5291C7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720244"/>
            <a:ext cx="3546955" cy="1343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4FF9D8-C852-4F97-AF69-76CF639E328B}"/>
                  </a:ext>
                </a:extLst>
              </p:cNvPr>
              <p:cNvSpPr txBox="1"/>
              <p:nvPr/>
            </p:nvSpPr>
            <p:spPr>
              <a:xfrm>
                <a:off x="5508104" y="5363601"/>
                <a:ext cx="3384376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4FF9D8-C852-4F97-AF69-76CF639E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363601"/>
                <a:ext cx="338437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Many Words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A3D7095-6315-4F75-95C5-78D841352DF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Many words == many evidence E, such as E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E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E</a:t>
                </a:r>
                <a:r>
                  <a:rPr lang="en-US" altLang="ko-KR" baseline="-25000" dirty="0"/>
                  <a:t>3</a:t>
                </a:r>
                <a:r>
                  <a:rPr lang="en-US" altLang="ko-KR" dirty="0"/>
                  <a:t>, E</a:t>
                </a:r>
                <a:r>
                  <a:rPr lang="en-US" altLang="ko-KR" baseline="-25000" dirty="0"/>
                  <a:t>4</a:t>
                </a:r>
                <a:r>
                  <a:rPr lang="en-US" altLang="ko-KR" dirty="0"/>
                  <a:t>…</a:t>
                </a:r>
              </a:p>
              <a:p>
                <a:pPr lvl="1"/>
                <a:r>
                  <a:rPr lang="en-US" altLang="ko-KR" dirty="0"/>
                  <a:t>Let’s imagine that a review has N words</a:t>
                </a:r>
              </a:p>
              <a:p>
                <a:pPr lvl="2"/>
                <a:r>
                  <a:rPr lang="en-US" altLang="ko-KR" dirty="0"/>
                  <a:t>We have E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… E</a:t>
                </a:r>
                <a:r>
                  <a:rPr lang="en-US" altLang="ko-KR" baseline="-25000" dirty="0"/>
                  <a:t>N</a:t>
                </a:r>
              </a:p>
              <a:p>
                <a:pPr lvl="1"/>
                <a:r>
                  <a:rPr lang="en-US" altLang="ko-KR" dirty="0"/>
                  <a:t>Now we make a simple but big </a:t>
                </a:r>
                <a:br>
                  <a:rPr lang="en-US" altLang="ko-KR" dirty="0"/>
                </a:br>
                <a:r>
                  <a:rPr lang="en-US" altLang="ko-KR" dirty="0"/>
                  <a:t>assumption</a:t>
                </a:r>
              </a:p>
              <a:p>
                <a:pPr lvl="2"/>
                <a:r>
                  <a:rPr lang="en-US" altLang="ko-KR" dirty="0"/>
                  <a:t>Each word usage is independent to</a:t>
                </a:r>
                <a:br>
                  <a:rPr lang="en-US" altLang="ko-KR" dirty="0"/>
                </a:br>
                <a:r>
                  <a:rPr lang="en-US" altLang="ko-KR" dirty="0"/>
                  <a:t>other word usages given a sentiment label</a:t>
                </a:r>
              </a:p>
              <a:p>
                <a:pPr lvl="2"/>
                <a:r>
                  <a:rPr lang="en-US" altLang="ko-KR" dirty="0"/>
                  <a:t>Not true, but make things easy</a:t>
                </a:r>
              </a:p>
              <a:p>
                <a:pPr lvl="2"/>
                <a:r>
                  <a:rPr lang="en-US" altLang="ko-KR" dirty="0"/>
                  <a:t>This means that E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,..E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 are independent events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If the </a:t>
                </a:r>
                <a:r>
                  <a:rPr lang="en-US" altLang="ko-KR" dirty="0" err="1"/>
                  <a:t>d</a:t>
                </a:r>
                <a:r>
                  <a:rPr lang="en-US" altLang="ko-KR" baseline="30000" dirty="0" err="1"/>
                  <a:t>th</a:t>
                </a:r>
                <a:r>
                  <a:rPr lang="en-US" altLang="ko-KR" dirty="0"/>
                  <a:t> review is given,</a:t>
                </a:r>
              </a:p>
              <a:p>
                <a:pPr lvl="1"/>
                <a:r>
                  <a:rPr lang="en-US" altLang="ko-KR" dirty="0"/>
                  <a:t>The most likely sentiment label is</a:t>
                </a:r>
              </a:p>
              <a:p>
                <a:pPr lvl="2"/>
                <a:r>
                  <a:rPr lang="en-US" altLang="ko-KR" dirty="0"/>
                  <a:t>h with the highest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A3D7095-6315-4F75-95C5-78D841352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53948-266C-4EA1-85BE-FD3CF6341344}"/>
                  </a:ext>
                </a:extLst>
              </p:cNvPr>
              <p:cNvSpPr txBox="1"/>
              <p:nvPr/>
            </p:nvSpPr>
            <p:spPr>
              <a:xfrm>
                <a:off x="5383765" y="1697911"/>
                <a:ext cx="3672408" cy="1512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53948-266C-4EA1-85BE-FD3CF634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65" y="1697911"/>
                <a:ext cx="3672408" cy="151240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099E4-1B90-4F13-9ACC-26516186C7D7}"/>
                  </a:ext>
                </a:extLst>
              </p:cNvPr>
              <p:cNvSpPr txBox="1"/>
              <p:nvPr/>
            </p:nvSpPr>
            <p:spPr>
              <a:xfrm>
                <a:off x="5409183" y="4221088"/>
                <a:ext cx="3672408" cy="1844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altLang="ko-KR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# of words in </a:t>
                </a:r>
                <a:r>
                  <a:rPr lang="en-US" altLang="ko-KR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 </a:t>
                </a:r>
                <a:r>
                  <a:rPr lang="en-US" altLang="ko-KR" sz="20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th</a:t>
                </a:r>
                <a:r>
                  <a:rPr lang="en-US" altLang="ko-KR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review</a:t>
                </a:r>
                <a:endParaRPr lang="ko-KR" altLang="en-US" sz="20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099E4-1B90-4F13-9ACC-26516186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83" y="4221088"/>
                <a:ext cx="3672408" cy="1844159"/>
              </a:xfrm>
              <a:prstGeom prst="rect">
                <a:avLst/>
              </a:prstGeom>
              <a:blipFill>
                <a:blip r:embed="rId4"/>
                <a:stretch>
                  <a:fillRect l="-2322" b="-7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95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Locate your folder where you downloaded .csv file</a:t>
            </a:r>
          </a:p>
          <a:p>
            <a:pPr lvl="1"/>
            <a:r>
              <a:rPr lang="en-US" altLang="ko-KR" dirty="0"/>
              <a:t>Open the file with the text editor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‘main.py’ opens the dataset in Python</a:t>
            </a:r>
          </a:p>
          <a:p>
            <a:pPr lvl="1"/>
            <a:r>
              <a:rPr lang="en-US" altLang="ko-KR" dirty="0"/>
              <a:t>word.csv</a:t>
            </a:r>
          </a:p>
          <a:p>
            <a:pPr lvl="1"/>
            <a:r>
              <a:rPr lang="en-US" altLang="ko-KR" dirty="0"/>
              <a:t>sentidata.csv</a:t>
            </a:r>
          </a:p>
          <a:p>
            <a:r>
              <a:rPr lang="en-US" altLang="ko-KR" dirty="0"/>
              <a:t>See what it stores</a:t>
            </a:r>
          </a:p>
          <a:p>
            <a:pPr lvl="1"/>
            <a:r>
              <a:rPr lang="en-US" altLang="ko-KR" dirty="0" err="1"/>
              <a:t>sentidata</a:t>
            </a:r>
            <a:endParaRPr lang="en-US" altLang="ko-KR" dirty="0"/>
          </a:p>
          <a:p>
            <a:pPr lvl="2"/>
            <a:r>
              <a:rPr lang="en-US" altLang="ko-KR" dirty="0"/>
              <a:t>Row: 198 product reviews</a:t>
            </a:r>
          </a:p>
          <a:p>
            <a:pPr lvl="2"/>
            <a:r>
              <a:rPr lang="en-US" altLang="ko-KR" dirty="0"/>
              <a:t>Col: </a:t>
            </a:r>
          </a:p>
          <a:p>
            <a:pPr lvl="3"/>
            <a:r>
              <a:rPr lang="en-US" altLang="ko-KR" dirty="0"/>
              <a:t>0-28624: whether the review contains a certain word (1) or not (0)</a:t>
            </a:r>
          </a:p>
          <a:p>
            <a:pPr lvl="3"/>
            <a:r>
              <a:rPr lang="en-US" altLang="ko-KR" dirty="0"/>
              <a:t>28625: whether the review is positive (1) or not (0)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Row: 28624 words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F038FB7-F771-4C1A-802D-8405CC186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" r="62679" b="83971"/>
          <a:stretch/>
        </p:blipFill>
        <p:spPr>
          <a:xfrm>
            <a:off x="786408" y="1628800"/>
            <a:ext cx="4937720" cy="576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ECFBE8-77F3-4D23-BD20-BFE4A73B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53" y="1628800"/>
            <a:ext cx="2610991" cy="27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8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Tasks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Complete the below codes in ‘SentiAnalyzer.py’</a:t>
            </a:r>
          </a:p>
          <a:p>
            <a:r>
              <a:rPr lang="en-US" altLang="ko-KR" dirty="0"/>
              <a:t>You can run the program with ‘main.py’</a:t>
            </a:r>
            <a:endParaRPr lang="ko-KR" alt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1A767F0-6D3B-49BA-AE9B-A8C83B6A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60622"/>
            <a:ext cx="4467225" cy="23050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E39E5B-78F9-4FFF-B3B5-1C11D071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8" y="3901558"/>
            <a:ext cx="5514272" cy="26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3BC9B98-FA00-4FBB-A1EE-736103B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Recap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DBC08-FFE5-4AC0-91C0-1ACF5DE9A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A0EFB2-8A90-4FE7-ADD4-E97EDA7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82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Expected Result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main.py</a:t>
            </a:r>
          </a:p>
          <a:p>
            <a:pPr lvl="1"/>
            <a:r>
              <a:rPr lang="en-US" altLang="ko-KR" dirty="0"/>
              <a:t>Runs the codes in the </a:t>
            </a:r>
            <a:br>
              <a:rPr lang="en-US" altLang="ko-KR" dirty="0"/>
            </a:br>
            <a:r>
              <a:rPr lang="en-US" altLang="ko-KR" dirty="0"/>
              <a:t>SentiAnalyzer.py</a:t>
            </a:r>
          </a:p>
          <a:p>
            <a:r>
              <a:rPr lang="en-US" altLang="ko-KR" dirty="0"/>
              <a:t>Why </a:t>
            </a:r>
          </a:p>
          <a:p>
            <a:pPr lvl="1"/>
            <a:r>
              <a:rPr lang="en-US" altLang="ko-KR" dirty="0"/>
              <a:t>Pos, neg are negative values?</a:t>
            </a:r>
          </a:p>
          <a:p>
            <a:pPr lvl="1"/>
            <a:r>
              <a:rPr lang="en-US" altLang="ko-KR" dirty="0"/>
              <a:t>Why use logs?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CB88-157E-4882-B1A3-C362D304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05" y="4059153"/>
            <a:ext cx="448627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512B5-9735-4A39-B71F-03A31DDD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124744"/>
            <a:ext cx="3343275" cy="219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2F0B7-4D13-44D4-99E6-DB213F0552F0}"/>
              </a:ext>
            </a:extLst>
          </p:cNvPr>
          <p:cNvSpPr txBox="1"/>
          <p:nvPr/>
        </p:nvSpPr>
        <p:spPr>
          <a:xfrm>
            <a:off x="4399721" y="37210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elvetica" panose="020B0604020202020204" pitchFamily="34" charset="0"/>
                <a:cs typeface="Helvetica" panose="020B0604020202020204" pitchFamily="34" charset="0"/>
              </a:rPr>
              <a:t>Expected </a:t>
            </a:r>
            <a:r>
              <a:rPr lang="en-US" altLang="ko-K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Resuls</a:t>
            </a:r>
            <a:endParaRPr lang="ko-KR" alt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1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Announcement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Download python via </a:t>
            </a:r>
            <a:r>
              <a:rPr lang="en-US" altLang="ko-KR" b="1" dirty="0"/>
              <a:t>Anaconda</a:t>
            </a:r>
          </a:p>
          <a:p>
            <a:pPr marL="708660" lvl="2">
              <a:buClr>
                <a:schemeClr val="accent1"/>
              </a:buClr>
            </a:pPr>
            <a:r>
              <a:rPr lang="en-US" altLang="ko-KR" dirty="0"/>
              <a:t>We will use </a:t>
            </a:r>
            <a:r>
              <a:rPr lang="en-US" altLang="ko-KR" b="1" dirty="0" err="1"/>
              <a:t>numpy</a:t>
            </a:r>
            <a:r>
              <a:rPr lang="en-US" altLang="ko-KR" dirty="0"/>
              <a:t> library from next class</a:t>
            </a:r>
          </a:p>
          <a:p>
            <a:pPr marL="708660" lvl="2">
              <a:buClr>
                <a:schemeClr val="accent1"/>
              </a:buClr>
            </a:pPr>
            <a:r>
              <a:rPr lang="en-US" altLang="ko-KR" dirty="0"/>
              <a:t>Search ‘python anaconda’ and download Python 3.6 version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D96E9F-C097-46C4-B1BF-474EC6F41E41}"/>
              </a:ext>
            </a:extLst>
          </p:cNvPr>
          <p:cNvGrpSpPr/>
          <p:nvPr/>
        </p:nvGrpSpPr>
        <p:grpSpPr>
          <a:xfrm>
            <a:off x="1356564" y="2464703"/>
            <a:ext cx="6430873" cy="3628122"/>
            <a:chOff x="1381487" y="2680798"/>
            <a:chExt cx="6430873" cy="36281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32DD06-010E-4C19-9051-467CB3B3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487" y="2680798"/>
              <a:ext cx="6430873" cy="362812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5D0B9D-9E6B-4435-B876-E67E6AF749A7}"/>
                </a:ext>
              </a:extLst>
            </p:cNvPr>
            <p:cNvSpPr/>
            <p:nvPr/>
          </p:nvSpPr>
          <p:spPr>
            <a:xfrm>
              <a:off x="2771800" y="5112862"/>
              <a:ext cx="1814262" cy="1052442"/>
            </a:xfrm>
            <a:prstGeom prst="rect">
              <a:avLst/>
            </a:pr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35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Announcement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/>
          <a:p>
            <a:r>
              <a:rPr lang="en-US" altLang="ko-KR" dirty="0"/>
              <a:t>Download python via </a:t>
            </a:r>
            <a:r>
              <a:rPr lang="en-US" altLang="ko-KR" b="1" dirty="0"/>
              <a:t>Anaconda</a:t>
            </a:r>
          </a:p>
          <a:p>
            <a:pPr lvl="1"/>
            <a:r>
              <a:rPr lang="en-US" altLang="ko-KR" dirty="0"/>
              <a:t>We will use </a:t>
            </a:r>
            <a:r>
              <a:rPr lang="en-US" altLang="ko-KR" b="1" dirty="0" err="1"/>
              <a:t>numpy</a:t>
            </a:r>
            <a:r>
              <a:rPr lang="en-US" altLang="ko-KR" dirty="0"/>
              <a:t> library from next class</a:t>
            </a:r>
          </a:p>
          <a:p>
            <a:pPr lvl="1"/>
            <a:r>
              <a:rPr lang="en-US" altLang="ko-KR" dirty="0"/>
              <a:t>There are many convenient functions provided by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2"/>
            <a:r>
              <a:rPr lang="en-US" altLang="ko-KR" dirty="0"/>
              <a:t>Matrix multiplication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777240" lvl="2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lvl="2"/>
            <a:r>
              <a:rPr lang="en-US" altLang="ko-KR" dirty="0"/>
              <a:t>Find index of list with condition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872A2-76D2-4806-B01C-D8D08D3F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5179"/>
            <a:ext cx="1714500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662772-36AE-4F70-A96F-C5590D5C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346231"/>
            <a:ext cx="323850" cy="276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56044F-28D7-4DE1-8D9A-4794DF85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400244"/>
            <a:ext cx="1733550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7A23A5-3BA3-4044-906C-398391FD7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986" y="5661248"/>
            <a:ext cx="4000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EECBA-B438-407E-9E97-D491290A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71B31-485E-407C-B892-B786EF7CF7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Programming Environment</a:t>
            </a:r>
            <a:endParaRPr lang="ko-KR" altLang="en-US" dirty="0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F538BA8F-4385-444F-A443-7EFB8681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4" y="1348661"/>
            <a:ext cx="8571900" cy="5263527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CE5C245-A4DC-4A28-A23C-2B2A1FF9192B}"/>
              </a:ext>
            </a:extLst>
          </p:cNvPr>
          <p:cNvSpPr/>
          <p:nvPr/>
        </p:nvSpPr>
        <p:spPr>
          <a:xfrm>
            <a:off x="62218" y="1444829"/>
            <a:ext cx="2088232" cy="3168352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51F7F5B-97D5-4FCD-AFD1-FC25C3AAA2BF}"/>
              </a:ext>
            </a:extLst>
          </p:cNvPr>
          <p:cNvSpPr/>
          <p:nvPr/>
        </p:nvSpPr>
        <p:spPr>
          <a:xfrm>
            <a:off x="1436684" y="1479897"/>
            <a:ext cx="7577566" cy="3881267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0D042A7-5D1B-41DB-9DE0-30A347BE3EDA}"/>
              </a:ext>
            </a:extLst>
          </p:cNvPr>
          <p:cNvSpPr/>
          <p:nvPr/>
        </p:nvSpPr>
        <p:spPr>
          <a:xfrm>
            <a:off x="62218" y="5057801"/>
            <a:ext cx="8952031" cy="1550748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7D57CD6-4C93-41D6-8EE2-2617F97E844A}"/>
              </a:ext>
            </a:extLst>
          </p:cNvPr>
          <p:cNvSpPr/>
          <p:nvPr/>
        </p:nvSpPr>
        <p:spPr>
          <a:xfrm>
            <a:off x="7113331" y="1391794"/>
            <a:ext cx="1740177" cy="408406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ular Callout 10">
            <a:extLst>
              <a:ext uri="{FF2B5EF4-FFF2-40B4-BE49-F238E27FC236}">
                <a16:creationId xmlns:a16="http://schemas.microsoft.com/office/drawing/2014/main" id="{22CA6718-325F-4E0D-8B47-CD113122DC78}"/>
              </a:ext>
            </a:extLst>
          </p:cNvPr>
          <p:cNvSpPr/>
          <p:nvPr/>
        </p:nvSpPr>
        <p:spPr>
          <a:xfrm>
            <a:off x="108491" y="746339"/>
            <a:ext cx="2016224" cy="576064"/>
          </a:xfrm>
          <a:prstGeom prst="wedgeRectCallout">
            <a:avLst/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Program File Lists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E7EA22F7-B57E-4DA3-B684-BE8F27D2DA76}"/>
              </a:ext>
            </a:extLst>
          </p:cNvPr>
          <p:cNvSpPr/>
          <p:nvPr/>
        </p:nvSpPr>
        <p:spPr>
          <a:xfrm>
            <a:off x="7091036" y="706979"/>
            <a:ext cx="2016224" cy="576064"/>
          </a:xfrm>
          <a:prstGeom prst="wedgeRectCallout">
            <a:avLst>
              <a:gd name="adj1" fmla="val -19370"/>
              <a:gd name="adj2" fmla="val 84688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Execution Buttons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6442899E-9D3E-44AB-AC66-C616723667C7}"/>
              </a:ext>
            </a:extLst>
          </p:cNvPr>
          <p:cNvSpPr/>
          <p:nvPr/>
        </p:nvSpPr>
        <p:spPr>
          <a:xfrm>
            <a:off x="3024946" y="5869193"/>
            <a:ext cx="2016224" cy="576064"/>
          </a:xfrm>
          <a:prstGeom prst="wedgeRectCallout">
            <a:avLst>
              <a:gd name="adj1" fmla="val -108452"/>
              <a:gd name="adj2" fmla="val -63420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Run Result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4041D3C-55DA-4FE2-9F7F-D208D133F536}"/>
              </a:ext>
            </a:extLst>
          </p:cNvPr>
          <p:cNvSpPr/>
          <p:nvPr/>
        </p:nvSpPr>
        <p:spPr>
          <a:xfrm>
            <a:off x="3651334" y="2388011"/>
            <a:ext cx="2768352" cy="108314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</a:p>
          <a:p>
            <a:pPr algn="ctr"/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Editor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9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9F1D44-3BF5-40C2-82F7-3D4348FBFE8E}"/>
              </a:ext>
            </a:extLst>
          </p:cNvPr>
          <p:cNvGrpSpPr/>
          <p:nvPr/>
        </p:nvGrpSpPr>
        <p:grpSpPr>
          <a:xfrm>
            <a:off x="1854018" y="1479097"/>
            <a:ext cx="5305425" cy="4730534"/>
            <a:chOff x="1043608" y="1713978"/>
            <a:chExt cx="5305425" cy="47305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D4CA1C0-A247-40D8-AE12-70D3C6896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660"/>
            <a:stretch/>
          </p:blipFill>
          <p:spPr>
            <a:xfrm>
              <a:off x="1043608" y="1713978"/>
              <a:ext cx="5305425" cy="271656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86051AD-DDB3-458C-B1AD-04BC8A41D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20540"/>
            <a:stretch/>
          </p:blipFill>
          <p:spPr>
            <a:xfrm>
              <a:off x="1043608" y="4430540"/>
              <a:ext cx="5305425" cy="2013972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360B29-1A76-4AA5-9BFE-F913466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45230-F247-4049-8829-731883109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6E5A316-8A5D-45E9-93CA-865A0398EDF6}"/>
              </a:ext>
            </a:extLst>
          </p:cNvPr>
          <p:cNvSpPr/>
          <p:nvPr/>
        </p:nvSpPr>
        <p:spPr>
          <a:xfrm>
            <a:off x="6224438" y="1256476"/>
            <a:ext cx="2857153" cy="936104"/>
          </a:xfrm>
          <a:prstGeom prst="wedgeRectCallout">
            <a:avLst>
              <a:gd name="adj1" fmla="val -134383"/>
              <a:gd name="adj2" fmla="val -1320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 variable statements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 of ‘ and “ work as wrappers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12211A3-49BA-4BED-BC1A-079CFEA780D4}"/>
              </a:ext>
            </a:extLst>
          </p:cNvPr>
          <p:cNvSpPr/>
          <p:nvPr/>
        </p:nvSpPr>
        <p:spPr>
          <a:xfrm>
            <a:off x="6224438" y="2372315"/>
            <a:ext cx="2857153" cy="936104"/>
          </a:xfrm>
          <a:prstGeom prst="wedgeRectCallout">
            <a:avLst>
              <a:gd name="adj1" fmla="val -104217"/>
              <a:gd name="adj2" fmla="val -6415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 value equivalence test, quite simple!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0B1361C-1A0C-418C-81B4-B16557D8D13C}"/>
              </a:ext>
            </a:extLst>
          </p:cNvPr>
          <p:cNvSpPr/>
          <p:nvPr/>
        </p:nvSpPr>
        <p:spPr>
          <a:xfrm>
            <a:off x="5984107" y="3424342"/>
            <a:ext cx="3096345" cy="936104"/>
          </a:xfrm>
          <a:prstGeom prst="wedgeRectCallout">
            <a:avLst>
              <a:gd name="adj1" fmla="val -115693"/>
              <a:gd name="adj2" fmla="val -11186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 variable is actually a linear collection of letters, and the letters have indexes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B9648BF-5E91-45BB-B69D-24EA345DED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8000" y="10695"/>
          <a:ext cx="6096000" cy="87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14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15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8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-15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-14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-13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-12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-11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-10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-9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-8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-7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-6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-5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-4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-3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-2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-1</a:t>
                      </a:r>
                      <a:endParaRPr lang="ko-KR" altLang="en-US" sz="1050" dirty="0">
                        <a:solidFill>
                          <a:schemeClr val="tx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292575CE-F534-476B-9706-80493421E746}"/>
              </a:ext>
            </a:extLst>
          </p:cNvPr>
          <p:cNvSpPr/>
          <p:nvPr/>
        </p:nvSpPr>
        <p:spPr>
          <a:xfrm>
            <a:off x="63274" y="3424342"/>
            <a:ext cx="1635261" cy="936104"/>
          </a:xfrm>
          <a:prstGeom prst="wedgeRectCallout">
            <a:avLst>
              <a:gd name="adj1" fmla="val 65489"/>
              <a:gd name="adj2" fmla="val -6012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 how the string operators work!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0EB39780-F8B7-43F6-B1FD-7FE431923B6E}"/>
              </a:ext>
            </a:extLst>
          </p:cNvPr>
          <p:cNvSpPr/>
          <p:nvPr/>
        </p:nvSpPr>
        <p:spPr>
          <a:xfrm>
            <a:off x="5360341" y="4830874"/>
            <a:ext cx="1728193" cy="936104"/>
          </a:xfrm>
          <a:prstGeom prst="wedgeRectCallout">
            <a:avLst>
              <a:gd name="adj1" fmla="val -188498"/>
              <a:gd name="adj2" fmla="val -13401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 check in collection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1261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180C5D-BABB-4C15-B33A-F9C598E7382C}"/>
              </a:ext>
            </a:extLst>
          </p:cNvPr>
          <p:cNvGrpSpPr/>
          <p:nvPr/>
        </p:nvGrpSpPr>
        <p:grpSpPr>
          <a:xfrm>
            <a:off x="2041605" y="2392533"/>
            <a:ext cx="5671809" cy="4017835"/>
            <a:chOff x="2277235" y="2392533"/>
            <a:chExt cx="5671809" cy="401783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A49E268-491A-468E-A26D-DCC7C0D08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1669" y="2392533"/>
              <a:ext cx="5667375" cy="196215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8844826-259B-4DAC-A146-EB2A9BF20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29918"/>
            <a:stretch/>
          </p:blipFill>
          <p:spPr>
            <a:xfrm>
              <a:off x="2277235" y="4343443"/>
              <a:ext cx="5667374" cy="2066925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360B29-1A76-4AA5-9BFE-F913466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45230-F247-4049-8829-731883109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Index in Sequence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E9B2-B936-4CB0-BF95-03AA4BAEEEA9}"/>
              </a:ext>
            </a:extLst>
          </p:cNvPr>
          <p:cNvSpPr txBox="1"/>
          <p:nvPr/>
        </p:nvSpPr>
        <p:spPr>
          <a:xfrm>
            <a:off x="539552" y="1124744"/>
            <a:ext cx="3963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This index applies to strings</a:t>
            </a:r>
          </a:p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as well as tuples, lists</a:t>
            </a:r>
          </a:p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Applies to any sequence variables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ular Callout 6">
            <a:extLst>
              <a:ext uri="{FF2B5EF4-FFF2-40B4-BE49-F238E27FC236}">
                <a16:creationId xmlns:a16="http://schemas.microsoft.com/office/drawing/2014/main" id="{1ED90E43-FB93-4ACF-B098-5D39636445E4}"/>
              </a:ext>
            </a:extLst>
          </p:cNvPr>
          <p:cNvSpPr/>
          <p:nvPr/>
        </p:nvSpPr>
        <p:spPr>
          <a:xfrm>
            <a:off x="5364088" y="1596544"/>
            <a:ext cx="2423558" cy="648072"/>
          </a:xfrm>
          <a:prstGeom prst="wedgeRectCallout">
            <a:avLst>
              <a:gd name="adj1" fmla="val -81834"/>
              <a:gd name="adj2" fmla="val 14318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 index of a sequence, or an array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ular Callout 7">
            <a:extLst>
              <a:ext uri="{FF2B5EF4-FFF2-40B4-BE49-F238E27FC236}">
                <a16:creationId xmlns:a16="http://schemas.microsoft.com/office/drawing/2014/main" id="{502948BA-10D4-435A-BD62-C09397418C1B}"/>
              </a:ext>
            </a:extLst>
          </p:cNvPr>
          <p:cNvSpPr/>
          <p:nvPr/>
        </p:nvSpPr>
        <p:spPr>
          <a:xfrm>
            <a:off x="5220072" y="2645957"/>
            <a:ext cx="2423558" cy="648072"/>
          </a:xfrm>
          <a:prstGeom prst="wedgeRectCallout">
            <a:avLst>
              <a:gd name="adj1" fmla="val -127086"/>
              <a:gd name="adj2" fmla="val 1528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x:y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from x to y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ular Callout 8">
            <a:extLst>
              <a:ext uri="{FF2B5EF4-FFF2-40B4-BE49-F238E27FC236}">
                <a16:creationId xmlns:a16="http://schemas.microsoft.com/office/drawing/2014/main" id="{981EF657-08F2-4C61-989C-14A836C09D36}"/>
              </a:ext>
            </a:extLst>
          </p:cNvPr>
          <p:cNvSpPr/>
          <p:nvPr/>
        </p:nvSpPr>
        <p:spPr>
          <a:xfrm>
            <a:off x="5215743" y="3394797"/>
            <a:ext cx="2423558" cy="648072"/>
          </a:xfrm>
          <a:prstGeom prst="wedgeRectCallout">
            <a:avLst>
              <a:gd name="adj1" fmla="val -123273"/>
              <a:gd name="adj2" fmla="val -2003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x:y:z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" pitchFamily="2" charset="2"/>
              </a:rPr>
              <a:t> from x to y with z steps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ular Callout 9">
            <a:extLst>
              <a:ext uri="{FF2B5EF4-FFF2-40B4-BE49-F238E27FC236}">
                <a16:creationId xmlns:a16="http://schemas.microsoft.com/office/drawing/2014/main" id="{838EF862-286A-4256-95B3-ABFC8CE973F2}"/>
              </a:ext>
            </a:extLst>
          </p:cNvPr>
          <p:cNvSpPr/>
          <p:nvPr/>
        </p:nvSpPr>
        <p:spPr>
          <a:xfrm>
            <a:off x="4182916" y="5157350"/>
            <a:ext cx="3456385" cy="864096"/>
          </a:xfrm>
          <a:prstGeom prst="wedgeRectCallout">
            <a:avLst>
              <a:gd name="adj1" fmla="val -72482"/>
              <a:gd name="adj2" fmla="val -15303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Default: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 = the length of the sequence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 = 1</a:t>
            </a:r>
            <a:endParaRPr lang="ko-KR" alt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360B29-1A76-4AA5-9BFE-F913466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45230-F247-4049-8829-731883109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6CFCF6-47D0-4DFA-82AB-7BDE0BAF8F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6552282" cy="5688013"/>
          </a:xfrm>
        </p:spPr>
        <p:txBody>
          <a:bodyPr/>
          <a:lstStyle/>
          <a:p>
            <a:r>
              <a:rPr lang="en-US" altLang="ko-KR" dirty="0"/>
              <a:t>A loop statement</a:t>
            </a:r>
          </a:p>
          <a:p>
            <a:r>
              <a:rPr lang="en-US" altLang="ko-KR" dirty="0"/>
              <a:t>The most common loop statement in programming languages</a:t>
            </a:r>
          </a:p>
          <a:p>
            <a:pPr lvl="1"/>
            <a:r>
              <a:rPr lang="en-US" altLang="ko-KR" b="1" dirty="0"/>
              <a:t>  for</a:t>
            </a:r>
            <a:r>
              <a:rPr lang="en-US" altLang="ko-KR" dirty="0"/>
              <a:t> </a:t>
            </a:r>
            <a:r>
              <a:rPr lang="en-US" altLang="ko-KR" i="1" dirty="0"/>
              <a:t>variable</a:t>
            </a:r>
            <a:r>
              <a:rPr lang="en-US" altLang="ko-KR" dirty="0"/>
              <a:t> in </a:t>
            </a:r>
            <a:r>
              <a:rPr lang="en-US" altLang="ko-KR" i="1" dirty="0"/>
              <a:t>sequence</a:t>
            </a:r>
            <a:r>
              <a:rPr lang="en-US" altLang="ko-KR" b="1" dirty="0"/>
              <a:t>:</a:t>
            </a:r>
          </a:p>
          <a:p>
            <a:pPr marL="777240" lvl="2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 for loop</a:t>
            </a:r>
          </a:p>
          <a:p>
            <a:pPr marL="777240" lvl="2" indent="0">
              <a:buNone/>
            </a:pPr>
            <a:r>
              <a:rPr lang="en-US" altLang="ko-KR" b="1" dirty="0"/>
              <a:t>else:</a:t>
            </a:r>
          </a:p>
          <a:p>
            <a:pPr marL="777240" lvl="2" indent="0">
              <a:buNone/>
            </a:pPr>
            <a:r>
              <a:rPr lang="en-US" altLang="ko-KR" dirty="0"/>
              <a:t>	when for-loop is finished without a break</a:t>
            </a:r>
          </a:p>
          <a:p>
            <a:r>
              <a:rPr lang="en-US" altLang="ko-KR" dirty="0"/>
              <a:t>Some useful statements for loops</a:t>
            </a:r>
          </a:p>
          <a:p>
            <a:pPr lvl="1"/>
            <a:r>
              <a:rPr lang="en-US" altLang="ko-KR" i="1" dirty="0"/>
              <a:t>continue</a:t>
            </a:r>
          </a:p>
          <a:p>
            <a:pPr lvl="1"/>
            <a:r>
              <a:rPr lang="en-US" altLang="ko-KR" i="1" dirty="0"/>
              <a:t>break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DD3B51-E009-4725-B954-842FE33A92DE}"/>
              </a:ext>
            </a:extLst>
          </p:cNvPr>
          <p:cNvGrpSpPr/>
          <p:nvPr/>
        </p:nvGrpSpPr>
        <p:grpSpPr>
          <a:xfrm>
            <a:off x="6012160" y="-4311"/>
            <a:ext cx="2314576" cy="6866622"/>
            <a:chOff x="3046444" y="38833"/>
            <a:chExt cx="2314576" cy="68666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E6D544E-BDF9-48E0-9EBA-329B0053A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445" y="38833"/>
              <a:ext cx="2314575" cy="5457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9793F9C-4538-4D6F-A673-71BCB14DF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163"/>
            <a:stretch/>
          </p:blipFill>
          <p:spPr>
            <a:xfrm>
              <a:off x="3046444" y="5352880"/>
              <a:ext cx="2314575" cy="155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9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360B29-1A76-4AA5-9BFE-F913466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45230-F247-4049-8829-731883109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/>
              <a:t>Python Program Structure – Another Hello World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6CFCF6-47D0-4DFA-82AB-7BDE0BAF8F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4104010" cy="5688013"/>
          </a:xfrm>
        </p:spPr>
        <p:txBody>
          <a:bodyPr/>
          <a:lstStyle/>
          <a:p>
            <a:r>
              <a:rPr lang="en-US" altLang="ko-KR" dirty="0"/>
              <a:t>Your second Python program in this class</a:t>
            </a:r>
          </a:p>
          <a:p>
            <a:r>
              <a:rPr lang="en-US" altLang="ko-KR" dirty="0"/>
              <a:t>Object-oriented program</a:t>
            </a:r>
          </a:p>
          <a:p>
            <a:pPr lvl="1"/>
            <a:r>
              <a:rPr lang="en-US" altLang="ko-KR" dirty="0"/>
              <a:t>HelloWorld is an object</a:t>
            </a:r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__, __del__, and </a:t>
            </a:r>
            <a:r>
              <a:rPr lang="en-US" altLang="ko-KR" dirty="0" err="1"/>
              <a:t>performAverage</a:t>
            </a:r>
            <a:r>
              <a:rPr lang="en-US" altLang="ko-KR" dirty="0"/>
              <a:t> are methods</a:t>
            </a:r>
          </a:p>
          <a:p>
            <a:r>
              <a:rPr lang="en-US" altLang="ko-KR" dirty="0"/>
              <a:t>Largely in two parts</a:t>
            </a:r>
          </a:p>
          <a:p>
            <a:pPr lvl="1"/>
            <a:r>
              <a:rPr lang="en-US" altLang="ko-KR" dirty="0"/>
              <a:t>Definition part</a:t>
            </a:r>
          </a:p>
          <a:p>
            <a:pPr lvl="1"/>
            <a:r>
              <a:rPr lang="en-US" altLang="ko-KR" dirty="0"/>
              <a:t>Execution part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8448D5-6E40-4808-8809-F88627FBCEDE}"/>
              </a:ext>
            </a:extLst>
          </p:cNvPr>
          <p:cNvGrpSpPr/>
          <p:nvPr/>
        </p:nvGrpSpPr>
        <p:grpSpPr>
          <a:xfrm>
            <a:off x="4353038" y="1412776"/>
            <a:ext cx="4467376" cy="4581027"/>
            <a:chOff x="3097650" y="1484784"/>
            <a:chExt cx="4867275" cy="49911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E209F4-12A4-4AEB-B03C-840F821CD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7650" y="1484784"/>
              <a:ext cx="4867275" cy="34194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BC5413-4AC2-4CBA-BB40-A0EF1DDA6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576"/>
            <a:stretch/>
          </p:blipFill>
          <p:spPr>
            <a:xfrm>
              <a:off x="3097650" y="4904259"/>
              <a:ext cx="4867275" cy="157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3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Additional Knowledge for Exercise (1)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err="1"/>
              <a:t>sentidata</a:t>
            </a:r>
            <a:r>
              <a:rPr lang="en-US" altLang="ko-KR" dirty="0"/>
              <a:t> = [ ]</a:t>
            </a:r>
          </a:p>
          <a:p>
            <a:pPr marL="114300" indent="0">
              <a:buNone/>
            </a:pPr>
            <a:r>
              <a:rPr lang="en-US" altLang="ko-KR" dirty="0"/>
              <a:t>   for loop (</a:t>
            </a:r>
            <a:r>
              <a:rPr lang="en-US" altLang="ko-KR" dirty="0" err="1"/>
              <a:t>sentidata.append</a:t>
            </a:r>
            <a:r>
              <a:rPr lang="en-US" altLang="ko-KR" dirty="0"/>
              <a:t>(row))</a:t>
            </a:r>
          </a:p>
          <a:p>
            <a:pPr lvl="1"/>
            <a:r>
              <a:rPr lang="en-US" altLang="ko-KR" dirty="0"/>
              <a:t>Create a 2-D array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endParaRPr lang="en-US" altLang="ko-KR" sz="1600" dirty="0"/>
          </a:p>
          <a:p>
            <a:r>
              <a:rPr lang="en-US" altLang="ko-KR" dirty="0"/>
              <a:t>zip(v1,v2)</a:t>
            </a:r>
          </a:p>
          <a:p>
            <a:pPr lvl="1"/>
            <a:r>
              <a:rPr lang="en-US" altLang="ko-KR" dirty="0"/>
              <a:t>Call elementwise pair of vector v1 and v2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44CD3-822D-49F2-AFED-76A77CD5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7702"/>
            <a:ext cx="2628684" cy="1111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0D81E3-A53C-465D-88EE-FA119CBD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57" y="2232765"/>
            <a:ext cx="1799832" cy="694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0C01F0-BEBA-4A30-8B9C-BC5C6951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581731"/>
            <a:ext cx="2513386" cy="1162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FA3F44-05BE-457C-8B64-9B80061D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057" y="4779666"/>
            <a:ext cx="945194" cy="7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8EF4CA-1DB6-428D-8545-6D0D329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3255B-FF93-4618-B0CD-D5B5DB630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Additional Knowledge for Exercise (2)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D7095-6315-4F75-95C5-78D841352D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enumerate(list)</a:t>
            </a:r>
          </a:p>
          <a:p>
            <a:pPr lvl="1"/>
            <a:r>
              <a:rPr lang="en-US" altLang="ko-KR" dirty="0"/>
              <a:t>Call index and value together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sum(list)</a:t>
            </a:r>
          </a:p>
          <a:p>
            <a:pPr lvl="1"/>
            <a:r>
              <a:rPr lang="en-US" altLang="ko-KR" dirty="0"/>
              <a:t>Sum of list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ADDE3-3F0D-40A4-9921-47F7BFAB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0" y="4077072"/>
            <a:ext cx="2198449" cy="792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8D7019-7949-42E3-87C3-8EA2D172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57" y="4531618"/>
            <a:ext cx="598370" cy="3375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E12375-ABD7-4114-A590-17E4AC38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30" y="1700808"/>
            <a:ext cx="2912684" cy="1080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2FC29C-CC3A-47AF-8CB1-17B243A3C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957" y="1927969"/>
            <a:ext cx="741096" cy="8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20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886EA93-A0E5-4095-9677-E8A8740868BD}" vid="{A2381122-1B5B-452D-A0A8-6864FD470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B570082-9B7A-4931-B58A-030ECED403D7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83B383F-8525-4BA4-AF4F-EF6A1B7C7268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AAILab-발표자료-템플릿-ver-1</Template>
  <TotalTime>485</TotalTime>
  <Words>851</Words>
  <Application>Microsoft Office PowerPoint</Application>
  <PresentationFormat>화면 슬라이드 쇼(4:3)</PresentationFormat>
  <Paragraphs>270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나눔고딕 ExtraBold</vt:lpstr>
      <vt:lpstr>맑은 고딕</vt:lpstr>
      <vt:lpstr>Arial</vt:lpstr>
      <vt:lpstr>Cambria Math</vt:lpstr>
      <vt:lpstr>Helvetica</vt:lpstr>
      <vt:lpstr>Times New Roman</vt:lpstr>
      <vt:lpstr>Wingdings</vt:lpstr>
      <vt:lpstr>발표 템플릿</vt:lpstr>
      <vt:lpstr>IE260 Lecture 1: Simple Sentiment Analysis</vt:lpstr>
      <vt:lpstr>Short Recap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Offline Class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병후</dc:creator>
  <cp:lastModifiedBy>나 병후</cp:lastModifiedBy>
  <cp:revision>69</cp:revision>
  <cp:lastPrinted>2018-01-19T00:23:58Z</cp:lastPrinted>
  <dcterms:created xsi:type="dcterms:W3CDTF">2019-04-30T10:18:06Z</dcterms:created>
  <dcterms:modified xsi:type="dcterms:W3CDTF">2019-08-16T09:14:53Z</dcterms:modified>
</cp:coreProperties>
</file>