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3" r:id="rId8"/>
    <p:sldId id="273" r:id="rId9"/>
    <p:sldId id="264" r:id="rId10"/>
    <p:sldId id="265" r:id="rId11"/>
    <p:sldId id="268" r:id="rId12"/>
    <p:sldId id="266" r:id="rId13"/>
    <p:sldId id="267" r:id="rId14"/>
    <p:sldId id="269" r:id="rId15"/>
    <p:sldId id="272" r:id="rId16"/>
    <p:sldId id="271" r:id="rId17"/>
    <p:sldId id="270"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695F8-8A66-4604-91B3-A0990233BF5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902E1D9-C089-4446-971A-A24DC62EE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DF8ABB6-76EB-4887-88BE-C5BDE7110EA5}"/>
              </a:ext>
            </a:extLst>
          </p:cNvPr>
          <p:cNvSpPr>
            <a:spLocks noGrp="1"/>
          </p:cNvSpPr>
          <p:nvPr>
            <p:ph type="dt" sz="half" idx="10"/>
          </p:nvPr>
        </p:nvSpPr>
        <p:spPr/>
        <p:txBody>
          <a:bodyPr/>
          <a:lstStyle/>
          <a:p>
            <a:fld id="{30DB9C8F-AE88-4B33-BAD8-03CAFD50345B}" type="datetimeFigureOut">
              <a:rPr lang="fr-FR" smtClean="0"/>
              <a:t>14/09/2021</a:t>
            </a:fld>
            <a:endParaRPr lang="fr-FR"/>
          </a:p>
        </p:txBody>
      </p:sp>
      <p:sp>
        <p:nvSpPr>
          <p:cNvPr id="5" name="Espace réservé du pied de page 4">
            <a:extLst>
              <a:ext uri="{FF2B5EF4-FFF2-40B4-BE49-F238E27FC236}">
                <a16:creationId xmlns:a16="http://schemas.microsoft.com/office/drawing/2014/main" id="{B6F7C124-3095-4BAE-9E06-C8529E4C96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026146-3F2C-4FF0-929C-434F7E804ECD}"/>
              </a:ext>
            </a:extLst>
          </p:cNvPr>
          <p:cNvSpPr>
            <a:spLocks noGrp="1"/>
          </p:cNvSpPr>
          <p:nvPr>
            <p:ph type="sldNum" sz="quarter" idx="12"/>
          </p:nvPr>
        </p:nvSpPr>
        <p:spPr/>
        <p:txBody>
          <a:bodyPr/>
          <a:lstStyle/>
          <a:p>
            <a:fld id="{864E046C-DA9E-4C90-A725-65AF9A5CF5FA}" type="slidenum">
              <a:rPr lang="fr-FR" smtClean="0"/>
              <a:t>‹N°›</a:t>
            </a:fld>
            <a:endParaRPr lang="fr-FR"/>
          </a:p>
        </p:txBody>
      </p:sp>
    </p:spTree>
    <p:extLst>
      <p:ext uri="{BB962C8B-B14F-4D97-AF65-F5344CB8AC3E}">
        <p14:creationId xmlns:p14="http://schemas.microsoft.com/office/powerpoint/2010/main" val="229167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E3B3BB-13F4-4B02-B6D2-E560835DCB1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621DB1D-C9B3-4C4B-B21C-E2EBF85F7BD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9A08A5-1839-49FF-9372-97D09C08E507}"/>
              </a:ext>
            </a:extLst>
          </p:cNvPr>
          <p:cNvSpPr>
            <a:spLocks noGrp="1"/>
          </p:cNvSpPr>
          <p:nvPr>
            <p:ph type="dt" sz="half" idx="10"/>
          </p:nvPr>
        </p:nvSpPr>
        <p:spPr/>
        <p:txBody>
          <a:bodyPr/>
          <a:lstStyle/>
          <a:p>
            <a:fld id="{30DB9C8F-AE88-4B33-BAD8-03CAFD50345B}" type="datetimeFigureOut">
              <a:rPr lang="fr-FR" smtClean="0"/>
              <a:t>14/09/2021</a:t>
            </a:fld>
            <a:endParaRPr lang="fr-FR"/>
          </a:p>
        </p:txBody>
      </p:sp>
      <p:sp>
        <p:nvSpPr>
          <p:cNvPr id="5" name="Espace réservé du pied de page 4">
            <a:extLst>
              <a:ext uri="{FF2B5EF4-FFF2-40B4-BE49-F238E27FC236}">
                <a16:creationId xmlns:a16="http://schemas.microsoft.com/office/drawing/2014/main" id="{69332F2E-8AD3-41EC-A77F-7615D96604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307A838-BABF-4968-A502-C8D4F35BE8C3}"/>
              </a:ext>
            </a:extLst>
          </p:cNvPr>
          <p:cNvSpPr>
            <a:spLocks noGrp="1"/>
          </p:cNvSpPr>
          <p:nvPr>
            <p:ph type="sldNum" sz="quarter" idx="12"/>
          </p:nvPr>
        </p:nvSpPr>
        <p:spPr/>
        <p:txBody>
          <a:bodyPr/>
          <a:lstStyle/>
          <a:p>
            <a:fld id="{864E046C-DA9E-4C90-A725-65AF9A5CF5FA}" type="slidenum">
              <a:rPr lang="fr-FR" smtClean="0"/>
              <a:t>‹N°›</a:t>
            </a:fld>
            <a:endParaRPr lang="fr-FR"/>
          </a:p>
        </p:txBody>
      </p:sp>
    </p:spTree>
    <p:extLst>
      <p:ext uri="{BB962C8B-B14F-4D97-AF65-F5344CB8AC3E}">
        <p14:creationId xmlns:p14="http://schemas.microsoft.com/office/powerpoint/2010/main" val="113833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C754000-1635-4EA5-95B2-B0F6D3ED92A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F97CBF6-3E31-441D-9A4B-3F6A3B4D993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B95732-73DD-4493-9AF7-5D960E472292}"/>
              </a:ext>
            </a:extLst>
          </p:cNvPr>
          <p:cNvSpPr>
            <a:spLocks noGrp="1"/>
          </p:cNvSpPr>
          <p:nvPr>
            <p:ph type="dt" sz="half" idx="10"/>
          </p:nvPr>
        </p:nvSpPr>
        <p:spPr/>
        <p:txBody>
          <a:bodyPr/>
          <a:lstStyle/>
          <a:p>
            <a:fld id="{30DB9C8F-AE88-4B33-BAD8-03CAFD50345B}" type="datetimeFigureOut">
              <a:rPr lang="fr-FR" smtClean="0"/>
              <a:t>14/09/2021</a:t>
            </a:fld>
            <a:endParaRPr lang="fr-FR"/>
          </a:p>
        </p:txBody>
      </p:sp>
      <p:sp>
        <p:nvSpPr>
          <p:cNvPr id="5" name="Espace réservé du pied de page 4">
            <a:extLst>
              <a:ext uri="{FF2B5EF4-FFF2-40B4-BE49-F238E27FC236}">
                <a16:creationId xmlns:a16="http://schemas.microsoft.com/office/drawing/2014/main" id="{685562ED-BFA8-4C75-8A4A-59BA006129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07831A-0181-4611-A31E-CE69236F0763}"/>
              </a:ext>
            </a:extLst>
          </p:cNvPr>
          <p:cNvSpPr>
            <a:spLocks noGrp="1"/>
          </p:cNvSpPr>
          <p:nvPr>
            <p:ph type="sldNum" sz="quarter" idx="12"/>
          </p:nvPr>
        </p:nvSpPr>
        <p:spPr/>
        <p:txBody>
          <a:bodyPr/>
          <a:lstStyle/>
          <a:p>
            <a:fld id="{864E046C-DA9E-4C90-A725-65AF9A5CF5FA}" type="slidenum">
              <a:rPr lang="fr-FR" smtClean="0"/>
              <a:t>‹N°›</a:t>
            </a:fld>
            <a:endParaRPr lang="fr-FR"/>
          </a:p>
        </p:txBody>
      </p:sp>
    </p:spTree>
    <p:extLst>
      <p:ext uri="{BB962C8B-B14F-4D97-AF65-F5344CB8AC3E}">
        <p14:creationId xmlns:p14="http://schemas.microsoft.com/office/powerpoint/2010/main" val="215469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6D4BD-C8BB-4246-A9C1-2DFCFD5F9D0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D1C03C-5940-4556-9121-001DA42E108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6725F2-5DD6-4B4F-BF62-121930406329}"/>
              </a:ext>
            </a:extLst>
          </p:cNvPr>
          <p:cNvSpPr>
            <a:spLocks noGrp="1"/>
          </p:cNvSpPr>
          <p:nvPr>
            <p:ph type="dt" sz="half" idx="10"/>
          </p:nvPr>
        </p:nvSpPr>
        <p:spPr/>
        <p:txBody>
          <a:bodyPr/>
          <a:lstStyle/>
          <a:p>
            <a:fld id="{30DB9C8F-AE88-4B33-BAD8-03CAFD50345B}" type="datetimeFigureOut">
              <a:rPr lang="fr-FR" smtClean="0"/>
              <a:t>14/09/2021</a:t>
            </a:fld>
            <a:endParaRPr lang="fr-FR"/>
          </a:p>
        </p:txBody>
      </p:sp>
      <p:sp>
        <p:nvSpPr>
          <p:cNvPr id="5" name="Espace réservé du pied de page 4">
            <a:extLst>
              <a:ext uri="{FF2B5EF4-FFF2-40B4-BE49-F238E27FC236}">
                <a16:creationId xmlns:a16="http://schemas.microsoft.com/office/drawing/2014/main" id="{691068C0-C231-41EC-8DA0-049B436969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D80592-52B6-48AB-834D-053BED57B2C4}"/>
              </a:ext>
            </a:extLst>
          </p:cNvPr>
          <p:cNvSpPr>
            <a:spLocks noGrp="1"/>
          </p:cNvSpPr>
          <p:nvPr>
            <p:ph type="sldNum" sz="quarter" idx="12"/>
          </p:nvPr>
        </p:nvSpPr>
        <p:spPr/>
        <p:txBody>
          <a:bodyPr/>
          <a:lstStyle/>
          <a:p>
            <a:fld id="{864E046C-DA9E-4C90-A725-65AF9A5CF5FA}" type="slidenum">
              <a:rPr lang="fr-FR" smtClean="0"/>
              <a:t>‹N°›</a:t>
            </a:fld>
            <a:endParaRPr lang="fr-FR"/>
          </a:p>
        </p:txBody>
      </p:sp>
    </p:spTree>
    <p:extLst>
      <p:ext uri="{BB962C8B-B14F-4D97-AF65-F5344CB8AC3E}">
        <p14:creationId xmlns:p14="http://schemas.microsoft.com/office/powerpoint/2010/main" val="5501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9C027-6B04-4E55-B82C-0C59B98371A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C3C5908-8C29-47B9-954B-A975C1468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0507003-874C-4C94-86BA-212A3BA2E722}"/>
              </a:ext>
            </a:extLst>
          </p:cNvPr>
          <p:cNvSpPr>
            <a:spLocks noGrp="1"/>
          </p:cNvSpPr>
          <p:nvPr>
            <p:ph type="dt" sz="half" idx="10"/>
          </p:nvPr>
        </p:nvSpPr>
        <p:spPr/>
        <p:txBody>
          <a:bodyPr/>
          <a:lstStyle/>
          <a:p>
            <a:fld id="{30DB9C8F-AE88-4B33-BAD8-03CAFD50345B}" type="datetimeFigureOut">
              <a:rPr lang="fr-FR" smtClean="0"/>
              <a:t>14/09/2021</a:t>
            </a:fld>
            <a:endParaRPr lang="fr-FR"/>
          </a:p>
        </p:txBody>
      </p:sp>
      <p:sp>
        <p:nvSpPr>
          <p:cNvPr id="5" name="Espace réservé du pied de page 4">
            <a:extLst>
              <a:ext uri="{FF2B5EF4-FFF2-40B4-BE49-F238E27FC236}">
                <a16:creationId xmlns:a16="http://schemas.microsoft.com/office/drawing/2014/main" id="{7BFD61EF-DA32-49B9-B959-59EF8C1D86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8EEACF-4047-4B8E-989E-8D8EFD2617AB}"/>
              </a:ext>
            </a:extLst>
          </p:cNvPr>
          <p:cNvSpPr>
            <a:spLocks noGrp="1"/>
          </p:cNvSpPr>
          <p:nvPr>
            <p:ph type="sldNum" sz="quarter" idx="12"/>
          </p:nvPr>
        </p:nvSpPr>
        <p:spPr/>
        <p:txBody>
          <a:bodyPr/>
          <a:lstStyle/>
          <a:p>
            <a:fld id="{864E046C-DA9E-4C90-A725-65AF9A5CF5FA}" type="slidenum">
              <a:rPr lang="fr-FR" smtClean="0"/>
              <a:t>‹N°›</a:t>
            </a:fld>
            <a:endParaRPr lang="fr-FR"/>
          </a:p>
        </p:txBody>
      </p:sp>
    </p:spTree>
    <p:extLst>
      <p:ext uri="{BB962C8B-B14F-4D97-AF65-F5344CB8AC3E}">
        <p14:creationId xmlns:p14="http://schemas.microsoft.com/office/powerpoint/2010/main" val="134739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AD398A-FC1E-4B22-AD2A-4CE101D2AC3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5CDFDA3-46C0-48D5-AED7-AB717E59964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D99F78B-5C08-427F-BAC8-4047C0165C3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B64E195-39B6-43CE-8A95-351F17E79559}"/>
              </a:ext>
            </a:extLst>
          </p:cNvPr>
          <p:cNvSpPr>
            <a:spLocks noGrp="1"/>
          </p:cNvSpPr>
          <p:nvPr>
            <p:ph type="dt" sz="half" idx="10"/>
          </p:nvPr>
        </p:nvSpPr>
        <p:spPr/>
        <p:txBody>
          <a:bodyPr/>
          <a:lstStyle/>
          <a:p>
            <a:fld id="{30DB9C8F-AE88-4B33-BAD8-03CAFD50345B}" type="datetimeFigureOut">
              <a:rPr lang="fr-FR" smtClean="0"/>
              <a:t>14/09/2021</a:t>
            </a:fld>
            <a:endParaRPr lang="fr-FR"/>
          </a:p>
        </p:txBody>
      </p:sp>
      <p:sp>
        <p:nvSpPr>
          <p:cNvPr id="6" name="Espace réservé du pied de page 5">
            <a:extLst>
              <a:ext uri="{FF2B5EF4-FFF2-40B4-BE49-F238E27FC236}">
                <a16:creationId xmlns:a16="http://schemas.microsoft.com/office/drawing/2014/main" id="{73D818B0-0AEA-4BFD-9874-DF776A2D21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9A0A1D0-D63E-4949-AE56-E446C25CB5ED}"/>
              </a:ext>
            </a:extLst>
          </p:cNvPr>
          <p:cNvSpPr>
            <a:spLocks noGrp="1"/>
          </p:cNvSpPr>
          <p:nvPr>
            <p:ph type="sldNum" sz="quarter" idx="12"/>
          </p:nvPr>
        </p:nvSpPr>
        <p:spPr/>
        <p:txBody>
          <a:bodyPr/>
          <a:lstStyle/>
          <a:p>
            <a:fld id="{864E046C-DA9E-4C90-A725-65AF9A5CF5FA}" type="slidenum">
              <a:rPr lang="fr-FR" smtClean="0"/>
              <a:t>‹N°›</a:t>
            </a:fld>
            <a:endParaRPr lang="fr-FR"/>
          </a:p>
        </p:txBody>
      </p:sp>
    </p:spTree>
    <p:extLst>
      <p:ext uri="{BB962C8B-B14F-4D97-AF65-F5344CB8AC3E}">
        <p14:creationId xmlns:p14="http://schemas.microsoft.com/office/powerpoint/2010/main" val="296165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1B1F5-EE53-4811-94F6-21CB3761A6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3E48938-3264-432E-B969-11FC98381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FF502BB-A416-4F1A-A67D-508D4E3995B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A135DFC-4E38-41AD-832A-82EA2CE45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1DE4AC-1756-4DA8-B2EB-B02298BAA8C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B7BCA14-EDB5-415C-B6D6-4474CB63AD30}"/>
              </a:ext>
            </a:extLst>
          </p:cNvPr>
          <p:cNvSpPr>
            <a:spLocks noGrp="1"/>
          </p:cNvSpPr>
          <p:nvPr>
            <p:ph type="dt" sz="half" idx="10"/>
          </p:nvPr>
        </p:nvSpPr>
        <p:spPr/>
        <p:txBody>
          <a:bodyPr/>
          <a:lstStyle/>
          <a:p>
            <a:fld id="{30DB9C8F-AE88-4B33-BAD8-03CAFD50345B}" type="datetimeFigureOut">
              <a:rPr lang="fr-FR" smtClean="0"/>
              <a:t>14/09/2021</a:t>
            </a:fld>
            <a:endParaRPr lang="fr-FR"/>
          </a:p>
        </p:txBody>
      </p:sp>
      <p:sp>
        <p:nvSpPr>
          <p:cNvPr id="8" name="Espace réservé du pied de page 7">
            <a:extLst>
              <a:ext uri="{FF2B5EF4-FFF2-40B4-BE49-F238E27FC236}">
                <a16:creationId xmlns:a16="http://schemas.microsoft.com/office/drawing/2014/main" id="{92EBC633-FFE5-44F4-A72D-B0BD0AC7FA7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E622E1B-0420-45D6-8CA2-60CBBCAC3B9C}"/>
              </a:ext>
            </a:extLst>
          </p:cNvPr>
          <p:cNvSpPr>
            <a:spLocks noGrp="1"/>
          </p:cNvSpPr>
          <p:nvPr>
            <p:ph type="sldNum" sz="quarter" idx="12"/>
          </p:nvPr>
        </p:nvSpPr>
        <p:spPr/>
        <p:txBody>
          <a:bodyPr/>
          <a:lstStyle/>
          <a:p>
            <a:fld id="{864E046C-DA9E-4C90-A725-65AF9A5CF5FA}" type="slidenum">
              <a:rPr lang="fr-FR" smtClean="0"/>
              <a:t>‹N°›</a:t>
            </a:fld>
            <a:endParaRPr lang="fr-FR"/>
          </a:p>
        </p:txBody>
      </p:sp>
    </p:spTree>
    <p:extLst>
      <p:ext uri="{BB962C8B-B14F-4D97-AF65-F5344CB8AC3E}">
        <p14:creationId xmlns:p14="http://schemas.microsoft.com/office/powerpoint/2010/main" val="80734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AE830C-F53E-4013-8A0A-21864B10ADE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4245AA4-9F07-4405-BF55-48AFB9E79C3F}"/>
              </a:ext>
            </a:extLst>
          </p:cNvPr>
          <p:cNvSpPr>
            <a:spLocks noGrp="1"/>
          </p:cNvSpPr>
          <p:nvPr>
            <p:ph type="dt" sz="half" idx="10"/>
          </p:nvPr>
        </p:nvSpPr>
        <p:spPr/>
        <p:txBody>
          <a:bodyPr/>
          <a:lstStyle/>
          <a:p>
            <a:fld id="{30DB9C8F-AE88-4B33-BAD8-03CAFD50345B}" type="datetimeFigureOut">
              <a:rPr lang="fr-FR" smtClean="0"/>
              <a:t>14/09/2021</a:t>
            </a:fld>
            <a:endParaRPr lang="fr-FR"/>
          </a:p>
        </p:txBody>
      </p:sp>
      <p:sp>
        <p:nvSpPr>
          <p:cNvPr id="4" name="Espace réservé du pied de page 3">
            <a:extLst>
              <a:ext uri="{FF2B5EF4-FFF2-40B4-BE49-F238E27FC236}">
                <a16:creationId xmlns:a16="http://schemas.microsoft.com/office/drawing/2014/main" id="{26E6DAFF-BC80-4FD1-B57E-A820817FFDC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57F7351-5FBA-4372-AA6E-B329BE5FB318}"/>
              </a:ext>
            </a:extLst>
          </p:cNvPr>
          <p:cNvSpPr>
            <a:spLocks noGrp="1"/>
          </p:cNvSpPr>
          <p:nvPr>
            <p:ph type="sldNum" sz="quarter" idx="12"/>
          </p:nvPr>
        </p:nvSpPr>
        <p:spPr/>
        <p:txBody>
          <a:bodyPr/>
          <a:lstStyle/>
          <a:p>
            <a:fld id="{864E046C-DA9E-4C90-A725-65AF9A5CF5FA}" type="slidenum">
              <a:rPr lang="fr-FR" smtClean="0"/>
              <a:t>‹N°›</a:t>
            </a:fld>
            <a:endParaRPr lang="fr-FR"/>
          </a:p>
        </p:txBody>
      </p:sp>
    </p:spTree>
    <p:extLst>
      <p:ext uri="{BB962C8B-B14F-4D97-AF65-F5344CB8AC3E}">
        <p14:creationId xmlns:p14="http://schemas.microsoft.com/office/powerpoint/2010/main" val="279046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E2BEF6B-BBD6-4C21-8AD4-7FE622AEB6E4}"/>
              </a:ext>
            </a:extLst>
          </p:cNvPr>
          <p:cNvSpPr>
            <a:spLocks noGrp="1"/>
          </p:cNvSpPr>
          <p:nvPr>
            <p:ph type="dt" sz="half" idx="10"/>
          </p:nvPr>
        </p:nvSpPr>
        <p:spPr/>
        <p:txBody>
          <a:bodyPr/>
          <a:lstStyle/>
          <a:p>
            <a:fld id="{30DB9C8F-AE88-4B33-BAD8-03CAFD50345B}" type="datetimeFigureOut">
              <a:rPr lang="fr-FR" smtClean="0"/>
              <a:t>14/09/2021</a:t>
            </a:fld>
            <a:endParaRPr lang="fr-FR"/>
          </a:p>
        </p:txBody>
      </p:sp>
      <p:sp>
        <p:nvSpPr>
          <p:cNvPr id="3" name="Espace réservé du pied de page 2">
            <a:extLst>
              <a:ext uri="{FF2B5EF4-FFF2-40B4-BE49-F238E27FC236}">
                <a16:creationId xmlns:a16="http://schemas.microsoft.com/office/drawing/2014/main" id="{B7321601-3DFA-42F4-8199-1311765AA7E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5F106D0-82B5-45DA-910C-3CCFACF02579}"/>
              </a:ext>
            </a:extLst>
          </p:cNvPr>
          <p:cNvSpPr>
            <a:spLocks noGrp="1"/>
          </p:cNvSpPr>
          <p:nvPr>
            <p:ph type="sldNum" sz="quarter" idx="12"/>
          </p:nvPr>
        </p:nvSpPr>
        <p:spPr/>
        <p:txBody>
          <a:bodyPr/>
          <a:lstStyle/>
          <a:p>
            <a:fld id="{864E046C-DA9E-4C90-A725-65AF9A5CF5FA}" type="slidenum">
              <a:rPr lang="fr-FR" smtClean="0"/>
              <a:t>‹N°›</a:t>
            </a:fld>
            <a:endParaRPr lang="fr-FR"/>
          </a:p>
        </p:txBody>
      </p:sp>
    </p:spTree>
    <p:extLst>
      <p:ext uri="{BB962C8B-B14F-4D97-AF65-F5344CB8AC3E}">
        <p14:creationId xmlns:p14="http://schemas.microsoft.com/office/powerpoint/2010/main" val="383360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E9998-0ECB-4BF1-AB93-34926AE20A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7FFF12D-C765-41F5-8B84-8676869F6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645AD5F-0C6C-49AC-A216-E6CD7DCF0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E2BF23-DAAA-4CC2-8F69-A85796F17E58}"/>
              </a:ext>
            </a:extLst>
          </p:cNvPr>
          <p:cNvSpPr>
            <a:spLocks noGrp="1"/>
          </p:cNvSpPr>
          <p:nvPr>
            <p:ph type="dt" sz="half" idx="10"/>
          </p:nvPr>
        </p:nvSpPr>
        <p:spPr/>
        <p:txBody>
          <a:bodyPr/>
          <a:lstStyle/>
          <a:p>
            <a:fld id="{30DB9C8F-AE88-4B33-BAD8-03CAFD50345B}" type="datetimeFigureOut">
              <a:rPr lang="fr-FR" smtClean="0"/>
              <a:t>14/09/2021</a:t>
            </a:fld>
            <a:endParaRPr lang="fr-FR"/>
          </a:p>
        </p:txBody>
      </p:sp>
      <p:sp>
        <p:nvSpPr>
          <p:cNvPr id="6" name="Espace réservé du pied de page 5">
            <a:extLst>
              <a:ext uri="{FF2B5EF4-FFF2-40B4-BE49-F238E27FC236}">
                <a16:creationId xmlns:a16="http://schemas.microsoft.com/office/drawing/2014/main" id="{C0324FBC-90FF-4B61-BE00-2F6E3F03233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51834C-C21E-45A8-9201-1CBF3E824280}"/>
              </a:ext>
            </a:extLst>
          </p:cNvPr>
          <p:cNvSpPr>
            <a:spLocks noGrp="1"/>
          </p:cNvSpPr>
          <p:nvPr>
            <p:ph type="sldNum" sz="quarter" idx="12"/>
          </p:nvPr>
        </p:nvSpPr>
        <p:spPr/>
        <p:txBody>
          <a:bodyPr/>
          <a:lstStyle/>
          <a:p>
            <a:fld id="{864E046C-DA9E-4C90-A725-65AF9A5CF5FA}" type="slidenum">
              <a:rPr lang="fr-FR" smtClean="0"/>
              <a:t>‹N°›</a:t>
            </a:fld>
            <a:endParaRPr lang="fr-FR"/>
          </a:p>
        </p:txBody>
      </p:sp>
    </p:spTree>
    <p:extLst>
      <p:ext uri="{BB962C8B-B14F-4D97-AF65-F5344CB8AC3E}">
        <p14:creationId xmlns:p14="http://schemas.microsoft.com/office/powerpoint/2010/main" val="2720522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7B64A5-9A50-40D3-AFDA-8DA8844A87E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5A77EFE-DD78-46B0-B385-3C810F0AA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5CCAEEE-08BE-4AF2-AA1C-89D8917EF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000D749-7B61-4E9B-8C42-7EA4715A5683}"/>
              </a:ext>
            </a:extLst>
          </p:cNvPr>
          <p:cNvSpPr>
            <a:spLocks noGrp="1"/>
          </p:cNvSpPr>
          <p:nvPr>
            <p:ph type="dt" sz="half" idx="10"/>
          </p:nvPr>
        </p:nvSpPr>
        <p:spPr/>
        <p:txBody>
          <a:bodyPr/>
          <a:lstStyle/>
          <a:p>
            <a:fld id="{30DB9C8F-AE88-4B33-BAD8-03CAFD50345B}" type="datetimeFigureOut">
              <a:rPr lang="fr-FR" smtClean="0"/>
              <a:t>14/09/2021</a:t>
            </a:fld>
            <a:endParaRPr lang="fr-FR"/>
          </a:p>
        </p:txBody>
      </p:sp>
      <p:sp>
        <p:nvSpPr>
          <p:cNvPr id="6" name="Espace réservé du pied de page 5">
            <a:extLst>
              <a:ext uri="{FF2B5EF4-FFF2-40B4-BE49-F238E27FC236}">
                <a16:creationId xmlns:a16="http://schemas.microsoft.com/office/drawing/2014/main" id="{276FEAE5-02AE-4CF7-81B4-85C7CED4CC8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8D34EF-231C-4557-BD14-7A694036AC04}"/>
              </a:ext>
            </a:extLst>
          </p:cNvPr>
          <p:cNvSpPr>
            <a:spLocks noGrp="1"/>
          </p:cNvSpPr>
          <p:nvPr>
            <p:ph type="sldNum" sz="quarter" idx="12"/>
          </p:nvPr>
        </p:nvSpPr>
        <p:spPr/>
        <p:txBody>
          <a:bodyPr/>
          <a:lstStyle/>
          <a:p>
            <a:fld id="{864E046C-DA9E-4C90-A725-65AF9A5CF5FA}" type="slidenum">
              <a:rPr lang="fr-FR" smtClean="0"/>
              <a:t>‹N°›</a:t>
            </a:fld>
            <a:endParaRPr lang="fr-FR"/>
          </a:p>
        </p:txBody>
      </p:sp>
    </p:spTree>
    <p:extLst>
      <p:ext uri="{BB962C8B-B14F-4D97-AF65-F5344CB8AC3E}">
        <p14:creationId xmlns:p14="http://schemas.microsoft.com/office/powerpoint/2010/main" val="34108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42B36FF-E8FA-4644-A2EA-B617CEACC7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4B1BC83-C5B3-457B-909A-966B4FAD8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738EFC-0158-4B2C-87DC-ECE100653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B9C8F-AE88-4B33-BAD8-03CAFD50345B}" type="datetimeFigureOut">
              <a:rPr lang="fr-FR" smtClean="0"/>
              <a:t>14/09/2021</a:t>
            </a:fld>
            <a:endParaRPr lang="fr-FR"/>
          </a:p>
        </p:txBody>
      </p:sp>
      <p:sp>
        <p:nvSpPr>
          <p:cNvPr id="5" name="Espace réservé du pied de page 4">
            <a:extLst>
              <a:ext uri="{FF2B5EF4-FFF2-40B4-BE49-F238E27FC236}">
                <a16:creationId xmlns:a16="http://schemas.microsoft.com/office/drawing/2014/main" id="{5B3CF7EA-C9C3-4E44-AB53-3459DA8CB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E522418-1D49-4715-AA87-17BDD7A01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E046C-DA9E-4C90-A725-65AF9A5CF5FA}" type="slidenum">
              <a:rPr lang="fr-FR" smtClean="0"/>
              <a:t>‹N°›</a:t>
            </a:fld>
            <a:endParaRPr lang="fr-FR"/>
          </a:p>
        </p:txBody>
      </p:sp>
    </p:spTree>
    <p:extLst>
      <p:ext uri="{BB962C8B-B14F-4D97-AF65-F5344CB8AC3E}">
        <p14:creationId xmlns:p14="http://schemas.microsoft.com/office/powerpoint/2010/main" val="2161592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utowebdesign.com/mise-page-bootstrap.php"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2.xml"/><Relationship Id="rId4" Type="http://schemas.openxmlformats.org/officeDocument/2006/relationships/hyperlink" Target="https://www.pierre-giraud.com/bootstrap-apprendre-cours/systeme-grill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FDBFF2-7F48-4401-A677-FCF82EC5511D}"/>
              </a:ext>
            </a:extLst>
          </p:cNvPr>
          <p:cNvSpPr>
            <a:spLocks noGrp="1"/>
          </p:cNvSpPr>
          <p:nvPr>
            <p:ph type="ctrTitle"/>
          </p:nvPr>
        </p:nvSpPr>
        <p:spPr/>
        <p:txBody>
          <a:bodyPr>
            <a:normAutofit/>
          </a:bodyPr>
          <a:lstStyle/>
          <a:p>
            <a:r>
              <a:rPr lang="fr-FR" sz="8000" b="0" i="0" dirty="0">
                <a:solidFill>
                  <a:schemeClr val="accent1">
                    <a:lumMod val="50000"/>
                  </a:schemeClr>
                </a:solidFill>
                <a:effectLst/>
                <a:latin typeface="Roboto" panose="020B0604020202020204" pitchFamily="2" charset="0"/>
              </a:rPr>
              <a:t>Mise en page avec Bootstrap</a:t>
            </a:r>
            <a:endParaRPr lang="fr-FR" sz="8000" dirty="0">
              <a:solidFill>
                <a:schemeClr val="accent1">
                  <a:lumMod val="50000"/>
                </a:schemeClr>
              </a:solidFill>
            </a:endParaRPr>
          </a:p>
        </p:txBody>
      </p:sp>
      <p:sp>
        <p:nvSpPr>
          <p:cNvPr id="3" name="Sous-titre 2">
            <a:extLst>
              <a:ext uri="{FF2B5EF4-FFF2-40B4-BE49-F238E27FC236}">
                <a16:creationId xmlns:a16="http://schemas.microsoft.com/office/drawing/2014/main" id="{4764C7ED-86C5-40B0-95CD-7F73744723EB}"/>
              </a:ext>
            </a:extLst>
          </p:cNvPr>
          <p:cNvSpPr>
            <a:spLocks noGrp="1"/>
          </p:cNvSpPr>
          <p:nvPr>
            <p:ph type="subTitle" idx="1"/>
          </p:nvPr>
        </p:nvSpPr>
        <p:spPr/>
        <p:txBody>
          <a:bodyPr/>
          <a:lstStyle/>
          <a:p>
            <a:pPr marL="0" indent="0">
              <a:buNone/>
            </a:pPr>
            <a:endParaRPr lang="fr-FR" b="0" i="0" dirty="0">
              <a:solidFill>
                <a:schemeClr val="tx1">
                  <a:lumMod val="65000"/>
                  <a:lumOff val="35000"/>
                </a:schemeClr>
              </a:solidFill>
              <a:effectLst/>
              <a:latin typeface="Roboto" panose="02000000000000000000" pitchFamily="2" charset="0"/>
            </a:endParaRPr>
          </a:p>
          <a:p>
            <a:pPr marL="0" indent="0">
              <a:buNone/>
            </a:pPr>
            <a:r>
              <a:rPr lang="fr-FR" b="0" i="0" dirty="0">
                <a:solidFill>
                  <a:schemeClr val="tx1">
                    <a:lumMod val="65000"/>
                    <a:lumOff val="35000"/>
                  </a:schemeClr>
                </a:solidFill>
                <a:effectLst/>
                <a:latin typeface="Roboto" panose="02000000000000000000" pitchFamily="2" charset="0"/>
              </a:rPr>
              <a:t>La mise en page concerne la disposition des différents blocs de contenu : entête, menu, article, pied de page…</a:t>
            </a:r>
            <a:endParaRPr lang="fr-FR" dirty="0">
              <a:solidFill>
                <a:schemeClr val="tx1">
                  <a:lumMod val="65000"/>
                  <a:lumOff val="35000"/>
                </a:schemeClr>
              </a:solidFill>
            </a:endParaRPr>
          </a:p>
          <a:p>
            <a:endParaRPr lang="fr-FR" dirty="0">
              <a:solidFill>
                <a:schemeClr val="tx1">
                  <a:lumMod val="65000"/>
                  <a:lumOff val="35000"/>
                </a:schemeClr>
              </a:solidFill>
            </a:endParaRPr>
          </a:p>
        </p:txBody>
      </p:sp>
      <p:pic>
        <p:nvPicPr>
          <p:cNvPr id="7" name="Image 6">
            <a:extLst>
              <a:ext uri="{FF2B5EF4-FFF2-40B4-BE49-F238E27FC236}">
                <a16:creationId xmlns:a16="http://schemas.microsoft.com/office/drawing/2014/main" id="{EEF841EF-4A65-4B23-A89E-B20AD36F2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1" y="4586068"/>
            <a:ext cx="2517651" cy="2114433"/>
          </a:xfrm>
          <a:prstGeom prst="rect">
            <a:avLst/>
          </a:prstGeom>
        </p:spPr>
      </p:pic>
    </p:spTree>
    <p:extLst>
      <p:ext uri="{BB962C8B-B14F-4D97-AF65-F5344CB8AC3E}">
        <p14:creationId xmlns:p14="http://schemas.microsoft.com/office/powerpoint/2010/main" val="4048324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2EE6D08-8556-4B69-9A94-525481CD42D5}"/>
              </a:ext>
            </a:extLst>
          </p:cNvPr>
          <p:cNvSpPr>
            <a:spLocks noGrp="1"/>
          </p:cNvSpPr>
          <p:nvPr>
            <p:ph idx="1"/>
          </p:nvPr>
        </p:nvSpPr>
        <p:spPr>
          <a:xfrm>
            <a:off x="838200" y="742122"/>
            <a:ext cx="10515600" cy="5434841"/>
          </a:xfrm>
        </p:spPr>
        <p:txBody>
          <a:bodyPr>
            <a:normAutofit fontScale="85000" lnSpcReduction="10000"/>
          </a:bodyPr>
          <a:lstStyle/>
          <a:p>
            <a:pPr marL="0" indent="0" algn="l" fontAlgn="base">
              <a:buNone/>
            </a:pPr>
            <a:r>
              <a:rPr lang="fr-FR" b="0" i="0" u="sng" dirty="0">
                <a:solidFill>
                  <a:schemeClr val="tx1">
                    <a:lumMod val="65000"/>
                    <a:lumOff val="35000"/>
                  </a:schemeClr>
                </a:solidFill>
                <a:effectLst/>
                <a:latin typeface="Roboto" panose="02000000000000000000" pitchFamily="2" charset="0"/>
              </a:rPr>
              <a:t>L’information propriété  </a:t>
            </a:r>
            <a:r>
              <a:rPr lang="fr-FR" b="0" i="0" u="sng" dirty="0">
                <a:solidFill>
                  <a:schemeClr val="tx1">
                    <a:lumMod val="65000"/>
                    <a:lumOff val="35000"/>
                  </a:schemeClr>
                </a:solidFill>
                <a:effectLst/>
                <a:latin typeface="inherit"/>
              </a:rPr>
              <a:t>{</a:t>
            </a:r>
            <a:r>
              <a:rPr lang="fr-FR" b="0" i="0" u="sng" dirty="0" err="1">
                <a:solidFill>
                  <a:schemeClr val="tx1">
                    <a:lumMod val="65000"/>
                    <a:lumOff val="35000"/>
                  </a:schemeClr>
                </a:solidFill>
                <a:effectLst/>
                <a:latin typeface="inherit"/>
              </a:rPr>
              <a:t>property</a:t>
            </a:r>
            <a:r>
              <a:rPr lang="fr-FR" b="0" i="0" u="sng" dirty="0">
                <a:solidFill>
                  <a:schemeClr val="tx1">
                    <a:lumMod val="65000"/>
                    <a:lumOff val="35000"/>
                  </a:schemeClr>
                </a:solidFill>
                <a:effectLst/>
                <a:latin typeface="inherit"/>
              </a:rPr>
              <a:t>}</a:t>
            </a:r>
            <a:r>
              <a:rPr lang="fr-FR" b="0" i="0" u="sng" dirty="0">
                <a:solidFill>
                  <a:schemeClr val="tx1">
                    <a:lumMod val="65000"/>
                    <a:lumOff val="35000"/>
                  </a:schemeClr>
                </a:solidFill>
                <a:effectLst/>
                <a:latin typeface="Roboto" panose="02000000000000000000" pitchFamily="2" charset="0"/>
              </a:rPr>
              <a:t>  est l’une des suivantes:</a:t>
            </a:r>
          </a:p>
          <a:p>
            <a:pPr algn="l" fontAlgn="base">
              <a:buFont typeface="Arial" panose="020B0604020202020204" pitchFamily="34" charset="0"/>
              <a:buChar char="•"/>
            </a:pPr>
            <a:r>
              <a:rPr lang="fr-FR" b="1" i="0" dirty="0">
                <a:solidFill>
                  <a:schemeClr val="tx1">
                    <a:lumMod val="65000"/>
                    <a:lumOff val="35000"/>
                  </a:schemeClr>
                </a:solidFill>
                <a:effectLst/>
                <a:latin typeface="Roboto" panose="02000000000000000000" pitchFamily="2" charset="0"/>
              </a:rPr>
              <a:t>m</a:t>
            </a:r>
            <a:r>
              <a:rPr lang="fr-FR" b="0" i="0" dirty="0">
                <a:solidFill>
                  <a:schemeClr val="tx1">
                    <a:lumMod val="65000"/>
                    <a:lumOff val="35000"/>
                  </a:schemeClr>
                </a:solidFill>
                <a:effectLst/>
                <a:latin typeface="Roboto" panose="02000000000000000000" pitchFamily="2" charset="0"/>
              </a:rPr>
              <a:t> pour </a:t>
            </a:r>
            <a:r>
              <a:rPr lang="fr-FR" b="0" i="0" dirty="0" err="1">
                <a:solidFill>
                  <a:schemeClr val="tx1">
                    <a:lumMod val="65000"/>
                    <a:lumOff val="35000"/>
                  </a:schemeClr>
                </a:solidFill>
                <a:effectLst/>
                <a:latin typeface="Roboto" panose="02000000000000000000" pitchFamily="2" charset="0"/>
              </a:rPr>
              <a:t>margin</a:t>
            </a:r>
            <a:endParaRPr lang="fr-FR" b="0" i="0" dirty="0">
              <a:solidFill>
                <a:schemeClr val="tx1">
                  <a:lumMod val="65000"/>
                  <a:lumOff val="35000"/>
                </a:schemeClr>
              </a:solidFill>
              <a:effectLst/>
              <a:latin typeface="Roboto" panose="02000000000000000000" pitchFamily="2" charset="0"/>
            </a:endParaRPr>
          </a:p>
          <a:p>
            <a:pPr algn="l" fontAlgn="base">
              <a:buFont typeface="Arial" panose="020B0604020202020204" pitchFamily="34" charset="0"/>
              <a:buChar char="•"/>
            </a:pPr>
            <a:r>
              <a:rPr lang="fr-FR" b="1" i="0" dirty="0">
                <a:solidFill>
                  <a:schemeClr val="tx1">
                    <a:lumMod val="65000"/>
                    <a:lumOff val="35000"/>
                  </a:schemeClr>
                </a:solidFill>
                <a:effectLst/>
                <a:latin typeface="Roboto" panose="02000000000000000000" pitchFamily="2" charset="0"/>
              </a:rPr>
              <a:t>p</a:t>
            </a:r>
            <a:r>
              <a:rPr lang="fr-FR" b="0" i="0" dirty="0">
                <a:solidFill>
                  <a:schemeClr val="tx1">
                    <a:lumMod val="65000"/>
                    <a:lumOff val="35000"/>
                  </a:schemeClr>
                </a:solidFill>
                <a:effectLst/>
                <a:latin typeface="Roboto" panose="02000000000000000000" pitchFamily="2" charset="0"/>
              </a:rPr>
              <a:t> pour </a:t>
            </a:r>
            <a:r>
              <a:rPr lang="fr-FR" b="0" i="0" dirty="0" err="1">
                <a:solidFill>
                  <a:schemeClr val="tx1">
                    <a:lumMod val="65000"/>
                    <a:lumOff val="35000"/>
                  </a:schemeClr>
                </a:solidFill>
                <a:effectLst/>
                <a:latin typeface="Roboto" panose="02000000000000000000" pitchFamily="2" charset="0"/>
              </a:rPr>
              <a:t>padding</a:t>
            </a:r>
            <a:endParaRPr lang="fr-FR" b="0" i="0" dirty="0">
              <a:solidFill>
                <a:schemeClr val="tx1">
                  <a:lumMod val="65000"/>
                  <a:lumOff val="35000"/>
                </a:schemeClr>
              </a:solidFill>
              <a:effectLst/>
              <a:latin typeface="Roboto" panose="02000000000000000000" pitchFamily="2" charset="0"/>
            </a:endParaRPr>
          </a:p>
          <a:p>
            <a:pPr algn="l" fontAlgn="base">
              <a:buFont typeface="Arial" panose="020B0604020202020204" pitchFamily="34" charset="0"/>
              <a:buChar char="•"/>
            </a:pP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0" i="0" u="sng" dirty="0">
                <a:solidFill>
                  <a:schemeClr val="tx1">
                    <a:lumMod val="65000"/>
                    <a:lumOff val="35000"/>
                  </a:schemeClr>
                </a:solidFill>
                <a:effectLst/>
                <a:latin typeface="Roboto" panose="02000000000000000000" pitchFamily="2" charset="0"/>
              </a:rPr>
              <a:t>Concernant les cotés  </a:t>
            </a:r>
            <a:r>
              <a:rPr lang="fr-FR" b="0" i="0" u="sng" dirty="0">
                <a:solidFill>
                  <a:schemeClr val="tx1">
                    <a:lumMod val="65000"/>
                    <a:lumOff val="35000"/>
                  </a:schemeClr>
                </a:solidFill>
                <a:effectLst/>
                <a:latin typeface="inherit"/>
              </a:rPr>
              <a:t>{</a:t>
            </a:r>
            <a:r>
              <a:rPr lang="fr-FR" b="0" i="0" u="sng" dirty="0" err="1">
                <a:solidFill>
                  <a:schemeClr val="tx1">
                    <a:lumMod val="65000"/>
                    <a:lumOff val="35000"/>
                  </a:schemeClr>
                </a:solidFill>
                <a:effectLst/>
                <a:latin typeface="inherit"/>
              </a:rPr>
              <a:t>sides</a:t>
            </a:r>
            <a:r>
              <a:rPr lang="fr-FR" b="0" i="0" u="sng" dirty="0">
                <a:solidFill>
                  <a:schemeClr val="tx1">
                    <a:lumMod val="65000"/>
                    <a:lumOff val="35000"/>
                  </a:schemeClr>
                </a:solidFill>
                <a:effectLst/>
                <a:latin typeface="inherit"/>
              </a:rPr>
              <a:t>}</a:t>
            </a:r>
            <a:r>
              <a:rPr lang="fr-FR" b="0" i="0" u="sng" dirty="0">
                <a:solidFill>
                  <a:schemeClr val="tx1">
                    <a:lumMod val="65000"/>
                    <a:lumOff val="35000"/>
                  </a:schemeClr>
                </a:solidFill>
                <a:effectLst/>
                <a:latin typeface="Roboto" panose="02000000000000000000" pitchFamily="2" charset="0"/>
              </a:rPr>
              <a:t> vous avez le choix entre :</a:t>
            </a:r>
          </a:p>
          <a:p>
            <a:pPr algn="l" fontAlgn="base">
              <a:buFont typeface="Arial" panose="020B0604020202020204" pitchFamily="34" charset="0"/>
              <a:buChar char="•"/>
            </a:pPr>
            <a:r>
              <a:rPr lang="fr-FR" b="1" i="0" dirty="0">
                <a:solidFill>
                  <a:schemeClr val="tx1">
                    <a:lumMod val="65000"/>
                    <a:lumOff val="35000"/>
                  </a:schemeClr>
                </a:solidFill>
                <a:effectLst/>
                <a:latin typeface="Roboto" panose="02000000000000000000" pitchFamily="2" charset="0"/>
              </a:rPr>
              <a:t>t-</a:t>
            </a:r>
            <a:r>
              <a:rPr lang="fr-FR" b="0" i="0" dirty="0">
                <a:solidFill>
                  <a:schemeClr val="tx1">
                    <a:lumMod val="65000"/>
                    <a:lumOff val="35000"/>
                  </a:schemeClr>
                </a:solidFill>
                <a:effectLst/>
                <a:latin typeface="Roboto" panose="02000000000000000000" pitchFamily="2" charset="0"/>
              </a:rPr>
              <a:t> pour </a:t>
            </a:r>
            <a:r>
              <a:rPr lang="fr-FR" b="0" i="0" dirty="0" err="1">
                <a:solidFill>
                  <a:schemeClr val="tx1">
                    <a:lumMod val="65000"/>
                    <a:lumOff val="35000"/>
                  </a:schemeClr>
                </a:solidFill>
                <a:effectLst/>
                <a:latin typeface="Roboto" panose="02000000000000000000" pitchFamily="2" charset="0"/>
              </a:rPr>
              <a:t>margin</a:t>
            </a:r>
            <a:r>
              <a:rPr lang="fr-FR" b="0" i="0" dirty="0">
                <a:solidFill>
                  <a:schemeClr val="tx1">
                    <a:lumMod val="65000"/>
                    <a:lumOff val="35000"/>
                  </a:schemeClr>
                </a:solidFill>
                <a:effectLst/>
                <a:latin typeface="Roboto" panose="02000000000000000000" pitchFamily="2" charset="0"/>
              </a:rPr>
              <a:t>-top ou </a:t>
            </a:r>
            <a:r>
              <a:rPr lang="fr-FR" b="0" i="0" dirty="0" err="1">
                <a:solidFill>
                  <a:schemeClr val="tx1">
                    <a:lumMod val="65000"/>
                    <a:lumOff val="35000"/>
                  </a:schemeClr>
                </a:solidFill>
                <a:effectLst/>
                <a:latin typeface="Roboto" panose="02000000000000000000" pitchFamily="2" charset="0"/>
              </a:rPr>
              <a:t>padding</a:t>
            </a:r>
            <a:r>
              <a:rPr lang="fr-FR" b="0" i="0" dirty="0">
                <a:solidFill>
                  <a:schemeClr val="tx1">
                    <a:lumMod val="65000"/>
                    <a:lumOff val="35000"/>
                  </a:schemeClr>
                </a:solidFill>
                <a:effectLst/>
                <a:latin typeface="Roboto" panose="02000000000000000000" pitchFamily="2" charset="0"/>
              </a:rPr>
              <a:t>-top</a:t>
            </a:r>
          </a:p>
          <a:p>
            <a:pPr algn="l" fontAlgn="base">
              <a:buFont typeface="Arial" panose="020B0604020202020204" pitchFamily="34" charset="0"/>
              <a:buChar char="•"/>
            </a:pPr>
            <a:r>
              <a:rPr lang="fr-FR" b="1" i="0" dirty="0">
                <a:solidFill>
                  <a:schemeClr val="tx1">
                    <a:lumMod val="65000"/>
                    <a:lumOff val="35000"/>
                  </a:schemeClr>
                </a:solidFill>
                <a:effectLst/>
                <a:latin typeface="Roboto" panose="02000000000000000000" pitchFamily="2" charset="0"/>
              </a:rPr>
              <a:t>b-</a:t>
            </a:r>
            <a:r>
              <a:rPr lang="fr-FR" b="0" i="0" dirty="0">
                <a:solidFill>
                  <a:schemeClr val="tx1">
                    <a:lumMod val="65000"/>
                    <a:lumOff val="35000"/>
                  </a:schemeClr>
                </a:solidFill>
                <a:effectLst/>
                <a:latin typeface="Roboto" panose="02000000000000000000" pitchFamily="2" charset="0"/>
              </a:rPr>
              <a:t> pour </a:t>
            </a:r>
            <a:r>
              <a:rPr lang="fr-FR" b="0" i="0" dirty="0" err="1">
                <a:solidFill>
                  <a:schemeClr val="tx1">
                    <a:lumMod val="65000"/>
                    <a:lumOff val="35000"/>
                  </a:schemeClr>
                </a:solidFill>
                <a:effectLst/>
                <a:latin typeface="Roboto" panose="02000000000000000000" pitchFamily="2" charset="0"/>
              </a:rPr>
              <a:t>margin-bottom</a:t>
            </a:r>
            <a:r>
              <a:rPr lang="fr-FR" b="0" i="0" dirty="0">
                <a:solidFill>
                  <a:schemeClr val="tx1">
                    <a:lumMod val="65000"/>
                    <a:lumOff val="35000"/>
                  </a:schemeClr>
                </a:solidFill>
                <a:effectLst/>
                <a:latin typeface="Roboto" panose="02000000000000000000" pitchFamily="2" charset="0"/>
              </a:rPr>
              <a:t> ou </a:t>
            </a:r>
            <a:r>
              <a:rPr lang="fr-FR" b="0" i="0" dirty="0" err="1">
                <a:solidFill>
                  <a:schemeClr val="tx1">
                    <a:lumMod val="65000"/>
                    <a:lumOff val="35000"/>
                  </a:schemeClr>
                </a:solidFill>
                <a:effectLst/>
                <a:latin typeface="Roboto" panose="02000000000000000000" pitchFamily="2" charset="0"/>
              </a:rPr>
              <a:t>padding-bottom</a:t>
            </a:r>
            <a:endParaRPr lang="fr-FR" b="0" i="0" dirty="0">
              <a:solidFill>
                <a:schemeClr val="tx1">
                  <a:lumMod val="65000"/>
                  <a:lumOff val="35000"/>
                </a:schemeClr>
              </a:solidFill>
              <a:effectLst/>
              <a:latin typeface="Roboto" panose="02000000000000000000" pitchFamily="2" charset="0"/>
            </a:endParaRPr>
          </a:p>
          <a:p>
            <a:pPr algn="l" fontAlgn="base">
              <a:buFont typeface="Arial" panose="020B0604020202020204" pitchFamily="34" charset="0"/>
              <a:buChar char="•"/>
            </a:pPr>
            <a:r>
              <a:rPr lang="fr-FR" b="1" i="0" dirty="0">
                <a:solidFill>
                  <a:schemeClr val="tx1">
                    <a:lumMod val="65000"/>
                    <a:lumOff val="35000"/>
                  </a:schemeClr>
                </a:solidFill>
                <a:effectLst/>
                <a:latin typeface="Roboto" panose="02000000000000000000" pitchFamily="2" charset="0"/>
              </a:rPr>
              <a:t>l-</a:t>
            </a:r>
            <a:r>
              <a:rPr lang="fr-FR" b="0" i="0" dirty="0">
                <a:solidFill>
                  <a:schemeClr val="tx1">
                    <a:lumMod val="65000"/>
                    <a:lumOff val="35000"/>
                  </a:schemeClr>
                </a:solidFill>
                <a:effectLst/>
                <a:latin typeface="Roboto" panose="02000000000000000000" pitchFamily="2" charset="0"/>
              </a:rPr>
              <a:t> pour </a:t>
            </a:r>
            <a:r>
              <a:rPr lang="fr-FR" b="0" i="0" dirty="0" err="1">
                <a:solidFill>
                  <a:schemeClr val="tx1">
                    <a:lumMod val="65000"/>
                    <a:lumOff val="35000"/>
                  </a:schemeClr>
                </a:solidFill>
                <a:effectLst/>
                <a:latin typeface="Roboto" panose="02000000000000000000" pitchFamily="2" charset="0"/>
              </a:rPr>
              <a:t>margin-left</a:t>
            </a:r>
            <a:r>
              <a:rPr lang="fr-FR" b="0" i="0" dirty="0">
                <a:solidFill>
                  <a:schemeClr val="tx1">
                    <a:lumMod val="65000"/>
                    <a:lumOff val="35000"/>
                  </a:schemeClr>
                </a:solidFill>
                <a:effectLst/>
                <a:latin typeface="Roboto" panose="02000000000000000000" pitchFamily="2" charset="0"/>
              </a:rPr>
              <a:t> ou </a:t>
            </a:r>
            <a:r>
              <a:rPr lang="fr-FR" b="0" i="0" dirty="0" err="1">
                <a:solidFill>
                  <a:schemeClr val="tx1">
                    <a:lumMod val="65000"/>
                    <a:lumOff val="35000"/>
                  </a:schemeClr>
                </a:solidFill>
                <a:effectLst/>
                <a:latin typeface="Roboto" panose="02000000000000000000" pitchFamily="2" charset="0"/>
              </a:rPr>
              <a:t>padding-left</a:t>
            </a:r>
            <a:endParaRPr lang="fr-FR" b="0" i="0" dirty="0">
              <a:solidFill>
                <a:schemeClr val="tx1">
                  <a:lumMod val="65000"/>
                  <a:lumOff val="35000"/>
                </a:schemeClr>
              </a:solidFill>
              <a:effectLst/>
              <a:latin typeface="Roboto" panose="02000000000000000000" pitchFamily="2" charset="0"/>
            </a:endParaRPr>
          </a:p>
          <a:p>
            <a:pPr algn="l" fontAlgn="base">
              <a:buFont typeface="Arial" panose="020B0604020202020204" pitchFamily="34" charset="0"/>
              <a:buChar char="•"/>
            </a:pPr>
            <a:r>
              <a:rPr lang="fr-FR" b="1" i="0" dirty="0">
                <a:solidFill>
                  <a:schemeClr val="tx1">
                    <a:lumMod val="65000"/>
                    <a:lumOff val="35000"/>
                  </a:schemeClr>
                </a:solidFill>
                <a:effectLst/>
                <a:latin typeface="Roboto" panose="02000000000000000000" pitchFamily="2" charset="0"/>
              </a:rPr>
              <a:t>r-</a:t>
            </a:r>
            <a:r>
              <a:rPr lang="fr-FR" b="0" i="0" dirty="0">
                <a:solidFill>
                  <a:schemeClr val="tx1">
                    <a:lumMod val="65000"/>
                    <a:lumOff val="35000"/>
                  </a:schemeClr>
                </a:solidFill>
                <a:effectLst/>
                <a:latin typeface="Roboto" panose="02000000000000000000" pitchFamily="2" charset="0"/>
              </a:rPr>
              <a:t> pour </a:t>
            </a:r>
            <a:r>
              <a:rPr lang="fr-FR" b="0" i="0" dirty="0" err="1">
                <a:solidFill>
                  <a:schemeClr val="tx1">
                    <a:lumMod val="65000"/>
                    <a:lumOff val="35000"/>
                  </a:schemeClr>
                </a:solidFill>
                <a:effectLst/>
                <a:latin typeface="Roboto" panose="02000000000000000000" pitchFamily="2" charset="0"/>
              </a:rPr>
              <a:t>margin</a:t>
            </a:r>
            <a:r>
              <a:rPr lang="fr-FR" b="0" i="0" dirty="0">
                <a:solidFill>
                  <a:schemeClr val="tx1">
                    <a:lumMod val="65000"/>
                    <a:lumOff val="35000"/>
                  </a:schemeClr>
                </a:solidFill>
                <a:effectLst/>
                <a:latin typeface="Roboto" panose="02000000000000000000" pitchFamily="2" charset="0"/>
              </a:rPr>
              <a:t>-right ou </a:t>
            </a:r>
            <a:r>
              <a:rPr lang="fr-FR" b="0" i="0" dirty="0" err="1">
                <a:solidFill>
                  <a:schemeClr val="tx1">
                    <a:lumMod val="65000"/>
                    <a:lumOff val="35000"/>
                  </a:schemeClr>
                </a:solidFill>
                <a:effectLst/>
                <a:latin typeface="Roboto" panose="02000000000000000000" pitchFamily="2" charset="0"/>
              </a:rPr>
              <a:t>padding</a:t>
            </a:r>
            <a:r>
              <a:rPr lang="fr-FR" b="0" i="0" dirty="0">
                <a:solidFill>
                  <a:schemeClr val="tx1">
                    <a:lumMod val="65000"/>
                    <a:lumOff val="35000"/>
                  </a:schemeClr>
                </a:solidFill>
                <a:effectLst/>
                <a:latin typeface="Roboto" panose="02000000000000000000" pitchFamily="2" charset="0"/>
              </a:rPr>
              <a:t>-right</a:t>
            </a:r>
          </a:p>
          <a:p>
            <a:pPr algn="l" fontAlgn="base">
              <a:buFont typeface="Arial" panose="020B0604020202020204" pitchFamily="34" charset="0"/>
              <a:buChar char="•"/>
            </a:pPr>
            <a:r>
              <a:rPr lang="fr-FR" b="1" i="0" dirty="0">
                <a:solidFill>
                  <a:schemeClr val="tx1">
                    <a:lumMod val="65000"/>
                    <a:lumOff val="35000"/>
                  </a:schemeClr>
                </a:solidFill>
                <a:effectLst/>
                <a:latin typeface="Roboto" panose="02000000000000000000" pitchFamily="2" charset="0"/>
              </a:rPr>
              <a:t>x-</a:t>
            </a:r>
            <a:r>
              <a:rPr lang="fr-FR" b="0" i="0" dirty="0">
                <a:solidFill>
                  <a:schemeClr val="tx1">
                    <a:lumMod val="65000"/>
                    <a:lumOff val="35000"/>
                  </a:schemeClr>
                </a:solidFill>
                <a:effectLst/>
                <a:latin typeface="Roboto" panose="02000000000000000000" pitchFamily="2" charset="0"/>
              </a:rPr>
              <a:t> pour les classes qui définissent les deux marges (axe X) *-</a:t>
            </a:r>
            <a:r>
              <a:rPr lang="fr-FR" b="0" i="0" dirty="0" err="1">
                <a:solidFill>
                  <a:schemeClr val="tx1">
                    <a:lumMod val="65000"/>
                    <a:lumOff val="35000"/>
                  </a:schemeClr>
                </a:solidFill>
                <a:effectLst/>
                <a:latin typeface="Roboto" panose="02000000000000000000" pitchFamily="2" charset="0"/>
              </a:rPr>
              <a:t>left</a:t>
            </a:r>
            <a:r>
              <a:rPr lang="fr-FR" b="0" i="0" dirty="0">
                <a:solidFill>
                  <a:schemeClr val="tx1">
                    <a:lumMod val="65000"/>
                    <a:lumOff val="35000"/>
                  </a:schemeClr>
                </a:solidFill>
                <a:effectLst/>
                <a:latin typeface="Roboto" panose="02000000000000000000" pitchFamily="2" charset="0"/>
              </a:rPr>
              <a:t> et *-right</a:t>
            </a:r>
          </a:p>
          <a:p>
            <a:pPr algn="l" fontAlgn="base">
              <a:buFont typeface="Arial" panose="020B0604020202020204" pitchFamily="34" charset="0"/>
              <a:buChar char="•"/>
            </a:pPr>
            <a:r>
              <a:rPr lang="fr-FR" b="1" i="0" dirty="0">
                <a:solidFill>
                  <a:schemeClr val="tx1">
                    <a:lumMod val="65000"/>
                    <a:lumOff val="35000"/>
                  </a:schemeClr>
                </a:solidFill>
                <a:effectLst/>
                <a:latin typeface="Roboto" panose="02000000000000000000" pitchFamily="2" charset="0"/>
              </a:rPr>
              <a:t>y-</a:t>
            </a:r>
            <a:r>
              <a:rPr lang="fr-FR" b="0" i="0" dirty="0">
                <a:solidFill>
                  <a:schemeClr val="tx1">
                    <a:lumMod val="65000"/>
                    <a:lumOff val="35000"/>
                  </a:schemeClr>
                </a:solidFill>
                <a:effectLst/>
                <a:latin typeface="Roboto" panose="02000000000000000000" pitchFamily="2" charset="0"/>
              </a:rPr>
              <a:t> pour les classes qui définissent les deux marges (axe Y) *-top et *-</a:t>
            </a:r>
            <a:r>
              <a:rPr lang="fr-FR" b="0" i="0" dirty="0" err="1">
                <a:solidFill>
                  <a:schemeClr val="tx1">
                    <a:lumMod val="65000"/>
                    <a:lumOff val="35000"/>
                  </a:schemeClr>
                </a:solidFill>
                <a:effectLst/>
                <a:latin typeface="Roboto" panose="02000000000000000000" pitchFamily="2" charset="0"/>
              </a:rPr>
              <a:t>bottom</a:t>
            </a:r>
            <a:endParaRPr lang="fr-FR" b="0" i="0" dirty="0">
              <a:solidFill>
                <a:schemeClr val="tx1">
                  <a:lumMod val="65000"/>
                  <a:lumOff val="35000"/>
                </a:schemeClr>
              </a:solidFill>
              <a:effectLst/>
              <a:latin typeface="Roboto" panose="02000000000000000000" pitchFamily="2" charset="0"/>
            </a:endParaRPr>
          </a:p>
          <a:p>
            <a:pPr algn="l" fontAlgn="base">
              <a:buFont typeface="Arial" panose="020B0604020202020204" pitchFamily="34" charset="0"/>
              <a:buChar char="•"/>
            </a:pPr>
            <a:r>
              <a:rPr lang="fr-FR" b="0" i="0" dirty="0">
                <a:solidFill>
                  <a:schemeClr val="tx1">
                    <a:lumMod val="65000"/>
                    <a:lumOff val="35000"/>
                  </a:schemeClr>
                </a:solidFill>
                <a:effectLst/>
                <a:latin typeface="Roboto" panose="02000000000000000000" pitchFamily="2" charset="0"/>
              </a:rPr>
              <a:t>vide pour les classes qui définissent un </a:t>
            </a:r>
            <a:r>
              <a:rPr lang="fr-FR" b="0" i="0" dirty="0" err="1">
                <a:solidFill>
                  <a:schemeClr val="tx1">
                    <a:lumMod val="65000"/>
                    <a:lumOff val="35000"/>
                  </a:schemeClr>
                </a:solidFill>
                <a:effectLst/>
                <a:latin typeface="Roboto" panose="02000000000000000000" pitchFamily="2" charset="0"/>
              </a:rPr>
              <a:t>margin</a:t>
            </a:r>
            <a:r>
              <a:rPr lang="fr-FR" b="0" i="0" dirty="0">
                <a:solidFill>
                  <a:schemeClr val="tx1">
                    <a:lumMod val="65000"/>
                    <a:lumOff val="35000"/>
                  </a:schemeClr>
                </a:solidFill>
                <a:effectLst/>
                <a:latin typeface="Roboto" panose="02000000000000000000" pitchFamily="2" charset="0"/>
              </a:rPr>
              <a:t> ou </a:t>
            </a:r>
            <a:r>
              <a:rPr lang="fr-FR" b="0" i="0" dirty="0" err="1">
                <a:solidFill>
                  <a:schemeClr val="tx1">
                    <a:lumMod val="65000"/>
                    <a:lumOff val="35000"/>
                  </a:schemeClr>
                </a:solidFill>
                <a:effectLst/>
                <a:latin typeface="Roboto" panose="02000000000000000000" pitchFamily="2" charset="0"/>
              </a:rPr>
              <a:t>padding</a:t>
            </a:r>
            <a:r>
              <a:rPr lang="fr-FR" b="0" i="0" dirty="0">
                <a:solidFill>
                  <a:schemeClr val="tx1">
                    <a:lumMod val="65000"/>
                    <a:lumOff val="35000"/>
                  </a:schemeClr>
                </a:solidFill>
                <a:effectLst/>
                <a:latin typeface="Roboto" panose="02000000000000000000" pitchFamily="2" charset="0"/>
              </a:rPr>
              <a:t> sur les 4 côtés</a:t>
            </a:r>
          </a:p>
          <a:p>
            <a:endParaRPr lang="fr-FR" dirty="0"/>
          </a:p>
        </p:txBody>
      </p:sp>
      <p:pic>
        <p:nvPicPr>
          <p:cNvPr id="4" name="Image 3">
            <a:extLst>
              <a:ext uri="{FF2B5EF4-FFF2-40B4-BE49-F238E27FC236}">
                <a16:creationId xmlns:a16="http://schemas.microsoft.com/office/drawing/2014/main" id="{993D3251-211F-4B58-AF55-FA11B1C76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22083"/>
            <a:ext cx="623376" cy="523538"/>
          </a:xfrm>
          <a:prstGeom prst="rect">
            <a:avLst/>
          </a:prstGeom>
        </p:spPr>
      </p:pic>
    </p:spTree>
    <p:extLst>
      <p:ext uri="{BB962C8B-B14F-4D97-AF65-F5344CB8AC3E}">
        <p14:creationId xmlns:p14="http://schemas.microsoft.com/office/powerpoint/2010/main" val="71840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967145-8F88-4491-8EC1-223144624AB6}"/>
              </a:ext>
            </a:extLst>
          </p:cNvPr>
          <p:cNvSpPr>
            <a:spLocks noGrp="1"/>
          </p:cNvSpPr>
          <p:nvPr>
            <p:ph type="title"/>
          </p:nvPr>
        </p:nvSpPr>
        <p:spPr/>
        <p:txBody>
          <a:bodyPr>
            <a:noAutofit/>
          </a:bodyPr>
          <a:lstStyle/>
          <a:p>
            <a:pPr algn="ctr"/>
            <a:r>
              <a:rPr lang="fr-FR" sz="6000" b="0" i="0" dirty="0">
                <a:solidFill>
                  <a:schemeClr val="accent1">
                    <a:lumMod val="50000"/>
                  </a:schemeClr>
                </a:solidFill>
                <a:effectLst/>
                <a:latin typeface="Roboto" panose="02000000000000000000" pitchFamily="2" charset="0"/>
              </a:rPr>
              <a:t>Affichage pour un design responsive</a:t>
            </a:r>
            <a:endParaRPr lang="fr-FR" sz="6000" dirty="0">
              <a:solidFill>
                <a:schemeClr val="accent1">
                  <a:lumMod val="50000"/>
                </a:schemeClr>
              </a:solidFill>
            </a:endParaRPr>
          </a:p>
        </p:txBody>
      </p:sp>
      <p:sp>
        <p:nvSpPr>
          <p:cNvPr id="3" name="Espace réservé du contenu 2">
            <a:extLst>
              <a:ext uri="{FF2B5EF4-FFF2-40B4-BE49-F238E27FC236}">
                <a16:creationId xmlns:a16="http://schemas.microsoft.com/office/drawing/2014/main" id="{CB3FD2B8-8526-480F-B313-B9029E16AC5E}"/>
              </a:ext>
            </a:extLst>
          </p:cNvPr>
          <p:cNvSpPr>
            <a:spLocks noGrp="1"/>
          </p:cNvSpPr>
          <p:nvPr>
            <p:ph idx="1"/>
          </p:nvPr>
        </p:nvSpPr>
        <p:spPr/>
        <p:txBody>
          <a:bodyPr>
            <a:normAutofit fontScale="92500"/>
          </a:bodyPr>
          <a:lstStyle/>
          <a:p>
            <a:pPr marL="0" indent="0" algn="l" fontAlgn="base">
              <a:buNone/>
            </a:pP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0" i="0" dirty="0">
                <a:solidFill>
                  <a:schemeClr val="tx1">
                    <a:lumMod val="65000"/>
                    <a:lumOff val="35000"/>
                  </a:schemeClr>
                </a:solidFill>
                <a:effectLst/>
                <a:latin typeface="Roboto" panose="02000000000000000000" pitchFamily="2" charset="0"/>
              </a:rPr>
              <a:t>Utilisez des classes d’affichage réactives pour afficher et masquer les éléments selon le périphérique :  </a:t>
            </a:r>
            <a:r>
              <a:rPr lang="fr-FR" b="0" i="0" dirty="0">
                <a:solidFill>
                  <a:schemeClr val="tx1">
                    <a:lumMod val="65000"/>
                    <a:lumOff val="35000"/>
                  </a:schemeClr>
                </a:solidFill>
                <a:effectLst/>
                <a:latin typeface="inherit"/>
              </a:rPr>
              <a:t>d-{</a:t>
            </a:r>
            <a:r>
              <a:rPr lang="fr-FR" b="0" i="0" dirty="0" err="1">
                <a:solidFill>
                  <a:schemeClr val="tx1">
                    <a:lumMod val="65000"/>
                    <a:lumOff val="35000"/>
                  </a:schemeClr>
                </a:solidFill>
                <a:effectLst/>
                <a:latin typeface="inherit"/>
              </a:rPr>
              <a:t>breakpoint</a:t>
            </a:r>
            <a:r>
              <a:rPr lang="fr-FR" b="0" i="0" dirty="0">
                <a:solidFill>
                  <a:schemeClr val="tx1">
                    <a:lumMod val="65000"/>
                    <a:lumOff val="35000"/>
                  </a:schemeClr>
                </a:solidFill>
                <a:effectLst/>
                <a:latin typeface="inherit"/>
              </a:rPr>
              <a:t>}-{</a:t>
            </a:r>
            <a:r>
              <a:rPr lang="fr-FR" b="0" i="0" dirty="0" err="1">
                <a:solidFill>
                  <a:schemeClr val="tx1">
                    <a:lumMod val="65000"/>
                    <a:lumOff val="35000"/>
                  </a:schemeClr>
                </a:solidFill>
                <a:effectLst/>
                <a:latin typeface="inherit"/>
              </a:rPr>
              <a:t>displayproperty</a:t>
            </a:r>
            <a:r>
              <a:rPr lang="fr-FR" b="0" i="0" dirty="0">
                <a:solidFill>
                  <a:schemeClr val="tx1">
                    <a:lumMod val="65000"/>
                    <a:lumOff val="35000"/>
                  </a:schemeClr>
                </a:solidFill>
                <a:effectLst/>
                <a:latin typeface="inherit"/>
              </a:rPr>
              <a:t>}</a:t>
            </a:r>
            <a:endParaRPr lang="fr-FR" b="0" i="0" dirty="0">
              <a:solidFill>
                <a:schemeClr val="tx1">
                  <a:lumMod val="65000"/>
                  <a:lumOff val="35000"/>
                </a:schemeClr>
              </a:solidFill>
              <a:effectLst/>
              <a:latin typeface="Roboto" panose="02000000000000000000" pitchFamily="2" charset="0"/>
            </a:endParaRPr>
          </a:p>
          <a:p>
            <a:pPr marL="0" indent="0" algn="l" fontAlgn="base">
              <a:buNone/>
            </a:pP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0" i="0" u="sng" dirty="0">
                <a:solidFill>
                  <a:schemeClr val="tx1">
                    <a:lumMod val="65000"/>
                    <a:lumOff val="35000"/>
                  </a:schemeClr>
                </a:solidFill>
                <a:effectLst/>
                <a:latin typeface="Roboto" panose="02000000000000000000" pitchFamily="2" charset="0"/>
              </a:rPr>
              <a:t>La syntaxe « </a:t>
            </a:r>
            <a:r>
              <a:rPr lang="fr-FR" b="0" i="0" u="sng" dirty="0" err="1">
                <a:solidFill>
                  <a:schemeClr val="tx1">
                    <a:lumMod val="65000"/>
                    <a:lumOff val="35000"/>
                  </a:schemeClr>
                </a:solidFill>
                <a:effectLst/>
                <a:latin typeface="inherit"/>
              </a:rPr>
              <a:t>breakpoint</a:t>
            </a:r>
            <a:r>
              <a:rPr lang="fr-FR" u="sng" dirty="0">
                <a:solidFill>
                  <a:schemeClr val="tx1">
                    <a:lumMod val="65000"/>
                    <a:lumOff val="35000"/>
                  </a:schemeClr>
                </a:solidFill>
                <a:latin typeface="inherit"/>
              </a:rPr>
              <a:t> » </a:t>
            </a:r>
            <a:r>
              <a:rPr lang="fr-FR" b="0" i="0" u="sng" dirty="0">
                <a:solidFill>
                  <a:schemeClr val="tx1">
                    <a:lumMod val="65000"/>
                    <a:lumOff val="35000"/>
                  </a:schemeClr>
                </a:solidFill>
                <a:effectLst/>
                <a:latin typeface="Roboto" panose="02000000000000000000" pitchFamily="2" charset="0"/>
              </a:rPr>
              <a:t>peut prendre une des valeurs suivantes :</a:t>
            </a:r>
          </a:p>
          <a:p>
            <a:pPr marL="0" indent="0" algn="l" fontAlgn="base">
              <a:buNone/>
            </a:pPr>
            <a:r>
              <a:rPr lang="fr-FR" b="0" i="0" dirty="0">
                <a:solidFill>
                  <a:schemeClr val="tx1">
                    <a:lumMod val="65000"/>
                    <a:lumOff val="35000"/>
                  </a:schemeClr>
                </a:solidFill>
                <a:effectLst/>
                <a:latin typeface="Roboto" panose="02000000000000000000" pitchFamily="2" charset="0"/>
              </a:rPr>
              <a:t>	</a:t>
            </a:r>
            <a:r>
              <a:rPr lang="fr-FR" b="0" i="0" dirty="0" err="1">
                <a:solidFill>
                  <a:schemeClr val="tx1">
                    <a:lumMod val="65000"/>
                    <a:lumOff val="35000"/>
                  </a:schemeClr>
                </a:solidFill>
                <a:effectLst/>
                <a:latin typeface="Roboto" panose="02000000000000000000" pitchFamily="2" charset="0"/>
              </a:rPr>
              <a:t>sm</a:t>
            </a: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0" i="0" dirty="0">
                <a:solidFill>
                  <a:schemeClr val="tx1">
                    <a:lumMod val="65000"/>
                    <a:lumOff val="35000"/>
                  </a:schemeClr>
                </a:solidFill>
                <a:effectLst/>
                <a:latin typeface="Roboto" panose="02000000000000000000" pitchFamily="2" charset="0"/>
              </a:rPr>
              <a:t>	md</a:t>
            </a:r>
          </a:p>
          <a:p>
            <a:pPr marL="0" indent="0" algn="l" fontAlgn="base">
              <a:buNone/>
            </a:pPr>
            <a:r>
              <a:rPr lang="fr-FR" b="0" i="0" dirty="0">
                <a:solidFill>
                  <a:schemeClr val="tx1">
                    <a:lumMod val="65000"/>
                    <a:lumOff val="35000"/>
                  </a:schemeClr>
                </a:solidFill>
                <a:effectLst/>
                <a:latin typeface="Roboto" panose="02000000000000000000" pitchFamily="2" charset="0"/>
              </a:rPr>
              <a:t>	lg</a:t>
            </a:r>
          </a:p>
          <a:p>
            <a:pPr marL="0" indent="0" algn="l" fontAlgn="base">
              <a:buNone/>
            </a:pPr>
            <a:r>
              <a:rPr lang="fr-FR" b="0" i="0" dirty="0">
                <a:solidFill>
                  <a:schemeClr val="tx1">
                    <a:lumMod val="65000"/>
                    <a:lumOff val="35000"/>
                  </a:schemeClr>
                </a:solidFill>
                <a:effectLst/>
                <a:latin typeface="Roboto" panose="02000000000000000000" pitchFamily="2" charset="0"/>
              </a:rPr>
              <a:t>	xl</a:t>
            </a:r>
          </a:p>
          <a:p>
            <a:pPr marL="0" indent="0" algn="l" fontAlgn="base">
              <a:buNone/>
            </a:pPr>
            <a:endParaRPr lang="fr-FR" b="0" i="0" dirty="0">
              <a:solidFill>
                <a:schemeClr val="tx1">
                  <a:lumMod val="65000"/>
                  <a:lumOff val="35000"/>
                </a:schemeClr>
              </a:solidFill>
              <a:effectLst/>
              <a:latin typeface="Roboto" panose="02000000000000000000" pitchFamily="2" charset="0"/>
            </a:endParaRPr>
          </a:p>
        </p:txBody>
      </p:sp>
      <p:pic>
        <p:nvPicPr>
          <p:cNvPr id="4" name="Image 3">
            <a:extLst>
              <a:ext uri="{FF2B5EF4-FFF2-40B4-BE49-F238E27FC236}">
                <a16:creationId xmlns:a16="http://schemas.microsoft.com/office/drawing/2014/main" id="{021085B9-0C3E-4520-9878-2765241EF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102" y="6393320"/>
            <a:ext cx="365760" cy="307181"/>
          </a:xfrm>
          <a:prstGeom prst="rect">
            <a:avLst/>
          </a:prstGeom>
        </p:spPr>
      </p:pic>
    </p:spTree>
    <p:extLst>
      <p:ext uri="{BB962C8B-B14F-4D97-AF65-F5344CB8AC3E}">
        <p14:creationId xmlns:p14="http://schemas.microsoft.com/office/powerpoint/2010/main" val="454580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404B7-A966-4698-84CC-CE048ACA4829}"/>
              </a:ext>
            </a:extLst>
          </p:cNvPr>
          <p:cNvSpPr>
            <a:spLocks noGrp="1"/>
          </p:cNvSpPr>
          <p:nvPr>
            <p:ph type="title"/>
          </p:nvPr>
        </p:nvSpPr>
        <p:spPr/>
        <p:txBody>
          <a:bodyPr>
            <a:noAutofit/>
          </a:bodyPr>
          <a:lstStyle/>
          <a:p>
            <a:pPr algn="ctr"/>
            <a:r>
              <a:rPr lang="fr-FR" sz="6000" b="0" i="0" dirty="0">
                <a:solidFill>
                  <a:schemeClr val="accent1">
                    <a:lumMod val="50000"/>
                  </a:schemeClr>
                </a:solidFill>
                <a:effectLst/>
                <a:latin typeface="Roboto" panose="02000000000000000000" pitchFamily="2" charset="0"/>
              </a:rPr>
              <a:t>Gestion des modes d’affichage</a:t>
            </a:r>
            <a:endParaRPr lang="fr-FR" sz="6000" dirty="0">
              <a:solidFill>
                <a:schemeClr val="accent1">
                  <a:lumMod val="50000"/>
                </a:schemeClr>
              </a:solidFill>
            </a:endParaRPr>
          </a:p>
        </p:txBody>
      </p:sp>
      <p:sp>
        <p:nvSpPr>
          <p:cNvPr id="3" name="Espace réservé du contenu 2">
            <a:extLst>
              <a:ext uri="{FF2B5EF4-FFF2-40B4-BE49-F238E27FC236}">
                <a16:creationId xmlns:a16="http://schemas.microsoft.com/office/drawing/2014/main" id="{9ED6AFDA-C2C4-4B27-B726-BBA04A7FC6A5}"/>
              </a:ext>
            </a:extLst>
          </p:cNvPr>
          <p:cNvSpPr>
            <a:spLocks noGrp="1"/>
          </p:cNvSpPr>
          <p:nvPr>
            <p:ph idx="1"/>
          </p:nvPr>
        </p:nvSpPr>
        <p:spPr>
          <a:xfrm>
            <a:off x="838200" y="1952457"/>
            <a:ext cx="10515600" cy="4351338"/>
          </a:xfrm>
        </p:spPr>
        <p:txBody>
          <a:bodyPr>
            <a:normAutofit fontScale="77500" lnSpcReduction="20000"/>
          </a:bodyPr>
          <a:lstStyle/>
          <a:p>
            <a:pPr marL="0" indent="0" algn="l" fontAlgn="base">
              <a:buNone/>
            </a:pPr>
            <a:r>
              <a:rPr lang="fr-FR" b="0" i="0" dirty="0">
                <a:solidFill>
                  <a:schemeClr val="tx1">
                    <a:lumMod val="65000"/>
                    <a:lumOff val="35000"/>
                  </a:schemeClr>
                </a:solidFill>
                <a:effectLst/>
                <a:latin typeface="Roboto" panose="02000000000000000000" pitchFamily="2" charset="0"/>
              </a:rPr>
              <a:t>En CSS, la propriété </a:t>
            </a:r>
            <a:r>
              <a:rPr lang="fr-FR" b="1" i="0" dirty="0">
                <a:solidFill>
                  <a:schemeClr val="tx1">
                    <a:lumMod val="65000"/>
                    <a:lumOff val="35000"/>
                  </a:schemeClr>
                </a:solidFill>
                <a:effectLst/>
                <a:latin typeface="Roboto" panose="02000000000000000000" pitchFamily="2" charset="0"/>
              </a:rPr>
              <a:t>display </a:t>
            </a:r>
            <a:r>
              <a:rPr lang="fr-FR" b="0" i="0" dirty="0">
                <a:solidFill>
                  <a:schemeClr val="tx1">
                    <a:lumMod val="65000"/>
                    <a:lumOff val="35000"/>
                  </a:schemeClr>
                </a:solidFill>
                <a:effectLst/>
                <a:latin typeface="Roboto" panose="02000000000000000000" pitchFamily="2" charset="0"/>
              </a:rPr>
              <a:t>spécifie le comportement d’affichage d’un élément.</a:t>
            </a:r>
          </a:p>
          <a:p>
            <a:pPr marL="0" indent="0" algn="l" fontAlgn="base">
              <a:buNone/>
            </a:pP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u="sng" dirty="0">
                <a:solidFill>
                  <a:schemeClr val="tx1">
                    <a:lumMod val="65000"/>
                    <a:lumOff val="35000"/>
                  </a:schemeClr>
                </a:solidFill>
                <a:latin typeface="Roboto" panose="02000000000000000000" pitchFamily="2" charset="0"/>
              </a:rPr>
              <a:t>V</a:t>
            </a:r>
            <a:r>
              <a:rPr lang="fr-FR" b="0" i="0" u="sng" dirty="0">
                <a:solidFill>
                  <a:schemeClr val="tx1">
                    <a:lumMod val="65000"/>
                    <a:lumOff val="35000"/>
                  </a:schemeClr>
                </a:solidFill>
                <a:effectLst/>
                <a:latin typeface="Roboto" panose="02000000000000000000" pitchFamily="2" charset="0"/>
              </a:rPr>
              <a:t>oici les principales valeurs de la propriété display :</a:t>
            </a:r>
          </a:p>
          <a:p>
            <a:pPr marL="0" indent="0" algn="l" fontAlgn="base">
              <a:buNone/>
            </a:pPr>
            <a:r>
              <a:rPr lang="fr-FR" b="1" i="0" dirty="0">
                <a:solidFill>
                  <a:schemeClr val="tx1">
                    <a:lumMod val="65000"/>
                    <a:lumOff val="35000"/>
                  </a:schemeClr>
                </a:solidFill>
                <a:effectLst/>
                <a:latin typeface="Roboto" panose="02000000000000000000" pitchFamily="2" charset="0"/>
              </a:rPr>
              <a:t>	</a:t>
            </a:r>
            <a:r>
              <a:rPr lang="fr-FR" b="1" i="0" dirty="0" err="1">
                <a:solidFill>
                  <a:schemeClr val="tx1">
                    <a:lumMod val="65000"/>
                    <a:lumOff val="35000"/>
                  </a:schemeClr>
                </a:solidFill>
                <a:effectLst/>
                <a:latin typeface="Roboto" panose="02000000000000000000" pitchFamily="2" charset="0"/>
              </a:rPr>
              <a:t>inline</a:t>
            </a:r>
            <a:r>
              <a:rPr lang="fr-FR" b="0" i="0" dirty="0">
                <a:solidFill>
                  <a:schemeClr val="tx1">
                    <a:lumMod val="65000"/>
                    <a:lumOff val="35000"/>
                  </a:schemeClr>
                </a:solidFill>
                <a:effectLst/>
                <a:latin typeface="Roboto" panose="02000000000000000000" pitchFamily="2" charset="0"/>
              </a:rPr>
              <a:t> : affiche un élément en tant qu’élément en type ligne (comme &lt;</a:t>
            </a:r>
            <a:r>
              <a:rPr lang="fr-FR" b="0" i="0" dirty="0" err="1">
                <a:solidFill>
                  <a:schemeClr val="tx1">
                    <a:lumMod val="65000"/>
                    <a:lumOff val="35000"/>
                  </a:schemeClr>
                </a:solidFill>
                <a:effectLst/>
                <a:latin typeface="Roboto" panose="02000000000000000000" pitchFamily="2" charset="0"/>
              </a:rPr>
              <a:t>span</a:t>
            </a:r>
            <a:r>
              <a:rPr lang="fr-FR" b="0" i="0" dirty="0">
                <a:solidFill>
                  <a:schemeClr val="tx1">
                    <a:lumMod val="65000"/>
                    <a:lumOff val="35000"/>
                  </a:schemeClr>
                </a:solidFill>
                <a:effectLst/>
                <a:latin typeface="Roboto" panose="02000000000000000000" pitchFamily="2" charset="0"/>
              </a:rPr>
              <a:t>&gt; 	). Toutes les propriétés de taille et de largeur n’auront aucun effet.</a:t>
            </a:r>
          </a:p>
          <a:p>
            <a:pPr marL="0" indent="0" algn="l" fontAlgn="base">
              <a:buNone/>
            </a:pPr>
            <a:r>
              <a:rPr lang="fr-FR" b="1" i="0" dirty="0">
                <a:solidFill>
                  <a:schemeClr val="tx1">
                    <a:lumMod val="65000"/>
                    <a:lumOff val="35000"/>
                  </a:schemeClr>
                </a:solidFill>
                <a:effectLst/>
                <a:latin typeface="Roboto" panose="02000000000000000000" pitchFamily="2" charset="0"/>
              </a:rPr>
              <a:t>	block</a:t>
            </a:r>
            <a:r>
              <a:rPr lang="fr-FR" b="0" i="0" dirty="0">
                <a:solidFill>
                  <a:schemeClr val="tx1">
                    <a:lumMod val="65000"/>
                    <a:lumOff val="35000"/>
                  </a:schemeClr>
                </a:solidFill>
                <a:effectLst/>
                <a:latin typeface="Roboto" panose="02000000000000000000" pitchFamily="2" charset="0"/>
              </a:rPr>
              <a:t> : affiche un élément en tant qu’élément de type bloc (comme &lt;p&gt; ). Il 	commence sur une nouvelle ligne et occupe toute la largeur.</a:t>
            </a:r>
          </a:p>
          <a:p>
            <a:pPr marL="0" indent="0" algn="l" fontAlgn="base">
              <a:buNone/>
            </a:pPr>
            <a:r>
              <a:rPr lang="fr-FR" b="1" i="0" dirty="0">
                <a:solidFill>
                  <a:schemeClr val="tx1">
                    <a:lumMod val="65000"/>
                    <a:lumOff val="35000"/>
                  </a:schemeClr>
                </a:solidFill>
                <a:effectLst/>
                <a:latin typeface="Roboto" panose="02000000000000000000" pitchFamily="2" charset="0"/>
              </a:rPr>
              <a:t>	</a:t>
            </a:r>
            <a:r>
              <a:rPr lang="fr-FR" b="1" i="0" dirty="0" err="1">
                <a:solidFill>
                  <a:schemeClr val="tx1">
                    <a:lumMod val="65000"/>
                    <a:lumOff val="35000"/>
                  </a:schemeClr>
                </a:solidFill>
                <a:effectLst/>
                <a:latin typeface="Roboto" panose="02000000000000000000" pitchFamily="2" charset="0"/>
              </a:rPr>
              <a:t>flex</a:t>
            </a:r>
            <a:r>
              <a:rPr lang="fr-FR" b="0" i="0" dirty="0">
                <a:solidFill>
                  <a:schemeClr val="tx1">
                    <a:lumMod val="65000"/>
                    <a:lumOff val="35000"/>
                  </a:schemeClr>
                </a:solidFill>
                <a:effectLst/>
                <a:latin typeface="Roboto" panose="02000000000000000000" pitchFamily="2" charset="0"/>
              </a:rPr>
              <a:t> : Affiche un élément en tant que conteneur flexible au niveau du 	</a:t>
            </a:r>
            <a:r>
              <a:rPr lang="fr-FR" b="0" i="0" dirty="0" err="1">
                <a:solidFill>
                  <a:schemeClr val="tx1">
                    <a:lumMod val="65000"/>
                    <a:lumOff val="35000"/>
                  </a:schemeClr>
                </a:solidFill>
                <a:effectLst/>
                <a:latin typeface="Roboto" panose="02000000000000000000" pitchFamily="2" charset="0"/>
              </a:rPr>
              <a:t>bloc.Affiche</a:t>
            </a:r>
            <a:r>
              <a:rPr lang="fr-FR" b="0" i="0" dirty="0">
                <a:solidFill>
                  <a:schemeClr val="tx1">
                    <a:lumMod val="65000"/>
                    <a:lumOff val="35000"/>
                  </a:schemeClr>
                </a:solidFill>
                <a:effectLst/>
                <a:latin typeface="Roboto" panose="02000000000000000000" pitchFamily="2" charset="0"/>
              </a:rPr>
              <a:t> un élément en tant que conteneur flexible en ligne</a:t>
            </a:r>
          </a:p>
          <a:p>
            <a:pPr marL="0" indent="0" algn="l" fontAlgn="base">
              <a:buNone/>
            </a:pPr>
            <a:r>
              <a:rPr lang="fr-FR" b="1" i="0" dirty="0">
                <a:solidFill>
                  <a:schemeClr val="tx1">
                    <a:lumMod val="65000"/>
                    <a:lumOff val="35000"/>
                  </a:schemeClr>
                </a:solidFill>
                <a:effectLst/>
                <a:latin typeface="Roboto" panose="02000000000000000000" pitchFamily="2" charset="0"/>
              </a:rPr>
              <a:t>	</a:t>
            </a:r>
            <a:r>
              <a:rPr lang="fr-FR" b="1" i="0" dirty="0" err="1">
                <a:solidFill>
                  <a:schemeClr val="tx1">
                    <a:lumMod val="65000"/>
                    <a:lumOff val="35000"/>
                  </a:schemeClr>
                </a:solidFill>
                <a:effectLst/>
                <a:latin typeface="Roboto" panose="02000000000000000000" pitchFamily="2" charset="0"/>
              </a:rPr>
              <a:t>inline-flex</a:t>
            </a:r>
            <a:r>
              <a:rPr lang="fr-FR" b="0" i="0" dirty="0">
                <a:solidFill>
                  <a:schemeClr val="tx1">
                    <a:lumMod val="65000"/>
                    <a:lumOff val="35000"/>
                  </a:schemeClr>
                </a:solidFill>
                <a:effectLst/>
                <a:latin typeface="Roboto" panose="02000000000000000000" pitchFamily="2" charset="0"/>
              </a:rPr>
              <a:t> : affiche un élément en tant que conteneur flexible en ligne</a:t>
            </a:r>
          </a:p>
          <a:p>
            <a:pPr marL="0" indent="0" algn="l" fontAlgn="base">
              <a:buNone/>
            </a:pPr>
            <a:r>
              <a:rPr lang="fr-FR" b="1" i="0" dirty="0">
                <a:solidFill>
                  <a:schemeClr val="tx1">
                    <a:lumMod val="65000"/>
                    <a:lumOff val="35000"/>
                  </a:schemeClr>
                </a:solidFill>
                <a:effectLst/>
                <a:latin typeface="Roboto" panose="02000000000000000000" pitchFamily="2" charset="0"/>
              </a:rPr>
              <a:t>	</a:t>
            </a:r>
            <a:r>
              <a:rPr lang="fr-FR" b="1" i="0" dirty="0" err="1">
                <a:solidFill>
                  <a:schemeClr val="tx1">
                    <a:lumMod val="65000"/>
                    <a:lumOff val="35000"/>
                  </a:schemeClr>
                </a:solidFill>
                <a:effectLst/>
                <a:latin typeface="Roboto" panose="02000000000000000000" pitchFamily="2" charset="0"/>
              </a:rPr>
              <a:t>inline</a:t>
            </a:r>
            <a:r>
              <a:rPr lang="fr-FR" b="1" i="0" dirty="0">
                <a:solidFill>
                  <a:schemeClr val="tx1">
                    <a:lumMod val="65000"/>
                    <a:lumOff val="35000"/>
                  </a:schemeClr>
                </a:solidFill>
                <a:effectLst/>
                <a:latin typeface="Roboto" panose="02000000000000000000" pitchFamily="2" charset="0"/>
              </a:rPr>
              <a:t>-block</a:t>
            </a:r>
            <a:r>
              <a:rPr lang="fr-FR" b="0" i="0" dirty="0">
                <a:solidFill>
                  <a:schemeClr val="tx1">
                    <a:lumMod val="65000"/>
                    <a:lumOff val="35000"/>
                  </a:schemeClr>
                </a:solidFill>
                <a:effectLst/>
                <a:latin typeface="Roboto" panose="02000000000000000000" pitchFamily="2" charset="0"/>
              </a:rPr>
              <a:t> : affiche un élément en tant que conteneur de blocs en ligne. 	L’élément lui-même est formaté comme un élément en ligne, mais vous 	pouvez lui appliquer des valeurs de hauteur et de largeur.</a:t>
            </a:r>
          </a:p>
        </p:txBody>
      </p:sp>
      <p:pic>
        <p:nvPicPr>
          <p:cNvPr id="4" name="Image 3">
            <a:extLst>
              <a:ext uri="{FF2B5EF4-FFF2-40B4-BE49-F238E27FC236}">
                <a16:creationId xmlns:a16="http://schemas.microsoft.com/office/drawing/2014/main" id="{CCB6AA70-7040-4AA3-AE4A-96F1B00E3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983" y="194886"/>
            <a:ext cx="253218" cy="212663"/>
          </a:xfrm>
          <a:prstGeom prst="rect">
            <a:avLst/>
          </a:prstGeom>
        </p:spPr>
      </p:pic>
    </p:spTree>
    <p:extLst>
      <p:ext uri="{BB962C8B-B14F-4D97-AF65-F5344CB8AC3E}">
        <p14:creationId xmlns:p14="http://schemas.microsoft.com/office/powerpoint/2010/main" val="2072541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2479F0-969E-4D6A-A904-6234462AAB6E}"/>
              </a:ext>
            </a:extLst>
          </p:cNvPr>
          <p:cNvSpPr>
            <a:spLocks noGrp="1"/>
          </p:cNvSpPr>
          <p:nvPr>
            <p:ph type="title"/>
          </p:nvPr>
        </p:nvSpPr>
        <p:spPr/>
        <p:txBody>
          <a:bodyPr>
            <a:noAutofit/>
          </a:bodyPr>
          <a:lstStyle/>
          <a:p>
            <a:pPr algn="ctr"/>
            <a:r>
              <a:rPr lang="fr-FR" sz="6000" b="0" i="0" dirty="0">
                <a:solidFill>
                  <a:schemeClr val="accent1">
                    <a:lumMod val="50000"/>
                  </a:schemeClr>
                </a:solidFill>
                <a:effectLst/>
                <a:latin typeface="Roboto" panose="02000000000000000000" pitchFamily="2" charset="0"/>
              </a:rPr>
              <a:t>Gestion des modes d’affichage / suite</a:t>
            </a:r>
            <a:endParaRPr lang="fr-FR" sz="6000" dirty="0"/>
          </a:p>
        </p:txBody>
      </p:sp>
      <p:sp>
        <p:nvSpPr>
          <p:cNvPr id="3" name="Espace réservé du contenu 2">
            <a:extLst>
              <a:ext uri="{FF2B5EF4-FFF2-40B4-BE49-F238E27FC236}">
                <a16:creationId xmlns:a16="http://schemas.microsoft.com/office/drawing/2014/main" id="{066F0002-6A52-4C32-A11C-A305AD2BFEC0}"/>
              </a:ext>
            </a:extLst>
          </p:cNvPr>
          <p:cNvSpPr>
            <a:spLocks noGrp="1"/>
          </p:cNvSpPr>
          <p:nvPr>
            <p:ph idx="1"/>
          </p:nvPr>
        </p:nvSpPr>
        <p:spPr>
          <a:xfrm>
            <a:off x="838200" y="2045628"/>
            <a:ext cx="10515600" cy="4351338"/>
          </a:xfrm>
        </p:spPr>
        <p:txBody>
          <a:bodyPr>
            <a:normAutofit lnSpcReduction="10000"/>
          </a:bodyPr>
          <a:lstStyle/>
          <a:p>
            <a:pPr marL="0" indent="0" algn="l" fontAlgn="base">
              <a:buNone/>
            </a:pPr>
            <a:r>
              <a:rPr lang="fr-FR" b="1" i="0" dirty="0">
                <a:solidFill>
                  <a:schemeClr val="tx1">
                    <a:lumMod val="65000"/>
                    <a:lumOff val="35000"/>
                  </a:schemeClr>
                </a:solidFill>
                <a:effectLst/>
                <a:latin typeface="Roboto" panose="02000000000000000000" pitchFamily="2" charset="0"/>
              </a:rPr>
              <a:t>table</a:t>
            </a:r>
            <a:r>
              <a:rPr lang="fr-FR" b="0" i="0" dirty="0">
                <a:solidFill>
                  <a:schemeClr val="tx1">
                    <a:lumMod val="65000"/>
                    <a:lumOff val="35000"/>
                  </a:schemeClr>
                </a:solidFill>
                <a:effectLst/>
                <a:latin typeface="Roboto" panose="02000000000000000000" pitchFamily="2" charset="0"/>
              </a:rPr>
              <a:t> : l’élément se comporter comme un élément &lt;table&gt; .</a:t>
            </a:r>
          </a:p>
          <a:p>
            <a:pPr marL="0" indent="0" algn="l" fontAlgn="base">
              <a:buNone/>
            </a:pPr>
            <a:r>
              <a:rPr lang="fr-FR" b="1" i="0" dirty="0">
                <a:solidFill>
                  <a:schemeClr val="tx1">
                    <a:lumMod val="65000"/>
                    <a:lumOff val="35000"/>
                  </a:schemeClr>
                </a:solidFill>
                <a:effectLst/>
                <a:latin typeface="Roboto" panose="02000000000000000000" pitchFamily="2" charset="0"/>
              </a:rPr>
              <a:t>table-</a:t>
            </a:r>
            <a:r>
              <a:rPr lang="fr-FR" b="1" i="0" dirty="0" err="1">
                <a:solidFill>
                  <a:schemeClr val="tx1">
                    <a:lumMod val="65000"/>
                    <a:lumOff val="35000"/>
                  </a:schemeClr>
                </a:solidFill>
                <a:effectLst/>
                <a:latin typeface="Roboto" panose="02000000000000000000" pitchFamily="2" charset="0"/>
              </a:rPr>
              <a:t>cell</a:t>
            </a:r>
            <a:r>
              <a:rPr lang="fr-FR" b="0" i="0" dirty="0">
                <a:solidFill>
                  <a:schemeClr val="tx1">
                    <a:lumMod val="65000"/>
                    <a:lumOff val="35000"/>
                  </a:schemeClr>
                </a:solidFill>
                <a:effectLst/>
                <a:latin typeface="Roboto" panose="02000000000000000000" pitchFamily="2" charset="0"/>
              </a:rPr>
              <a:t> : l’élément se comporter comme un élément &lt;td&gt; .</a:t>
            </a:r>
          </a:p>
          <a:p>
            <a:pPr marL="0" indent="0" algn="l" fontAlgn="base">
              <a:buNone/>
            </a:pPr>
            <a:r>
              <a:rPr lang="fr-FR" b="1" i="0" dirty="0">
                <a:solidFill>
                  <a:schemeClr val="tx1">
                    <a:lumMod val="65000"/>
                    <a:lumOff val="35000"/>
                  </a:schemeClr>
                </a:solidFill>
                <a:effectLst/>
                <a:latin typeface="Roboto" panose="02000000000000000000" pitchFamily="2" charset="0"/>
              </a:rPr>
              <a:t>none</a:t>
            </a:r>
            <a:r>
              <a:rPr lang="fr-FR" b="0" i="0" dirty="0">
                <a:solidFill>
                  <a:schemeClr val="tx1">
                    <a:lumMod val="65000"/>
                    <a:lumOff val="35000"/>
                  </a:schemeClr>
                </a:solidFill>
                <a:effectLst/>
                <a:latin typeface="Roboto" panose="02000000000000000000" pitchFamily="2" charset="0"/>
              </a:rPr>
              <a:t> : l’élément est complètement supprimé du flux d’affichage.</a:t>
            </a:r>
          </a:p>
          <a:p>
            <a:pPr marL="0" indent="0" algn="l" fontAlgn="base">
              <a:buNone/>
            </a:pP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0" i="0" u="sng" dirty="0">
                <a:solidFill>
                  <a:schemeClr val="tx1">
                    <a:lumMod val="65000"/>
                    <a:lumOff val="35000"/>
                  </a:schemeClr>
                </a:solidFill>
                <a:effectLst/>
                <a:latin typeface="Roboto" panose="02000000000000000000" pitchFamily="2" charset="0"/>
              </a:rPr>
              <a:t>Avec Bootstrap le mode affichage est modifié par la classe  </a:t>
            </a:r>
            <a:r>
              <a:rPr lang="fr-FR" b="0" i="0" u="sng" dirty="0">
                <a:solidFill>
                  <a:schemeClr val="tx1">
                    <a:lumMod val="65000"/>
                    <a:lumOff val="35000"/>
                  </a:schemeClr>
                </a:solidFill>
                <a:effectLst/>
                <a:latin typeface="inherit"/>
              </a:rPr>
              <a:t>d-</a:t>
            </a:r>
            <a:r>
              <a:rPr lang="fr-FR" b="0" i="0" u="sng" dirty="0">
                <a:solidFill>
                  <a:schemeClr val="tx1">
                    <a:lumMod val="65000"/>
                    <a:lumOff val="35000"/>
                  </a:schemeClr>
                </a:solidFill>
                <a:effectLst/>
                <a:latin typeface="Roboto" panose="02000000000000000000" pitchFamily="2" charset="0"/>
              </a:rPr>
              <a:t> :</a:t>
            </a:r>
          </a:p>
          <a:p>
            <a:pPr marL="0" indent="0" algn="l" fontAlgn="base">
              <a:buNone/>
            </a:pPr>
            <a:r>
              <a:rPr lang="fr-FR" dirty="0">
                <a:solidFill>
                  <a:schemeClr val="tx1">
                    <a:lumMod val="65000"/>
                    <a:lumOff val="35000"/>
                  </a:schemeClr>
                </a:solidFill>
                <a:latin typeface="Roboto" panose="02000000000000000000" pitchFamily="2" charset="0"/>
              </a:rPr>
              <a:t>	</a:t>
            </a:r>
            <a:r>
              <a:rPr lang="fr-FR" b="0" i="0" dirty="0">
                <a:solidFill>
                  <a:schemeClr val="tx1">
                    <a:lumMod val="65000"/>
                    <a:lumOff val="35000"/>
                  </a:schemeClr>
                </a:solidFill>
                <a:effectLst/>
                <a:latin typeface="inherit"/>
              </a:rPr>
              <a:t>d-none</a:t>
            </a:r>
            <a:r>
              <a:rPr lang="fr-FR" dirty="0">
                <a:solidFill>
                  <a:schemeClr val="tx1">
                    <a:lumMod val="65000"/>
                    <a:lumOff val="35000"/>
                  </a:schemeClr>
                </a:solidFill>
                <a:latin typeface="Roboto" panose="02000000000000000000" pitchFamily="2" charset="0"/>
              </a:rPr>
              <a:t>			</a:t>
            </a:r>
            <a:r>
              <a:rPr lang="fr-FR" b="0" i="0" dirty="0">
                <a:solidFill>
                  <a:schemeClr val="tx1">
                    <a:lumMod val="65000"/>
                    <a:lumOff val="35000"/>
                  </a:schemeClr>
                </a:solidFill>
                <a:effectLst/>
                <a:latin typeface="inherit"/>
              </a:rPr>
              <a:t>d-</a:t>
            </a:r>
            <a:r>
              <a:rPr lang="fr-FR" b="0" i="0" dirty="0" err="1">
                <a:solidFill>
                  <a:schemeClr val="tx1">
                    <a:lumMod val="65000"/>
                    <a:lumOff val="35000"/>
                  </a:schemeClr>
                </a:solidFill>
                <a:effectLst/>
                <a:latin typeface="inherit"/>
              </a:rPr>
              <a:t>inline</a:t>
            </a: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dirty="0">
                <a:solidFill>
                  <a:schemeClr val="tx1">
                    <a:lumMod val="65000"/>
                    <a:lumOff val="35000"/>
                  </a:schemeClr>
                </a:solidFill>
                <a:latin typeface="Roboto" panose="02000000000000000000" pitchFamily="2" charset="0"/>
              </a:rPr>
              <a:t>	</a:t>
            </a:r>
            <a:r>
              <a:rPr lang="fr-FR" b="0" i="0" dirty="0">
                <a:solidFill>
                  <a:schemeClr val="tx1">
                    <a:lumMod val="65000"/>
                    <a:lumOff val="35000"/>
                  </a:schemeClr>
                </a:solidFill>
                <a:effectLst/>
                <a:latin typeface="inherit"/>
              </a:rPr>
              <a:t>d-</a:t>
            </a:r>
            <a:r>
              <a:rPr lang="fr-FR" b="0" i="0" dirty="0" err="1">
                <a:solidFill>
                  <a:schemeClr val="tx1">
                    <a:lumMod val="65000"/>
                    <a:lumOff val="35000"/>
                  </a:schemeClr>
                </a:solidFill>
                <a:effectLst/>
                <a:latin typeface="inherit"/>
              </a:rPr>
              <a:t>inline</a:t>
            </a:r>
            <a:r>
              <a:rPr lang="fr-FR" b="0" i="0" dirty="0">
                <a:solidFill>
                  <a:schemeClr val="tx1">
                    <a:lumMod val="65000"/>
                    <a:lumOff val="35000"/>
                  </a:schemeClr>
                </a:solidFill>
                <a:effectLst/>
                <a:latin typeface="inherit"/>
              </a:rPr>
              <a:t>-block		d-block</a:t>
            </a:r>
            <a:endParaRPr lang="fr-FR" dirty="0">
              <a:solidFill>
                <a:schemeClr val="tx1">
                  <a:lumMod val="65000"/>
                  <a:lumOff val="35000"/>
                </a:schemeClr>
              </a:solidFill>
              <a:latin typeface="Roboto" panose="02000000000000000000" pitchFamily="2" charset="0"/>
            </a:endParaRPr>
          </a:p>
          <a:p>
            <a:pPr marL="0" indent="0" algn="l" fontAlgn="base">
              <a:buNone/>
            </a:pPr>
            <a:r>
              <a:rPr lang="fr-FR" b="0" i="0" dirty="0">
                <a:solidFill>
                  <a:schemeClr val="tx1">
                    <a:lumMod val="65000"/>
                    <a:lumOff val="35000"/>
                  </a:schemeClr>
                </a:solidFill>
                <a:effectLst/>
                <a:latin typeface="Roboto" panose="02000000000000000000" pitchFamily="2" charset="0"/>
              </a:rPr>
              <a:t>	</a:t>
            </a:r>
            <a:r>
              <a:rPr lang="fr-FR" b="0" i="0" dirty="0">
                <a:solidFill>
                  <a:schemeClr val="tx1">
                    <a:lumMod val="65000"/>
                    <a:lumOff val="35000"/>
                  </a:schemeClr>
                </a:solidFill>
                <a:effectLst/>
                <a:latin typeface="inherit"/>
              </a:rPr>
              <a:t>d-table			d-table-</a:t>
            </a:r>
            <a:r>
              <a:rPr lang="fr-FR" b="0" i="0" dirty="0" err="1">
                <a:solidFill>
                  <a:schemeClr val="tx1">
                    <a:lumMod val="65000"/>
                    <a:lumOff val="35000"/>
                  </a:schemeClr>
                </a:solidFill>
                <a:effectLst/>
                <a:latin typeface="inherit"/>
              </a:rPr>
              <a:t>cell</a:t>
            </a: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dirty="0">
                <a:solidFill>
                  <a:schemeClr val="tx1">
                    <a:lumMod val="65000"/>
                    <a:lumOff val="35000"/>
                  </a:schemeClr>
                </a:solidFill>
                <a:latin typeface="Roboto" panose="02000000000000000000" pitchFamily="2" charset="0"/>
              </a:rPr>
              <a:t>	</a:t>
            </a:r>
            <a:r>
              <a:rPr lang="fr-FR" b="0" i="0" dirty="0">
                <a:solidFill>
                  <a:schemeClr val="tx1">
                    <a:lumMod val="65000"/>
                    <a:lumOff val="35000"/>
                  </a:schemeClr>
                </a:solidFill>
                <a:effectLst/>
                <a:latin typeface="inherit"/>
              </a:rPr>
              <a:t>d-</a:t>
            </a:r>
            <a:r>
              <a:rPr lang="fr-FR" b="0" i="0" dirty="0" err="1">
                <a:solidFill>
                  <a:schemeClr val="tx1">
                    <a:lumMod val="65000"/>
                    <a:lumOff val="35000"/>
                  </a:schemeClr>
                </a:solidFill>
                <a:effectLst/>
                <a:latin typeface="inherit"/>
              </a:rPr>
              <a:t>flex</a:t>
            </a:r>
            <a:r>
              <a:rPr lang="fr-FR" b="0" i="0" dirty="0">
                <a:solidFill>
                  <a:schemeClr val="tx1">
                    <a:lumMod val="65000"/>
                    <a:lumOff val="35000"/>
                  </a:schemeClr>
                </a:solidFill>
                <a:effectLst/>
                <a:latin typeface="inherit"/>
              </a:rPr>
              <a:t>				d-</a:t>
            </a:r>
            <a:r>
              <a:rPr lang="fr-FR" b="0" i="0" dirty="0" err="1">
                <a:solidFill>
                  <a:schemeClr val="tx1">
                    <a:lumMod val="65000"/>
                    <a:lumOff val="35000"/>
                  </a:schemeClr>
                </a:solidFill>
                <a:effectLst/>
                <a:latin typeface="inherit"/>
              </a:rPr>
              <a:t>inline</a:t>
            </a:r>
            <a:r>
              <a:rPr lang="fr-FR" b="0" i="0" dirty="0">
                <a:solidFill>
                  <a:schemeClr val="tx1">
                    <a:lumMod val="65000"/>
                    <a:lumOff val="35000"/>
                  </a:schemeClr>
                </a:solidFill>
                <a:effectLst/>
                <a:latin typeface="inherit"/>
              </a:rPr>
              <a:t>-</a:t>
            </a:r>
            <a:r>
              <a:rPr lang="fr-FR" b="0" i="0" dirty="0" err="1">
                <a:solidFill>
                  <a:schemeClr val="tx1">
                    <a:lumMod val="65000"/>
                    <a:lumOff val="35000"/>
                  </a:schemeClr>
                </a:solidFill>
                <a:effectLst/>
                <a:latin typeface="inherit"/>
              </a:rPr>
              <a:t>flex</a:t>
            </a:r>
            <a:endParaRPr lang="fr-FR" b="0" i="0" dirty="0">
              <a:solidFill>
                <a:schemeClr val="tx1">
                  <a:lumMod val="65000"/>
                  <a:lumOff val="35000"/>
                </a:schemeClr>
              </a:solidFill>
              <a:effectLst/>
              <a:latin typeface="Roboto" panose="02000000000000000000" pitchFamily="2" charset="0"/>
            </a:endParaRPr>
          </a:p>
        </p:txBody>
      </p:sp>
      <p:pic>
        <p:nvPicPr>
          <p:cNvPr id="4" name="Image 3">
            <a:extLst>
              <a:ext uri="{FF2B5EF4-FFF2-40B4-BE49-F238E27FC236}">
                <a16:creationId xmlns:a16="http://schemas.microsoft.com/office/drawing/2014/main" id="{6ED1800A-8B02-4599-BC44-BE76B6CA1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4406" y="1027906"/>
            <a:ext cx="247220" cy="207626"/>
          </a:xfrm>
          <a:prstGeom prst="rect">
            <a:avLst/>
          </a:prstGeom>
        </p:spPr>
      </p:pic>
    </p:spTree>
    <p:extLst>
      <p:ext uri="{BB962C8B-B14F-4D97-AF65-F5344CB8AC3E}">
        <p14:creationId xmlns:p14="http://schemas.microsoft.com/office/powerpoint/2010/main" val="405890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6931FD4-6A9F-4B80-8C95-404689253E6C}"/>
              </a:ext>
            </a:extLst>
          </p:cNvPr>
          <p:cNvSpPr>
            <a:spLocks noGrp="1"/>
          </p:cNvSpPr>
          <p:nvPr>
            <p:ph idx="1"/>
          </p:nvPr>
        </p:nvSpPr>
        <p:spPr>
          <a:xfrm>
            <a:off x="838200" y="410817"/>
            <a:ext cx="10515600" cy="5766146"/>
          </a:xfrm>
        </p:spPr>
        <p:txBody>
          <a:bodyPr/>
          <a:lstStyle/>
          <a:p>
            <a:pPr marL="0" indent="0">
              <a:buNone/>
            </a:pPr>
            <a:r>
              <a:rPr lang="fr-FR" u="sng" dirty="0">
                <a:solidFill>
                  <a:schemeClr val="tx1">
                    <a:lumMod val="65000"/>
                    <a:lumOff val="35000"/>
                  </a:schemeClr>
                </a:solidFill>
              </a:rPr>
              <a:t>Exemples :</a:t>
            </a:r>
          </a:p>
          <a:p>
            <a:pPr marL="0" indent="0">
              <a:buNone/>
            </a:pPr>
            <a:r>
              <a:rPr lang="fr-FR" dirty="0">
                <a:solidFill>
                  <a:schemeClr val="tx1">
                    <a:lumMod val="65000"/>
                    <a:lumOff val="35000"/>
                  </a:schemeClr>
                </a:solidFill>
              </a:rPr>
              <a:t>Les blocs &lt;div&gt; sont alignés sur le mode d’affichage </a:t>
            </a:r>
            <a:r>
              <a:rPr lang="fr-FR" dirty="0" err="1">
                <a:solidFill>
                  <a:schemeClr val="tx1">
                    <a:lumMod val="65000"/>
                    <a:lumOff val="35000"/>
                  </a:schemeClr>
                </a:solidFill>
              </a:rPr>
              <a:t>inline</a:t>
            </a:r>
            <a:r>
              <a:rPr lang="fr-FR" dirty="0">
                <a:solidFill>
                  <a:schemeClr val="tx1">
                    <a:lumMod val="65000"/>
                    <a:lumOff val="35000"/>
                  </a:schemeClr>
                </a:solidFill>
              </a:rPr>
              <a:t>-block . Vous remarquez qu’il est possible de définir une largeur au premier bloc.</a:t>
            </a:r>
          </a:p>
          <a:p>
            <a:pPr marL="0" indent="0">
              <a:buNone/>
            </a:pPr>
            <a:endParaRPr lang="fr-FR" dirty="0"/>
          </a:p>
          <a:p>
            <a:pPr marL="0" indent="0" algn="l" fontAlgn="base">
              <a:buNone/>
            </a:pPr>
            <a:r>
              <a:rPr lang="en-US" b="1" i="0" dirty="0">
                <a:solidFill>
                  <a:srgbClr val="085789"/>
                </a:solidFill>
                <a:effectLst/>
                <a:latin typeface="inherit"/>
              </a:rPr>
              <a:t>&lt;div</a:t>
            </a:r>
            <a:r>
              <a:rPr lang="en-US" b="0" i="0" dirty="0">
                <a:solidFill>
                  <a:srgbClr val="2B333A"/>
                </a:solidFill>
                <a:effectLst/>
                <a:latin typeface="inherit"/>
              </a:rPr>
              <a:t> </a:t>
            </a:r>
            <a:r>
              <a:rPr lang="en-US" b="1" i="0" dirty="0">
                <a:solidFill>
                  <a:srgbClr val="4284AE"/>
                </a:solidFill>
                <a:effectLst/>
                <a:latin typeface="inherit"/>
              </a:rPr>
              <a:t>class</a:t>
            </a:r>
            <a:r>
              <a:rPr lang="en-US" b="1" i="0" dirty="0">
                <a:solidFill>
                  <a:srgbClr val="085789"/>
                </a:solidFill>
                <a:effectLst/>
                <a:latin typeface="inherit"/>
              </a:rPr>
              <a:t>=</a:t>
            </a:r>
            <a:r>
              <a:rPr lang="en-US" b="0" i="0" dirty="0">
                <a:solidFill>
                  <a:srgbClr val="5E860F"/>
                </a:solidFill>
                <a:effectLst/>
                <a:latin typeface="inherit"/>
              </a:rPr>
              <a:t>"d-inline-block"</a:t>
            </a:r>
            <a:r>
              <a:rPr lang="en-US" b="0" i="0" dirty="0">
                <a:solidFill>
                  <a:srgbClr val="2B333A"/>
                </a:solidFill>
                <a:effectLst/>
                <a:latin typeface="inherit"/>
              </a:rPr>
              <a:t> </a:t>
            </a:r>
            <a:r>
              <a:rPr lang="en-US" b="1" i="0" dirty="0">
                <a:solidFill>
                  <a:srgbClr val="4284AE"/>
                </a:solidFill>
                <a:effectLst/>
                <a:latin typeface="inherit"/>
              </a:rPr>
              <a:t>style</a:t>
            </a:r>
            <a:r>
              <a:rPr lang="en-US" b="1" i="0" dirty="0">
                <a:solidFill>
                  <a:srgbClr val="085789"/>
                </a:solidFill>
                <a:effectLst/>
                <a:latin typeface="inherit"/>
              </a:rPr>
              <a:t>=</a:t>
            </a:r>
            <a:r>
              <a:rPr lang="en-US" b="0" i="0" dirty="0">
                <a:solidFill>
                  <a:srgbClr val="5E860F"/>
                </a:solidFill>
                <a:effectLst/>
                <a:latin typeface="inherit"/>
              </a:rPr>
              <a:t>"width:100px;background-color: silver;"</a:t>
            </a:r>
            <a:r>
              <a:rPr lang="en-US" b="1" i="0" dirty="0">
                <a:solidFill>
                  <a:srgbClr val="085789"/>
                </a:solidFill>
                <a:effectLst/>
                <a:latin typeface="inherit"/>
              </a:rPr>
              <a:t>&gt;</a:t>
            </a:r>
            <a:r>
              <a:rPr lang="en-US" b="0" i="0" dirty="0">
                <a:solidFill>
                  <a:srgbClr val="2B333A"/>
                </a:solidFill>
                <a:effectLst/>
                <a:latin typeface="inherit"/>
              </a:rPr>
              <a:t>Un</a:t>
            </a:r>
            <a:r>
              <a:rPr lang="en-US" b="1" i="0" dirty="0">
                <a:solidFill>
                  <a:srgbClr val="085789"/>
                </a:solidFill>
                <a:effectLst/>
                <a:latin typeface="inherit"/>
              </a:rPr>
              <a:t>&lt;/div&gt;</a:t>
            </a:r>
            <a:endParaRPr lang="en-US" b="0" i="0" dirty="0">
              <a:solidFill>
                <a:srgbClr val="9C9EA0"/>
              </a:solidFill>
              <a:effectLst/>
              <a:latin typeface="Source Code Pro" panose="020B0509030403020204" pitchFamily="49" charset="0"/>
            </a:endParaRPr>
          </a:p>
          <a:p>
            <a:pPr marL="0" indent="0" algn="l" fontAlgn="base">
              <a:buNone/>
            </a:pPr>
            <a:r>
              <a:rPr lang="en-US" b="1" i="0" dirty="0">
                <a:solidFill>
                  <a:srgbClr val="085789"/>
                </a:solidFill>
                <a:effectLst/>
                <a:latin typeface="inherit"/>
              </a:rPr>
              <a:t>&lt;div</a:t>
            </a:r>
            <a:r>
              <a:rPr lang="en-US" b="0" i="0" dirty="0">
                <a:solidFill>
                  <a:srgbClr val="2B333A"/>
                </a:solidFill>
                <a:effectLst/>
                <a:latin typeface="inherit"/>
              </a:rPr>
              <a:t> </a:t>
            </a:r>
            <a:r>
              <a:rPr lang="en-US" b="1" i="0" dirty="0">
                <a:solidFill>
                  <a:srgbClr val="4284AE"/>
                </a:solidFill>
                <a:effectLst/>
                <a:latin typeface="inherit"/>
              </a:rPr>
              <a:t>class</a:t>
            </a:r>
            <a:r>
              <a:rPr lang="en-US" b="1" i="0" dirty="0">
                <a:solidFill>
                  <a:srgbClr val="085789"/>
                </a:solidFill>
                <a:effectLst/>
                <a:latin typeface="inherit"/>
              </a:rPr>
              <a:t>=</a:t>
            </a:r>
            <a:r>
              <a:rPr lang="en-US" b="0" i="0" dirty="0">
                <a:solidFill>
                  <a:srgbClr val="5E860F"/>
                </a:solidFill>
                <a:effectLst/>
                <a:latin typeface="inherit"/>
              </a:rPr>
              <a:t>"d-inline-block"</a:t>
            </a:r>
            <a:r>
              <a:rPr lang="en-US" b="0" i="0" dirty="0">
                <a:solidFill>
                  <a:srgbClr val="2B333A"/>
                </a:solidFill>
                <a:effectLst/>
                <a:latin typeface="inherit"/>
              </a:rPr>
              <a:t> </a:t>
            </a:r>
            <a:r>
              <a:rPr lang="en-US" b="1" i="0" dirty="0">
                <a:solidFill>
                  <a:srgbClr val="085789"/>
                </a:solidFill>
                <a:effectLst/>
                <a:latin typeface="inherit"/>
              </a:rPr>
              <a:t>&gt;</a:t>
            </a:r>
            <a:r>
              <a:rPr lang="en-US" b="0" i="0" dirty="0">
                <a:solidFill>
                  <a:srgbClr val="2B333A"/>
                </a:solidFill>
                <a:effectLst/>
                <a:latin typeface="inherit"/>
              </a:rPr>
              <a:t>Deux</a:t>
            </a:r>
            <a:r>
              <a:rPr lang="en-US" b="1" i="0" dirty="0">
                <a:solidFill>
                  <a:srgbClr val="085789"/>
                </a:solidFill>
                <a:effectLst/>
                <a:latin typeface="inherit"/>
              </a:rPr>
              <a:t>&lt;/div&gt;</a:t>
            </a:r>
            <a:endParaRPr lang="en-US" b="0" i="0" dirty="0">
              <a:solidFill>
                <a:srgbClr val="9C9EA0"/>
              </a:solidFill>
              <a:effectLst/>
              <a:latin typeface="Source Code Pro" panose="020B0509030403020204" pitchFamily="49" charset="0"/>
            </a:endParaRPr>
          </a:p>
          <a:p>
            <a:pPr marL="0" indent="0">
              <a:buNone/>
            </a:pPr>
            <a:endParaRPr lang="fr-FR" dirty="0"/>
          </a:p>
          <a:p>
            <a:pPr marL="0" indent="0">
              <a:buNone/>
            </a:pPr>
            <a:endParaRPr lang="fr-FR" u="sng" dirty="0">
              <a:solidFill>
                <a:schemeClr val="tx1">
                  <a:lumMod val="65000"/>
                  <a:lumOff val="35000"/>
                </a:schemeClr>
              </a:solidFill>
            </a:endParaRPr>
          </a:p>
          <a:p>
            <a:pPr marL="0" indent="0">
              <a:buNone/>
            </a:pPr>
            <a:r>
              <a:rPr lang="fr-FR" u="sng" dirty="0">
                <a:solidFill>
                  <a:schemeClr val="tx1">
                    <a:lumMod val="65000"/>
                    <a:lumOff val="35000"/>
                  </a:schemeClr>
                </a:solidFill>
              </a:rPr>
              <a:t>Affichage :</a:t>
            </a:r>
          </a:p>
          <a:p>
            <a:pPr marL="0" indent="0">
              <a:buNone/>
            </a:pPr>
            <a:endParaRPr lang="fr-FR" dirty="0"/>
          </a:p>
          <a:p>
            <a:pPr marL="0" indent="0">
              <a:buNone/>
            </a:pPr>
            <a:endParaRPr lang="fr-FR" dirty="0"/>
          </a:p>
        </p:txBody>
      </p:sp>
      <p:pic>
        <p:nvPicPr>
          <p:cNvPr id="4101" name="Picture 5">
            <a:extLst>
              <a:ext uri="{FF2B5EF4-FFF2-40B4-BE49-F238E27FC236}">
                <a16:creationId xmlns:a16="http://schemas.microsoft.com/office/drawing/2014/main" id="{3B3945B0-FC8E-43C5-AA87-AE8451E1C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868" y="5434912"/>
            <a:ext cx="8039100" cy="4857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AF06D307-9F8A-4F8F-94F2-7C7B616A5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418" y="4600132"/>
            <a:ext cx="72097" cy="60550"/>
          </a:xfrm>
          <a:prstGeom prst="rect">
            <a:avLst/>
          </a:prstGeom>
        </p:spPr>
      </p:pic>
      <p:sp>
        <p:nvSpPr>
          <p:cNvPr id="4" name="Bulle narrative : ronde 3">
            <a:extLst>
              <a:ext uri="{FF2B5EF4-FFF2-40B4-BE49-F238E27FC236}">
                <a16:creationId xmlns:a16="http://schemas.microsoft.com/office/drawing/2014/main" id="{1F4A095C-1B8C-4967-835E-BFBE4D660B5D}"/>
              </a:ext>
            </a:extLst>
          </p:cNvPr>
          <p:cNvSpPr/>
          <p:nvPr/>
        </p:nvSpPr>
        <p:spPr>
          <a:xfrm rot="1128982">
            <a:off x="6283611" y="3987942"/>
            <a:ext cx="1153552" cy="511240"/>
          </a:xfrm>
          <a:prstGeom prst="wedgeEllipseCallout">
            <a:avLst>
              <a:gd name="adj1" fmla="val -32019"/>
              <a:gd name="adj2" fmla="val 93563"/>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t>Je suis là !!!</a:t>
            </a:r>
          </a:p>
        </p:txBody>
      </p:sp>
    </p:spTree>
    <p:extLst>
      <p:ext uri="{BB962C8B-B14F-4D97-AF65-F5344CB8AC3E}">
        <p14:creationId xmlns:p14="http://schemas.microsoft.com/office/powerpoint/2010/main" val="872018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5534F1-A580-4DAA-8956-96AFB39CB30F}"/>
              </a:ext>
            </a:extLst>
          </p:cNvPr>
          <p:cNvSpPr>
            <a:spLocks noGrp="1"/>
          </p:cNvSpPr>
          <p:nvPr>
            <p:ph type="title"/>
          </p:nvPr>
        </p:nvSpPr>
        <p:spPr/>
        <p:txBody>
          <a:bodyPr>
            <a:normAutofit/>
          </a:bodyPr>
          <a:lstStyle/>
          <a:p>
            <a:pPr algn="ctr"/>
            <a:r>
              <a:rPr lang="fr-FR" sz="6000" dirty="0">
                <a:solidFill>
                  <a:schemeClr val="accent1">
                    <a:lumMod val="50000"/>
                  </a:schemeClr>
                </a:solidFill>
                <a:latin typeface="Roboto" panose="02000000000000000000" pitchFamily="2" charset="0"/>
              </a:rPr>
              <a:t>Nouvel</a:t>
            </a:r>
            <a:r>
              <a:rPr lang="fr-FR" sz="6000" b="0" i="0" dirty="0">
                <a:solidFill>
                  <a:schemeClr val="accent1">
                    <a:lumMod val="50000"/>
                  </a:schemeClr>
                </a:solidFill>
                <a:effectLst/>
                <a:latin typeface="Roboto" panose="02000000000000000000" pitchFamily="2" charset="0"/>
              </a:rPr>
              <a:t> exemple</a:t>
            </a:r>
            <a:br>
              <a:rPr lang="fr-FR" sz="6000" b="0" i="0" dirty="0">
                <a:solidFill>
                  <a:schemeClr val="accent1">
                    <a:lumMod val="50000"/>
                  </a:schemeClr>
                </a:solidFill>
                <a:effectLst/>
                <a:latin typeface="Roboto" panose="02000000000000000000" pitchFamily="2" charset="0"/>
              </a:rPr>
            </a:br>
            <a:r>
              <a:rPr lang="fr-FR" sz="2700" b="0" i="0" dirty="0">
                <a:solidFill>
                  <a:schemeClr val="accent1">
                    <a:lumMod val="50000"/>
                  </a:schemeClr>
                </a:solidFill>
                <a:effectLst/>
                <a:latin typeface="Roboto" panose="02000000000000000000" pitchFamily="2" charset="0"/>
              </a:rPr>
              <a:t>(en web et mobile)</a:t>
            </a:r>
            <a:endParaRPr lang="fr-FR" sz="2700" dirty="0"/>
          </a:p>
        </p:txBody>
      </p:sp>
      <p:pic>
        <p:nvPicPr>
          <p:cNvPr id="2050" name="Picture 2" descr="12 idées de Smiley clin d oeil | smiley clin d oeil, emoticone gratuit,  emoji drôle">
            <a:extLst>
              <a:ext uri="{FF2B5EF4-FFF2-40B4-BE49-F238E27FC236}">
                <a16:creationId xmlns:a16="http://schemas.microsoft.com/office/drawing/2014/main" id="{C3F5BE08-F2B9-417B-9CAB-290747C2EA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ffectLst>
            <a:softEdge rad="292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28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99AFAE-6000-4FAC-ADE7-818DDCA2B0C3}"/>
              </a:ext>
            </a:extLst>
          </p:cNvPr>
          <p:cNvSpPr>
            <a:spLocks noGrp="1"/>
          </p:cNvSpPr>
          <p:nvPr>
            <p:ph type="title"/>
          </p:nvPr>
        </p:nvSpPr>
        <p:spPr/>
        <p:txBody>
          <a:bodyPr>
            <a:normAutofit fontScale="90000"/>
          </a:bodyPr>
          <a:lstStyle/>
          <a:p>
            <a:pPr algn="ctr"/>
            <a:r>
              <a:rPr lang="fr-FR" sz="9600" dirty="0">
                <a:solidFill>
                  <a:schemeClr val="tx1">
                    <a:lumMod val="65000"/>
                    <a:lumOff val="35000"/>
                  </a:schemeClr>
                </a:solidFill>
              </a:rPr>
              <a:t>AI         FINI</a:t>
            </a:r>
          </a:p>
        </p:txBody>
      </p:sp>
      <p:pic>
        <p:nvPicPr>
          <p:cNvPr id="1028" name="Picture 4" descr="Bootstrap Icons Sketch freebie - Download free resource for Sketch - Sketch  App Sources">
            <a:extLst>
              <a:ext uri="{FF2B5EF4-FFF2-40B4-BE49-F238E27FC236}">
                <a16:creationId xmlns:a16="http://schemas.microsoft.com/office/drawing/2014/main" id="{09CF3F8E-BE7C-4178-996E-8AA70D7ED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027906"/>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0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503C3-361D-42AB-BA69-563E40BDEE78}"/>
              </a:ext>
            </a:extLst>
          </p:cNvPr>
          <p:cNvSpPr>
            <a:spLocks noGrp="1"/>
          </p:cNvSpPr>
          <p:nvPr>
            <p:ph type="title"/>
          </p:nvPr>
        </p:nvSpPr>
        <p:spPr>
          <a:xfrm>
            <a:off x="838200" y="391629"/>
            <a:ext cx="10515600" cy="1325563"/>
          </a:xfrm>
        </p:spPr>
        <p:txBody>
          <a:bodyPr>
            <a:normAutofit/>
          </a:bodyPr>
          <a:lstStyle/>
          <a:p>
            <a:pPr algn="ctr"/>
            <a:r>
              <a:rPr lang="fr-FR" sz="6000" dirty="0">
                <a:solidFill>
                  <a:schemeClr val="accent1">
                    <a:lumMod val="50000"/>
                  </a:schemeClr>
                </a:solidFill>
                <a:latin typeface="Roboto" panose="02000000000000000000" pitchFamily="2" charset="0"/>
                <a:ea typeface="Roboto" panose="02000000000000000000" pitchFamily="2" charset="0"/>
              </a:rPr>
              <a:t>Mes sources</a:t>
            </a:r>
          </a:p>
        </p:txBody>
      </p:sp>
      <p:sp>
        <p:nvSpPr>
          <p:cNvPr id="3" name="Espace réservé du contenu 2">
            <a:extLst>
              <a:ext uri="{FF2B5EF4-FFF2-40B4-BE49-F238E27FC236}">
                <a16:creationId xmlns:a16="http://schemas.microsoft.com/office/drawing/2014/main" id="{B818B71B-A800-4E81-AF0B-87871C4467F7}"/>
              </a:ext>
            </a:extLst>
          </p:cNvPr>
          <p:cNvSpPr>
            <a:spLocks noGrp="1"/>
          </p:cNvSpPr>
          <p:nvPr>
            <p:ph idx="1"/>
          </p:nvPr>
        </p:nvSpPr>
        <p:spPr/>
        <p:txBody>
          <a:bodyPr/>
          <a:lstStyle/>
          <a:p>
            <a:pPr marL="0" indent="0">
              <a:buNone/>
            </a:pPr>
            <a:endParaRPr lang="fr-FR" dirty="0"/>
          </a:p>
          <a:p>
            <a:pPr marL="0" indent="0">
              <a:buNone/>
            </a:pPr>
            <a:r>
              <a:rPr lang="fr-FR" dirty="0">
                <a:hlinkClick r:id="rId2"/>
              </a:rPr>
              <a:t>https://getbootstrap.com/</a:t>
            </a:r>
            <a:r>
              <a:rPr lang="fr-FR" dirty="0"/>
              <a:t> </a:t>
            </a:r>
          </a:p>
          <a:p>
            <a:pPr marL="0" indent="0">
              <a:buNone/>
            </a:pPr>
            <a:endParaRPr lang="fr-FR" dirty="0"/>
          </a:p>
          <a:p>
            <a:pPr marL="0" indent="0">
              <a:buNone/>
            </a:pPr>
            <a:r>
              <a:rPr lang="fr-FR" dirty="0">
                <a:hlinkClick r:id="rId3"/>
              </a:rPr>
              <a:t>https://tutowebdesign.com/mise-page-bootstrap.php</a:t>
            </a:r>
            <a:r>
              <a:rPr lang="fr-FR" dirty="0"/>
              <a:t> </a:t>
            </a:r>
          </a:p>
          <a:p>
            <a:pPr marL="0" indent="0">
              <a:buNone/>
            </a:pPr>
            <a:endParaRPr lang="fr-FR" dirty="0"/>
          </a:p>
          <a:p>
            <a:pPr marL="0" indent="0">
              <a:buNone/>
            </a:pPr>
            <a:r>
              <a:rPr lang="fr-FR" dirty="0">
                <a:hlinkClick r:id="rId4"/>
              </a:rPr>
              <a:t>https://www.pierre-giraud.com/bootstrap-apprendre-cours/systeme-grille/</a:t>
            </a:r>
            <a:r>
              <a:rPr lang="fr-FR" dirty="0"/>
              <a:t> </a:t>
            </a:r>
          </a:p>
        </p:txBody>
      </p:sp>
    </p:spTree>
    <p:extLst>
      <p:ext uri="{BB962C8B-B14F-4D97-AF65-F5344CB8AC3E}">
        <p14:creationId xmlns:p14="http://schemas.microsoft.com/office/powerpoint/2010/main" val="358762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3B22DD-88B2-403C-A6D6-6B1E088BCEFC}"/>
              </a:ext>
            </a:extLst>
          </p:cNvPr>
          <p:cNvSpPr>
            <a:spLocks noGrp="1"/>
          </p:cNvSpPr>
          <p:nvPr>
            <p:ph type="title"/>
          </p:nvPr>
        </p:nvSpPr>
        <p:spPr/>
        <p:txBody>
          <a:bodyPr>
            <a:noAutofit/>
          </a:bodyPr>
          <a:lstStyle/>
          <a:p>
            <a:pPr algn="ctr"/>
            <a:r>
              <a:rPr lang="fr-FR" sz="3600" b="0" i="0" dirty="0">
                <a:solidFill>
                  <a:schemeClr val="accent1">
                    <a:lumMod val="50000"/>
                  </a:schemeClr>
                </a:solidFill>
                <a:effectLst/>
                <a:latin typeface="Roboto" panose="02000000000000000000" pitchFamily="2" charset="0"/>
              </a:rPr>
              <a:t>Par défaut, le navigateur empile les différents éléments vers le bas et chaque bloc occupe la largeur de l’élément parent (body dans ce cas)</a:t>
            </a:r>
            <a:endParaRPr lang="fr-FR" dirty="0">
              <a:solidFill>
                <a:schemeClr val="accent1">
                  <a:lumMod val="50000"/>
                </a:schemeClr>
              </a:solidFill>
            </a:endParaRPr>
          </a:p>
        </p:txBody>
      </p:sp>
      <p:sp>
        <p:nvSpPr>
          <p:cNvPr id="3" name="Espace réservé du contenu 2">
            <a:extLst>
              <a:ext uri="{FF2B5EF4-FFF2-40B4-BE49-F238E27FC236}">
                <a16:creationId xmlns:a16="http://schemas.microsoft.com/office/drawing/2014/main" id="{5B3AE7DF-5C7E-40E4-BC18-B2E016424AF8}"/>
              </a:ext>
            </a:extLst>
          </p:cNvPr>
          <p:cNvSpPr>
            <a:spLocks noGrp="1"/>
          </p:cNvSpPr>
          <p:nvPr>
            <p:ph idx="1"/>
          </p:nvPr>
        </p:nvSpPr>
        <p:spPr/>
        <p:txBody>
          <a:bodyPr>
            <a:normAutofit lnSpcReduction="10000"/>
          </a:bodyPr>
          <a:lstStyle/>
          <a:p>
            <a:pPr marL="0" indent="0" algn="l" fontAlgn="base">
              <a:buNone/>
            </a:pPr>
            <a:endParaRPr lang="fr-FR" b="0" i="0" dirty="0">
              <a:solidFill>
                <a:srgbClr val="7A7A7A"/>
              </a:solidFill>
              <a:effectLst/>
              <a:latin typeface="Roboto" panose="02000000000000000000" pitchFamily="2" charset="0"/>
            </a:endParaRPr>
          </a:p>
          <a:p>
            <a:pPr marL="0" indent="0" algn="l" fontAlgn="base">
              <a:buNone/>
            </a:pPr>
            <a:r>
              <a:rPr lang="fr-FR" b="0" i="0" u="sng" dirty="0">
                <a:solidFill>
                  <a:schemeClr val="tx1">
                    <a:lumMod val="65000"/>
                    <a:lumOff val="35000"/>
                  </a:schemeClr>
                </a:solidFill>
                <a:effectLst/>
                <a:latin typeface="Roboto" panose="02000000000000000000" pitchFamily="2" charset="0"/>
              </a:rPr>
              <a:t>Pour une structure HTML comme celle-ci :</a:t>
            </a:r>
          </a:p>
          <a:p>
            <a:pPr algn="l" fontAlgn="base">
              <a:buFont typeface="+mj-lt"/>
              <a:buAutoNum type="arabicPeriod"/>
            </a:pPr>
            <a:r>
              <a:rPr lang="fr-FR" b="1" i="0" dirty="0">
                <a:solidFill>
                  <a:srgbClr val="085789"/>
                </a:solidFill>
                <a:effectLst/>
                <a:latin typeface="inherit"/>
              </a:rPr>
              <a:t>&lt;header&gt;</a:t>
            </a:r>
            <a:r>
              <a:rPr lang="fr-FR" b="0" i="0" dirty="0">
                <a:solidFill>
                  <a:srgbClr val="2B333A"/>
                </a:solidFill>
                <a:effectLst/>
                <a:latin typeface="inherit"/>
              </a:rPr>
              <a:t>Entête de page</a:t>
            </a:r>
            <a:r>
              <a:rPr lang="fr-FR" b="1" i="0" dirty="0">
                <a:solidFill>
                  <a:srgbClr val="085789"/>
                </a:solidFill>
                <a:effectLst/>
                <a:latin typeface="inherit"/>
              </a:rPr>
              <a:t>&lt;/header&gt;</a:t>
            </a:r>
            <a:endParaRPr lang="fr-FR" b="0" i="0" dirty="0">
              <a:solidFill>
                <a:srgbClr val="9C9EA0"/>
              </a:solidFill>
              <a:effectLst/>
              <a:latin typeface="Source Code Pro" panose="020B0509030403020204" pitchFamily="49" charset="0"/>
            </a:endParaRPr>
          </a:p>
          <a:p>
            <a:pPr algn="l" fontAlgn="base">
              <a:buFont typeface="+mj-lt"/>
              <a:buAutoNum type="arabicPeriod"/>
            </a:pPr>
            <a:r>
              <a:rPr lang="fr-FR" b="1" i="0" dirty="0">
                <a:solidFill>
                  <a:srgbClr val="085789"/>
                </a:solidFill>
                <a:effectLst/>
                <a:latin typeface="inherit"/>
              </a:rPr>
              <a:t>&lt;</a:t>
            </a:r>
            <a:r>
              <a:rPr lang="fr-FR" b="1" i="0" dirty="0" err="1">
                <a:solidFill>
                  <a:srgbClr val="085789"/>
                </a:solidFill>
                <a:effectLst/>
                <a:latin typeface="inherit"/>
              </a:rPr>
              <a:t>nav</a:t>
            </a:r>
            <a:r>
              <a:rPr lang="fr-FR" b="1" i="0" dirty="0">
                <a:solidFill>
                  <a:srgbClr val="085789"/>
                </a:solidFill>
                <a:effectLst/>
                <a:latin typeface="inherit"/>
              </a:rPr>
              <a:t>&gt;</a:t>
            </a:r>
            <a:r>
              <a:rPr lang="fr-FR" b="0" i="0" dirty="0">
                <a:solidFill>
                  <a:srgbClr val="2B333A"/>
                </a:solidFill>
                <a:effectLst/>
                <a:latin typeface="inherit"/>
              </a:rPr>
              <a:t>Menu principal</a:t>
            </a:r>
            <a:r>
              <a:rPr lang="fr-FR" b="1" i="0" dirty="0">
                <a:solidFill>
                  <a:srgbClr val="085789"/>
                </a:solidFill>
                <a:effectLst/>
                <a:latin typeface="inherit"/>
              </a:rPr>
              <a:t>&lt;/</a:t>
            </a:r>
            <a:r>
              <a:rPr lang="fr-FR" b="1" i="0" dirty="0" err="1">
                <a:solidFill>
                  <a:srgbClr val="085789"/>
                </a:solidFill>
                <a:effectLst/>
                <a:latin typeface="inherit"/>
              </a:rPr>
              <a:t>nav</a:t>
            </a:r>
            <a:r>
              <a:rPr lang="fr-FR" b="1" i="0" dirty="0">
                <a:solidFill>
                  <a:srgbClr val="085789"/>
                </a:solidFill>
                <a:effectLst/>
                <a:latin typeface="inherit"/>
              </a:rPr>
              <a:t>&gt;</a:t>
            </a:r>
            <a:endParaRPr lang="fr-FR" b="0" i="0" dirty="0">
              <a:solidFill>
                <a:srgbClr val="9C9EA0"/>
              </a:solidFill>
              <a:effectLst/>
              <a:latin typeface="Source Code Pro" panose="020B0509030403020204" pitchFamily="49" charset="0"/>
            </a:endParaRPr>
          </a:p>
          <a:p>
            <a:pPr algn="l" fontAlgn="base">
              <a:buFont typeface="+mj-lt"/>
              <a:buAutoNum type="arabicPeriod"/>
            </a:pPr>
            <a:r>
              <a:rPr lang="fr-FR" b="1" i="0" dirty="0">
                <a:solidFill>
                  <a:srgbClr val="085789"/>
                </a:solidFill>
                <a:effectLst/>
                <a:latin typeface="inherit"/>
              </a:rPr>
              <a:t>&lt;section&gt;</a:t>
            </a:r>
            <a:endParaRPr lang="fr-FR" b="0" i="0" dirty="0">
              <a:solidFill>
                <a:srgbClr val="9C9EA0"/>
              </a:solidFill>
              <a:effectLst/>
              <a:latin typeface="Source Code Pro" panose="020B0509030403020204" pitchFamily="49" charset="0"/>
            </a:endParaRPr>
          </a:p>
          <a:p>
            <a:pPr algn="l" fontAlgn="base">
              <a:buFont typeface="+mj-lt"/>
              <a:buAutoNum type="arabicPeriod"/>
            </a:pPr>
            <a:r>
              <a:rPr lang="fr-FR" b="1" i="0" dirty="0">
                <a:solidFill>
                  <a:srgbClr val="085789"/>
                </a:solidFill>
                <a:effectLst/>
                <a:latin typeface="inherit"/>
              </a:rPr>
              <a:t>&lt;div&gt;</a:t>
            </a:r>
            <a:r>
              <a:rPr lang="fr-FR" b="0" i="0" dirty="0">
                <a:solidFill>
                  <a:srgbClr val="2B333A"/>
                </a:solidFill>
                <a:effectLst/>
                <a:latin typeface="inherit"/>
              </a:rPr>
              <a:t>Contenu 1</a:t>
            </a:r>
            <a:r>
              <a:rPr lang="fr-FR" b="1" i="0" dirty="0">
                <a:solidFill>
                  <a:srgbClr val="085789"/>
                </a:solidFill>
                <a:effectLst/>
                <a:latin typeface="inherit"/>
              </a:rPr>
              <a:t>&lt;/div&gt;</a:t>
            </a:r>
            <a:endParaRPr lang="fr-FR" b="0" i="0" dirty="0">
              <a:solidFill>
                <a:srgbClr val="9C9EA0"/>
              </a:solidFill>
              <a:effectLst/>
              <a:latin typeface="Source Code Pro" panose="020B0509030403020204" pitchFamily="49" charset="0"/>
            </a:endParaRPr>
          </a:p>
          <a:p>
            <a:pPr algn="l" fontAlgn="base">
              <a:buFont typeface="+mj-lt"/>
              <a:buAutoNum type="arabicPeriod"/>
            </a:pPr>
            <a:r>
              <a:rPr lang="fr-FR" b="1" i="0" dirty="0">
                <a:solidFill>
                  <a:srgbClr val="085789"/>
                </a:solidFill>
                <a:effectLst/>
                <a:latin typeface="inherit"/>
              </a:rPr>
              <a:t>&lt;div&gt;</a:t>
            </a:r>
            <a:r>
              <a:rPr lang="fr-FR" b="0" i="0" dirty="0">
                <a:solidFill>
                  <a:srgbClr val="2B333A"/>
                </a:solidFill>
                <a:effectLst/>
                <a:latin typeface="inherit"/>
              </a:rPr>
              <a:t>Contenu 2</a:t>
            </a:r>
            <a:r>
              <a:rPr lang="fr-FR" b="1" i="0" dirty="0">
                <a:solidFill>
                  <a:srgbClr val="085789"/>
                </a:solidFill>
                <a:effectLst/>
                <a:latin typeface="inherit"/>
              </a:rPr>
              <a:t>&lt;/div&gt;</a:t>
            </a:r>
            <a:endParaRPr lang="fr-FR" b="0" i="0" dirty="0">
              <a:solidFill>
                <a:srgbClr val="9C9EA0"/>
              </a:solidFill>
              <a:effectLst/>
              <a:latin typeface="Source Code Pro" panose="020B0509030403020204" pitchFamily="49" charset="0"/>
            </a:endParaRPr>
          </a:p>
          <a:p>
            <a:pPr algn="l" fontAlgn="base">
              <a:buFont typeface="+mj-lt"/>
              <a:buAutoNum type="arabicPeriod"/>
            </a:pPr>
            <a:r>
              <a:rPr lang="fr-FR" b="1" i="0" dirty="0">
                <a:solidFill>
                  <a:srgbClr val="085789"/>
                </a:solidFill>
                <a:effectLst/>
                <a:latin typeface="inherit"/>
              </a:rPr>
              <a:t>&lt;div&gt;</a:t>
            </a:r>
            <a:r>
              <a:rPr lang="fr-FR" b="0" i="0" dirty="0">
                <a:solidFill>
                  <a:srgbClr val="2B333A"/>
                </a:solidFill>
                <a:effectLst/>
                <a:latin typeface="inherit"/>
              </a:rPr>
              <a:t>Contenu 3</a:t>
            </a:r>
            <a:r>
              <a:rPr lang="fr-FR" b="1" i="0" dirty="0">
                <a:solidFill>
                  <a:srgbClr val="085789"/>
                </a:solidFill>
                <a:effectLst/>
                <a:latin typeface="inherit"/>
              </a:rPr>
              <a:t>&lt;/div&gt;</a:t>
            </a:r>
            <a:endParaRPr lang="fr-FR" b="0" i="0" dirty="0">
              <a:solidFill>
                <a:srgbClr val="9C9EA0"/>
              </a:solidFill>
              <a:effectLst/>
              <a:latin typeface="Source Code Pro" panose="020B0509030403020204" pitchFamily="49" charset="0"/>
            </a:endParaRPr>
          </a:p>
          <a:p>
            <a:pPr algn="l" fontAlgn="base">
              <a:buFont typeface="+mj-lt"/>
              <a:buAutoNum type="arabicPeriod"/>
            </a:pPr>
            <a:r>
              <a:rPr lang="fr-FR" b="1" i="0" dirty="0">
                <a:solidFill>
                  <a:srgbClr val="085789"/>
                </a:solidFill>
                <a:effectLst/>
                <a:latin typeface="inherit"/>
              </a:rPr>
              <a:t>&lt;/section&gt;</a:t>
            </a:r>
            <a:endParaRPr lang="fr-FR" b="0" i="0" dirty="0">
              <a:solidFill>
                <a:srgbClr val="9C9EA0"/>
              </a:solidFill>
              <a:effectLst/>
              <a:latin typeface="Source Code Pro" panose="020B0509030403020204" pitchFamily="49" charset="0"/>
            </a:endParaRPr>
          </a:p>
          <a:p>
            <a:pPr marL="0" indent="0">
              <a:buNone/>
            </a:pPr>
            <a:endParaRPr lang="fr-FR" b="0" i="0" dirty="0">
              <a:solidFill>
                <a:srgbClr val="7A7A7A"/>
              </a:solidFill>
              <a:effectLst/>
              <a:latin typeface="Roboto" panose="02000000000000000000" pitchFamily="2" charset="0"/>
            </a:endParaRPr>
          </a:p>
        </p:txBody>
      </p:sp>
      <p:pic>
        <p:nvPicPr>
          <p:cNvPr id="4" name="Image 3">
            <a:extLst>
              <a:ext uri="{FF2B5EF4-FFF2-40B4-BE49-F238E27FC236}">
                <a16:creationId xmlns:a16="http://schemas.microsoft.com/office/drawing/2014/main" id="{D186A2C9-A84C-4602-94A2-3E7ECD6E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2468" y="5109003"/>
            <a:ext cx="1716259" cy="1441389"/>
          </a:xfrm>
          <a:prstGeom prst="rect">
            <a:avLst/>
          </a:prstGeom>
        </p:spPr>
      </p:pic>
    </p:spTree>
    <p:extLst>
      <p:ext uri="{BB962C8B-B14F-4D97-AF65-F5344CB8AC3E}">
        <p14:creationId xmlns:p14="http://schemas.microsoft.com/office/powerpoint/2010/main" val="3720465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23FEB1-ECCC-4965-A203-6F862B29E27C}"/>
              </a:ext>
            </a:extLst>
          </p:cNvPr>
          <p:cNvSpPr>
            <a:spLocks noGrp="1"/>
          </p:cNvSpPr>
          <p:nvPr>
            <p:ph type="title"/>
          </p:nvPr>
        </p:nvSpPr>
        <p:spPr/>
        <p:txBody>
          <a:bodyPr>
            <a:normAutofit/>
          </a:bodyPr>
          <a:lstStyle/>
          <a:p>
            <a:pPr algn="ctr"/>
            <a:r>
              <a:rPr lang="fr-FR" sz="6000" dirty="0">
                <a:solidFill>
                  <a:schemeClr val="accent1">
                    <a:lumMod val="50000"/>
                  </a:schemeClr>
                </a:solidFill>
                <a:latin typeface="Roboto" panose="02000000000000000000" pitchFamily="2" charset="0"/>
                <a:ea typeface="Roboto" panose="02000000000000000000" pitchFamily="2" charset="0"/>
              </a:rPr>
              <a:t>Affichage de base</a:t>
            </a:r>
          </a:p>
        </p:txBody>
      </p:sp>
      <p:sp>
        <p:nvSpPr>
          <p:cNvPr id="3" name="Espace réservé du contenu 2">
            <a:extLst>
              <a:ext uri="{FF2B5EF4-FFF2-40B4-BE49-F238E27FC236}">
                <a16:creationId xmlns:a16="http://schemas.microsoft.com/office/drawing/2014/main" id="{6929E858-75A7-4C47-A56A-B11F4DF83915}"/>
              </a:ext>
            </a:extLst>
          </p:cNvPr>
          <p:cNvSpPr>
            <a:spLocks noGrp="1"/>
          </p:cNvSpPr>
          <p:nvPr>
            <p:ph idx="1"/>
          </p:nvPr>
        </p:nvSpPr>
        <p:spPr/>
        <p:txBody>
          <a:bodyPr>
            <a:normAutofit/>
          </a:bodyPr>
          <a:lstStyle/>
          <a:p>
            <a:pPr marL="0" indent="0">
              <a:buNone/>
            </a:pPr>
            <a:r>
              <a:rPr lang="fr-FR" u="sng" dirty="0">
                <a:solidFill>
                  <a:schemeClr val="tx1">
                    <a:lumMod val="65000"/>
                    <a:lumOff val="35000"/>
                  </a:schemeClr>
                </a:solidFill>
              </a:rPr>
              <a:t>Le navigateur disposerait le contenu vers le bas :</a:t>
            </a:r>
          </a:p>
          <a:p>
            <a:pPr marL="0" indent="0">
              <a:buNone/>
            </a:pPr>
            <a:endParaRPr lang="fr-FR" dirty="0">
              <a:solidFill>
                <a:schemeClr val="tx1">
                  <a:lumMod val="65000"/>
                  <a:lumOff val="35000"/>
                </a:schemeClr>
              </a:solidFill>
            </a:endParaRP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solidFill>
                  <a:schemeClr val="tx1">
                    <a:lumMod val="65000"/>
                    <a:lumOff val="35000"/>
                  </a:schemeClr>
                </a:solidFill>
              </a:rPr>
              <a:t>Et si vous envisagez une disposition en colonnes, aligner par exemple les div contenus dans la balise section, voici comment il faudra coder du CSS avec Bootstrap</a:t>
            </a:r>
          </a:p>
        </p:txBody>
      </p:sp>
      <p:pic>
        <p:nvPicPr>
          <p:cNvPr id="1033" name="Picture 9">
            <a:extLst>
              <a:ext uri="{FF2B5EF4-FFF2-40B4-BE49-F238E27FC236}">
                <a16:creationId xmlns:a16="http://schemas.microsoft.com/office/drawing/2014/main" id="{E8DD43B2-F01C-4E06-804A-F9FF9431D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110" y="2620845"/>
            <a:ext cx="5733063" cy="1616309"/>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6AD590B5-7C41-462B-9485-AD35AF91F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33" y="224447"/>
            <a:ext cx="1666815" cy="1399863"/>
          </a:xfrm>
          <a:prstGeom prst="rect">
            <a:avLst/>
          </a:prstGeom>
        </p:spPr>
      </p:pic>
    </p:spTree>
    <p:extLst>
      <p:ext uri="{BB962C8B-B14F-4D97-AF65-F5344CB8AC3E}">
        <p14:creationId xmlns:p14="http://schemas.microsoft.com/office/powerpoint/2010/main" val="134114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810AA4-9350-48AC-9E6F-D551692E09C4}"/>
              </a:ext>
            </a:extLst>
          </p:cNvPr>
          <p:cNvSpPr>
            <a:spLocks noGrp="1"/>
          </p:cNvSpPr>
          <p:nvPr>
            <p:ph type="title"/>
          </p:nvPr>
        </p:nvSpPr>
        <p:spPr/>
        <p:txBody>
          <a:bodyPr>
            <a:normAutofit/>
          </a:bodyPr>
          <a:lstStyle/>
          <a:p>
            <a:pPr algn="ctr"/>
            <a:r>
              <a:rPr lang="fr-FR" sz="6000" b="0" i="0" dirty="0">
                <a:solidFill>
                  <a:schemeClr val="accent1">
                    <a:lumMod val="50000"/>
                  </a:schemeClr>
                </a:solidFill>
                <a:effectLst/>
                <a:latin typeface="Roboto" panose="02000000000000000000" pitchFamily="2" charset="0"/>
              </a:rPr>
              <a:t>Mise en page responsive</a:t>
            </a:r>
            <a:endParaRPr lang="fr-FR" sz="6000" dirty="0">
              <a:solidFill>
                <a:schemeClr val="accent1">
                  <a:lumMod val="50000"/>
                </a:schemeClr>
              </a:solidFill>
            </a:endParaRPr>
          </a:p>
        </p:txBody>
      </p:sp>
      <p:sp>
        <p:nvSpPr>
          <p:cNvPr id="3" name="Espace réservé du contenu 2">
            <a:extLst>
              <a:ext uri="{FF2B5EF4-FFF2-40B4-BE49-F238E27FC236}">
                <a16:creationId xmlns:a16="http://schemas.microsoft.com/office/drawing/2014/main" id="{6BF596A4-5AAE-4874-B821-DADB9DB22FB8}"/>
              </a:ext>
            </a:extLst>
          </p:cNvPr>
          <p:cNvSpPr>
            <a:spLocks noGrp="1"/>
          </p:cNvSpPr>
          <p:nvPr>
            <p:ph idx="1"/>
          </p:nvPr>
        </p:nvSpPr>
        <p:spPr/>
        <p:txBody>
          <a:bodyPr>
            <a:normAutofit fontScale="92500" lnSpcReduction="20000"/>
          </a:bodyPr>
          <a:lstStyle/>
          <a:p>
            <a:pPr marL="0" indent="0" algn="l" fontAlgn="base">
              <a:buNone/>
            </a:pPr>
            <a:r>
              <a:rPr lang="fr-FR" b="0" i="0" u="sng" dirty="0">
                <a:solidFill>
                  <a:schemeClr val="tx1">
                    <a:lumMod val="65000"/>
                    <a:lumOff val="35000"/>
                  </a:schemeClr>
                </a:solidFill>
                <a:effectLst/>
                <a:latin typeface="Roboto" panose="02000000000000000000" pitchFamily="2" charset="0"/>
              </a:rPr>
              <a:t>Pour afficher les colonnes à partir d’une certaine taille d’écran, il faut mentionner, dans la classe, le type d’appareil.</a:t>
            </a:r>
          </a:p>
          <a:p>
            <a:pPr marL="0" indent="0" algn="l" fontAlgn="base">
              <a:buNone/>
            </a:pPr>
            <a:r>
              <a:rPr lang="fr-FR" b="0" i="0" dirty="0">
                <a:solidFill>
                  <a:schemeClr val="tx1">
                    <a:lumMod val="65000"/>
                    <a:lumOff val="35000"/>
                  </a:schemeClr>
                </a:solidFill>
                <a:effectLst/>
                <a:latin typeface="Roboto" panose="02000000000000000000" pitchFamily="2" charset="0"/>
              </a:rPr>
              <a:t>	pour tous les écrans : </a:t>
            </a:r>
            <a:r>
              <a:rPr lang="fr-FR" b="1" i="0" dirty="0">
                <a:solidFill>
                  <a:schemeClr val="tx1">
                    <a:lumMod val="65000"/>
                    <a:lumOff val="35000"/>
                  </a:schemeClr>
                </a:solidFill>
                <a:effectLst/>
                <a:latin typeface="Roboto" panose="02000000000000000000" pitchFamily="2" charset="0"/>
              </a:rPr>
              <a:t>col</a:t>
            </a: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0" i="0" dirty="0">
                <a:solidFill>
                  <a:schemeClr val="tx1">
                    <a:lumMod val="65000"/>
                    <a:lumOff val="35000"/>
                  </a:schemeClr>
                </a:solidFill>
                <a:effectLst/>
                <a:latin typeface="Roboto" panose="02000000000000000000" pitchFamily="2" charset="0"/>
              </a:rPr>
              <a:t>	pour les mobiles (entre 576px et 767px) : </a:t>
            </a:r>
            <a:r>
              <a:rPr lang="fr-FR" b="1" i="0" dirty="0">
                <a:solidFill>
                  <a:schemeClr val="tx1">
                    <a:lumMod val="65000"/>
                    <a:lumOff val="35000"/>
                  </a:schemeClr>
                </a:solidFill>
                <a:effectLst/>
                <a:latin typeface="Roboto" panose="02000000000000000000" pitchFamily="2" charset="0"/>
              </a:rPr>
              <a:t>col-</a:t>
            </a:r>
            <a:r>
              <a:rPr lang="fr-FR" b="1" i="0" dirty="0" err="1">
                <a:solidFill>
                  <a:schemeClr val="tx1">
                    <a:lumMod val="65000"/>
                    <a:lumOff val="35000"/>
                  </a:schemeClr>
                </a:solidFill>
                <a:effectLst/>
                <a:latin typeface="Roboto" panose="02000000000000000000" pitchFamily="2" charset="0"/>
              </a:rPr>
              <a:t>sm</a:t>
            </a: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0" i="0" dirty="0">
                <a:solidFill>
                  <a:schemeClr val="tx1">
                    <a:lumMod val="65000"/>
                    <a:lumOff val="35000"/>
                  </a:schemeClr>
                </a:solidFill>
                <a:effectLst/>
                <a:latin typeface="Roboto" panose="02000000000000000000" pitchFamily="2" charset="0"/>
              </a:rPr>
              <a:t>	pour les tablettes (entre 768px et 991px) : </a:t>
            </a:r>
            <a:r>
              <a:rPr lang="fr-FR" b="1" i="0" dirty="0">
                <a:solidFill>
                  <a:schemeClr val="tx1">
                    <a:lumMod val="65000"/>
                    <a:lumOff val="35000"/>
                  </a:schemeClr>
                </a:solidFill>
                <a:effectLst/>
                <a:latin typeface="Roboto" panose="02000000000000000000" pitchFamily="2" charset="0"/>
              </a:rPr>
              <a:t>col-md</a:t>
            </a: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0" i="0" dirty="0">
                <a:solidFill>
                  <a:schemeClr val="tx1">
                    <a:lumMod val="65000"/>
                    <a:lumOff val="35000"/>
                  </a:schemeClr>
                </a:solidFill>
                <a:effectLst/>
                <a:latin typeface="Roboto" panose="02000000000000000000" pitchFamily="2" charset="0"/>
              </a:rPr>
              <a:t>	pour les ordinateurs de bureaux (entre 992px et 1199px) : </a:t>
            </a:r>
            <a:r>
              <a:rPr lang="fr-FR" b="1" i="0" dirty="0">
                <a:solidFill>
                  <a:schemeClr val="tx1">
                    <a:lumMod val="65000"/>
                    <a:lumOff val="35000"/>
                  </a:schemeClr>
                </a:solidFill>
                <a:effectLst/>
                <a:latin typeface="Roboto" panose="02000000000000000000" pitchFamily="2" charset="0"/>
              </a:rPr>
              <a:t>col-lg</a:t>
            </a: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0" i="0" dirty="0">
                <a:solidFill>
                  <a:schemeClr val="tx1">
                    <a:lumMod val="65000"/>
                    <a:lumOff val="35000"/>
                  </a:schemeClr>
                </a:solidFill>
                <a:effectLst/>
                <a:latin typeface="Roboto" panose="02000000000000000000" pitchFamily="2" charset="0"/>
              </a:rPr>
              <a:t>	pour les larges écrans (à partir de 1200px) : </a:t>
            </a:r>
            <a:r>
              <a:rPr lang="fr-FR" b="1" i="0" dirty="0">
                <a:solidFill>
                  <a:schemeClr val="tx1">
                    <a:lumMod val="65000"/>
                    <a:lumOff val="35000"/>
                  </a:schemeClr>
                </a:solidFill>
                <a:effectLst/>
                <a:latin typeface="Roboto" panose="02000000000000000000" pitchFamily="2" charset="0"/>
              </a:rPr>
              <a:t>col-xl</a:t>
            </a:r>
            <a:endParaRPr lang="fr-FR" b="0" i="0" dirty="0">
              <a:solidFill>
                <a:schemeClr val="tx1">
                  <a:lumMod val="65000"/>
                  <a:lumOff val="35000"/>
                </a:schemeClr>
              </a:solidFill>
              <a:effectLst/>
              <a:latin typeface="Roboto" panose="02000000000000000000" pitchFamily="2" charset="0"/>
            </a:endParaRPr>
          </a:p>
          <a:p>
            <a:pPr marL="0" indent="0" algn="l" fontAlgn="base">
              <a:buNone/>
            </a:pPr>
            <a:endParaRPr lang="fr-FR" b="0" i="0" dirty="0">
              <a:solidFill>
                <a:schemeClr val="tx1">
                  <a:lumMod val="65000"/>
                  <a:lumOff val="35000"/>
                </a:schemeClr>
              </a:solidFill>
              <a:effectLst/>
              <a:latin typeface="Roboto" panose="02000000000000000000" pitchFamily="2" charset="0"/>
            </a:endParaRPr>
          </a:p>
          <a:p>
            <a:pPr marL="0" indent="0" algn="just" fontAlgn="base">
              <a:buNone/>
            </a:pPr>
            <a:r>
              <a:rPr lang="fr-FR" sz="2600" b="0" i="1" dirty="0">
                <a:solidFill>
                  <a:schemeClr val="tx1">
                    <a:lumMod val="65000"/>
                    <a:lumOff val="35000"/>
                  </a:schemeClr>
                </a:solidFill>
                <a:effectLst/>
                <a:latin typeface="Roboto" panose="02000000000000000000" pitchFamily="2" charset="0"/>
              </a:rPr>
              <a:t>Attention, avec la version 4, si le mode colonne fonctionne avec une taille d’ écran (mobiles par exemple), il fonctionnera aussi avec tous les appareils de plus grande taille (tablette, et ordinateur).</a:t>
            </a:r>
          </a:p>
          <a:p>
            <a:endParaRPr lang="fr-FR" dirty="0"/>
          </a:p>
        </p:txBody>
      </p:sp>
      <p:pic>
        <p:nvPicPr>
          <p:cNvPr id="4" name="Image 3">
            <a:extLst>
              <a:ext uri="{FF2B5EF4-FFF2-40B4-BE49-F238E27FC236}">
                <a16:creationId xmlns:a16="http://schemas.microsoft.com/office/drawing/2014/main" id="{7A82C372-6D56-477C-97FE-B8CF50A8F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4801" y="137362"/>
            <a:ext cx="1444479" cy="1213136"/>
          </a:xfrm>
          <a:prstGeom prst="rect">
            <a:avLst/>
          </a:prstGeom>
        </p:spPr>
      </p:pic>
    </p:spTree>
    <p:extLst>
      <p:ext uri="{BB962C8B-B14F-4D97-AF65-F5344CB8AC3E}">
        <p14:creationId xmlns:p14="http://schemas.microsoft.com/office/powerpoint/2010/main" val="6155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E7DA98-3EF0-43F9-8692-17943D1E010B}"/>
              </a:ext>
            </a:extLst>
          </p:cNvPr>
          <p:cNvSpPr>
            <a:spLocks noGrp="1"/>
          </p:cNvSpPr>
          <p:nvPr>
            <p:ph idx="1"/>
          </p:nvPr>
        </p:nvSpPr>
        <p:spPr>
          <a:xfrm>
            <a:off x="838200" y="662609"/>
            <a:ext cx="10515600" cy="5514354"/>
          </a:xfrm>
        </p:spPr>
        <p:txBody>
          <a:bodyPr>
            <a:normAutofit fontScale="92500" lnSpcReduction="20000"/>
          </a:bodyPr>
          <a:lstStyle/>
          <a:p>
            <a:pPr marL="0" indent="0" algn="l" fontAlgn="base">
              <a:buNone/>
            </a:pPr>
            <a:r>
              <a:rPr lang="fr-FR" b="0" i="0" dirty="0">
                <a:solidFill>
                  <a:schemeClr val="tx1">
                    <a:lumMod val="65000"/>
                    <a:lumOff val="35000"/>
                  </a:schemeClr>
                </a:solidFill>
                <a:effectLst/>
                <a:latin typeface="Roboto" panose="02000000000000000000" pitchFamily="2" charset="0"/>
              </a:rPr>
              <a:t>L’information ‘</a:t>
            </a:r>
            <a:r>
              <a:rPr lang="fr-FR" b="0" i="1" dirty="0">
                <a:solidFill>
                  <a:schemeClr val="tx1">
                    <a:lumMod val="65000"/>
                    <a:lumOff val="35000"/>
                  </a:schemeClr>
                </a:solidFill>
                <a:effectLst/>
                <a:latin typeface="Roboto" panose="02000000000000000000" pitchFamily="2" charset="0"/>
              </a:rPr>
              <a:t>largeur de la colonne</a:t>
            </a:r>
            <a:r>
              <a:rPr lang="fr-FR" b="0" i="0" dirty="0">
                <a:solidFill>
                  <a:schemeClr val="tx1">
                    <a:lumMod val="65000"/>
                    <a:lumOff val="35000"/>
                  </a:schemeClr>
                </a:solidFill>
                <a:effectLst/>
                <a:latin typeface="Roboto" panose="02000000000000000000" pitchFamily="2" charset="0"/>
              </a:rPr>
              <a:t>‘ peut être fournie après l’information ‘</a:t>
            </a:r>
            <a:r>
              <a:rPr lang="fr-FR" b="0" i="1" dirty="0">
                <a:solidFill>
                  <a:schemeClr val="tx1">
                    <a:lumMod val="65000"/>
                    <a:lumOff val="35000"/>
                  </a:schemeClr>
                </a:solidFill>
                <a:effectLst/>
                <a:latin typeface="Roboto" panose="02000000000000000000" pitchFamily="2" charset="0"/>
              </a:rPr>
              <a:t>type d’écran</a:t>
            </a:r>
            <a:r>
              <a:rPr lang="fr-FR" b="0" i="0" dirty="0">
                <a:solidFill>
                  <a:schemeClr val="tx1">
                    <a:lumMod val="65000"/>
                    <a:lumOff val="35000"/>
                  </a:schemeClr>
                </a:solidFill>
                <a:effectLst/>
                <a:latin typeface="Roboto" panose="02000000000000000000" pitchFamily="2" charset="0"/>
              </a:rPr>
              <a:t>‘, </a:t>
            </a:r>
          </a:p>
          <a:p>
            <a:pPr marL="0" indent="0" algn="l" fontAlgn="base">
              <a:buNone/>
            </a:pPr>
            <a:r>
              <a:rPr lang="fr-FR" b="0" i="0" u="sng" dirty="0">
                <a:solidFill>
                  <a:schemeClr val="tx1">
                    <a:lumMod val="65000"/>
                    <a:lumOff val="35000"/>
                  </a:schemeClr>
                </a:solidFill>
                <a:effectLst/>
                <a:latin typeface="Roboto" panose="02000000000000000000" pitchFamily="2" charset="0"/>
              </a:rPr>
              <a:t>comme dans l’exemple ci-dessous :</a:t>
            </a:r>
          </a:p>
          <a:p>
            <a:pPr marL="0" indent="0" algn="l"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a:t>
            </a:r>
            <a:r>
              <a:rPr lang="fr-FR" b="0" i="0" dirty="0" err="1">
                <a:solidFill>
                  <a:srgbClr val="5E860F"/>
                </a:solidFill>
                <a:effectLst/>
                <a:latin typeface="inherit"/>
              </a:rPr>
              <a:t>row</a:t>
            </a:r>
            <a:r>
              <a:rPr lang="fr-FR" b="0" i="0" dirty="0">
                <a:solidFill>
                  <a:srgbClr val="5E860F"/>
                </a:solidFill>
                <a:effectLst/>
                <a:latin typeface="inherit"/>
              </a:rPr>
              <a:t>"</a:t>
            </a:r>
            <a:r>
              <a:rPr lang="fr-FR" b="1" i="0" dirty="0">
                <a:solidFill>
                  <a:srgbClr val="085789"/>
                </a:solidFill>
                <a:effectLst/>
                <a:latin typeface="inherit"/>
              </a:rPr>
              <a:t>&gt;</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"col-sm-8"</a:t>
            </a:r>
            <a:r>
              <a:rPr lang="fr-FR" b="1" i="0" dirty="0">
                <a:solidFill>
                  <a:srgbClr val="085789"/>
                </a:solidFill>
                <a:effectLst/>
                <a:latin typeface="inherit"/>
              </a:rPr>
              <a:t>&gt;</a:t>
            </a:r>
            <a:r>
              <a:rPr lang="fr-FR" b="0" i="0" dirty="0">
                <a:solidFill>
                  <a:srgbClr val="2B333A"/>
                </a:solidFill>
                <a:effectLst/>
                <a:latin typeface="inherit"/>
              </a:rPr>
              <a:t>col-sm-8</a:t>
            </a:r>
            <a:r>
              <a:rPr lang="fr-FR" b="1" i="0" dirty="0">
                <a:solidFill>
                  <a:srgbClr val="085789"/>
                </a:solidFill>
                <a:effectLst/>
                <a:latin typeface="inherit"/>
              </a:rPr>
              <a:t>&lt;/div&gt;</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"col-sm-4"</a:t>
            </a:r>
            <a:r>
              <a:rPr lang="fr-FR" b="1" i="0" dirty="0">
                <a:solidFill>
                  <a:srgbClr val="085789"/>
                </a:solidFill>
                <a:effectLst/>
                <a:latin typeface="inherit"/>
              </a:rPr>
              <a:t>&gt;</a:t>
            </a:r>
            <a:r>
              <a:rPr lang="fr-FR" b="0" i="0" dirty="0">
                <a:solidFill>
                  <a:srgbClr val="2B333A"/>
                </a:solidFill>
                <a:effectLst/>
                <a:latin typeface="inherit"/>
              </a:rPr>
              <a:t>col-sm-4</a:t>
            </a:r>
            <a:r>
              <a:rPr lang="fr-FR" b="1" i="0" dirty="0">
                <a:solidFill>
                  <a:srgbClr val="085789"/>
                </a:solidFill>
                <a:effectLst/>
                <a:latin typeface="inherit"/>
              </a:rPr>
              <a:t>&lt;/div&gt;</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&lt;/div&gt;</a:t>
            </a:r>
          </a:p>
          <a:p>
            <a:pPr marL="0" indent="0" algn="l" fontAlgn="base">
              <a:buNone/>
            </a:pPr>
            <a:endParaRPr lang="fr-FR" b="0" i="0" dirty="0">
              <a:solidFill>
                <a:schemeClr val="tx1">
                  <a:lumMod val="65000"/>
                  <a:lumOff val="35000"/>
                </a:schemeClr>
              </a:solidFill>
              <a:effectLst/>
              <a:latin typeface="Source Code Pro" panose="020B0509030403020204" pitchFamily="49" charset="0"/>
            </a:endParaRPr>
          </a:p>
          <a:p>
            <a:pPr marL="0" indent="0" algn="l" fontAlgn="base">
              <a:buNone/>
            </a:pPr>
            <a:r>
              <a:rPr lang="fr-FR" b="0" i="0" u="sng" dirty="0">
                <a:solidFill>
                  <a:schemeClr val="tx1">
                    <a:lumMod val="65000"/>
                    <a:lumOff val="35000"/>
                  </a:schemeClr>
                </a:solidFill>
                <a:effectLst/>
                <a:latin typeface="Roboto" panose="02000000000000000000" pitchFamily="2" charset="0"/>
              </a:rPr>
              <a:t>Pour avoir des colonnes de même taille, il ne faut pas indiquer de valeur :</a:t>
            </a:r>
          </a:p>
          <a:p>
            <a:pPr marL="0" indent="0" algn="l"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a:t>
            </a:r>
            <a:r>
              <a:rPr lang="fr-FR" b="0" i="0" dirty="0" err="1">
                <a:solidFill>
                  <a:srgbClr val="5E860F"/>
                </a:solidFill>
                <a:effectLst/>
                <a:latin typeface="inherit"/>
              </a:rPr>
              <a:t>row</a:t>
            </a:r>
            <a:r>
              <a:rPr lang="fr-FR" b="0" i="0" dirty="0">
                <a:solidFill>
                  <a:srgbClr val="5E860F"/>
                </a:solidFill>
                <a:effectLst/>
                <a:latin typeface="inherit"/>
              </a:rPr>
              <a:t>"</a:t>
            </a:r>
            <a:r>
              <a:rPr lang="fr-FR" b="1" i="0" dirty="0">
                <a:solidFill>
                  <a:srgbClr val="085789"/>
                </a:solidFill>
                <a:effectLst/>
                <a:latin typeface="inherit"/>
              </a:rPr>
              <a:t>&gt;</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"col-</a:t>
            </a:r>
            <a:r>
              <a:rPr lang="fr-FR" b="0" i="0" dirty="0" err="1">
                <a:solidFill>
                  <a:srgbClr val="5E860F"/>
                </a:solidFill>
                <a:effectLst/>
                <a:latin typeface="inherit"/>
              </a:rPr>
              <a:t>sm</a:t>
            </a:r>
            <a:r>
              <a:rPr lang="fr-FR" b="0" i="0" dirty="0">
                <a:solidFill>
                  <a:srgbClr val="5E860F"/>
                </a:solidFill>
                <a:effectLst/>
                <a:latin typeface="inherit"/>
              </a:rPr>
              <a:t>"</a:t>
            </a:r>
            <a:r>
              <a:rPr lang="fr-FR" b="1" i="0" dirty="0">
                <a:solidFill>
                  <a:srgbClr val="085789"/>
                </a:solidFill>
                <a:effectLst/>
                <a:latin typeface="inherit"/>
              </a:rPr>
              <a:t>&gt;</a:t>
            </a:r>
            <a:r>
              <a:rPr lang="fr-FR" b="0" i="0" dirty="0">
                <a:solidFill>
                  <a:srgbClr val="2B333A"/>
                </a:solidFill>
                <a:effectLst/>
                <a:latin typeface="inherit"/>
              </a:rPr>
              <a:t>col-</a:t>
            </a:r>
            <a:r>
              <a:rPr lang="fr-FR" b="0" i="0" dirty="0" err="1">
                <a:solidFill>
                  <a:srgbClr val="2B333A"/>
                </a:solidFill>
                <a:effectLst/>
                <a:latin typeface="inherit"/>
              </a:rPr>
              <a:t>sm</a:t>
            </a:r>
            <a:r>
              <a:rPr lang="fr-FR" b="1" i="0" dirty="0">
                <a:solidFill>
                  <a:srgbClr val="085789"/>
                </a:solidFill>
                <a:effectLst/>
                <a:latin typeface="inherit"/>
              </a:rPr>
              <a:t>&lt;/div&gt;</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"col-</a:t>
            </a:r>
            <a:r>
              <a:rPr lang="fr-FR" b="0" i="0" dirty="0" err="1">
                <a:solidFill>
                  <a:srgbClr val="5E860F"/>
                </a:solidFill>
                <a:effectLst/>
                <a:latin typeface="inherit"/>
              </a:rPr>
              <a:t>sm</a:t>
            </a:r>
            <a:r>
              <a:rPr lang="fr-FR" b="0" i="0" dirty="0">
                <a:solidFill>
                  <a:srgbClr val="5E860F"/>
                </a:solidFill>
                <a:effectLst/>
                <a:latin typeface="inherit"/>
              </a:rPr>
              <a:t>"</a:t>
            </a:r>
            <a:r>
              <a:rPr lang="fr-FR" b="1" i="0" dirty="0">
                <a:solidFill>
                  <a:srgbClr val="085789"/>
                </a:solidFill>
                <a:effectLst/>
                <a:latin typeface="inherit"/>
              </a:rPr>
              <a:t>&gt;</a:t>
            </a:r>
            <a:r>
              <a:rPr lang="fr-FR" b="0" i="0" dirty="0">
                <a:solidFill>
                  <a:srgbClr val="2B333A"/>
                </a:solidFill>
                <a:effectLst/>
                <a:latin typeface="inherit"/>
              </a:rPr>
              <a:t>col-</a:t>
            </a:r>
            <a:r>
              <a:rPr lang="fr-FR" b="0" i="0" dirty="0" err="1">
                <a:solidFill>
                  <a:srgbClr val="2B333A"/>
                </a:solidFill>
                <a:effectLst/>
                <a:latin typeface="inherit"/>
              </a:rPr>
              <a:t>sm</a:t>
            </a:r>
            <a:r>
              <a:rPr lang="fr-FR" b="1" i="0" dirty="0">
                <a:solidFill>
                  <a:srgbClr val="085789"/>
                </a:solidFill>
                <a:effectLst/>
                <a:latin typeface="inherit"/>
              </a:rPr>
              <a:t>&lt;/div&gt;</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&lt;/div&gt;</a:t>
            </a:r>
            <a:endParaRPr lang="fr-FR" b="0" i="0" dirty="0">
              <a:solidFill>
                <a:srgbClr val="9C9EA0"/>
              </a:solidFill>
              <a:effectLst/>
              <a:latin typeface="Source Code Pro" panose="020B0509030403020204" pitchFamily="49" charset="0"/>
            </a:endParaRPr>
          </a:p>
        </p:txBody>
      </p:sp>
      <p:pic>
        <p:nvPicPr>
          <p:cNvPr id="4" name="Image 3">
            <a:extLst>
              <a:ext uri="{FF2B5EF4-FFF2-40B4-BE49-F238E27FC236}">
                <a16:creationId xmlns:a16="http://schemas.microsoft.com/office/drawing/2014/main" id="{739B6D04-1556-410C-942C-36156DF96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532" y="5852161"/>
            <a:ext cx="1136321" cy="954332"/>
          </a:xfrm>
          <a:prstGeom prst="rect">
            <a:avLst/>
          </a:prstGeom>
        </p:spPr>
      </p:pic>
    </p:spTree>
    <p:extLst>
      <p:ext uri="{BB962C8B-B14F-4D97-AF65-F5344CB8AC3E}">
        <p14:creationId xmlns:p14="http://schemas.microsoft.com/office/powerpoint/2010/main" val="388133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0D519B-E3BB-4163-9AB7-02B63EB56CFD}"/>
              </a:ext>
            </a:extLst>
          </p:cNvPr>
          <p:cNvSpPr>
            <a:spLocks noGrp="1"/>
          </p:cNvSpPr>
          <p:nvPr>
            <p:ph type="title"/>
          </p:nvPr>
        </p:nvSpPr>
        <p:spPr/>
        <p:txBody>
          <a:bodyPr>
            <a:normAutofit/>
          </a:bodyPr>
          <a:lstStyle/>
          <a:p>
            <a:pPr algn="ctr"/>
            <a:r>
              <a:rPr lang="fr-FR" sz="6000" b="0" i="0" dirty="0">
                <a:solidFill>
                  <a:schemeClr val="accent1">
                    <a:lumMod val="50000"/>
                  </a:schemeClr>
                </a:solidFill>
                <a:effectLst/>
                <a:latin typeface="Roboto" panose="02000000000000000000" pitchFamily="2" charset="0"/>
              </a:rPr>
              <a:t>Gérer l’ordre d’affichage</a:t>
            </a:r>
            <a:endParaRPr lang="fr-FR" sz="6000" dirty="0">
              <a:solidFill>
                <a:schemeClr val="accent1">
                  <a:lumMod val="50000"/>
                </a:schemeClr>
              </a:solidFill>
            </a:endParaRPr>
          </a:p>
        </p:txBody>
      </p:sp>
      <p:sp>
        <p:nvSpPr>
          <p:cNvPr id="3" name="Espace réservé du contenu 2">
            <a:extLst>
              <a:ext uri="{FF2B5EF4-FFF2-40B4-BE49-F238E27FC236}">
                <a16:creationId xmlns:a16="http://schemas.microsoft.com/office/drawing/2014/main" id="{9D65E629-099D-434B-9FB4-983394C1369F}"/>
              </a:ext>
            </a:extLst>
          </p:cNvPr>
          <p:cNvSpPr>
            <a:spLocks noGrp="1"/>
          </p:cNvSpPr>
          <p:nvPr>
            <p:ph idx="1"/>
          </p:nvPr>
        </p:nvSpPr>
        <p:spPr>
          <a:xfrm>
            <a:off x="838200" y="1690688"/>
            <a:ext cx="10515600" cy="4643851"/>
          </a:xfrm>
        </p:spPr>
        <p:txBody>
          <a:bodyPr>
            <a:normAutofit fontScale="55000" lnSpcReduction="20000"/>
          </a:bodyPr>
          <a:lstStyle/>
          <a:p>
            <a:pPr marL="0" indent="0">
              <a:buNone/>
            </a:pPr>
            <a:r>
              <a:rPr lang="fr-FR" sz="5100" u="sng" dirty="0">
                <a:solidFill>
                  <a:schemeClr val="tx1">
                    <a:lumMod val="65000"/>
                    <a:lumOff val="35000"/>
                  </a:schemeClr>
                </a:solidFill>
              </a:rPr>
              <a:t>Vous pouvez changer l’ordre d’affichage avec la classe </a:t>
            </a:r>
            <a:r>
              <a:rPr lang="fr-FR" sz="5100" u="sng" dirty="0" err="1">
                <a:solidFill>
                  <a:schemeClr val="tx1">
                    <a:lumMod val="65000"/>
                    <a:lumOff val="35000"/>
                  </a:schemeClr>
                </a:solidFill>
              </a:rPr>
              <a:t>order</a:t>
            </a:r>
            <a:r>
              <a:rPr lang="fr-FR" sz="5100" u="sng" dirty="0">
                <a:solidFill>
                  <a:schemeClr val="tx1">
                    <a:lumMod val="65000"/>
                    <a:lumOff val="35000"/>
                  </a:schemeClr>
                </a:solidFill>
              </a:rPr>
              <a:t>- .</a:t>
            </a:r>
          </a:p>
          <a:p>
            <a:pPr marL="0" indent="0" algn="l" fontAlgn="base">
              <a:buNone/>
            </a:pPr>
            <a:endParaRPr lang="en-US" b="1" i="0" dirty="0">
              <a:solidFill>
                <a:srgbClr val="085789"/>
              </a:solidFill>
              <a:effectLst/>
              <a:latin typeface="inherit"/>
            </a:endParaRPr>
          </a:p>
          <a:p>
            <a:pPr marL="0" indent="0" algn="l" fontAlgn="base">
              <a:buNone/>
            </a:pPr>
            <a:r>
              <a:rPr lang="en-US" sz="3600" b="1" i="0" dirty="0">
                <a:solidFill>
                  <a:srgbClr val="085789"/>
                </a:solidFill>
                <a:effectLst/>
                <a:latin typeface="inherit"/>
              </a:rPr>
              <a:t>&lt;div</a:t>
            </a:r>
            <a:r>
              <a:rPr lang="en-US" sz="3600" b="0" i="0" dirty="0">
                <a:solidFill>
                  <a:srgbClr val="2B333A"/>
                </a:solidFill>
                <a:effectLst/>
                <a:latin typeface="inherit"/>
              </a:rPr>
              <a:t> </a:t>
            </a:r>
            <a:r>
              <a:rPr lang="en-US" sz="3600" b="1" i="0" dirty="0">
                <a:solidFill>
                  <a:srgbClr val="4284AE"/>
                </a:solidFill>
                <a:effectLst/>
                <a:latin typeface="inherit"/>
              </a:rPr>
              <a:t>class</a:t>
            </a:r>
            <a:r>
              <a:rPr lang="en-US" sz="3600" b="1" i="0" dirty="0">
                <a:solidFill>
                  <a:srgbClr val="085789"/>
                </a:solidFill>
                <a:effectLst/>
                <a:latin typeface="inherit"/>
              </a:rPr>
              <a:t>=</a:t>
            </a:r>
            <a:r>
              <a:rPr lang="en-US" sz="3600" b="0" i="0" dirty="0">
                <a:solidFill>
                  <a:srgbClr val="5E860F"/>
                </a:solidFill>
                <a:effectLst/>
                <a:latin typeface="inherit"/>
              </a:rPr>
              <a:t>"row"</a:t>
            </a:r>
            <a:r>
              <a:rPr lang="en-US" sz="3600" b="1" i="0" dirty="0">
                <a:solidFill>
                  <a:srgbClr val="085789"/>
                </a:solidFill>
                <a:effectLst/>
                <a:latin typeface="inherit"/>
              </a:rPr>
              <a:t>&gt;</a:t>
            </a:r>
            <a:endParaRPr lang="en-US" sz="3600" b="0" i="0" dirty="0">
              <a:solidFill>
                <a:srgbClr val="9C9EA0"/>
              </a:solidFill>
              <a:effectLst/>
              <a:latin typeface="Source Code Pro" panose="020B0509030403020204" pitchFamily="49" charset="0"/>
            </a:endParaRPr>
          </a:p>
          <a:p>
            <a:pPr marL="0" indent="0" algn="l" fontAlgn="base">
              <a:buNone/>
            </a:pPr>
            <a:r>
              <a:rPr lang="en-US" sz="3600" b="1" i="0" dirty="0">
                <a:solidFill>
                  <a:srgbClr val="085789"/>
                </a:solidFill>
                <a:effectLst/>
                <a:latin typeface="inherit"/>
              </a:rPr>
              <a:t>&lt;div</a:t>
            </a:r>
            <a:r>
              <a:rPr lang="en-US" sz="3600" b="0" i="0" dirty="0">
                <a:solidFill>
                  <a:srgbClr val="2B333A"/>
                </a:solidFill>
                <a:effectLst/>
                <a:latin typeface="inherit"/>
              </a:rPr>
              <a:t> </a:t>
            </a:r>
            <a:r>
              <a:rPr lang="en-US" sz="3600" b="1" i="0" dirty="0">
                <a:solidFill>
                  <a:srgbClr val="4284AE"/>
                </a:solidFill>
                <a:effectLst/>
                <a:latin typeface="inherit"/>
              </a:rPr>
              <a:t>class</a:t>
            </a:r>
            <a:r>
              <a:rPr lang="en-US" sz="3600" b="1" i="0" dirty="0">
                <a:solidFill>
                  <a:srgbClr val="085789"/>
                </a:solidFill>
                <a:effectLst/>
                <a:latin typeface="inherit"/>
              </a:rPr>
              <a:t>=</a:t>
            </a:r>
            <a:r>
              <a:rPr lang="en-US" sz="3600" b="0" i="0" dirty="0">
                <a:solidFill>
                  <a:srgbClr val="5E860F"/>
                </a:solidFill>
                <a:effectLst/>
                <a:latin typeface="inherit"/>
              </a:rPr>
              <a:t>"col order-3"</a:t>
            </a:r>
            <a:r>
              <a:rPr lang="en-US" sz="3600" b="1" i="0" dirty="0">
                <a:solidFill>
                  <a:srgbClr val="085789"/>
                </a:solidFill>
                <a:effectLst/>
                <a:latin typeface="inherit"/>
              </a:rPr>
              <a:t>&gt;</a:t>
            </a:r>
            <a:endParaRPr lang="en-US" sz="3600" b="0" i="0" dirty="0">
              <a:solidFill>
                <a:srgbClr val="9C9EA0"/>
              </a:solidFill>
              <a:effectLst/>
              <a:latin typeface="Source Code Pro" panose="020B0509030403020204" pitchFamily="49" charset="0"/>
            </a:endParaRPr>
          </a:p>
          <a:p>
            <a:pPr marL="0" indent="0" algn="l" fontAlgn="base">
              <a:buNone/>
            </a:pPr>
            <a:r>
              <a:rPr lang="en-US" sz="3600" b="0" i="0" dirty="0">
                <a:solidFill>
                  <a:srgbClr val="2B333A"/>
                </a:solidFill>
                <a:effectLst/>
                <a:latin typeface="inherit"/>
              </a:rPr>
              <a:t>	un</a:t>
            </a:r>
            <a:endParaRPr lang="en-US" sz="3600" b="0" i="0" dirty="0">
              <a:solidFill>
                <a:srgbClr val="9C9EA0"/>
              </a:solidFill>
              <a:effectLst/>
              <a:latin typeface="Source Code Pro" panose="020B0509030403020204" pitchFamily="49" charset="0"/>
            </a:endParaRPr>
          </a:p>
          <a:p>
            <a:pPr marL="0" indent="0" algn="l" fontAlgn="base">
              <a:buNone/>
            </a:pPr>
            <a:r>
              <a:rPr lang="en-US" sz="3600" b="1" i="0" dirty="0">
                <a:solidFill>
                  <a:srgbClr val="085789"/>
                </a:solidFill>
                <a:effectLst/>
                <a:latin typeface="inherit"/>
              </a:rPr>
              <a:t>&lt;/div&gt;</a:t>
            </a:r>
            <a:endParaRPr lang="en-US" sz="3600" b="0" i="0" dirty="0">
              <a:solidFill>
                <a:srgbClr val="9C9EA0"/>
              </a:solidFill>
              <a:effectLst/>
              <a:latin typeface="Source Code Pro" panose="020B0509030403020204" pitchFamily="49" charset="0"/>
            </a:endParaRPr>
          </a:p>
          <a:p>
            <a:pPr marL="0" indent="0" algn="l" fontAlgn="base">
              <a:buNone/>
            </a:pPr>
            <a:r>
              <a:rPr lang="en-US" sz="3600" b="1" i="0" dirty="0">
                <a:solidFill>
                  <a:srgbClr val="085789"/>
                </a:solidFill>
                <a:effectLst/>
                <a:latin typeface="inherit"/>
              </a:rPr>
              <a:t>&lt;div</a:t>
            </a:r>
            <a:r>
              <a:rPr lang="en-US" sz="3600" b="0" i="0" dirty="0">
                <a:solidFill>
                  <a:srgbClr val="2B333A"/>
                </a:solidFill>
                <a:effectLst/>
                <a:latin typeface="inherit"/>
              </a:rPr>
              <a:t> </a:t>
            </a:r>
            <a:r>
              <a:rPr lang="en-US" sz="3600" b="1" i="0" dirty="0">
                <a:solidFill>
                  <a:srgbClr val="4284AE"/>
                </a:solidFill>
                <a:effectLst/>
                <a:latin typeface="inherit"/>
              </a:rPr>
              <a:t>class</a:t>
            </a:r>
            <a:r>
              <a:rPr lang="en-US" sz="3600" b="1" i="0" dirty="0">
                <a:solidFill>
                  <a:srgbClr val="085789"/>
                </a:solidFill>
                <a:effectLst/>
                <a:latin typeface="inherit"/>
              </a:rPr>
              <a:t>=</a:t>
            </a:r>
            <a:r>
              <a:rPr lang="en-US" sz="3600" b="0" i="0" dirty="0">
                <a:solidFill>
                  <a:srgbClr val="5E860F"/>
                </a:solidFill>
                <a:effectLst/>
                <a:latin typeface="inherit"/>
              </a:rPr>
              <a:t>"col order-2"</a:t>
            </a:r>
            <a:r>
              <a:rPr lang="en-US" sz="3600" b="1" i="0" dirty="0">
                <a:solidFill>
                  <a:srgbClr val="085789"/>
                </a:solidFill>
                <a:effectLst/>
                <a:latin typeface="inherit"/>
              </a:rPr>
              <a:t>&gt;</a:t>
            </a:r>
            <a:endParaRPr lang="en-US" sz="3600" b="0" i="0" dirty="0">
              <a:solidFill>
                <a:srgbClr val="9C9EA0"/>
              </a:solidFill>
              <a:effectLst/>
              <a:latin typeface="Source Code Pro" panose="020B0509030403020204" pitchFamily="49" charset="0"/>
            </a:endParaRPr>
          </a:p>
          <a:p>
            <a:pPr marL="0" indent="0" algn="l" fontAlgn="base">
              <a:buNone/>
            </a:pPr>
            <a:r>
              <a:rPr lang="en-US" sz="3600" b="0" i="0" dirty="0">
                <a:solidFill>
                  <a:srgbClr val="2B333A"/>
                </a:solidFill>
                <a:effectLst/>
                <a:latin typeface="inherit"/>
              </a:rPr>
              <a:t>	deux</a:t>
            </a:r>
            <a:endParaRPr lang="en-US" sz="3600" b="0" i="0" dirty="0">
              <a:solidFill>
                <a:srgbClr val="9C9EA0"/>
              </a:solidFill>
              <a:effectLst/>
              <a:latin typeface="Source Code Pro" panose="020B0509030403020204" pitchFamily="49" charset="0"/>
            </a:endParaRPr>
          </a:p>
          <a:p>
            <a:pPr marL="0" indent="0" algn="l" fontAlgn="base">
              <a:buNone/>
            </a:pPr>
            <a:r>
              <a:rPr lang="en-US" sz="3600" b="1" i="0" dirty="0">
                <a:solidFill>
                  <a:srgbClr val="085789"/>
                </a:solidFill>
                <a:effectLst/>
                <a:latin typeface="inherit"/>
              </a:rPr>
              <a:t>&lt;/div&gt;</a:t>
            </a:r>
            <a:endParaRPr lang="en-US" sz="3600" b="0" i="0" dirty="0">
              <a:solidFill>
                <a:srgbClr val="9C9EA0"/>
              </a:solidFill>
              <a:effectLst/>
              <a:latin typeface="Source Code Pro" panose="020B0509030403020204" pitchFamily="49" charset="0"/>
            </a:endParaRPr>
          </a:p>
          <a:p>
            <a:pPr marL="0" indent="0" algn="l" fontAlgn="base">
              <a:buNone/>
            </a:pPr>
            <a:r>
              <a:rPr lang="en-US" sz="3600" b="1" i="0" dirty="0">
                <a:solidFill>
                  <a:srgbClr val="085789"/>
                </a:solidFill>
                <a:effectLst/>
                <a:latin typeface="inherit"/>
              </a:rPr>
              <a:t>&lt;div</a:t>
            </a:r>
            <a:r>
              <a:rPr lang="en-US" sz="3600" b="0" i="0" dirty="0">
                <a:solidFill>
                  <a:srgbClr val="2B333A"/>
                </a:solidFill>
                <a:effectLst/>
                <a:latin typeface="inherit"/>
              </a:rPr>
              <a:t> </a:t>
            </a:r>
            <a:r>
              <a:rPr lang="en-US" sz="3600" b="1" i="0" dirty="0">
                <a:solidFill>
                  <a:srgbClr val="4284AE"/>
                </a:solidFill>
                <a:effectLst/>
                <a:latin typeface="inherit"/>
              </a:rPr>
              <a:t>class</a:t>
            </a:r>
            <a:r>
              <a:rPr lang="en-US" sz="3600" b="1" i="0" dirty="0">
                <a:solidFill>
                  <a:srgbClr val="085789"/>
                </a:solidFill>
                <a:effectLst/>
                <a:latin typeface="inherit"/>
              </a:rPr>
              <a:t>=</a:t>
            </a:r>
            <a:r>
              <a:rPr lang="en-US" sz="3600" b="0" i="0" dirty="0">
                <a:solidFill>
                  <a:srgbClr val="5E860F"/>
                </a:solidFill>
                <a:effectLst/>
                <a:latin typeface="inherit"/>
              </a:rPr>
              <a:t>"col order-1"</a:t>
            </a:r>
            <a:r>
              <a:rPr lang="en-US" sz="3600" b="1" i="0" dirty="0">
                <a:solidFill>
                  <a:srgbClr val="085789"/>
                </a:solidFill>
                <a:effectLst/>
                <a:latin typeface="inherit"/>
              </a:rPr>
              <a:t>&gt;</a:t>
            </a:r>
            <a:endParaRPr lang="en-US" sz="3600" b="0" i="0" dirty="0">
              <a:solidFill>
                <a:srgbClr val="9C9EA0"/>
              </a:solidFill>
              <a:effectLst/>
              <a:latin typeface="Source Code Pro" panose="020B0509030403020204" pitchFamily="49" charset="0"/>
            </a:endParaRPr>
          </a:p>
          <a:p>
            <a:pPr marL="0" indent="0" algn="l" fontAlgn="base">
              <a:buNone/>
            </a:pPr>
            <a:r>
              <a:rPr lang="en-US" sz="3600" b="0" i="0" dirty="0">
                <a:solidFill>
                  <a:srgbClr val="2B333A"/>
                </a:solidFill>
                <a:effectLst/>
                <a:latin typeface="inherit"/>
              </a:rPr>
              <a:t>	trois</a:t>
            </a:r>
            <a:endParaRPr lang="en-US" sz="3600" b="0" i="0" dirty="0">
              <a:solidFill>
                <a:srgbClr val="9C9EA0"/>
              </a:solidFill>
              <a:effectLst/>
              <a:latin typeface="Source Code Pro" panose="020B0509030403020204" pitchFamily="49" charset="0"/>
            </a:endParaRPr>
          </a:p>
          <a:p>
            <a:pPr marL="0" indent="0" algn="l" fontAlgn="base">
              <a:buNone/>
            </a:pPr>
            <a:r>
              <a:rPr lang="en-US" sz="3600" b="1" i="0" dirty="0">
                <a:solidFill>
                  <a:srgbClr val="085789"/>
                </a:solidFill>
                <a:effectLst/>
                <a:latin typeface="inherit"/>
              </a:rPr>
              <a:t>&lt;/div&gt;</a:t>
            </a:r>
            <a:endParaRPr lang="en-US" sz="3600" b="0" i="0" dirty="0">
              <a:solidFill>
                <a:srgbClr val="9C9EA0"/>
              </a:solidFill>
              <a:effectLst/>
              <a:latin typeface="Source Code Pro" panose="020B0509030403020204" pitchFamily="49" charset="0"/>
            </a:endParaRPr>
          </a:p>
          <a:p>
            <a:pPr marL="0" indent="0" algn="l" fontAlgn="base">
              <a:buNone/>
            </a:pPr>
            <a:r>
              <a:rPr lang="en-US" sz="3600" b="1" i="0" dirty="0">
                <a:solidFill>
                  <a:srgbClr val="085789"/>
                </a:solidFill>
                <a:effectLst/>
                <a:latin typeface="inherit"/>
              </a:rPr>
              <a:t>&lt;/div&gt;</a:t>
            </a:r>
            <a:r>
              <a:rPr lang="fr-FR" sz="3600" dirty="0"/>
              <a:t>	</a:t>
            </a:r>
            <a:r>
              <a:rPr lang="fr-FR" dirty="0"/>
              <a:t>	       </a:t>
            </a:r>
            <a:r>
              <a:rPr lang="fr-FR" u="sng" dirty="0">
                <a:solidFill>
                  <a:schemeClr val="tx1">
                    <a:lumMod val="65000"/>
                    <a:lumOff val="35000"/>
                  </a:schemeClr>
                </a:solidFill>
              </a:rPr>
              <a:t>Affichage </a:t>
            </a:r>
            <a:r>
              <a:rPr lang="fr-FR" dirty="0"/>
              <a:t>:</a:t>
            </a:r>
          </a:p>
        </p:txBody>
      </p:sp>
      <p:pic>
        <p:nvPicPr>
          <p:cNvPr id="2053" name="Picture 5">
            <a:extLst>
              <a:ext uri="{FF2B5EF4-FFF2-40B4-BE49-F238E27FC236}">
                <a16:creationId xmlns:a16="http://schemas.microsoft.com/office/drawing/2014/main" id="{72DB2D50-D06F-4B9F-B220-AC96B6EE5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835" y="5400503"/>
            <a:ext cx="68580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EA47696C-F8F7-44E2-8298-5038CABDD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7325" y="1800996"/>
            <a:ext cx="1026475" cy="862078"/>
          </a:xfrm>
          <a:prstGeom prst="rect">
            <a:avLst/>
          </a:prstGeom>
        </p:spPr>
      </p:pic>
    </p:spTree>
    <p:extLst>
      <p:ext uri="{BB962C8B-B14F-4D97-AF65-F5344CB8AC3E}">
        <p14:creationId xmlns:p14="http://schemas.microsoft.com/office/powerpoint/2010/main" val="291806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F655C1F-DCFA-4B7B-8894-EF06CC6A87FB}"/>
              </a:ext>
            </a:extLst>
          </p:cNvPr>
          <p:cNvSpPr>
            <a:spLocks noGrp="1"/>
          </p:cNvSpPr>
          <p:nvPr>
            <p:ph idx="1"/>
          </p:nvPr>
        </p:nvSpPr>
        <p:spPr>
          <a:xfrm>
            <a:off x="838200" y="516835"/>
            <a:ext cx="10515600" cy="5660128"/>
          </a:xfrm>
        </p:spPr>
        <p:txBody>
          <a:bodyPr>
            <a:normAutofit fontScale="92500" lnSpcReduction="20000"/>
          </a:bodyPr>
          <a:lstStyle/>
          <a:p>
            <a:pPr marL="0" indent="0" algn="l" fontAlgn="base">
              <a:buNone/>
            </a:pPr>
            <a:r>
              <a:rPr lang="fr-FR" b="0" i="0" u="sng" dirty="0">
                <a:solidFill>
                  <a:schemeClr val="tx1">
                    <a:lumMod val="65000"/>
                    <a:lumOff val="35000"/>
                  </a:schemeClr>
                </a:solidFill>
                <a:effectLst/>
                <a:latin typeface="Roboto" panose="02000000000000000000" pitchFamily="2" charset="0"/>
              </a:rPr>
              <a:t>La classe </a:t>
            </a:r>
            <a:r>
              <a:rPr lang="fr-FR" b="1" i="0" u="sng" dirty="0" err="1">
                <a:solidFill>
                  <a:schemeClr val="tx1">
                    <a:lumMod val="65000"/>
                    <a:lumOff val="35000"/>
                  </a:schemeClr>
                </a:solidFill>
                <a:effectLst/>
                <a:latin typeface="Roboto" panose="02000000000000000000" pitchFamily="2" charset="0"/>
              </a:rPr>
              <a:t>order</a:t>
            </a:r>
            <a:r>
              <a:rPr lang="fr-FR" b="1" i="0" u="sng" dirty="0">
                <a:solidFill>
                  <a:schemeClr val="tx1">
                    <a:lumMod val="65000"/>
                    <a:lumOff val="35000"/>
                  </a:schemeClr>
                </a:solidFill>
                <a:effectLst/>
                <a:latin typeface="Roboto" panose="02000000000000000000" pitchFamily="2" charset="0"/>
              </a:rPr>
              <a:t>-first</a:t>
            </a:r>
            <a:r>
              <a:rPr lang="fr-FR" b="0" i="0" u="sng" dirty="0">
                <a:solidFill>
                  <a:schemeClr val="tx1">
                    <a:lumMod val="65000"/>
                    <a:lumOff val="35000"/>
                  </a:schemeClr>
                </a:solidFill>
                <a:effectLst/>
                <a:latin typeface="Roboto" panose="02000000000000000000" pitchFamily="2" charset="0"/>
              </a:rPr>
              <a:t> passe devant toutes les autres classes :</a:t>
            </a:r>
          </a:p>
          <a:p>
            <a:pPr marL="0" indent="0" algn="l" fontAlgn="base">
              <a:buNone/>
            </a:pPr>
            <a:r>
              <a:rPr lang="fr-FR" dirty="0">
                <a:solidFill>
                  <a:schemeClr val="tx1">
                    <a:lumMod val="65000"/>
                    <a:lumOff val="35000"/>
                  </a:schemeClr>
                </a:solidFill>
                <a:latin typeface="Roboto" panose="02000000000000000000" pitchFamily="2" charset="0"/>
              </a:rPr>
              <a:t>	</a:t>
            </a: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a:t>
            </a:r>
            <a:r>
              <a:rPr lang="fr-FR" b="0" i="0" dirty="0" err="1">
                <a:solidFill>
                  <a:srgbClr val="5E860F"/>
                </a:solidFill>
                <a:effectLst/>
                <a:latin typeface="inherit"/>
              </a:rPr>
              <a:t>row</a:t>
            </a:r>
            <a:r>
              <a:rPr lang="fr-FR" b="0" i="0" dirty="0">
                <a:solidFill>
                  <a:srgbClr val="5E860F"/>
                </a:solidFill>
                <a:effectLst/>
                <a:latin typeface="inherit"/>
              </a:rPr>
              <a:t>"</a:t>
            </a:r>
            <a:r>
              <a:rPr lang="fr-FR" b="1" i="0" dirty="0">
                <a:solidFill>
                  <a:srgbClr val="085789"/>
                </a:solidFill>
                <a:effectLst/>
                <a:latin typeface="inherit"/>
              </a:rPr>
              <a:t>&gt;</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"col"</a:t>
            </a:r>
            <a:r>
              <a:rPr lang="fr-FR" b="1" i="0" dirty="0">
                <a:solidFill>
                  <a:srgbClr val="085789"/>
                </a:solidFill>
                <a:effectLst/>
                <a:latin typeface="inherit"/>
              </a:rPr>
              <a:t>&gt;</a:t>
            </a:r>
            <a:r>
              <a:rPr lang="fr-FR" b="0" i="0" dirty="0">
                <a:solidFill>
                  <a:srgbClr val="2B333A"/>
                </a:solidFill>
                <a:effectLst/>
                <a:latin typeface="inherit"/>
              </a:rPr>
              <a:t>	</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&lt;/div&gt;</a:t>
            </a:r>
          </a:p>
          <a:p>
            <a:pPr marL="0" indent="0" algn="l" fontAlgn="base">
              <a:buNone/>
            </a:pPr>
            <a:endParaRPr lang="fr-FR" b="0" i="0" dirty="0">
              <a:solidFill>
                <a:srgbClr val="9C9EA0"/>
              </a:solidFill>
              <a:effectLst/>
              <a:latin typeface="Source Code Pro" panose="020B0509030403020204" pitchFamily="49" charset="0"/>
            </a:endParaRPr>
          </a:p>
          <a:p>
            <a:pPr marL="0" indent="0"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a:t>
            </a:r>
            <a:r>
              <a:rPr lang="fr-FR" b="0" i="0" dirty="0" err="1">
                <a:solidFill>
                  <a:srgbClr val="5E860F"/>
                </a:solidFill>
                <a:effectLst/>
                <a:latin typeface="inherit"/>
              </a:rPr>
              <a:t>row</a:t>
            </a:r>
            <a:r>
              <a:rPr lang="fr-FR" b="0" i="0" dirty="0">
                <a:solidFill>
                  <a:srgbClr val="5E860F"/>
                </a:solidFill>
                <a:effectLst/>
                <a:latin typeface="inherit"/>
              </a:rPr>
              <a:t>"</a:t>
            </a:r>
            <a:r>
              <a:rPr lang="fr-FR" b="1" i="0" dirty="0">
                <a:solidFill>
                  <a:srgbClr val="085789"/>
                </a:solidFill>
                <a:effectLst/>
                <a:latin typeface="inherit"/>
              </a:rPr>
              <a:t>&gt;</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"col order-1"</a:t>
            </a:r>
            <a:r>
              <a:rPr lang="fr-FR" b="1" i="0" dirty="0">
                <a:solidFill>
                  <a:srgbClr val="085789"/>
                </a:solidFill>
                <a:effectLst/>
                <a:latin typeface="inherit"/>
              </a:rPr>
              <a:t>&gt;</a:t>
            </a:r>
            <a:r>
              <a:rPr lang="fr-FR" b="0" i="0" dirty="0">
                <a:solidFill>
                  <a:srgbClr val="2B333A"/>
                </a:solidFill>
                <a:effectLst/>
                <a:latin typeface="inherit"/>
              </a:rPr>
              <a:t>	</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&lt;/div&gt;</a:t>
            </a:r>
          </a:p>
          <a:p>
            <a:pPr marL="0" indent="0" algn="l" fontAlgn="base">
              <a:buNone/>
            </a:pPr>
            <a:endParaRPr lang="fr-FR" b="0" i="0" dirty="0">
              <a:solidFill>
                <a:srgbClr val="9C9EA0"/>
              </a:solidFill>
              <a:effectLst/>
              <a:latin typeface="Source Code Pro" panose="020B0509030403020204" pitchFamily="49" charset="0"/>
            </a:endParaRPr>
          </a:p>
          <a:p>
            <a:pPr marL="0" indent="0"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a:t>
            </a:r>
            <a:r>
              <a:rPr lang="fr-FR" b="0" i="0" dirty="0" err="1">
                <a:solidFill>
                  <a:srgbClr val="5E860F"/>
                </a:solidFill>
                <a:effectLst/>
                <a:latin typeface="inherit"/>
              </a:rPr>
              <a:t>row</a:t>
            </a:r>
            <a:r>
              <a:rPr lang="fr-FR" b="0" i="0" dirty="0">
                <a:solidFill>
                  <a:srgbClr val="5E860F"/>
                </a:solidFill>
                <a:effectLst/>
                <a:latin typeface="inherit"/>
              </a:rPr>
              <a:t>"</a:t>
            </a:r>
            <a:r>
              <a:rPr lang="fr-FR" b="1" i="0" dirty="0">
                <a:solidFill>
                  <a:srgbClr val="085789"/>
                </a:solidFill>
                <a:effectLst/>
                <a:latin typeface="inherit"/>
              </a:rPr>
              <a:t>&gt;</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a:t>
            </a:r>
            <a:r>
              <a:rPr lang="fr-FR" b="0" i="0" dirty="0">
                <a:solidFill>
                  <a:srgbClr val="2B333A"/>
                </a:solidFill>
                <a:effectLst/>
                <a:latin typeface="inherit"/>
              </a:rPr>
              <a:t> </a:t>
            </a:r>
            <a:r>
              <a:rPr lang="fr-FR" b="1" i="0" dirty="0">
                <a:solidFill>
                  <a:srgbClr val="4284AE"/>
                </a:solidFill>
                <a:effectLst/>
                <a:latin typeface="inherit"/>
              </a:rPr>
              <a:t>class</a:t>
            </a:r>
            <a:r>
              <a:rPr lang="fr-FR" b="1" i="0" dirty="0">
                <a:solidFill>
                  <a:srgbClr val="085789"/>
                </a:solidFill>
                <a:effectLst/>
                <a:latin typeface="inherit"/>
              </a:rPr>
              <a:t>=</a:t>
            </a:r>
            <a:r>
              <a:rPr lang="fr-FR" b="0" i="0" dirty="0">
                <a:solidFill>
                  <a:srgbClr val="5E860F"/>
                </a:solidFill>
                <a:effectLst/>
                <a:latin typeface="inherit"/>
              </a:rPr>
              <a:t>"col </a:t>
            </a:r>
            <a:r>
              <a:rPr lang="fr-FR" b="0" i="0" dirty="0" err="1">
                <a:solidFill>
                  <a:srgbClr val="5E860F"/>
                </a:solidFill>
                <a:effectLst/>
                <a:latin typeface="inherit"/>
              </a:rPr>
              <a:t>order</a:t>
            </a:r>
            <a:r>
              <a:rPr lang="fr-FR" b="0" i="0" dirty="0">
                <a:solidFill>
                  <a:srgbClr val="5E860F"/>
                </a:solidFill>
                <a:effectLst/>
                <a:latin typeface="inherit"/>
              </a:rPr>
              <a:t>-first"</a:t>
            </a:r>
            <a:r>
              <a:rPr lang="fr-FR" b="1" i="0" dirty="0">
                <a:solidFill>
                  <a:srgbClr val="085789"/>
                </a:solidFill>
                <a:effectLst/>
                <a:latin typeface="inherit"/>
              </a:rPr>
              <a:t>&gt;</a:t>
            </a:r>
            <a:r>
              <a:rPr lang="fr-FR" b="0" i="0" dirty="0">
                <a:solidFill>
                  <a:srgbClr val="2B333A"/>
                </a:solidFill>
                <a:effectLst/>
                <a:latin typeface="inherit"/>
              </a:rPr>
              <a:t>	</a:t>
            </a:r>
            <a:endParaRPr lang="fr-FR" b="0" i="0" dirty="0">
              <a:solidFill>
                <a:srgbClr val="9C9EA0"/>
              </a:solidFill>
              <a:effectLst/>
              <a:latin typeface="Source Code Pro" panose="020B0509030403020204" pitchFamily="49" charset="0"/>
            </a:endParaRPr>
          </a:p>
          <a:p>
            <a:pPr marL="0" indent="0" algn="l" fontAlgn="base">
              <a:buNone/>
            </a:pPr>
            <a:r>
              <a:rPr lang="fr-FR" b="1" i="0" dirty="0">
                <a:solidFill>
                  <a:srgbClr val="085789"/>
                </a:solidFill>
                <a:effectLst/>
                <a:latin typeface="inherit"/>
              </a:rPr>
              <a:t>&lt;/div&gt;</a:t>
            </a:r>
            <a:endParaRPr lang="fr-FR" b="0" i="0" dirty="0">
              <a:solidFill>
                <a:srgbClr val="9C9EA0"/>
              </a:solidFill>
              <a:effectLst/>
              <a:latin typeface="Source Code Pro" panose="020B0509030403020204" pitchFamily="49" charset="0"/>
            </a:endParaRPr>
          </a:p>
        </p:txBody>
      </p:sp>
      <p:pic>
        <p:nvPicPr>
          <p:cNvPr id="4" name="Image 3">
            <a:extLst>
              <a:ext uri="{FF2B5EF4-FFF2-40B4-BE49-F238E27FC236}">
                <a16:creationId xmlns:a16="http://schemas.microsoft.com/office/drawing/2014/main" id="{68054902-A4F9-4947-A816-CBEFB511A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5576"/>
            <a:ext cx="792363" cy="665461"/>
          </a:xfrm>
          <a:prstGeom prst="rect">
            <a:avLst/>
          </a:prstGeom>
        </p:spPr>
      </p:pic>
    </p:spTree>
    <p:extLst>
      <p:ext uri="{BB962C8B-B14F-4D97-AF65-F5344CB8AC3E}">
        <p14:creationId xmlns:p14="http://schemas.microsoft.com/office/powerpoint/2010/main" val="121478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5534F1-A580-4DAA-8956-96AFB39CB30F}"/>
              </a:ext>
            </a:extLst>
          </p:cNvPr>
          <p:cNvSpPr>
            <a:spLocks noGrp="1"/>
          </p:cNvSpPr>
          <p:nvPr>
            <p:ph type="title"/>
          </p:nvPr>
        </p:nvSpPr>
        <p:spPr/>
        <p:txBody>
          <a:bodyPr>
            <a:normAutofit/>
          </a:bodyPr>
          <a:lstStyle/>
          <a:p>
            <a:pPr algn="ctr"/>
            <a:r>
              <a:rPr lang="fr-FR" sz="6000" b="0" i="0" dirty="0">
                <a:solidFill>
                  <a:schemeClr val="accent1">
                    <a:lumMod val="50000"/>
                  </a:schemeClr>
                </a:solidFill>
                <a:effectLst/>
                <a:latin typeface="Roboto" panose="02000000000000000000" pitchFamily="2" charset="0"/>
              </a:rPr>
              <a:t>Petite démo</a:t>
            </a:r>
            <a:br>
              <a:rPr lang="fr-FR" sz="6000" b="0" i="0" dirty="0">
                <a:solidFill>
                  <a:schemeClr val="accent1">
                    <a:lumMod val="50000"/>
                  </a:schemeClr>
                </a:solidFill>
                <a:effectLst/>
                <a:latin typeface="Roboto" panose="02000000000000000000" pitchFamily="2" charset="0"/>
              </a:rPr>
            </a:br>
            <a:r>
              <a:rPr lang="fr-FR" sz="2400" b="0" i="0" dirty="0">
                <a:solidFill>
                  <a:schemeClr val="accent1">
                    <a:lumMod val="50000"/>
                  </a:schemeClr>
                </a:solidFill>
                <a:effectLst/>
                <a:latin typeface="Roboto" panose="02000000000000000000" pitchFamily="2" charset="0"/>
              </a:rPr>
              <a:t>(en web et mobile)</a:t>
            </a:r>
            <a:endParaRPr lang="fr-FR" sz="6000" dirty="0"/>
          </a:p>
        </p:txBody>
      </p:sp>
      <p:pic>
        <p:nvPicPr>
          <p:cNvPr id="2050" name="Picture 2" descr="12 idées de Smiley clin d oeil | smiley clin d oeil, emoticone gratuit,  emoji drôle">
            <a:extLst>
              <a:ext uri="{FF2B5EF4-FFF2-40B4-BE49-F238E27FC236}">
                <a16:creationId xmlns:a16="http://schemas.microsoft.com/office/drawing/2014/main" id="{C3F5BE08-F2B9-417B-9CAB-290747C2EA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ffectLst>
            <a:softEdge rad="292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6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13E88-8E2A-4CBA-888B-BAF3C7922240}"/>
              </a:ext>
            </a:extLst>
          </p:cNvPr>
          <p:cNvSpPr>
            <a:spLocks noGrp="1"/>
          </p:cNvSpPr>
          <p:nvPr>
            <p:ph type="title"/>
          </p:nvPr>
        </p:nvSpPr>
        <p:spPr/>
        <p:txBody>
          <a:bodyPr>
            <a:normAutofit/>
          </a:bodyPr>
          <a:lstStyle/>
          <a:p>
            <a:pPr algn="ctr"/>
            <a:r>
              <a:rPr lang="fr-FR" sz="6000" b="0" i="0" dirty="0">
                <a:solidFill>
                  <a:schemeClr val="accent1">
                    <a:lumMod val="50000"/>
                  </a:schemeClr>
                </a:solidFill>
                <a:effectLst/>
                <a:latin typeface="Roboto" panose="02000000000000000000" pitchFamily="2" charset="0"/>
              </a:rPr>
              <a:t>Gestion des espaces</a:t>
            </a:r>
            <a:endParaRPr lang="fr-FR" sz="6000" dirty="0">
              <a:solidFill>
                <a:schemeClr val="accent1">
                  <a:lumMod val="50000"/>
                </a:schemeClr>
              </a:solidFill>
            </a:endParaRPr>
          </a:p>
        </p:txBody>
      </p:sp>
      <p:sp>
        <p:nvSpPr>
          <p:cNvPr id="3" name="Espace réservé du contenu 2">
            <a:extLst>
              <a:ext uri="{FF2B5EF4-FFF2-40B4-BE49-F238E27FC236}">
                <a16:creationId xmlns:a16="http://schemas.microsoft.com/office/drawing/2014/main" id="{0B264B13-C5B1-4B5A-AFD2-BC5B74171413}"/>
              </a:ext>
            </a:extLst>
          </p:cNvPr>
          <p:cNvSpPr>
            <a:spLocks noGrp="1"/>
          </p:cNvSpPr>
          <p:nvPr>
            <p:ph idx="1"/>
          </p:nvPr>
        </p:nvSpPr>
        <p:spPr/>
        <p:txBody>
          <a:bodyPr>
            <a:normAutofit lnSpcReduction="10000"/>
          </a:bodyPr>
          <a:lstStyle/>
          <a:p>
            <a:pPr marL="0" indent="0" algn="l" fontAlgn="base">
              <a:buNone/>
            </a:pPr>
            <a:r>
              <a:rPr lang="fr-FR" b="0" i="0" dirty="0">
                <a:solidFill>
                  <a:schemeClr val="tx1">
                    <a:lumMod val="65000"/>
                    <a:lumOff val="35000"/>
                  </a:schemeClr>
                </a:solidFill>
                <a:effectLst/>
                <a:latin typeface="Roboto" panose="02000000000000000000" pitchFamily="2" charset="0"/>
              </a:rPr>
              <a:t>Bootstrap inclut une large gamme de classes pour gérer les marges internes ( </a:t>
            </a:r>
            <a:r>
              <a:rPr lang="fr-FR" b="0" i="0" dirty="0" err="1">
                <a:solidFill>
                  <a:schemeClr val="tx1">
                    <a:lumMod val="65000"/>
                    <a:lumOff val="35000"/>
                  </a:schemeClr>
                </a:solidFill>
                <a:effectLst/>
                <a:latin typeface="Roboto" panose="02000000000000000000" pitchFamily="2" charset="0"/>
              </a:rPr>
              <a:t>margin</a:t>
            </a:r>
            <a:r>
              <a:rPr lang="fr-FR" b="0" i="0" dirty="0">
                <a:solidFill>
                  <a:schemeClr val="tx1">
                    <a:lumMod val="65000"/>
                    <a:lumOff val="35000"/>
                  </a:schemeClr>
                </a:solidFill>
                <a:effectLst/>
                <a:latin typeface="Roboto" panose="02000000000000000000" pitchFamily="2" charset="0"/>
              </a:rPr>
              <a:t> ) et externes ( </a:t>
            </a:r>
            <a:r>
              <a:rPr lang="fr-FR" b="0" i="0" dirty="0" err="1">
                <a:solidFill>
                  <a:schemeClr val="tx1">
                    <a:lumMod val="65000"/>
                    <a:lumOff val="35000"/>
                  </a:schemeClr>
                </a:solidFill>
                <a:effectLst/>
                <a:latin typeface="Roboto" panose="02000000000000000000" pitchFamily="2" charset="0"/>
              </a:rPr>
              <a:t>padding</a:t>
            </a:r>
            <a:r>
              <a:rPr lang="fr-FR" b="0" i="0" dirty="0">
                <a:solidFill>
                  <a:schemeClr val="tx1">
                    <a:lumMod val="65000"/>
                    <a:lumOff val="35000"/>
                  </a:schemeClr>
                </a:solidFill>
                <a:effectLst/>
                <a:latin typeface="Roboto" panose="02000000000000000000" pitchFamily="2" charset="0"/>
              </a:rPr>
              <a:t> ) afin de mieux contrôler l’apparence d’un élément.</a:t>
            </a:r>
          </a:p>
          <a:p>
            <a:pPr marL="0" indent="0" algn="l" fontAlgn="base">
              <a:buNone/>
            </a:pPr>
            <a:endParaRPr lang="fr-FR" b="0" i="0" u="sng" dirty="0">
              <a:solidFill>
                <a:schemeClr val="tx1">
                  <a:lumMod val="65000"/>
                  <a:lumOff val="35000"/>
                </a:schemeClr>
              </a:solidFill>
              <a:effectLst/>
              <a:latin typeface="Roboto" panose="02000000000000000000" pitchFamily="2" charset="0"/>
            </a:endParaRPr>
          </a:p>
          <a:p>
            <a:pPr marL="0" indent="0" algn="l" fontAlgn="base">
              <a:buNone/>
            </a:pPr>
            <a:r>
              <a:rPr lang="fr-FR" b="0" i="0" u="sng" dirty="0">
                <a:solidFill>
                  <a:schemeClr val="tx1">
                    <a:lumMod val="65000"/>
                    <a:lumOff val="35000"/>
                  </a:schemeClr>
                </a:solidFill>
                <a:effectLst/>
                <a:latin typeface="Roboto" panose="02000000000000000000" pitchFamily="2" charset="0"/>
              </a:rPr>
              <a:t>Les classes sont nommées en utilisant :</a:t>
            </a:r>
          </a:p>
          <a:p>
            <a:pPr marL="0" indent="0" algn="l" fontAlgn="base">
              <a:buNone/>
            </a:pP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0" i="0" dirty="0">
                <a:solidFill>
                  <a:schemeClr val="tx1">
                    <a:lumMod val="65000"/>
                    <a:lumOff val="35000"/>
                  </a:schemeClr>
                </a:solidFill>
                <a:effectLst/>
                <a:latin typeface="Roboto" panose="02000000000000000000" pitchFamily="2" charset="0"/>
              </a:rPr>
              <a:t>le format  </a:t>
            </a:r>
            <a:r>
              <a:rPr lang="fr-FR" b="0" i="0" dirty="0">
                <a:solidFill>
                  <a:schemeClr val="tx1">
                    <a:lumMod val="65000"/>
                    <a:lumOff val="35000"/>
                  </a:schemeClr>
                </a:solidFill>
                <a:effectLst/>
                <a:latin typeface="inherit"/>
              </a:rPr>
              <a:t>{</a:t>
            </a:r>
            <a:r>
              <a:rPr lang="fr-FR" b="0" i="0" dirty="0" err="1">
                <a:solidFill>
                  <a:schemeClr val="tx1">
                    <a:lumMod val="65000"/>
                    <a:lumOff val="35000"/>
                  </a:schemeClr>
                </a:solidFill>
                <a:effectLst/>
                <a:latin typeface="inherit"/>
              </a:rPr>
              <a:t>property</a:t>
            </a:r>
            <a:r>
              <a:rPr lang="fr-FR" b="0" i="0" dirty="0">
                <a:solidFill>
                  <a:schemeClr val="tx1">
                    <a:lumMod val="65000"/>
                    <a:lumOff val="35000"/>
                  </a:schemeClr>
                </a:solidFill>
                <a:effectLst/>
                <a:latin typeface="inherit"/>
              </a:rPr>
              <a:t>}{</a:t>
            </a:r>
            <a:r>
              <a:rPr lang="fr-FR" b="0" i="0" dirty="0" err="1">
                <a:solidFill>
                  <a:schemeClr val="tx1">
                    <a:lumMod val="65000"/>
                    <a:lumOff val="35000"/>
                  </a:schemeClr>
                </a:solidFill>
                <a:effectLst/>
                <a:latin typeface="inherit"/>
              </a:rPr>
              <a:t>sides</a:t>
            </a:r>
            <a:r>
              <a:rPr lang="fr-FR" b="0" i="0" dirty="0">
                <a:solidFill>
                  <a:schemeClr val="tx1">
                    <a:lumMod val="65000"/>
                    <a:lumOff val="35000"/>
                  </a:schemeClr>
                </a:solidFill>
                <a:effectLst/>
                <a:latin typeface="inherit"/>
              </a:rPr>
              <a:t>}-{size} </a:t>
            </a:r>
            <a:r>
              <a:rPr lang="fr-FR" b="0" i="0" dirty="0">
                <a:solidFill>
                  <a:schemeClr val="tx1">
                    <a:lumMod val="65000"/>
                    <a:lumOff val="35000"/>
                  </a:schemeClr>
                </a:solidFill>
                <a:effectLst/>
                <a:latin typeface="Roboto" panose="02000000000000000000" pitchFamily="2" charset="0"/>
              </a:rPr>
              <a:t> pour tous les formats d’écran</a:t>
            </a:r>
          </a:p>
          <a:p>
            <a:pPr marL="0" indent="0" algn="l" fontAlgn="base">
              <a:buNone/>
            </a:pPr>
            <a:endParaRPr lang="fr-FR" b="0" i="0" dirty="0">
              <a:solidFill>
                <a:schemeClr val="tx1">
                  <a:lumMod val="65000"/>
                  <a:lumOff val="35000"/>
                </a:schemeClr>
              </a:solidFill>
              <a:effectLst/>
              <a:latin typeface="Roboto" panose="02000000000000000000" pitchFamily="2" charset="0"/>
            </a:endParaRPr>
          </a:p>
          <a:p>
            <a:pPr marL="0" indent="0" algn="l" fontAlgn="base">
              <a:buNone/>
            </a:pPr>
            <a:r>
              <a:rPr lang="fr-FR" b="0" i="0" dirty="0">
                <a:solidFill>
                  <a:schemeClr val="tx1">
                    <a:lumMod val="65000"/>
                    <a:lumOff val="35000"/>
                  </a:schemeClr>
                </a:solidFill>
                <a:effectLst/>
                <a:latin typeface="Roboto" panose="02000000000000000000" pitchFamily="2" charset="0"/>
              </a:rPr>
              <a:t>le format  </a:t>
            </a:r>
            <a:r>
              <a:rPr lang="fr-FR" b="0" i="0" dirty="0">
                <a:solidFill>
                  <a:schemeClr val="tx1">
                    <a:lumMod val="65000"/>
                    <a:lumOff val="35000"/>
                  </a:schemeClr>
                </a:solidFill>
                <a:effectLst/>
                <a:latin typeface="inherit"/>
              </a:rPr>
              <a:t>{</a:t>
            </a:r>
            <a:r>
              <a:rPr lang="fr-FR" b="0" i="0" dirty="0" err="1">
                <a:solidFill>
                  <a:schemeClr val="tx1">
                    <a:lumMod val="65000"/>
                    <a:lumOff val="35000"/>
                  </a:schemeClr>
                </a:solidFill>
                <a:effectLst/>
                <a:latin typeface="inherit"/>
              </a:rPr>
              <a:t>property</a:t>
            </a:r>
            <a:r>
              <a:rPr lang="fr-FR" b="0" i="0" dirty="0">
                <a:solidFill>
                  <a:schemeClr val="tx1">
                    <a:lumMod val="65000"/>
                    <a:lumOff val="35000"/>
                  </a:schemeClr>
                </a:solidFill>
                <a:effectLst/>
                <a:latin typeface="inherit"/>
              </a:rPr>
              <a:t>}{</a:t>
            </a:r>
            <a:r>
              <a:rPr lang="fr-FR" b="0" i="0" dirty="0" err="1">
                <a:solidFill>
                  <a:schemeClr val="tx1">
                    <a:lumMod val="65000"/>
                    <a:lumOff val="35000"/>
                  </a:schemeClr>
                </a:solidFill>
                <a:effectLst/>
                <a:latin typeface="inherit"/>
              </a:rPr>
              <a:t>sides</a:t>
            </a:r>
            <a:r>
              <a:rPr lang="fr-FR" b="0" i="0" dirty="0">
                <a:solidFill>
                  <a:schemeClr val="tx1">
                    <a:lumMod val="65000"/>
                    <a:lumOff val="35000"/>
                  </a:schemeClr>
                </a:solidFill>
                <a:effectLst/>
                <a:latin typeface="inherit"/>
              </a:rPr>
              <a:t>}-{</a:t>
            </a:r>
            <a:r>
              <a:rPr lang="fr-FR" b="0" i="0" dirty="0" err="1">
                <a:solidFill>
                  <a:schemeClr val="tx1">
                    <a:lumMod val="65000"/>
                    <a:lumOff val="35000"/>
                  </a:schemeClr>
                </a:solidFill>
                <a:effectLst/>
                <a:latin typeface="inherit"/>
              </a:rPr>
              <a:t>breakpoint</a:t>
            </a:r>
            <a:r>
              <a:rPr lang="fr-FR" b="0" i="0" dirty="0">
                <a:solidFill>
                  <a:schemeClr val="tx1">
                    <a:lumMod val="65000"/>
                    <a:lumOff val="35000"/>
                  </a:schemeClr>
                </a:solidFill>
                <a:effectLst/>
                <a:latin typeface="inherit"/>
              </a:rPr>
              <a:t>}-{size}</a:t>
            </a:r>
            <a:r>
              <a:rPr lang="fr-FR" b="0" i="0" dirty="0">
                <a:solidFill>
                  <a:schemeClr val="tx1">
                    <a:lumMod val="65000"/>
                    <a:lumOff val="35000"/>
                  </a:schemeClr>
                </a:solidFill>
                <a:effectLst/>
                <a:latin typeface="Roboto" panose="02000000000000000000" pitchFamily="2" charset="0"/>
              </a:rPr>
              <a:t> pour déclencher l’instruction sur les points de rupture </a:t>
            </a:r>
            <a:r>
              <a:rPr lang="fr-FR" b="0" i="0" dirty="0" err="1">
                <a:solidFill>
                  <a:schemeClr val="tx1">
                    <a:lumMod val="65000"/>
                    <a:lumOff val="35000"/>
                  </a:schemeClr>
                </a:solidFill>
                <a:effectLst/>
                <a:latin typeface="Roboto" panose="02000000000000000000" pitchFamily="2" charset="0"/>
              </a:rPr>
              <a:t>sm</a:t>
            </a:r>
            <a:r>
              <a:rPr lang="fr-FR" b="0" i="0" dirty="0">
                <a:solidFill>
                  <a:schemeClr val="tx1">
                    <a:lumMod val="65000"/>
                    <a:lumOff val="35000"/>
                  </a:schemeClr>
                </a:solidFill>
                <a:effectLst/>
                <a:latin typeface="Roboto" panose="02000000000000000000" pitchFamily="2" charset="0"/>
              </a:rPr>
              <a:t>, md, lg et xl.</a:t>
            </a:r>
          </a:p>
          <a:p>
            <a:pPr marL="0" indent="0">
              <a:buNone/>
            </a:pPr>
            <a:endParaRPr lang="fr-FR" dirty="0"/>
          </a:p>
        </p:txBody>
      </p:sp>
      <p:pic>
        <p:nvPicPr>
          <p:cNvPr id="4" name="Image 3">
            <a:extLst>
              <a:ext uri="{FF2B5EF4-FFF2-40B4-BE49-F238E27FC236}">
                <a16:creationId xmlns:a16="http://schemas.microsoft.com/office/drawing/2014/main" id="{762F649D-AE57-4FBE-81A9-E6ADC0D8D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24" y="3394466"/>
            <a:ext cx="623376" cy="523538"/>
          </a:xfrm>
          <a:prstGeom prst="rect">
            <a:avLst/>
          </a:prstGeom>
        </p:spPr>
      </p:pic>
    </p:spTree>
    <p:extLst>
      <p:ext uri="{BB962C8B-B14F-4D97-AF65-F5344CB8AC3E}">
        <p14:creationId xmlns:p14="http://schemas.microsoft.com/office/powerpoint/2010/main" val="1399909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1075</Words>
  <Application>Microsoft Office PowerPoint</Application>
  <PresentationFormat>Grand écran</PresentationFormat>
  <Paragraphs>136</Paragraphs>
  <Slides>17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Calibri</vt:lpstr>
      <vt:lpstr>Calibri Light</vt:lpstr>
      <vt:lpstr>inherit</vt:lpstr>
      <vt:lpstr>Roboto</vt:lpstr>
      <vt:lpstr>Source Code Pro</vt:lpstr>
      <vt:lpstr>Thème Office</vt:lpstr>
      <vt:lpstr>Mise en page avec Bootstrap</vt:lpstr>
      <vt:lpstr>Par défaut, le navigateur empile les différents éléments vers le bas et chaque bloc occupe la largeur de l’élément parent (body dans ce cas)</vt:lpstr>
      <vt:lpstr>Affichage de base</vt:lpstr>
      <vt:lpstr>Mise en page responsive</vt:lpstr>
      <vt:lpstr>Présentation PowerPoint</vt:lpstr>
      <vt:lpstr>Gérer l’ordre d’affichage</vt:lpstr>
      <vt:lpstr>Présentation PowerPoint</vt:lpstr>
      <vt:lpstr>Petite démo (en web et mobile)</vt:lpstr>
      <vt:lpstr>Gestion des espaces</vt:lpstr>
      <vt:lpstr>Présentation PowerPoint</vt:lpstr>
      <vt:lpstr>Affichage pour un design responsive</vt:lpstr>
      <vt:lpstr>Gestion des modes d’affichage</vt:lpstr>
      <vt:lpstr>Gestion des modes d’affichage / suite</vt:lpstr>
      <vt:lpstr>Présentation PowerPoint</vt:lpstr>
      <vt:lpstr>Nouvel exemple (en web et mobile)</vt:lpstr>
      <vt:lpstr>AI         FINI</vt:lpstr>
      <vt:lpstr>Mes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Mise en page avec Bootstrap</dc:title>
  <dc:creator>Acs</dc:creator>
  <cp:lastModifiedBy>Acs</cp:lastModifiedBy>
  <cp:revision>7</cp:revision>
  <dcterms:created xsi:type="dcterms:W3CDTF">2021-09-13T17:29:22Z</dcterms:created>
  <dcterms:modified xsi:type="dcterms:W3CDTF">2021-09-14T18:56:52Z</dcterms:modified>
</cp:coreProperties>
</file>