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7" r:id="rId7"/>
    <p:sldId id="263" r:id="rId8"/>
    <p:sldId id="273" r:id="rId9"/>
    <p:sldId id="277" r:id="rId10"/>
    <p:sldId id="278" r:id="rId11"/>
    <p:sldId id="279" r:id="rId12"/>
    <p:sldId id="280" r:id="rId13"/>
    <p:sldId id="281" r:id="rId14"/>
    <p:sldId id="282" r:id="rId15"/>
    <p:sldId id="283" r:id="rId16"/>
    <p:sldId id="284" r:id="rId17"/>
    <p:sldId id="276"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98" autoAdjust="0"/>
  </p:normalViewPr>
  <p:slideViewPr>
    <p:cSldViewPr snapToGrid="0">
      <p:cViewPr varScale="1">
        <p:scale>
          <a:sx n="68" d="100"/>
          <a:sy n="68" d="100"/>
        </p:scale>
        <p:origin x="780" y="72"/>
      </p:cViewPr>
      <p:guideLst/>
    </p:cSldViewPr>
  </p:slideViewPr>
  <p:outlineViewPr>
    <p:cViewPr>
      <p:scale>
        <a:sx n="33" d="100"/>
        <a:sy n="33" d="100"/>
      </p:scale>
      <p:origin x="0" y="0"/>
    </p:cViewPr>
  </p:outlineViewPr>
  <p:notesTextViewPr>
    <p:cViewPr>
      <p:scale>
        <a:sx n="1" d="1"/>
        <a:sy n="1" d="1"/>
      </p:scale>
      <p:origin x="0" y="-156"/>
    </p:cViewPr>
  </p:notesTextViewPr>
  <p:notesViewPr>
    <p:cSldViewPr snapToGrid="0">
      <p:cViewPr varScale="1">
        <p:scale>
          <a:sx n="86" d="100"/>
          <a:sy n="86" d="100"/>
        </p:scale>
        <p:origin x="385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A00FFB-004C-4DD3-B844-919879EB20B3}" type="datetime1">
              <a:rPr lang="fr-FR" smtClean="0"/>
              <a:t>17/09/2021</a:t>
            </a:fld>
            <a:endParaRPr lang="fr-FR"/>
          </a:p>
        </p:txBody>
      </p:sp>
      <p:sp>
        <p:nvSpPr>
          <p:cNvPr id="4" name="Espace réservé du pied de page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fr-FR" smtClean="0"/>
              <a:t>‹N°›</a:t>
            </a:fld>
            <a:endParaRPr lang="fr-FR"/>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31B7C63-1C5E-4750-B578-54929C1B486A}" type="datetime1">
              <a:rPr lang="fr-FR" noProof="0" smtClean="0"/>
              <a:t>17/09/2021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fr-FR" noProof="0" smtClean="0"/>
              <a:t>‹N°›</a:t>
            </a:fld>
            <a:endParaRPr lang="fr-FR"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a:t>
            </a:fld>
            <a:endParaRPr lang="fr-FR"/>
          </a:p>
        </p:txBody>
      </p:sp>
    </p:spTree>
    <p:extLst>
      <p:ext uri="{BB962C8B-B14F-4D97-AF65-F5344CB8AC3E}">
        <p14:creationId xmlns:p14="http://schemas.microsoft.com/office/powerpoint/2010/main" val="361628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92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Canaux = Canaux de transmissions.</a:t>
            </a:r>
          </a:p>
          <a:p>
            <a:endParaRPr lang="fr-FR" dirty="0"/>
          </a:p>
          <a:p>
            <a:r>
              <a:rPr lang="fr-FR" dirty="0"/>
              <a:t>((https://tristant.promo-91.codeur.online))</a:t>
            </a: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13</a:t>
            </a:fld>
            <a:endParaRPr lang="fr-FR"/>
          </a:p>
        </p:txBody>
      </p:sp>
    </p:spTree>
    <p:extLst>
      <p:ext uri="{BB962C8B-B14F-4D97-AF65-F5344CB8AC3E}">
        <p14:creationId xmlns:p14="http://schemas.microsoft.com/office/powerpoint/2010/main" val="43869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https://tristant.promo-91.codeur.online</a:t>
            </a:r>
          </a:p>
        </p:txBody>
      </p:sp>
      <p:sp>
        <p:nvSpPr>
          <p:cNvPr id="4" name="Espace réservé du numéro de diapositive 3"/>
          <p:cNvSpPr>
            <a:spLocks noGrp="1"/>
          </p:cNvSpPr>
          <p:nvPr>
            <p:ph type="sldNum" sz="quarter" idx="5"/>
          </p:nvPr>
        </p:nvSpPr>
        <p:spPr/>
        <p:txBody>
          <a:bodyPr rtlCol="0"/>
          <a:lstStyle/>
          <a:p>
            <a:pPr rtl="0"/>
            <a:fld id="{798C5307-140F-447F-BCBA-BB92E3A2906B}" type="slidenum">
              <a:rPr lang="fr-FR" smtClean="0"/>
              <a:t>14</a:t>
            </a:fld>
            <a:endParaRPr lang="fr-FR"/>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3</a:t>
            </a:fld>
            <a:endParaRPr lang="fr-FR"/>
          </a:p>
        </p:txBody>
      </p:sp>
    </p:spTree>
    <p:extLst>
      <p:ext uri="{BB962C8B-B14F-4D97-AF65-F5344CB8AC3E}">
        <p14:creationId xmlns:p14="http://schemas.microsoft.com/office/powerpoint/2010/main" val="213013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5</a:t>
            </a:fld>
            <a:endParaRPr lang="fr-FR"/>
          </a:p>
        </p:txBody>
      </p:sp>
    </p:spTree>
    <p:extLst>
      <p:ext uri="{BB962C8B-B14F-4D97-AF65-F5344CB8AC3E}">
        <p14:creationId xmlns:p14="http://schemas.microsoft.com/office/powerpoint/2010/main" val="37392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84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7</a:t>
            </a:fld>
            <a:endParaRPr lang="fr-FR"/>
          </a:p>
        </p:txBody>
      </p:sp>
    </p:spTree>
    <p:extLst>
      <p:ext uri="{BB962C8B-B14F-4D97-AF65-F5344CB8AC3E}">
        <p14:creationId xmlns:p14="http://schemas.microsoft.com/office/powerpoint/2010/main" val="122457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40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err="1"/>
              <a:t>FileZilla</a:t>
            </a:r>
            <a:r>
              <a:rPr lang="fr-FR" dirty="0"/>
              <a:t> : Application gestionnaire de serveur</a:t>
            </a:r>
          </a:p>
          <a:p>
            <a:pPr marL="171450" indent="-171450">
              <a:buFontTx/>
              <a:buChar char="-"/>
            </a:pPr>
            <a:r>
              <a:rPr lang="fr-FR" dirty="0"/>
              <a:t>Permet de s’identifier pour communiquer avec son serveur, un interface en somme.</a:t>
            </a:r>
          </a:p>
          <a:p>
            <a:pPr marL="171450" indent="-171450">
              <a:buFontTx/>
              <a:buChar char="-"/>
            </a:pPr>
            <a:r>
              <a:rPr lang="fr-FR" dirty="0"/>
              <a:t>Les données entrées : user, </a:t>
            </a:r>
            <a:r>
              <a:rPr lang="fr-FR" dirty="0" err="1"/>
              <a:t>password</a:t>
            </a:r>
            <a:r>
              <a:rPr lang="fr-FR" dirty="0"/>
              <a:t>, host sont bien enregistrés et cryptés.</a:t>
            </a: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10</a:t>
            </a:fld>
            <a:endParaRPr lang="fr-FR"/>
          </a:p>
        </p:txBody>
      </p:sp>
    </p:spTree>
    <p:extLst>
      <p:ext uri="{BB962C8B-B14F-4D97-AF65-F5344CB8AC3E}">
        <p14:creationId xmlns:p14="http://schemas.microsoft.com/office/powerpoint/2010/main" val="159707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r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fr-FR" noProof="0"/>
              <a:t>Modifiez le style du titre</a:t>
            </a:r>
            <a:endParaRPr lang="fr-FR" noProof="0" dirty="0"/>
          </a:p>
        </p:txBody>
      </p:sp>
      <p:sp>
        <p:nvSpPr>
          <p:cNvPr id="11" name="Sous-titr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fr-FR" noProof="0"/>
              <a:t>Modifiez le style des sous-titres du masque</a:t>
            </a:r>
            <a:endParaRPr lang="fr-FR" noProof="0" dirty="0"/>
          </a:p>
        </p:txBody>
      </p:sp>
      <p:sp>
        <p:nvSpPr>
          <p:cNvPr id="18" name="Espace réservé d’image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fr-FR" noProof="0" dirty="0"/>
              <a:t>Cliquez pour ajouter une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 2 colonn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fr-FR" noProof="0"/>
              <a:t>Cliquez pour ajouter un titre</a:t>
            </a:r>
          </a:p>
        </p:txBody>
      </p:sp>
      <p:sp>
        <p:nvSpPr>
          <p:cNvPr id="12" name="Espace réservé du texte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7" name="Espace réservé du texte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fr-FR" noProof="0"/>
              <a:t>Cliquer pour ajouter du texte</a:t>
            </a:r>
          </a:p>
        </p:txBody>
      </p:sp>
      <p:sp>
        <p:nvSpPr>
          <p:cNvPr id="14" name="Espace réservé du texte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8" name="Espace réservé du texte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fr-FR" noProof="0"/>
              <a:t>Cliquer pour ajouter du texte</a:t>
            </a:r>
          </a:p>
        </p:txBody>
      </p:sp>
      <p:sp>
        <p:nvSpPr>
          <p:cNvPr id="6" name="Espace réservé du pied de page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i="0" u="none" strike="noStrike" kern="1200" cap="none" spc="0" normalizeH="0" noProof="0">
                <a:ln>
                  <a:noFill/>
                </a:ln>
                <a:solidFill>
                  <a:prstClr val="black"/>
                </a:solidFill>
                <a:effectLst/>
                <a:uLnTx/>
                <a:uFillTx/>
                <a:latin typeface="Avenir Next LT Pro"/>
                <a:ea typeface="+mn-ea"/>
                <a:cs typeface="+mn-cs"/>
              </a:rPr>
              <a:t>Titre de la présentation</a:t>
            </a:r>
          </a:p>
        </p:txBody>
      </p:sp>
      <p:sp>
        <p:nvSpPr>
          <p:cNvPr id="7" name="Espace réservé de la date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8" name="Espace réservé du numéro de diapositive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 3 colonne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r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fr-FR" noProof="0"/>
              <a:t>Cliquez pour ajouter un titre</a:t>
            </a:r>
          </a:p>
        </p:txBody>
      </p:sp>
      <p:sp>
        <p:nvSpPr>
          <p:cNvPr id="8" name="Espace réservé du texte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4" name="Espace réservé du texte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fr-FR" noProof="0"/>
              <a:t>Cliquer pour ajouter du texte</a:t>
            </a:r>
          </a:p>
        </p:txBody>
      </p:sp>
      <p:sp>
        <p:nvSpPr>
          <p:cNvPr id="12" name="Espace réservé du texte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5" name="Espace réservé du texte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fr-FR" noProof="0"/>
              <a:t>Cliquer pour ajouter du texte</a:t>
            </a:r>
          </a:p>
        </p:txBody>
      </p:sp>
      <p:sp>
        <p:nvSpPr>
          <p:cNvPr id="10" name="Espace réservé du texte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6" name="Espace réservé du texte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fr-FR" noProof="0"/>
              <a:t>Cliquer pour ajouter du texte</a:t>
            </a:r>
          </a:p>
        </p:txBody>
      </p:sp>
      <p:sp>
        <p:nvSpPr>
          <p:cNvPr id="2" name="Espace réservé du pied de page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i="0" u="none" strike="noStrike" kern="1200" cap="none" spc="0" normalizeH="0" noProof="0">
                <a:ln>
                  <a:noFill/>
                </a:ln>
                <a:solidFill>
                  <a:prstClr val="black"/>
                </a:solidFill>
                <a:effectLst/>
                <a:uLnTx/>
                <a:uFillTx/>
                <a:latin typeface="Avenir Next LT Pro"/>
                <a:ea typeface="+mn-ea"/>
                <a:cs typeface="+mn-cs"/>
              </a:rPr>
              <a:t>Titre de la présentation</a:t>
            </a:r>
          </a:p>
        </p:txBody>
      </p:sp>
      <p:sp>
        <p:nvSpPr>
          <p:cNvPr id="3" name="Espace réservé de la date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4" name="Espace réservé du numéro de diapositive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r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fr-FR" sz="5400" noProof="0"/>
              <a:t>Modifiez le style du titre</a:t>
            </a:r>
          </a:p>
        </p:txBody>
      </p:sp>
      <p:sp>
        <p:nvSpPr>
          <p:cNvPr id="11" name="Sous-titr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fr-FR" noProof="0">
                <a:solidFill>
                  <a:schemeClr val="accent1"/>
                </a:solidFill>
              </a:rPr>
              <a:t>Modifiez le style des sous-titres du masque</a:t>
            </a:r>
          </a:p>
        </p:txBody>
      </p:sp>
      <p:sp>
        <p:nvSpPr>
          <p:cNvPr id="19" name="Espace réservé d’image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fr-FR" noProof="0"/>
              <a:t>Cliquez pour ajouter une photo</a:t>
            </a:r>
          </a:p>
        </p:txBody>
      </p:sp>
      <p:sp>
        <p:nvSpPr>
          <p:cNvPr id="13" name="Espace réservé du pied de page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fr-FR" noProof="0"/>
              <a:t>Titre de la présentation</a:t>
            </a:r>
          </a:p>
        </p:txBody>
      </p:sp>
      <p:sp>
        <p:nvSpPr>
          <p:cNvPr id="23" name="Espace réservé d’image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fr-FR" noProof="0"/>
              <a:t>Cliquez pour ajouter une photo</a:t>
            </a:r>
          </a:p>
        </p:txBody>
      </p:sp>
      <p:sp>
        <p:nvSpPr>
          <p:cNvPr id="15" name="Espace réservé de la date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noProof="0"/>
              <a:t>20XX</a:t>
            </a:r>
          </a:p>
        </p:txBody>
      </p:sp>
      <p:sp>
        <p:nvSpPr>
          <p:cNvPr id="16" name="Espace réservé du numéro de diapositive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fr-FR" noProof="0" smtClean="0"/>
              <a:pPr/>
              <a:t>‹N°›</a:t>
            </a:fld>
            <a:endParaRPr lang="fr-FR"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r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fr-FR" noProof="0">
                <a:solidFill>
                  <a:srgbClr val="FFFFFF"/>
                </a:solidFill>
              </a:rPr>
              <a:t>Modifiez le style du titre</a:t>
            </a:r>
            <a:endParaRPr lang="fr-FR" noProof="0" dirty="0">
              <a:solidFill>
                <a:srgbClr val="FFFFFF"/>
              </a:solidFill>
            </a:endParaRPr>
          </a:p>
        </p:txBody>
      </p:sp>
      <p:sp>
        <p:nvSpPr>
          <p:cNvPr id="13" name="Espace réservé du pied de page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fr-FR" noProof="0" dirty="0"/>
              <a:t>Titre de la présentation</a:t>
            </a:r>
          </a:p>
        </p:txBody>
      </p:sp>
      <p:sp>
        <p:nvSpPr>
          <p:cNvPr id="19" name="Espace réservé d’image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fr-FR" noProof="0" dirty="0"/>
              <a:t>Cliquez pour ajouter une photo</a:t>
            </a:r>
          </a:p>
        </p:txBody>
      </p:sp>
      <p:sp>
        <p:nvSpPr>
          <p:cNvPr id="20" name="Espace réservé d’image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fr-FR" noProof="0" dirty="0"/>
              <a:t>Cliquez pour ajouter une photo</a:t>
            </a:r>
          </a:p>
        </p:txBody>
      </p:sp>
      <p:sp>
        <p:nvSpPr>
          <p:cNvPr id="24" name="Espace réservé du texte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fr-FR" noProof="0" dirty="0"/>
              <a:t>Cliquer pour ajouter du texte</a:t>
            </a:r>
          </a:p>
        </p:txBody>
      </p:sp>
      <p:sp>
        <p:nvSpPr>
          <p:cNvPr id="14" name="Espace réservé de la date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dirty="0">
                <a:solidFill>
                  <a:prstClr val="black"/>
                </a:solidFill>
              </a:rPr>
              <a:t>20XX</a:t>
            </a:r>
          </a:p>
        </p:txBody>
      </p:sp>
      <p:sp>
        <p:nvSpPr>
          <p:cNvPr id="15" name="Espace réservé du numéro de diapositive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fr-FR" noProof="0">
                <a:solidFill>
                  <a:srgbClr val="FFFFFF"/>
                </a:solidFill>
              </a:rPr>
              <a:t>Modifiez le style du titre</a:t>
            </a:r>
          </a:p>
        </p:txBody>
      </p:sp>
      <p:sp>
        <p:nvSpPr>
          <p:cNvPr id="12" name="Espace réservé d’image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fr-FR" noProof="0"/>
              <a:t>Cliquez pour ajouter une photo</a:t>
            </a:r>
          </a:p>
        </p:txBody>
      </p:sp>
      <p:sp>
        <p:nvSpPr>
          <p:cNvPr id="7" name="Espace réservé du pied de page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fr-FR" noProof="0">
                <a:effectLst>
                  <a:outerShdw blurRad="38100" dist="38100" dir="2700000" algn="tl">
                    <a:srgbClr val="000000">
                      <a:alpha val="43137"/>
                    </a:srgbClr>
                  </a:outerShdw>
                </a:effectLst>
              </a:rPr>
              <a:t>Titre de la présentation</a:t>
            </a:r>
          </a:p>
        </p:txBody>
      </p:sp>
      <p:sp>
        <p:nvSpPr>
          <p:cNvPr id="6" name="Espace réservé du contenu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fr-FR" noProof="0"/>
              <a:t>Cliquez pour modifier les styles du texte du masque</a:t>
            </a:r>
          </a:p>
        </p:txBody>
      </p:sp>
      <p:sp>
        <p:nvSpPr>
          <p:cNvPr id="8" name="Espace réservé de la date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9" name="Espace réservé du numéro de diapositive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r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fr-FR" sz="6000" noProof="0"/>
              <a:t>Modifiez le style du titre</a:t>
            </a:r>
          </a:p>
        </p:txBody>
      </p:sp>
      <p:sp>
        <p:nvSpPr>
          <p:cNvPr id="5" name="Sous-titr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fr-FR" noProof="0"/>
              <a:t>Modifiez le style des sous-titres du masque</a:t>
            </a:r>
          </a:p>
        </p:txBody>
      </p:sp>
      <p:sp>
        <p:nvSpPr>
          <p:cNvPr id="16" name="Espace réservé d’image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fr-FR" noProof="0"/>
              <a:t>Cliquez pour ajouter une photo</a:t>
            </a:r>
          </a:p>
        </p:txBody>
      </p:sp>
      <p:sp>
        <p:nvSpPr>
          <p:cNvPr id="8" name="Espace réservé du pied de page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Titre de la présentation</a:t>
            </a:r>
          </a:p>
        </p:txBody>
      </p:sp>
      <p:sp>
        <p:nvSpPr>
          <p:cNvPr id="14" name="Espace réservé d’image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fr-FR" noProof="0"/>
              <a:t>Cliquez pour ajouter une photo</a:t>
            </a:r>
          </a:p>
        </p:txBody>
      </p:sp>
      <p:sp>
        <p:nvSpPr>
          <p:cNvPr id="17" name="Espace réservé d’image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fr-FR" noProof="0"/>
              <a:t>Cliquez pour ajouter une photo</a:t>
            </a:r>
          </a:p>
        </p:txBody>
      </p:sp>
      <p:sp>
        <p:nvSpPr>
          <p:cNvPr id="10" name="Espace réservé de la date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20XX</a:t>
            </a:r>
          </a:p>
        </p:txBody>
      </p:sp>
      <p:sp>
        <p:nvSpPr>
          <p:cNvPr id="11" name="Espace réservé du numéro de diapositive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fr-FR" noProof="0" smtClean="0">
                <a:effectLst>
                  <a:outerShdw blurRad="38100" dist="38100" dir="2700000" algn="tl">
                    <a:srgbClr val="000000">
                      <a:alpha val="43137"/>
                    </a:srgbClr>
                  </a:outerShdw>
                </a:effectLst>
              </a:rPr>
              <a:pPr>
                <a:defRPr/>
              </a:pPr>
              <a:t>‹N°›</a:t>
            </a:fld>
            <a:endParaRPr lang="fr-FR"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fr-FR" noProof="0"/>
              <a:t>Cliquer pour ajouter du texte</a:t>
            </a:r>
          </a:p>
        </p:txBody>
      </p:sp>
      <p:sp>
        <p:nvSpPr>
          <p:cNvPr id="13" name="Espace réservé du pied de page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fr-FR" noProof="0"/>
              <a:t>Titre de la présentation</a:t>
            </a:r>
          </a:p>
        </p:txBody>
      </p:sp>
      <p:sp>
        <p:nvSpPr>
          <p:cNvPr id="3" name="Espace réservé du contenu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fr-FR" noProof="0"/>
              <a:t>Cliquez pour ajouter du contenu</a:t>
            </a:r>
          </a:p>
        </p:txBody>
      </p:sp>
      <p:sp>
        <p:nvSpPr>
          <p:cNvPr id="14" name="Espace réservé de la date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15" name="Espace réservé du numéro de diapositive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fr-FR" noProof="0"/>
              <a:t>Cliquez pour ajouter du texte</a:t>
            </a:r>
          </a:p>
        </p:txBody>
      </p:sp>
      <p:sp>
        <p:nvSpPr>
          <p:cNvPr id="9" name="Espace réservé du pied de page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fr-FR" noProof="0"/>
              <a:t>Titre de la présentation</a:t>
            </a:r>
          </a:p>
        </p:txBody>
      </p:sp>
      <p:sp>
        <p:nvSpPr>
          <p:cNvPr id="3" name="Espace réservé du contenu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fr-FR" noProof="0"/>
              <a:t>Cliquez pour ajouter du contenu</a:t>
            </a:r>
          </a:p>
        </p:txBody>
      </p:sp>
      <p:sp>
        <p:nvSpPr>
          <p:cNvPr id="10" name="Espace réservé de la date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11" name="Espace réservé du numéro de diapositive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26" name="Espace réservé d’image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fr-FR" noProof="0"/>
              <a:t>Cliquez pour ajouter une photo</a:t>
            </a:r>
          </a:p>
        </p:txBody>
      </p:sp>
      <p:sp>
        <p:nvSpPr>
          <p:cNvPr id="17" name="Titr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fr-FR" noProof="0">
                <a:solidFill>
                  <a:srgbClr val="FFFFFF"/>
                </a:solidFill>
                <a:effectLst>
                  <a:outerShdw blurRad="38100" dist="38100" dir="2700000" algn="tl">
                    <a:srgbClr val="000000">
                      <a:alpha val="43137"/>
                    </a:srgbClr>
                  </a:outerShdw>
                </a:effectLst>
              </a:rPr>
              <a:t>Modifiez le style du titre</a:t>
            </a:r>
          </a:p>
        </p:txBody>
      </p:sp>
      <p:sp>
        <p:nvSpPr>
          <p:cNvPr id="18" name="Sous-titr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fr-FR" noProof="0">
                <a:solidFill>
                  <a:srgbClr val="FFFFFF"/>
                </a:solidFill>
                <a:effectLst>
                  <a:outerShdw blurRad="38100" dist="38100" dir="2700000" algn="tl">
                    <a:srgbClr val="000000">
                      <a:alpha val="43137"/>
                    </a:srgbClr>
                  </a:outerShdw>
                </a:effectLst>
              </a:rPr>
              <a:t>Modifiez le style des sous-titres du masque</a:t>
            </a:r>
          </a:p>
        </p:txBody>
      </p:sp>
      <p:sp>
        <p:nvSpPr>
          <p:cNvPr id="19" name="Espace réservé du pied de page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Titre de la présentation</a:t>
            </a:r>
          </a:p>
        </p:txBody>
      </p:sp>
      <p:sp>
        <p:nvSpPr>
          <p:cNvPr id="20" name="Espace réservé de la date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20XX</a:t>
            </a:r>
          </a:p>
        </p:txBody>
      </p:sp>
      <p:sp>
        <p:nvSpPr>
          <p:cNvPr id="21" name="Espace réservé du numéro de diapositive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fr-FR" noProof="0" smtClean="0">
                <a:effectLst>
                  <a:outerShdw blurRad="38100" dist="38100" dir="2700000" algn="tl">
                    <a:srgbClr val="000000">
                      <a:alpha val="43137"/>
                    </a:srgbClr>
                  </a:outerShdw>
                </a:effectLst>
              </a:rPr>
              <a:pPr>
                <a:defRPr/>
              </a:pPr>
              <a:t>‹N°›</a:t>
            </a:fld>
            <a:endParaRPr lang="fr-FR"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r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fr-FR" noProof="0"/>
              <a:t>Cliquez pour ajouter un titre</a:t>
            </a:r>
          </a:p>
        </p:txBody>
      </p:sp>
      <p:sp>
        <p:nvSpPr>
          <p:cNvPr id="8" name="Espace réservé du contenu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fr-FR" noProof="0"/>
              <a:t>Cliquez pour ajouter du contenu</a:t>
            </a:r>
          </a:p>
        </p:txBody>
      </p:sp>
      <p:sp>
        <p:nvSpPr>
          <p:cNvPr id="4" name="Espace réservé du pied de page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fr-FR" noProof="0">
                <a:solidFill>
                  <a:prstClr val="black"/>
                </a:solidFill>
              </a:rPr>
              <a:t>Titre de la présentation</a:t>
            </a:r>
          </a:p>
        </p:txBody>
      </p:sp>
      <p:sp>
        <p:nvSpPr>
          <p:cNvPr id="5" name="Espace réservé de la date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6" name="Espace réservé du numéro de diapositive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r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fr-FR" noProof="0"/>
              <a:t>Cliquez pour ajouter un titre</a:t>
            </a:r>
          </a:p>
        </p:txBody>
      </p:sp>
      <p:sp>
        <p:nvSpPr>
          <p:cNvPr id="9" name="Espace réservé du contenu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fr-FR" noProof="0"/>
              <a:t>Cliquez pour ajouter du contenu</a:t>
            </a:r>
          </a:p>
        </p:txBody>
      </p:sp>
      <p:sp>
        <p:nvSpPr>
          <p:cNvPr id="4" name="Espace réservé du pied de page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fr-FR" noProof="0">
                <a:solidFill>
                  <a:prstClr val="black"/>
                </a:solidFill>
              </a:rPr>
              <a:t>Titre de la présentation</a:t>
            </a:r>
          </a:p>
        </p:txBody>
      </p:sp>
      <p:sp>
        <p:nvSpPr>
          <p:cNvPr id="5" name="Espace réservé de la date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6" name="Espace réservé du numéro de diapositive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fr-FR" sz="1050" noProof="0"/>
              <a:t>Titre de la présentation</a:t>
            </a:r>
          </a:p>
        </p:txBody>
      </p:sp>
      <p:sp>
        <p:nvSpPr>
          <p:cNvPr id="6" name="Espace réservé du numéro de diapositive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fr-FR" noProof="0" smtClean="0"/>
              <a:pPr/>
              <a:t>‹N°›</a:t>
            </a:fld>
            <a:endParaRPr lang="fr-FR"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fr-FR" dirty="0"/>
              <a:t>Héberger son site WEB.</a:t>
            </a:r>
          </a:p>
        </p:txBody>
      </p:sp>
      <p:sp>
        <p:nvSpPr>
          <p:cNvPr id="8" name="Sous-titr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fr-FR" dirty="0"/>
              <a:t>TEORE Tristan</a:t>
            </a:r>
          </a:p>
        </p:txBody>
      </p:sp>
      <p:pic>
        <p:nvPicPr>
          <p:cNvPr id="6" name="Espace réservé pour une image  5">
            <a:extLst>
              <a:ext uri="{FF2B5EF4-FFF2-40B4-BE49-F238E27FC236}">
                <a16:creationId xmlns:a16="http://schemas.microsoft.com/office/drawing/2014/main" id="{D6B74CEE-BA70-4758-8470-CB6A1917C70A}"/>
              </a:ext>
            </a:extLst>
          </p:cNvPr>
          <p:cNvPicPr>
            <a:picLocks noGrp="1" noChangeAspect="1"/>
          </p:cNvPicPr>
          <p:nvPr>
            <p:ph type="pic" sz="quarter" idx="13"/>
          </p:nvPr>
        </p:nvPicPr>
        <p:blipFill>
          <a:blip r:embed="rId3"/>
          <a:srcRect l="30145" r="30145"/>
          <a:stretch>
            <a:fillRect/>
          </a:stretch>
        </p:blipFill>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2D22322F-E79D-4BEF-8038-DE2C8F5CCA40}"/>
              </a:ext>
            </a:extLst>
          </p:cNvPr>
          <p:cNvSpPr>
            <a:spLocks noGrp="1"/>
          </p:cNvSpPr>
          <p:nvPr>
            <p:ph type="title"/>
          </p:nvPr>
        </p:nvSpPr>
        <p:spPr>
          <a:xfrm>
            <a:off x="0" y="0"/>
            <a:ext cx="12192000" cy="1148080"/>
          </a:xfrm>
        </p:spPr>
        <p:txBody>
          <a:bodyPr rtlCol="0">
            <a:normAutofit/>
          </a:bodyPr>
          <a:lstStyle/>
          <a:p>
            <a:pPr rtl="0"/>
            <a:r>
              <a:rPr lang="fr-FR" dirty="0"/>
              <a:t>Utilisation du SSH file </a:t>
            </a:r>
            <a:r>
              <a:rPr lang="fr-FR" dirty="0" err="1"/>
              <a:t>transfer</a:t>
            </a:r>
            <a:r>
              <a:rPr lang="fr-FR" dirty="0"/>
              <a:t> </a:t>
            </a:r>
            <a:r>
              <a:rPr lang="fr-FR" dirty="0" err="1"/>
              <a:t>protocol</a:t>
            </a:r>
            <a:endParaRPr lang="fr-FR" dirty="0"/>
          </a:p>
        </p:txBody>
      </p:sp>
      <p:sp>
        <p:nvSpPr>
          <p:cNvPr id="14" name="Espace réservé du texte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fr-FR" dirty="0"/>
              <a:t>Explication</a:t>
            </a:r>
          </a:p>
        </p:txBody>
      </p:sp>
      <p:sp>
        <p:nvSpPr>
          <p:cNvPr id="13" name="Espace réservé du contenu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normAutofit fontScale="92500"/>
          </a:bodyPr>
          <a:lstStyle/>
          <a:p>
            <a:pPr rtl="0"/>
            <a:r>
              <a:rPr lang="fr-FR" dirty="0"/>
              <a:t>Le programme (S)FTP propose de sélectionner le protocole avec lequel utiliser les identifiants. Sur l’application client représentée ci-dessous, FileZilla, il s’agit du gestionnaire de serveur. Dans la plupart des cas, il n’est pas nécessaire de saisir un port, car celui-ci est automatiquement défini sur 22 lorsque l’on sélectionne le protocole SFTP.</a:t>
            </a:r>
          </a:p>
        </p:txBody>
      </p:sp>
      <p:sp>
        <p:nvSpPr>
          <p:cNvPr id="8" name="Espace réservé du numéro de diapositive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10</a:t>
            </a:fld>
            <a:endParaRPr lang="fr-FR"/>
          </a:p>
        </p:txBody>
      </p:sp>
      <p:pic>
        <p:nvPicPr>
          <p:cNvPr id="3" name="Image 2">
            <a:extLst>
              <a:ext uri="{FF2B5EF4-FFF2-40B4-BE49-F238E27FC236}">
                <a16:creationId xmlns:a16="http://schemas.microsoft.com/office/drawing/2014/main" id="{DE18387B-FBCF-485F-834F-0DF43E133D84}"/>
              </a:ext>
            </a:extLst>
          </p:cNvPr>
          <p:cNvPicPr>
            <a:picLocks noChangeAspect="1"/>
          </p:cNvPicPr>
          <p:nvPr/>
        </p:nvPicPr>
        <p:blipFill>
          <a:blip r:embed="rId3"/>
          <a:stretch>
            <a:fillRect/>
          </a:stretch>
        </p:blipFill>
        <p:spPr>
          <a:xfrm>
            <a:off x="6612233" y="2374899"/>
            <a:ext cx="5069228" cy="2851441"/>
          </a:xfrm>
          <a:prstGeom prst="rect">
            <a:avLst/>
          </a:prstGeom>
        </p:spPr>
      </p:pic>
      <p:sp>
        <p:nvSpPr>
          <p:cNvPr id="11" name="Flèche : bas 10">
            <a:extLst>
              <a:ext uri="{FF2B5EF4-FFF2-40B4-BE49-F238E27FC236}">
                <a16:creationId xmlns:a16="http://schemas.microsoft.com/office/drawing/2014/main" id="{E57F3494-2668-4EDF-8E36-EDEFFC75508F}"/>
              </a:ext>
            </a:extLst>
          </p:cNvPr>
          <p:cNvSpPr/>
          <p:nvPr/>
        </p:nvSpPr>
        <p:spPr>
          <a:xfrm>
            <a:off x="5903054" y="6356350"/>
            <a:ext cx="385893"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A929048B-7C0D-4BCB-A16A-6B647B041913}"/>
              </a:ext>
            </a:extLst>
          </p:cNvPr>
          <p:cNvSpPr txBox="1"/>
          <p:nvPr/>
        </p:nvSpPr>
        <p:spPr>
          <a:xfrm>
            <a:off x="5731428" y="5987018"/>
            <a:ext cx="729143" cy="369332"/>
          </a:xfrm>
          <a:prstGeom prst="rect">
            <a:avLst/>
          </a:prstGeom>
          <a:noFill/>
        </p:spPr>
        <p:txBody>
          <a:bodyPr wrap="square">
            <a:spAutoFit/>
          </a:bodyPr>
          <a:lstStyle/>
          <a:p>
            <a:pPr algn="ctr"/>
            <a:r>
              <a:rPr lang="fr-FR" dirty="0"/>
              <a:t>Suite</a:t>
            </a:r>
          </a:p>
        </p:txBody>
      </p:sp>
    </p:spTree>
    <p:extLst>
      <p:ext uri="{BB962C8B-B14F-4D97-AF65-F5344CB8AC3E}">
        <p14:creationId xmlns:p14="http://schemas.microsoft.com/office/powerpoint/2010/main" val="253738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66368F0D-9995-4A88-9D54-092B6B5533F5}"/>
              </a:ext>
            </a:extLst>
          </p:cNvPr>
          <p:cNvSpPr>
            <a:spLocks noGrp="1"/>
          </p:cNvSpPr>
          <p:nvPr>
            <p:ph type="body" sz="quarter" idx="17"/>
          </p:nvPr>
        </p:nvSpPr>
        <p:spPr>
          <a:xfrm>
            <a:off x="1177820" y="1728947"/>
            <a:ext cx="4756714" cy="4193681"/>
          </a:xfrm>
        </p:spPr>
        <p:txBody>
          <a:bodyPr>
            <a:normAutofit/>
          </a:bodyPr>
          <a:lstStyle/>
          <a:p>
            <a:r>
              <a:rPr lang="fr-FR" dirty="0"/>
              <a:t>Ensuite, il faut vérifier une nouvelle fois que l’adresse du serveur est la bonne. Il est possible de contrôler que le bon port (22) est utilisé en consultant l’entrée concernant le serveur : « home……-</a:t>
            </a:r>
            <a:r>
              <a:rPr lang="fr-FR" dirty="0" err="1"/>
              <a:t>data.host</a:t>
            </a:r>
            <a:r>
              <a:rPr lang="fr-FR" dirty="0"/>
              <a:t> :</a:t>
            </a:r>
            <a:r>
              <a:rPr lang="fr-FR" b="1" dirty="0"/>
              <a:t>22</a:t>
            </a:r>
            <a:r>
              <a:rPr lang="fr-FR" dirty="0"/>
              <a:t> ». En cochant la case « Toujours faire confiance à cet hôte, enregistrer cette clé » et en cliquant sur le bouton « OK », les données de connexion sont enregistrées et la connexion chiffrée est établie.</a:t>
            </a:r>
          </a:p>
        </p:txBody>
      </p:sp>
      <p:sp>
        <p:nvSpPr>
          <p:cNvPr id="24" name="Espace réservé du texte 23">
            <a:extLst>
              <a:ext uri="{FF2B5EF4-FFF2-40B4-BE49-F238E27FC236}">
                <a16:creationId xmlns:a16="http://schemas.microsoft.com/office/drawing/2014/main" id="{345BB141-6E63-408F-AF29-6B188AC2E982}"/>
              </a:ext>
            </a:extLst>
          </p:cNvPr>
          <p:cNvSpPr>
            <a:spLocks noGrp="1"/>
          </p:cNvSpPr>
          <p:nvPr>
            <p:ph type="body" sz="quarter" idx="18"/>
          </p:nvPr>
        </p:nvSpPr>
        <p:spPr>
          <a:xfrm>
            <a:off x="6257466" y="1728947"/>
            <a:ext cx="4756714" cy="4292600"/>
          </a:xfrm>
        </p:spPr>
        <p:txBody>
          <a:bodyPr>
            <a:normAutofit/>
          </a:bodyPr>
          <a:lstStyle/>
          <a:p>
            <a:r>
              <a:rPr lang="fr-FR" dirty="0"/>
              <a:t>Lors d’une connexion ultérieure, le logiciel ne réitère pas la demande de ces données, car le client SFTP s’authentifie avec une clé générée une seule fois auprès du serveur SFTP. Cette </a:t>
            </a:r>
            <a:r>
              <a:rPr lang="fr-FR" b="1" dirty="0"/>
              <a:t>signature numérique permet de chiffrer tous les transferts</a:t>
            </a:r>
            <a:r>
              <a:rPr lang="fr-FR" dirty="0"/>
              <a:t>, y compris les identifiants de connexion. Les notifications dans la fenêtre de statut du logiciel FTP renseignent sur la progression du transfert d’envoi ou de réception.</a:t>
            </a:r>
          </a:p>
        </p:txBody>
      </p:sp>
      <p:sp>
        <p:nvSpPr>
          <p:cNvPr id="25" name="Titre 32">
            <a:extLst>
              <a:ext uri="{FF2B5EF4-FFF2-40B4-BE49-F238E27FC236}">
                <a16:creationId xmlns:a16="http://schemas.microsoft.com/office/drawing/2014/main" id="{C1A221CB-C7BF-4D08-B24C-6BFAD94E5F2D}"/>
              </a:ext>
            </a:extLst>
          </p:cNvPr>
          <p:cNvSpPr>
            <a:spLocks noGrp="1"/>
          </p:cNvSpPr>
          <p:nvPr>
            <p:ph type="title"/>
          </p:nvPr>
        </p:nvSpPr>
        <p:spPr>
          <a:xfrm>
            <a:off x="0" y="0"/>
            <a:ext cx="12192000" cy="1148080"/>
          </a:xfrm>
        </p:spPr>
        <p:txBody>
          <a:bodyPr rtlCol="0">
            <a:normAutofit/>
          </a:bodyPr>
          <a:lstStyle/>
          <a:p>
            <a:pPr rtl="0"/>
            <a:r>
              <a:rPr lang="fr-FR" dirty="0"/>
              <a:t>La suite</a:t>
            </a:r>
          </a:p>
        </p:txBody>
      </p:sp>
      <p:sp>
        <p:nvSpPr>
          <p:cNvPr id="5" name="Espace réservé du numéro de diapositive 7">
            <a:extLst>
              <a:ext uri="{FF2B5EF4-FFF2-40B4-BE49-F238E27FC236}">
                <a16:creationId xmlns:a16="http://schemas.microsoft.com/office/drawing/2014/main" id="{4EE32849-9905-43E8-9731-75BADAE046BF}"/>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11</a:t>
            </a:fld>
            <a:endParaRPr lang="fr-FR"/>
          </a:p>
        </p:txBody>
      </p:sp>
    </p:spTree>
    <p:extLst>
      <p:ext uri="{BB962C8B-B14F-4D97-AF65-F5344CB8AC3E}">
        <p14:creationId xmlns:p14="http://schemas.microsoft.com/office/powerpoint/2010/main" val="404082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fr-FR" dirty="0"/>
              <a:t>SFTP &amp; FTP ?</a:t>
            </a:r>
          </a:p>
        </p:txBody>
      </p:sp>
      <p:sp>
        <p:nvSpPr>
          <p:cNvPr id="12" name="Sous-titr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r>
              <a:rPr lang="fr-FR" dirty="0"/>
              <a:t>Leur différence ?</a:t>
            </a:r>
          </a:p>
        </p:txBody>
      </p:sp>
      <p:sp>
        <p:nvSpPr>
          <p:cNvPr id="3" name="Espace réservé du pied de page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fr-FR"/>
              <a:t>Titre de la présentation</a:t>
            </a:r>
          </a:p>
        </p:txBody>
      </p:sp>
      <p:sp>
        <p:nvSpPr>
          <p:cNvPr id="2" name="Espace réservé de la date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fr-FR"/>
              <a:t>20XX</a:t>
            </a:r>
          </a:p>
        </p:txBody>
      </p:sp>
      <p:sp>
        <p:nvSpPr>
          <p:cNvPr id="4" name="Espace réservé du numéro de diapositive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fr-FR" smtClean="0"/>
              <a:pPr lvl="0" rtl="0"/>
              <a:t>12</a:t>
            </a:fld>
            <a:endParaRPr lang="fr-FR"/>
          </a:p>
        </p:txBody>
      </p:sp>
      <p:pic>
        <p:nvPicPr>
          <p:cNvPr id="29" name="Espace réservé pour une image  28">
            <a:extLst>
              <a:ext uri="{FF2B5EF4-FFF2-40B4-BE49-F238E27FC236}">
                <a16:creationId xmlns:a16="http://schemas.microsoft.com/office/drawing/2014/main" id="{9D539E50-7263-40F0-8139-E93E3BDC0B75}"/>
              </a:ext>
            </a:extLst>
          </p:cNvPr>
          <p:cNvPicPr>
            <a:picLocks noGrp="1" noChangeAspect="1"/>
          </p:cNvPicPr>
          <p:nvPr>
            <p:ph type="pic" sz="quarter" idx="15"/>
          </p:nvPr>
        </p:nvPicPr>
        <p:blipFill>
          <a:blip r:embed="rId3"/>
          <a:srcRect l="7275" r="7275"/>
          <a:stretch>
            <a:fillRect/>
          </a:stretch>
        </p:blipFill>
        <p:spPr/>
      </p:pic>
      <p:pic>
        <p:nvPicPr>
          <p:cNvPr id="27" name="Espace réservé pour une image  26">
            <a:extLst>
              <a:ext uri="{FF2B5EF4-FFF2-40B4-BE49-F238E27FC236}">
                <a16:creationId xmlns:a16="http://schemas.microsoft.com/office/drawing/2014/main" id="{7DD04923-80F2-4817-BB61-1D3E081A360C}"/>
              </a:ext>
            </a:extLst>
          </p:cNvPr>
          <p:cNvPicPr>
            <a:picLocks noGrp="1" noChangeAspect="1"/>
          </p:cNvPicPr>
          <p:nvPr>
            <p:ph type="pic" sz="quarter" idx="14"/>
          </p:nvPr>
        </p:nvPicPr>
        <p:blipFill>
          <a:blip r:embed="rId4"/>
          <a:srcRect t="7763" b="7763"/>
          <a:stretch>
            <a:fillRect/>
          </a:stretch>
        </p:blipFill>
        <p:spPr/>
      </p:pic>
      <p:pic>
        <p:nvPicPr>
          <p:cNvPr id="14" name="Espace réservé pour une image  13">
            <a:extLst>
              <a:ext uri="{FF2B5EF4-FFF2-40B4-BE49-F238E27FC236}">
                <a16:creationId xmlns:a16="http://schemas.microsoft.com/office/drawing/2014/main" id="{28CB010E-A1F6-4F5B-8A29-1DE11B0D3D2D}"/>
              </a:ext>
            </a:extLst>
          </p:cNvPr>
          <p:cNvPicPr>
            <a:picLocks noGrp="1" noChangeAspect="1"/>
          </p:cNvPicPr>
          <p:nvPr>
            <p:ph type="pic" sz="quarter" idx="13"/>
          </p:nvPr>
        </p:nvPicPr>
        <p:blipFill>
          <a:blip r:embed="rId5"/>
          <a:srcRect l="17824" r="17824"/>
          <a:stretch>
            <a:fillRect/>
          </a:stretch>
        </p:blipFill>
        <p:spPr/>
      </p:pic>
    </p:spTree>
    <p:extLst>
      <p:ext uri="{BB962C8B-B14F-4D97-AF65-F5344CB8AC3E}">
        <p14:creationId xmlns:p14="http://schemas.microsoft.com/office/powerpoint/2010/main" val="121397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2D22322F-E79D-4BEF-8038-DE2C8F5CCA40}"/>
              </a:ext>
            </a:extLst>
          </p:cNvPr>
          <p:cNvSpPr>
            <a:spLocks noGrp="1"/>
          </p:cNvSpPr>
          <p:nvPr>
            <p:ph type="title"/>
          </p:nvPr>
        </p:nvSpPr>
        <p:spPr>
          <a:xfrm>
            <a:off x="0" y="0"/>
            <a:ext cx="12192000" cy="1148080"/>
          </a:xfrm>
        </p:spPr>
        <p:txBody>
          <a:bodyPr rtlCol="0">
            <a:normAutofit fontScale="90000"/>
          </a:bodyPr>
          <a:lstStyle/>
          <a:p>
            <a:r>
              <a:rPr lang="fr-FR" dirty="0"/>
              <a:t>Quelle est la différence entre SFTP et FTP ?</a:t>
            </a:r>
          </a:p>
        </p:txBody>
      </p:sp>
      <p:sp>
        <p:nvSpPr>
          <p:cNvPr id="14" name="Espace réservé du texte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fr-FR" dirty="0"/>
              <a:t>Explication</a:t>
            </a:r>
          </a:p>
        </p:txBody>
      </p:sp>
      <p:sp>
        <p:nvSpPr>
          <p:cNvPr id="13" name="Espace réservé du contenu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normAutofit fontScale="92500" lnSpcReduction="20000"/>
          </a:bodyPr>
          <a:lstStyle/>
          <a:p>
            <a:pPr rtl="0"/>
            <a:r>
              <a:rPr lang="fr-FR" dirty="0"/>
              <a:t>La différence principale réside dans le fait que, avec le transfert SFTP, l’authentification et l’ensemble du transit des données entre le client et le serveur sont chiffrés. Même si un pirate parvenait à mettre la main sur des données, inutilisables pour lui. En cas d’identifiants manipulés ou de tentative d’accès, le SSH file </a:t>
            </a:r>
            <a:r>
              <a:rPr lang="fr-FR" dirty="0" err="1"/>
              <a:t>transfer</a:t>
            </a:r>
            <a:r>
              <a:rPr lang="fr-FR" dirty="0"/>
              <a:t> </a:t>
            </a:r>
            <a:r>
              <a:rPr lang="fr-FR" dirty="0" err="1"/>
              <a:t>protocol</a:t>
            </a:r>
            <a:r>
              <a:rPr lang="fr-FR" dirty="0"/>
              <a:t> réagit en interrompant la connexion. Voici un résumé des différences entre FTP et SFTP :</a:t>
            </a:r>
          </a:p>
        </p:txBody>
      </p:sp>
      <p:sp>
        <p:nvSpPr>
          <p:cNvPr id="8" name="Espace réservé du numéro de diapositive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13</a:t>
            </a:fld>
            <a:endParaRPr lang="fr-FR"/>
          </a:p>
        </p:txBody>
      </p:sp>
      <p:pic>
        <p:nvPicPr>
          <p:cNvPr id="4" name="Image 3">
            <a:extLst>
              <a:ext uri="{FF2B5EF4-FFF2-40B4-BE49-F238E27FC236}">
                <a16:creationId xmlns:a16="http://schemas.microsoft.com/office/drawing/2014/main" id="{F2F28CD0-6966-46FA-A97B-43F7BD7DD58F}"/>
              </a:ext>
            </a:extLst>
          </p:cNvPr>
          <p:cNvPicPr>
            <a:picLocks noChangeAspect="1"/>
          </p:cNvPicPr>
          <p:nvPr/>
        </p:nvPicPr>
        <p:blipFill>
          <a:blip r:embed="rId3"/>
          <a:stretch>
            <a:fillRect/>
          </a:stretch>
        </p:blipFill>
        <p:spPr>
          <a:xfrm>
            <a:off x="6096000" y="3229704"/>
            <a:ext cx="5724427" cy="1655892"/>
          </a:xfrm>
          <a:prstGeom prst="rect">
            <a:avLst/>
          </a:prstGeom>
        </p:spPr>
      </p:pic>
    </p:spTree>
    <p:extLst>
      <p:ext uri="{BB962C8B-B14F-4D97-AF65-F5344CB8AC3E}">
        <p14:creationId xmlns:p14="http://schemas.microsoft.com/office/powerpoint/2010/main" val="252096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r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fr-FR"/>
              <a:t>Merci</a:t>
            </a:r>
          </a:p>
        </p:txBody>
      </p:sp>
      <p:sp>
        <p:nvSpPr>
          <p:cNvPr id="33" name="Sous-titre 32">
            <a:extLst>
              <a:ext uri="{FF2B5EF4-FFF2-40B4-BE49-F238E27FC236}">
                <a16:creationId xmlns:a16="http://schemas.microsoft.com/office/drawing/2014/main" id="{0EEAA874-288B-4330-9FA4-F1144ACD46DE}"/>
              </a:ext>
            </a:extLst>
          </p:cNvPr>
          <p:cNvSpPr>
            <a:spLocks noGrp="1"/>
          </p:cNvSpPr>
          <p:nvPr>
            <p:ph type="subTitle" idx="1"/>
          </p:nvPr>
        </p:nvSpPr>
        <p:spPr>
          <a:xfrm>
            <a:off x="9446252" y="1784337"/>
            <a:ext cx="2443495" cy="963639"/>
          </a:xfrm>
        </p:spPr>
        <p:txBody>
          <a:bodyPr rtlCol="0"/>
          <a:lstStyle/>
          <a:p>
            <a:pPr algn="ctr" rtl="0"/>
            <a:r>
              <a:rPr lang="fr-FR" dirty="0"/>
              <a:t>TEORE Tristan</a:t>
            </a:r>
          </a:p>
        </p:txBody>
      </p:sp>
      <p:sp>
        <p:nvSpPr>
          <p:cNvPr id="6" name="Espace réservé du numéro de diapositive 5">
            <a:extLst>
              <a:ext uri="{FF2B5EF4-FFF2-40B4-BE49-F238E27FC236}">
                <a16:creationId xmlns:a16="http://schemas.microsoft.com/office/drawing/2014/main" id="{9E887279-B48F-43C3-91FA-09BD7EA33A25}"/>
              </a:ext>
            </a:extLst>
          </p:cNvPr>
          <p:cNvSpPr>
            <a:spLocks noGrp="1"/>
          </p:cNvSpPr>
          <p:nvPr>
            <p:ph type="sldNum" sz="quarter" idx="12"/>
          </p:nvPr>
        </p:nvSpPr>
        <p:spPr>
          <a:xfrm>
            <a:off x="10612073" y="6356350"/>
            <a:ext cx="1384855" cy="365125"/>
          </a:xfrm>
        </p:spPr>
        <p:txBody>
          <a:bodyPr rtlCol="0"/>
          <a:lstStyle/>
          <a:p>
            <a:pPr lvl="0" algn="l" rtl="0"/>
            <a:r>
              <a:rPr lang="fr-FR" dirty="0"/>
              <a:t>ACS Auxerre - 2021</a:t>
            </a:r>
          </a:p>
        </p:txBody>
      </p:sp>
      <p:pic>
        <p:nvPicPr>
          <p:cNvPr id="8" name="Espace réservé pour une image  7">
            <a:extLst>
              <a:ext uri="{FF2B5EF4-FFF2-40B4-BE49-F238E27FC236}">
                <a16:creationId xmlns:a16="http://schemas.microsoft.com/office/drawing/2014/main" id="{E2AD2652-0708-4B3A-939B-7F257747F3A8}"/>
              </a:ext>
            </a:extLst>
          </p:cNvPr>
          <p:cNvPicPr>
            <a:picLocks noGrp="1" noChangeAspect="1"/>
          </p:cNvPicPr>
          <p:nvPr>
            <p:ph type="pic" sz="quarter" idx="13"/>
          </p:nvPr>
        </p:nvPicPr>
        <p:blipFill>
          <a:blip r:embed="rId3"/>
          <a:srcRect t="4985" b="4985"/>
          <a:stretch>
            <a:fillRect/>
          </a:stretch>
        </p:blipFill>
        <p:spPr/>
      </p:pic>
      <p:pic>
        <p:nvPicPr>
          <p:cNvPr id="12" name="Espace réservé pour une image  11">
            <a:extLst>
              <a:ext uri="{FF2B5EF4-FFF2-40B4-BE49-F238E27FC236}">
                <a16:creationId xmlns:a16="http://schemas.microsoft.com/office/drawing/2014/main" id="{9EAB13A3-1604-4FA0-B45F-6BBF3F5448AD}"/>
              </a:ext>
            </a:extLst>
          </p:cNvPr>
          <p:cNvPicPr>
            <a:picLocks noGrp="1" noChangeAspect="1"/>
          </p:cNvPicPr>
          <p:nvPr>
            <p:ph type="pic" sz="quarter" idx="14"/>
          </p:nvPr>
        </p:nvPicPr>
        <p:blipFill>
          <a:blip r:embed="rId4"/>
          <a:srcRect l="6389" r="6389"/>
          <a:stretch>
            <a:fillRect/>
          </a:stretch>
        </p:blipFill>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fr-FR" dirty="0"/>
              <a:t>Sommaire</a:t>
            </a:r>
          </a:p>
        </p:txBody>
      </p:sp>
      <p:sp>
        <p:nvSpPr>
          <p:cNvPr id="18" name="Espace réservé du texte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a:bodyPr>
          <a:lstStyle/>
          <a:p>
            <a:pPr rtl="0"/>
            <a:r>
              <a:rPr lang="fr-FR" dirty="0"/>
              <a:t>Introduction</a:t>
            </a:r>
          </a:p>
          <a:p>
            <a:pPr rtl="0"/>
            <a:r>
              <a:rPr lang="fr-FR" dirty="0"/>
              <a:t>Qu’est-ce qu’un SSH file </a:t>
            </a:r>
            <a:r>
              <a:rPr lang="fr-FR" dirty="0" err="1"/>
              <a:t>transfer</a:t>
            </a:r>
            <a:r>
              <a:rPr lang="fr-FR" dirty="0"/>
              <a:t> </a:t>
            </a:r>
            <a:r>
              <a:rPr lang="fr-FR" dirty="0" err="1"/>
              <a:t>protocol</a:t>
            </a:r>
            <a:r>
              <a:rPr lang="fr-FR" dirty="0"/>
              <a:t> (SFTP) ? </a:t>
            </a:r>
          </a:p>
          <a:p>
            <a:pPr rtl="0"/>
            <a:r>
              <a:rPr lang="fr-FR" dirty="0"/>
              <a:t>Comment fonctionne le SFTP ?</a:t>
            </a:r>
          </a:p>
          <a:p>
            <a:pPr rtl="0"/>
            <a:r>
              <a:rPr lang="fr-FR" dirty="0"/>
              <a:t>Utilisation du SSH file </a:t>
            </a:r>
            <a:r>
              <a:rPr lang="fr-FR" dirty="0" err="1"/>
              <a:t>transfer</a:t>
            </a:r>
            <a:r>
              <a:rPr lang="fr-FR" dirty="0"/>
              <a:t> </a:t>
            </a:r>
            <a:r>
              <a:rPr lang="fr-FR" dirty="0" err="1"/>
              <a:t>protocol</a:t>
            </a:r>
            <a:endParaRPr lang="fr-FR" dirty="0"/>
          </a:p>
          <a:p>
            <a:pPr rtl="0"/>
            <a:r>
              <a:rPr lang="fr-FR" dirty="0"/>
              <a:t>Quelle est la différence entre SFTP et FTP ?</a:t>
            </a:r>
          </a:p>
        </p:txBody>
      </p:sp>
      <p:sp>
        <p:nvSpPr>
          <p:cNvPr id="21" name="Espace réservé du numéro de diapositive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fr-FR" smtClean="0"/>
              <a:pPr lvl="0"/>
              <a:t>2</a:t>
            </a:fld>
            <a:endParaRPr lang="fr-FR"/>
          </a:p>
        </p:txBody>
      </p:sp>
      <p:pic>
        <p:nvPicPr>
          <p:cNvPr id="8" name="Espace réservé pour une image  7">
            <a:extLst>
              <a:ext uri="{FF2B5EF4-FFF2-40B4-BE49-F238E27FC236}">
                <a16:creationId xmlns:a16="http://schemas.microsoft.com/office/drawing/2014/main" id="{34BF29D2-AA0B-4D19-AD17-C2D8E5B87E95}"/>
              </a:ext>
            </a:extLst>
          </p:cNvPr>
          <p:cNvPicPr>
            <a:picLocks noGrp="1" noChangeAspect="1"/>
          </p:cNvPicPr>
          <p:nvPr>
            <p:ph type="pic" sz="quarter" idx="14"/>
          </p:nvPr>
        </p:nvPicPr>
        <p:blipFill>
          <a:blip r:embed="rId3"/>
          <a:srcRect t="9829" b="9829"/>
          <a:stretch>
            <a:fillRect/>
          </a:stretch>
        </p:blipFill>
        <p:spPr>
          <a:xfrm>
            <a:off x="4062413" y="0"/>
            <a:ext cx="8129587" cy="3429000"/>
          </a:xfr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Espace réservé pour une image  14">
            <a:extLst>
              <a:ext uri="{FF2B5EF4-FFF2-40B4-BE49-F238E27FC236}">
                <a16:creationId xmlns:a16="http://schemas.microsoft.com/office/drawing/2014/main" id="{64E87F79-BDCE-4989-A13A-19361BCD4905}"/>
              </a:ext>
            </a:extLst>
          </p:cNvPr>
          <p:cNvPicPr>
            <a:picLocks noGrp="1" noChangeAspect="1"/>
          </p:cNvPicPr>
          <p:nvPr>
            <p:ph type="pic" sz="quarter" idx="13"/>
          </p:nvPr>
        </p:nvPicPr>
        <p:blipFill>
          <a:blip r:embed="rId3"/>
          <a:srcRect l="18828" r="18828"/>
          <a:stretch>
            <a:fillRect/>
          </a:stretch>
        </p:blipFill>
        <p:spPr/>
      </p:pic>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fr-FR"/>
              <a:t>Introduction</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r>
              <a:rPr lang="fr-FR" b="1" dirty="0"/>
              <a:t>SFTP – la méthode sûre pour transférer des données</a:t>
            </a:r>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marL="342900" indent="-342900" rtl="0">
              <a:buFont typeface="Arial" panose="020B0604020202020204" pitchFamily="34" charset="0"/>
              <a:buChar char="•"/>
            </a:pPr>
            <a:r>
              <a:rPr lang="fr-FR" dirty="0"/>
              <a:t>Le SSH file </a:t>
            </a:r>
            <a:r>
              <a:rPr lang="fr-FR" dirty="0" err="1"/>
              <a:t>transfer</a:t>
            </a:r>
            <a:r>
              <a:rPr lang="fr-FR" dirty="0"/>
              <a:t> </a:t>
            </a:r>
            <a:r>
              <a:rPr lang="fr-FR" dirty="0" err="1"/>
              <a:t>protocol</a:t>
            </a:r>
            <a:r>
              <a:rPr lang="fr-FR" dirty="0"/>
              <a:t> assure le transfert de </a:t>
            </a:r>
            <a:r>
              <a:rPr lang="fr-FR" b="1" dirty="0"/>
              <a:t>données </a:t>
            </a:r>
            <a:r>
              <a:rPr lang="fr-FR" dirty="0"/>
              <a:t>en toute</a:t>
            </a:r>
            <a:r>
              <a:rPr lang="fr-FR" b="1" dirty="0"/>
              <a:t> sécurité</a:t>
            </a:r>
            <a:r>
              <a:rPr lang="fr-FR" dirty="0"/>
              <a:t> entre deux personnes souhaitant communiquer.</a:t>
            </a:r>
          </a:p>
          <a:p>
            <a:pPr marL="342900" indent="-342900" rtl="0">
              <a:buFont typeface="Arial" panose="020B0604020202020204" pitchFamily="34" charset="0"/>
              <a:buChar char="•"/>
            </a:pPr>
            <a:r>
              <a:rPr lang="fr-FR" dirty="0"/>
              <a:t>Depuis 1971, on utilise pour ce type d’échange de données le </a:t>
            </a:r>
            <a:r>
              <a:rPr lang="fr-FR" b="1" dirty="0"/>
              <a:t>File Transfer Protocol</a:t>
            </a:r>
            <a:r>
              <a:rPr lang="fr-FR" dirty="0"/>
              <a:t>, FTP dans sa version abrégée.</a:t>
            </a: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fr-FR" smtClean="0"/>
              <a:pPr lvl="0"/>
              <a:t>3</a:t>
            </a:fld>
            <a:endParaRPr lang="fr-FR"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fr-FR" dirty="0"/>
              <a:t>SFTP / SSH ?</a:t>
            </a:r>
          </a:p>
        </p:txBody>
      </p:sp>
      <p:sp>
        <p:nvSpPr>
          <p:cNvPr id="12" name="Sous-titr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r>
              <a:rPr lang="fr-FR" dirty="0"/>
              <a:t>C’est quoi ?</a:t>
            </a:r>
          </a:p>
        </p:txBody>
      </p:sp>
      <p:pic>
        <p:nvPicPr>
          <p:cNvPr id="24" name="Espace réservé pour une image  23">
            <a:extLst>
              <a:ext uri="{FF2B5EF4-FFF2-40B4-BE49-F238E27FC236}">
                <a16:creationId xmlns:a16="http://schemas.microsoft.com/office/drawing/2014/main" id="{E20D62EB-C423-4AD9-8793-2D6E2331DDB6}"/>
              </a:ext>
            </a:extLst>
          </p:cNvPr>
          <p:cNvPicPr>
            <a:picLocks noGrp="1" noChangeAspect="1"/>
          </p:cNvPicPr>
          <p:nvPr>
            <p:ph type="pic" sz="quarter" idx="14"/>
          </p:nvPr>
        </p:nvPicPr>
        <p:blipFill>
          <a:blip r:embed="rId3"/>
          <a:srcRect t="23624" b="23624"/>
          <a:stretch>
            <a:fillRect/>
          </a:stretch>
        </p:blipFill>
        <p:spPr/>
      </p:pic>
      <p:pic>
        <p:nvPicPr>
          <p:cNvPr id="29" name="Espace réservé pour une image  28">
            <a:extLst>
              <a:ext uri="{FF2B5EF4-FFF2-40B4-BE49-F238E27FC236}">
                <a16:creationId xmlns:a16="http://schemas.microsoft.com/office/drawing/2014/main" id="{FF39A572-4BE7-4BA5-ACAA-04E047653D76}"/>
              </a:ext>
            </a:extLst>
          </p:cNvPr>
          <p:cNvPicPr>
            <a:picLocks noGrp="1" noChangeAspect="1"/>
          </p:cNvPicPr>
          <p:nvPr>
            <p:ph type="pic" sz="quarter" idx="13"/>
          </p:nvPr>
        </p:nvPicPr>
        <p:blipFill>
          <a:blip r:embed="rId4">
            <a:extLst>
              <a:ext uri="{96DAC541-7B7A-43D3-8B79-37D633B846F1}">
                <asvg:svgBlip xmlns:asvg="http://schemas.microsoft.com/office/drawing/2016/SVG/main" r:embed="rId5"/>
              </a:ext>
            </a:extLst>
          </a:blip>
          <a:srcRect t="5597" b="5597"/>
          <a:stretch>
            <a:fillRect/>
          </a:stretch>
        </p:blipFill>
        <p:spPr/>
      </p:pic>
      <p:pic>
        <p:nvPicPr>
          <p:cNvPr id="37" name="Espace réservé pour une image  36">
            <a:extLst>
              <a:ext uri="{FF2B5EF4-FFF2-40B4-BE49-F238E27FC236}">
                <a16:creationId xmlns:a16="http://schemas.microsoft.com/office/drawing/2014/main" id="{4562ECCD-DFEE-4433-A980-E6B2ECF314F5}"/>
              </a:ext>
            </a:extLst>
          </p:cNvPr>
          <p:cNvPicPr>
            <a:picLocks noGrp="1" noChangeAspect="1"/>
          </p:cNvPicPr>
          <p:nvPr>
            <p:ph type="pic" sz="quarter" idx="15"/>
          </p:nvPr>
        </p:nvPicPr>
        <p:blipFill>
          <a:blip r:embed="rId6"/>
          <a:srcRect l="11565" r="11565"/>
          <a:stretch>
            <a:fillRect/>
          </a:stretch>
        </p:blipFill>
        <p:spPr/>
      </p:pic>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2D22322F-E79D-4BEF-8038-DE2C8F5CCA40}"/>
              </a:ext>
            </a:extLst>
          </p:cNvPr>
          <p:cNvSpPr>
            <a:spLocks noGrp="1"/>
          </p:cNvSpPr>
          <p:nvPr>
            <p:ph type="title"/>
          </p:nvPr>
        </p:nvSpPr>
        <p:spPr>
          <a:xfrm>
            <a:off x="0" y="0"/>
            <a:ext cx="12192000" cy="1148080"/>
          </a:xfrm>
        </p:spPr>
        <p:txBody>
          <a:bodyPr rtlCol="0">
            <a:normAutofit fontScale="90000"/>
          </a:bodyPr>
          <a:lstStyle/>
          <a:p>
            <a:pPr rtl="0"/>
            <a:r>
              <a:rPr lang="fr-FR" dirty="0"/>
              <a:t>Qu’est-ce qu’un SSH file </a:t>
            </a:r>
            <a:r>
              <a:rPr lang="fr-FR" dirty="0" err="1"/>
              <a:t>transfer</a:t>
            </a:r>
            <a:r>
              <a:rPr lang="fr-FR" dirty="0"/>
              <a:t> </a:t>
            </a:r>
            <a:r>
              <a:rPr lang="fr-FR" dirty="0" err="1"/>
              <a:t>protocol</a:t>
            </a:r>
            <a:r>
              <a:rPr lang="fr-FR" dirty="0"/>
              <a:t> ? </a:t>
            </a:r>
          </a:p>
        </p:txBody>
      </p:sp>
      <p:sp>
        <p:nvSpPr>
          <p:cNvPr id="14" name="Espace réservé du texte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fr-FR" dirty="0"/>
              <a:t>Définition</a:t>
            </a:r>
          </a:p>
        </p:txBody>
      </p:sp>
      <p:sp>
        <p:nvSpPr>
          <p:cNvPr id="13" name="Espace réservé du contenu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normAutofit lnSpcReduction="10000"/>
          </a:bodyPr>
          <a:lstStyle/>
          <a:p>
            <a:pPr rtl="0"/>
            <a:r>
              <a:rPr lang="fr-FR" dirty="0"/>
              <a:t>SSH file </a:t>
            </a:r>
            <a:r>
              <a:rPr lang="fr-FR" dirty="0" err="1"/>
              <a:t>transfer</a:t>
            </a:r>
            <a:r>
              <a:rPr lang="fr-FR" dirty="0"/>
              <a:t> </a:t>
            </a:r>
            <a:r>
              <a:rPr lang="fr-FR" dirty="0" err="1"/>
              <a:t>protocol</a:t>
            </a:r>
            <a:r>
              <a:rPr lang="fr-FR" dirty="0"/>
              <a:t> : Ce protocole (abrégé en SFTP, en français </a:t>
            </a:r>
            <a:r>
              <a:rPr lang="fr-FR" i="1" dirty="0"/>
              <a:t>protocole de transfert de données sécurisé</a:t>
            </a:r>
            <a:r>
              <a:rPr lang="fr-FR" dirty="0"/>
              <a:t>) garantit le transfert de données chiffré entre un client et un serveur (et inversement) en une seule connexion. Les données de connexion tout comme les données transférées sont chiffrées à l’aide de clés basées sur le </a:t>
            </a:r>
            <a:r>
              <a:rPr lang="fr-FR" b="1" dirty="0"/>
              <a:t>protocole SSH</a:t>
            </a:r>
            <a:r>
              <a:rPr lang="fr-FR" dirty="0"/>
              <a:t>.</a:t>
            </a:r>
          </a:p>
        </p:txBody>
      </p:sp>
      <p:sp>
        <p:nvSpPr>
          <p:cNvPr id="15" name="Espace réservé du contenu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899"/>
            <a:ext cx="4756714" cy="4346575"/>
          </a:xfrm>
        </p:spPr>
        <p:txBody>
          <a:bodyPr rtlCol="0">
            <a:normAutofit fontScale="85000" lnSpcReduction="10000"/>
          </a:bodyPr>
          <a:lstStyle/>
          <a:p>
            <a:pPr rtl="0"/>
            <a:r>
              <a:rPr lang="fr-FR" dirty="0"/>
              <a:t>Il garantit une authentification sûre des personnes souhaitant communiquer entre elles. Dès qu’un client tente de se connecter, le serveur vérifie son identité à l’aide du SSH.</a:t>
            </a:r>
          </a:p>
          <a:p>
            <a:pPr rtl="0"/>
            <a:r>
              <a:rPr lang="fr-FR" dirty="0"/>
              <a:t>L’identification réciproque s’appuie sur des certificats et sur le </a:t>
            </a:r>
            <a:r>
              <a:rPr lang="fr-FR" b="1" dirty="0"/>
              <a:t>système de clés publique et privée</a:t>
            </a:r>
            <a:r>
              <a:rPr lang="fr-FR" dirty="0"/>
              <a:t>.</a:t>
            </a:r>
          </a:p>
          <a:p>
            <a:pPr rtl="0"/>
            <a:r>
              <a:rPr lang="fr-FR" dirty="0"/>
              <a:t>Cette clé se compose d’une suite de lettres, de chiffres et de caractères spéciaux générée au hasard et respectant un nombre de bits fixe. Il s’agit d’un protocole </a:t>
            </a:r>
            <a:r>
              <a:rPr lang="fr-FR" b="1" dirty="0"/>
              <a:t>cryptographique</a:t>
            </a:r>
            <a:r>
              <a:rPr lang="fr-FR" dirty="0"/>
              <a:t>, qui permet de communiquer des messages chiffrés même via une connexion Internet non sécurisée.</a:t>
            </a:r>
          </a:p>
        </p:txBody>
      </p:sp>
      <p:sp>
        <p:nvSpPr>
          <p:cNvPr id="8" name="Espace réservé du numéro de diapositive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5</a:t>
            </a:fld>
            <a:endParaRPr lang="fr-FR"/>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fr-FR" dirty="0"/>
              <a:t>SFTP / SSH ?</a:t>
            </a:r>
          </a:p>
        </p:txBody>
      </p:sp>
      <p:sp>
        <p:nvSpPr>
          <p:cNvPr id="12" name="Sous-titr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r>
              <a:rPr lang="fr-FR" dirty="0"/>
              <a:t>Comment ça marche ?</a:t>
            </a:r>
          </a:p>
        </p:txBody>
      </p:sp>
      <p:sp>
        <p:nvSpPr>
          <p:cNvPr id="3" name="Espace réservé du pied de page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fr-FR"/>
              <a:t>Titre de la présentation</a:t>
            </a:r>
          </a:p>
        </p:txBody>
      </p:sp>
      <p:sp>
        <p:nvSpPr>
          <p:cNvPr id="2" name="Espace réservé de la date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fr-FR"/>
              <a:t>20XX</a:t>
            </a:r>
          </a:p>
        </p:txBody>
      </p:sp>
      <p:sp>
        <p:nvSpPr>
          <p:cNvPr id="4" name="Espace réservé du numéro de diapositive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fr-FR" smtClean="0"/>
              <a:pPr lvl="0" rtl="0"/>
              <a:t>6</a:t>
            </a:fld>
            <a:endParaRPr lang="fr-FR"/>
          </a:p>
        </p:txBody>
      </p:sp>
      <p:pic>
        <p:nvPicPr>
          <p:cNvPr id="27" name="Espace réservé pour une image  26">
            <a:extLst>
              <a:ext uri="{FF2B5EF4-FFF2-40B4-BE49-F238E27FC236}">
                <a16:creationId xmlns:a16="http://schemas.microsoft.com/office/drawing/2014/main" id="{19E66B83-57B6-4213-86DC-8E5B21663CC3}"/>
              </a:ext>
            </a:extLst>
          </p:cNvPr>
          <p:cNvPicPr>
            <a:picLocks noGrp="1" noChangeAspect="1"/>
          </p:cNvPicPr>
          <p:nvPr>
            <p:ph type="pic" sz="quarter" idx="14"/>
          </p:nvPr>
        </p:nvPicPr>
        <p:blipFill>
          <a:blip r:embed="rId3"/>
          <a:srcRect t="23064" b="23064"/>
          <a:stretch>
            <a:fillRect/>
          </a:stretch>
        </p:blipFill>
        <p:spPr/>
      </p:pic>
      <p:pic>
        <p:nvPicPr>
          <p:cNvPr id="24" name="Espace réservé pour une image  23">
            <a:extLst>
              <a:ext uri="{FF2B5EF4-FFF2-40B4-BE49-F238E27FC236}">
                <a16:creationId xmlns:a16="http://schemas.microsoft.com/office/drawing/2014/main" id="{3508C7C3-444C-4F7F-BFBF-D4A787796B66}"/>
              </a:ext>
            </a:extLst>
          </p:cNvPr>
          <p:cNvPicPr>
            <a:picLocks noGrp="1" noChangeAspect="1"/>
          </p:cNvPicPr>
          <p:nvPr>
            <p:ph type="pic" sz="quarter" idx="15"/>
          </p:nvPr>
        </p:nvPicPr>
        <p:blipFill>
          <a:blip r:embed="rId4"/>
          <a:srcRect t="5512" b="5512"/>
          <a:stretch>
            <a:fillRect/>
          </a:stretch>
        </p:blipFill>
        <p:spPr/>
      </p:pic>
      <p:pic>
        <p:nvPicPr>
          <p:cNvPr id="16" name="Espace réservé pour une image  15">
            <a:extLst>
              <a:ext uri="{FF2B5EF4-FFF2-40B4-BE49-F238E27FC236}">
                <a16:creationId xmlns:a16="http://schemas.microsoft.com/office/drawing/2014/main" id="{6BA34AF0-F7E6-46A6-833C-D5BDAF4568A4}"/>
              </a:ext>
            </a:extLst>
          </p:cNvPr>
          <p:cNvPicPr>
            <a:picLocks noGrp="1" noChangeAspect="1"/>
          </p:cNvPicPr>
          <p:nvPr>
            <p:ph type="pic" sz="quarter" idx="13"/>
          </p:nvPr>
        </p:nvPicPr>
        <p:blipFill>
          <a:blip r:embed="rId5"/>
          <a:srcRect t="5597" b="5597"/>
          <a:stretch>
            <a:fillRect/>
          </a:stretch>
        </p:blipFill>
        <p:spPr/>
      </p:pic>
    </p:spTree>
    <p:extLst>
      <p:ext uri="{BB962C8B-B14F-4D97-AF65-F5344CB8AC3E}">
        <p14:creationId xmlns:p14="http://schemas.microsoft.com/office/powerpoint/2010/main" val="29074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2D22322F-E79D-4BEF-8038-DE2C8F5CCA40}"/>
              </a:ext>
            </a:extLst>
          </p:cNvPr>
          <p:cNvSpPr>
            <a:spLocks noGrp="1"/>
          </p:cNvSpPr>
          <p:nvPr>
            <p:ph type="title"/>
          </p:nvPr>
        </p:nvSpPr>
        <p:spPr>
          <a:xfrm>
            <a:off x="0" y="0"/>
            <a:ext cx="12192000" cy="1148080"/>
          </a:xfrm>
        </p:spPr>
        <p:txBody>
          <a:bodyPr rtlCol="0">
            <a:normAutofit/>
          </a:bodyPr>
          <a:lstStyle/>
          <a:p>
            <a:pPr rtl="0"/>
            <a:r>
              <a:rPr lang="fr-FR" dirty="0"/>
              <a:t>Comment fonctionne le SFTP ?</a:t>
            </a:r>
          </a:p>
        </p:txBody>
      </p:sp>
      <p:sp>
        <p:nvSpPr>
          <p:cNvPr id="14" name="Espace réservé du texte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fr-FR" dirty="0"/>
              <a:t>Explication</a:t>
            </a:r>
          </a:p>
        </p:txBody>
      </p:sp>
      <p:sp>
        <p:nvSpPr>
          <p:cNvPr id="13" name="Espace réservé du contenu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normAutofit/>
          </a:bodyPr>
          <a:lstStyle/>
          <a:p>
            <a:pPr rtl="0"/>
            <a:r>
              <a:rPr lang="fr-FR" dirty="0"/>
              <a:t>L’accès SSH </a:t>
            </a:r>
            <a:r>
              <a:rPr lang="fr-FR" b="1" dirty="0"/>
              <a:t>sur le serveur de l’hôte </a:t>
            </a:r>
            <a:r>
              <a:rPr lang="fr-FR" dirty="0"/>
              <a:t>est obligatoire pour une connexion réussie avec le protocole SSH file </a:t>
            </a:r>
            <a:r>
              <a:rPr lang="fr-FR" dirty="0" err="1"/>
              <a:t>transfer</a:t>
            </a:r>
            <a:r>
              <a:rPr lang="fr-FR" dirty="0"/>
              <a:t> </a:t>
            </a:r>
            <a:r>
              <a:rPr lang="fr-FR" dirty="0" err="1"/>
              <a:t>protocol</a:t>
            </a:r>
            <a:r>
              <a:rPr lang="fr-FR" dirty="0"/>
              <a:t>. (C’est là que sont mises à disposition les données d’accès pour l’utilisateur SFTP : adresse du serveur, nom d’utilisateur et mot de passe.)</a:t>
            </a:r>
          </a:p>
        </p:txBody>
      </p:sp>
      <p:sp>
        <p:nvSpPr>
          <p:cNvPr id="8" name="Espace réservé du numéro de diapositive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7</a:t>
            </a:fld>
            <a:endParaRPr lang="fr-FR"/>
          </a:p>
        </p:txBody>
      </p:sp>
      <p:pic>
        <p:nvPicPr>
          <p:cNvPr id="7" name="Image 6">
            <a:extLst>
              <a:ext uri="{FF2B5EF4-FFF2-40B4-BE49-F238E27FC236}">
                <a16:creationId xmlns:a16="http://schemas.microsoft.com/office/drawing/2014/main" id="{9D0D4310-BBF5-460E-AD43-3FED225D5416}"/>
              </a:ext>
            </a:extLst>
          </p:cNvPr>
          <p:cNvPicPr>
            <a:picLocks noChangeAspect="1"/>
          </p:cNvPicPr>
          <p:nvPr/>
        </p:nvPicPr>
        <p:blipFill>
          <a:blip r:embed="rId3"/>
          <a:stretch>
            <a:fillRect/>
          </a:stretch>
        </p:blipFill>
        <p:spPr>
          <a:xfrm>
            <a:off x="6096000" y="2466771"/>
            <a:ext cx="5900928" cy="3181758"/>
          </a:xfrm>
          <a:prstGeom prst="rect">
            <a:avLst/>
          </a:prstGeom>
        </p:spPr>
      </p:pic>
      <p:sp>
        <p:nvSpPr>
          <p:cNvPr id="9" name="Flèche : bas 8">
            <a:extLst>
              <a:ext uri="{FF2B5EF4-FFF2-40B4-BE49-F238E27FC236}">
                <a16:creationId xmlns:a16="http://schemas.microsoft.com/office/drawing/2014/main" id="{A585FFD0-688D-40DD-9109-1E7405FB6F93}"/>
              </a:ext>
            </a:extLst>
          </p:cNvPr>
          <p:cNvSpPr/>
          <p:nvPr/>
        </p:nvSpPr>
        <p:spPr>
          <a:xfrm>
            <a:off x="5903054" y="6356350"/>
            <a:ext cx="385893"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BA4A64AD-3EAA-461F-8D65-D4515A956D1E}"/>
              </a:ext>
            </a:extLst>
          </p:cNvPr>
          <p:cNvSpPr txBox="1"/>
          <p:nvPr/>
        </p:nvSpPr>
        <p:spPr>
          <a:xfrm>
            <a:off x="5731428" y="5987018"/>
            <a:ext cx="729143" cy="369332"/>
          </a:xfrm>
          <a:prstGeom prst="rect">
            <a:avLst/>
          </a:prstGeom>
          <a:noFill/>
        </p:spPr>
        <p:txBody>
          <a:bodyPr wrap="square">
            <a:spAutoFit/>
          </a:bodyPr>
          <a:lstStyle/>
          <a:p>
            <a:pPr algn="ctr"/>
            <a:r>
              <a:rPr lang="fr-FR" dirty="0"/>
              <a:t>Suite</a:t>
            </a:r>
          </a:p>
        </p:txBody>
      </p:sp>
    </p:spTree>
    <p:extLst>
      <p:ext uri="{BB962C8B-B14F-4D97-AF65-F5344CB8AC3E}">
        <p14:creationId xmlns:p14="http://schemas.microsoft.com/office/powerpoint/2010/main" val="327629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66368F0D-9995-4A88-9D54-092B6B5533F5}"/>
              </a:ext>
            </a:extLst>
          </p:cNvPr>
          <p:cNvSpPr>
            <a:spLocks noGrp="1"/>
          </p:cNvSpPr>
          <p:nvPr>
            <p:ph type="body" sz="quarter" idx="17"/>
          </p:nvPr>
        </p:nvSpPr>
        <p:spPr>
          <a:xfrm>
            <a:off x="1177820" y="1728947"/>
            <a:ext cx="4756714" cy="4193681"/>
          </a:xfrm>
        </p:spPr>
        <p:txBody>
          <a:bodyPr>
            <a:normAutofit/>
          </a:bodyPr>
          <a:lstStyle/>
          <a:p>
            <a:r>
              <a:rPr lang="fr-FR" dirty="0"/>
              <a:t>Ces données sont saisies dans le programme (S)FTP utilisé par le client. Lors de la première connexion, le logiciel FTP affiche la clé de vérification et l’enregistre pour une utilisation ultérieure. Ainsi, le </a:t>
            </a:r>
            <a:r>
              <a:rPr lang="fr-FR" b="1" dirty="0"/>
              <a:t>client s’authentifie à chaque connexion au serveur</a:t>
            </a:r>
            <a:r>
              <a:rPr lang="fr-FR" dirty="0"/>
              <a:t>. Lorsqu’une page ou un hacker « s’authentifie » sur ce canal sans clé ou avec une mauvaise clé, la connexion est immédiatement interrompue.</a:t>
            </a:r>
          </a:p>
          <a:p>
            <a:endParaRPr lang="fr-FR" dirty="0"/>
          </a:p>
        </p:txBody>
      </p:sp>
      <p:sp>
        <p:nvSpPr>
          <p:cNvPr id="24" name="Espace réservé du texte 23">
            <a:extLst>
              <a:ext uri="{FF2B5EF4-FFF2-40B4-BE49-F238E27FC236}">
                <a16:creationId xmlns:a16="http://schemas.microsoft.com/office/drawing/2014/main" id="{345BB141-6E63-408F-AF29-6B188AC2E982}"/>
              </a:ext>
            </a:extLst>
          </p:cNvPr>
          <p:cNvSpPr>
            <a:spLocks noGrp="1"/>
          </p:cNvSpPr>
          <p:nvPr>
            <p:ph type="body" sz="quarter" idx="18"/>
          </p:nvPr>
        </p:nvSpPr>
        <p:spPr>
          <a:xfrm>
            <a:off x="6257466" y="1728947"/>
            <a:ext cx="4756714" cy="4292600"/>
          </a:xfrm>
        </p:spPr>
        <p:txBody>
          <a:bodyPr>
            <a:normAutofit fontScale="92500" lnSpcReduction="20000"/>
          </a:bodyPr>
          <a:lstStyle/>
          <a:p>
            <a:r>
              <a:rPr lang="fr-FR" dirty="0"/>
              <a:t>Le transfert de données avec </a:t>
            </a:r>
            <a:r>
              <a:rPr lang="fr-FR" b="1" dirty="0"/>
              <a:t>SSH file </a:t>
            </a:r>
            <a:r>
              <a:rPr lang="fr-FR" b="1" dirty="0" err="1"/>
              <a:t>transfer</a:t>
            </a:r>
            <a:r>
              <a:rPr lang="fr-FR" b="1" dirty="0"/>
              <a:t> </a:t>
            </a:r>
            <a:r>
              <a:rPr lang="fr-FR" b="1" dirty="0" err="1"/>
              <a:t>protocol</a:t>
            </a:r>
            <a:r>
              <a:rPr lang="fr-FR" b="1" dirty="0"/>
              <a:t> protège des risques suivants </a:t>
            </a:r>
            <a:r>
              <a:rPr lang="fr-FR" dirty="0"/>
              <a:t>:</a:t>
            </a:r>
          </a:p>
          <a:p>
            <a:pPr>
              <a:buFont typeface="Arial" panose="020B0604020202020204" pitchFamily="34" charset="0"/>
              <a:buChar char="•"/>
            </a:pPr>
            <a:r>
              <a:rPr lang="fr-FR" dirty="0"/>
              <a:t> Modification de l’adresse IP d’un lot de données, aussi connue sous le nom </a:t>
            </a:r>
            <a:r>
              <a:rPr lang="fr-FR" b="1" dirty="0"/>
              <a:t>d’usurpation d’adresse IP</a:t>
            </a:r>
          </a:p>
          <a:p>
            <a:pPr>
              <a:buFont typeface="Arial" panose="020B0604020202020204" pitchFamily="34" charset="0"/>
              <a:buChar char="•"/>
            </a:pPr>
            <a:r>
              <a:rPr lang="fr-FR" dirty="0"/>
              <a:t> Redirection du nom de l’ordinateur d’origine vers l’adresse IP d’un hacker (</a:t>
            </a:r>
            <a:r>
              <a:rPr lang="fr-FR" b="1" dirty="0"/>
              <a:t>DNS spoofing</a:t>
            </a:r>
            <a:r>
              <a:rPr lang="fr-FR" dirty="0"/>
              <a:t>)</a:t>
            </a:r>
          </a:p>
          <a:p>
            <a:pPr>
              <a:buFont typeface="Arial" panose="020B0604020202020204" pitchFamily="34" charset="0"/>
              <a:buChar char="•"/>
            </a:pPr>
            <a:r>
              <a:rPr lang="fr-FR" dirty="0"/>
              <a:t> Interception des données en clair par un hacker</a:t>
            </a:r>
          </a:p>
          <a:p>
            <a:pPr>
              <a:buFont typeface="Arial" panose="020B0604020202020204" pitchFamily="34" charset="0"/>
              <a:buChar char="•"/>
            </a:pPr>
            <a:r>
              <a:rPr lang="fr-FR" dirty="0"/>
              <a:t> Manipulation des données transférées par un hacker</a:t>
            </a:r>
          </a:p>
          <a:p>
            <a:endParaRPr lang="fr-FR" dirty="0"/>
          </a:p>
        </p:txBody>
      </p:sp>
      <p:sp>
        <p:nvSpPr>
          <p:cNvPr id="25" name="Titre 32">
            <a:extLst>
              <a:ext uri="{FF2B5EF4-FFF2-40B4-BE49-F238E27FC236}">
                <a16:creationId xmlns:a16="http://schemas.microsoft.com/office/drawing/2014/main" id="{C1A221CB-C7BF-4D08-B24C-6BFAD94E5F2D}"/>
              </a:ext>
            </a:extLst>
          </p:cNvPr>
          <p:cNvSpPr>
            <a:spLocks noGrp="1"/>
          </p:cNvSpPr>
          <p:nvPr>
            <p:ph type="title"/>
          </p:nvPr>
        </p:nvSpPr>
        <p:spPr>
          <a:xfrm>
            <a:off x="0" y="0"/>
            <a:ext cx="12192000" cy="1148080"/>
          </a:xfrm>
        </p:spPr>
        <p:txBody>
          <a:bodyPr rtlCol="0">
            <a:normAutofit/>
          </a:bodyPr>
          <a:lstStyle/>
          <a:p>
            <a:pPr rtl="0"/>
            <a:r>
              <a:rPr lang="fr-FR" dirty="0"/>
              <a:t>La suite</a:t>
            </a:r>
          </a:p>
        </p:txBody>
      </p:sp>
      <p:sp>
        <p:nvSpPr>
          <p:cNvPr id="26" name="Espace réservé du numéro de diapositive 7">
            <a:extLst>
              <a:ext uri="{FF2B5EF4-FFF2-40B4-BE49-F238E27FC236}">
                <a16:creationId xmlns:a16="http://schemas.microsoft.com/office/drawing/2014/main" id="{35B1130C-C013-4717-95DE-10471C8978C9}"/>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8</a:t>
            </a:fld>
            <a:endParaRPr lang="fr-FR"/>
          </a:p>
        </p:txBody>
      </p:sp>
    </p:spTree>
    <p:extLst>
      <p:ext uri="{BB962C8B-B14F-4D97-AF65-F5344CB8AC3E}">
        <p14:creationId xmlns:p14="http://schemas.microsoft.com/office/powerpoint/2010/main" val="13675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fr-FR" dirty="0"/>
              <a:t>SFTP / SSH ?</a:t>
            </a:r>
          </a:p>
        </p:txBody>
      </p:sp>
      <p:sp>
        <p:nvSpPr>
          <p:cNvPr id="12" name="Sous-titr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r>
              <a:rPr lang="fr-FR" dirty="0"/>
              <a:t>Comment on l’utilise ?</a:t>
            </a:r>
          </a:p>
        </p:txBody>
      </p:sp>
      <p:sp>
        <p:nvSpPr>
          <p:cNvPr id="3" name="Espace réservé du pied de page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fr-FR"/>
              <a:t>Titre de la présentation</a:t>
            </a:r>
          </a:p>
        </p:txBody>
      </p:sp>
      <p:sp>
        <p:nvSpPr>
          <p:cNvPr id="2" name="Espace réservé de la date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fr-FR"/>
              <a:t>20XX</a:t>
            </a:r>
          </a:p>
        </p:txBody>
      </p:sp>
      <p:sp>
        <p:nvSpPr>
          <p:cNvPr id="4" name="Espace réservé du numéro de diapositive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fr-FR" smtClean="0"/>
              <a:pPr lvl="0" rtl="0"/>
              <a:t>9</a:t>
            </a:fld>
            <a:endParaRPr lang="fr-FR"/>
          </a:p>
        </p:txBody>
      </p:sp>
      <p:pic>
        <p:nvPicPr>
          <p:cNvPr id="19" name="Espace réservé pour une image  18">
            <a:extLst>
              <a:ext uri="{FF2B5EF4-FFF2-40B4-BE49-F238E27FC236}">
                <a16:creationId xmlns:a16="http://schemas.microsoft.com/office/drawing/2014/main" id="{29F93816-E758-4DD4-BF96-55D85CD6EC4A}"/>
              </a:ext>
            </a:extLst>
          </p:cNvPr>
          <p:cNvPicPr>
            <a:picLocks noGrp="1" noChangeAspect="1"/>
          </p:cNvPicPr>
          <p:nvPr>
            <p:ph type="pic" sz="quarter" idx="15"/>
          </p:nvPr>
        </p:nvPicPr>
        <p:blipFill>
          <a:blip r:embed="rId3"/>
          <a:srcRect t="12004" b="12004"/>
          <a:stretch>
            <a:fillRect/>
          </a:stretch>
        </p:blipFill>
        <p:spPr/>
      </p:pic>
      <p:pic>
        <p:nvPicPr>
          <p:cNvPr id="14" name="Espace réservé pour une image  13">
            <a:extLst>
              <a:ext uri="{FF2B5EF4-FFF2-40B4-BE49-F238E27FC236}">
                <a16:creationId xmlns:a16="http://schemas.microsoft.com/office/drawing/2014/main" id="{DB8FF72D-BF51-4BB9-AE16-DB8098E4F607}"/>
              </a:ext>
            </a:extLst>
          </p:cNvPr>
          <p:cNvPicPr>
            <a:picLocks noGrp="1" noChangeAspect="1"/>
          </p:cNvPicPr>
          <p:nvPr>
            <p:ph type="pic" sz="quarter" idx="13"/>
          </p:nvPr>
        </p:nvPicPr>
        <p:blipFill>
          <a:blip r:embed="rId4"/>
          <a:srcRect t="5597" b="5597"/>
          <a:stretch>
            <a:fillRect/>
          </a:stretch>
        </p:blipFill>
        <p:spPr/>
      </p:pic>
      <p:pic>
        <p:nvPicPr>
          <p:cNvPr id="21" name="Espace réservé pour une image  20">
            <a:extLst>
              <a:ext uri="{FF2B5EF4-FFF2-40B4-BE49-F238E27FC236}">
                <a16:creationId xmlns:a16="http://schemas.microsoft.com/office/drawing/2014/main" id="{C17363F7-EB1C-4008-9BDA-2C16FA741C43}"/>
              </a:ext>
            </a:extLst>
          </p:cNvPr>
          <p:cNvPicPr>
            <a:picLocks noGrp="1" noChangeAspect="1"/>
          </p:cNvPicPr>
          <p:nvPr>
            <p:ph type="pic" sz="quarter" idx="14"/>
          </p:nvPr>
        </p:nvPicPr>
        <p:blipFill>
          <a:blip r:embed="rId5"/>
          <a:srcRect t="20815" b="20815"/>
          <a:stretch>
            <a:fillRect/>
          </a:stretch>
        </p:blipFill>
        <p:spPr/>
      </p:pic>
    </p:spTree>
    <p:extLst>
      <p:ext uri="{BB962C8B-B14F-4D97-AF65-F5344CB8AC3E}">
        <p14:creationId xmlns:p14="http://schemas.microsoft.com/office/powerpoint/2010/main" val="3261841541"/>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200_TF89117832_Win32" id="{266FED3A-7DEB-489C-9F23-7D039F5D1264}" vid="{EAF8E0F0-4D7E-420A-B903-CC5B9B25B6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Design « Bloc de couleur »</Template>
  <TotalTime>107</TotalTime>
  <Words>897</Words>
  <Application>Microsoft Office PowerPoint</Application>
  <PresentationFormat>Grand écran</PresentationFormat>
  <Paragraphs>86</Paragraphs>
  <Slides>14</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Avenir Next LT Pro</vt:lpstr>
      <vt:lpstr>Calibri</vt:lpstr>
      <vt:lpstr>ColorBlockVTI</vt:lpstr>
      <vt:lpstr>Héberger son site WEB.</vt:lpstr>
      <vt:lpstr>Sommaire</vt:lpstr>
      <vt:lpstr>Introduction</vt:lpstr>
      <vt:lpstr>SFTP / SSH ?</vt:lpstr>
      <vt:lpstr>Qu’est-ce qu’un SSH file transfer protocol ? </vt:lpstr>
      <vt:lpstr>SFTP / SSH ?</vt:lpstr>
      <vt:lpstr>Comment fonctionne le SFTP ?</vt:lpstr>
      <vt:lpstr>La suite</vt:lpstr>
      <vt:lpstr>SFTP / SSH ?</vt:lpstr>
      <vt:lpstr>Utilisation du SSH file transfer protocol</vt:lpstr>
      <vt:lpstr>La suite</vt:lpstr>
      <vt:lpstr>SFTP &amp; FTP ?</vt:lpstr>
      <vt:lpstr>Quelle est la différence entre SFTP et FTP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Héberger son site WEB.</dc:title>
  <dc:creator>Acs</dc:creator>
  <cp:lastModifiedBy>Acs</cp:lastModifiedBy>
  <cp:revision>15</cp:revision>
  <dcterms:created xsi:type="dcterms:W3CDTF">2021-09-14T10:27:30Z</dcterms:created>
  <dcterms:modified xsi:type="dcterms:W3CDTF">2021-09-17T06:45:20Z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