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1"/>
  </p:notesMasterIdLst>
  <p:handoutMasterIdLst>
    <p:handoutMasterId r:id="rId22"/>
  </p:handoutMasterIdLst>
  <p:sldIdLst>
    <p:sldId id="259" r:id="rId2"/>
    <p:sldId id="258" r:id="rId3"/>
    <p:sldId id="268" r:id="rId4"/>
    <p:sldId id="282" r:id="rId5"/>
    <p:sldId id="264" r:id="rId6"/>
    <p:sldId id="272" r:id="rId7"/>
    <p:sldId id="273" r:id="rId8"/>
    <p:sldId id="269" r:id="rId9"/>
    <p:sldId id="270" r:id="rId10"/>
    <p:sldId id="271" r:id="rId11"/>
    <p:sldId id="281" r:id="rId12"/>
    <p:sldId id="274" r:id="rId13"/>
    <p:sldId id="277" r:id="rId14"/>
    <p:sldId id="263" r:id="rId15"/>
    <p:sldId id="261" r:id="rId16"/>
    <p:sldId id="278" r:id="rId17"/>
    <p:sldId id="279" r:id="rId18"/>
    <p:sldId id="28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3d2" qsCatId="3D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fr-FR" dirty="0"/>
            <a:t>lire</a:t>
          </a:r>
          <a:endParaRPr lang="fr" dirty="0"/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fr"/>
            <a:t>01</a:t>
          </a:r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fr-FR" dirty="0"/>
            <a:t>I</a:t>
          </a:r>
          <a:r>
            <a:rPr lang="fr" dirty="0"/>
            <a:t>nsérer</a:t>
          </a: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fr"/>
            <a:t>02</a:t>
          </a:r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fr" dirty="0"/>
            <a:t>modifier</a:t>
          </a: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fr"/>
            <a:t>03</a:t>
          </a:r>
        </a:p>
      </dgm:t>
    </dgm:pt>
    <dgm:pt modelId="{3DEF398F-E9B5-4F8E-9243-D3903091B3C3}">
      <dgm:prSet/>
      <dgm:spPr/>
      <dgm:t>
        <a:bodyPr rtlCol="0"/>
        <a:lstStyle/>
        <a:p>
          <a:pPr rtl="0">
            <a:defRPr cap="all"/>
          </a:pPr>
          <a:r>
            <a:rPr lang="fr" dirty="0"/>
            <a:t>supprimer</a:t>
          </a:r>
        </a:p>
      </dgm:t>
    </dgm:pt>
    <dgm:pt modelId="{C83BD74B-85AE-40CF-AF91-A020066CEBDB}" type="parTrans" cxnId="{ED91F4D4-C896-439F-B8F4-51D02D3AAE66}">
      <dgm:prSet/>
      <dgm:spPr/>
      <dgm:t>
        <a:bodyPr/>
        <a:lstStyle/>
        <a:p>
          <a:endParaRPr lang="fr-FR"/>
        </a:p>
      </dgm:t>
    </dgm:pt>
    <dgm:pt modelId="{C38BFEDB-6F70-4750-AE60-F358D54FCBE7}" type="sibTrans" cxnId="{ED91F4D4-C896-439F-B8F4-51D02D3AAE66}">
      <dgm:prSet phldrT="04" phldr="0"/>
      <dgm:spPr/>
      <dgm:t>
        <a:bodyPr/>
        <a:lstStyle/>
        <a:p>
          <a:r>
            <a:rPr lang="fr-FR"/>
            <a:t>04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4"/>
      <dgm:spPr/>
    </dgm:pt>
    <dgm:pt modelId="{BBA91679-4684-4A04-8AEB-03038C78A75C}" type="pres">
      <dgm:prSet presAssocID="{9C64CC83-643C-4E12-8F97-BC19DC03119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4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4"/>
      <dgm:spPr/>
    </dgm:pt>
    <dgm:pt modelId="{975C752B-C37A-4BA6-A3AE-2202A141404A}" type="pres">
      <dgm:prSet presAssocID="{EF449C32-A7AE-4099-9E9B-9E2F736A89C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4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4"/>
      <dgm:spPr/>
    </dgm:pt>
    <dgm:pt modelId="{E20811D6-E5D4-4C9E-AABF-9E0E1902CA2C}" type="pres">
      <dgm:prSet presAssocID="{98E6DD7C-B953-4119-9F64-9914E467ECB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4">
        <dgm:presLayoutVars>
          <dgm:bulletEnabled val="1"/>
        </dgm:presLayoutVars>
      </dgm:prSet>
      <dgm:spPr/>
    </dgm:pt>
    <dgm:pt modelId="{1F5A2138-969F-4016-B182-DC815A82431D}" type="pres">
      <dgm:prSet presAssocID="{98E6DD7C-B953-4119-9F64-9914E467ECBF}" presName="sibTrans" presStyleCnt="0"/>
      <dgm:spPr/>
    </dgm:pt>
    <dgm:pt modelId="{295D23DE-04A4-4BCC-91ED-898ABE73F23C}" type="pres">
      <dgm:prSet presAssocID="{3DEF398F-E9B5-4F8E-9243-D3903091B3C3}" presName="compositeNode" presStyleCnt="0">
        <dgm:presLayoutVars>
          <dgm:bulletEnabled val="1"/>
        </dgm:presLayoutVars>
      </dgm:prSet>
      <dgm:spPr/>
    </dgm:pt>
    <dgm:pt modelId="{AB36EB05-90EA-4878-BA5D-16399050D6F8}" type="pres">
      <dgm:prSet presAssocID="{3DEF398F-E9B5-4F8E-9243-D3903091B3C3}" presName="bgRect" presStyleLbl="alignNode1" presStyleIdx="3" presStyleCnt="4"/>
      <dgm:spPr/>
    </dgm:pt>
    <dgm:pt modelId="{027ADFC1-4843-4396-A2B1-206F535C1A74}" type="pres">
      <dgm:prSet presAssocID="{C38BFEDB-6F70-4750-AE60-F358D54FCBE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7ABDC3C-48FA-483F-ABCC-383FF3FC7675}" type="pres">
      <dgm:prSet presAssocID="{3DEF398F-E9B5-4F8E-9243-D3903091B3C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1B36C046-A026-4DF8-8CB5-A1A32943FA38}" type="presOf" srcId="{3DEF398F-E9B5-4F8E-9243-D3903091B3C3}" destId="{AB36EB05-90EA-4878-BA5D-16399050D6F8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ED91F4D4-C896-439F-B8F4-51D02D3AAE66}" srcId="{8AA20905-3954-474B-A606-562BCA026DC1}" destId="{3DEF398F-E9B5-4F8E-9243-D3903091B3C3}" srcOrd="3" destOrd="0" parTransId="{C83BD74B-85AE-40CF-AF91-A020066CEBDB}" sibTransId="{C38BFEDB-6F70-4750-AE60-F358D54FCBE7}"/>
    <dgm:cxn modelId="{8838B0D6-72F7-4EA9-A981-3825602A464A}" type="presOf" srcId="{C38BFEDB-6F70-4750-AE60-F358D54FCBE7}" destId="{027ADFC1-4843-4396-A2B1-206F535C1A74}" srcOrd="0" destOrd="0" presId="urn:microsoft.com/office/officeart/2016/7/layout/LinearBlockProcessNumbered"/>
    <dgm:cxn modelId="{0F9C72E8-65B0-481A-93AF-EA2AEF6397D4}" type="presOf" srcId="{3DEF398F-E9B5-4F8E-9243-D3903091B3C3}" destId="{47ABDC3C-48FA-483F-ABCC-383FF3FC7675}" srcOrd="1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5E41EB3C-AFF7-475A-9505-BF633782BB40}" type="presParOf" srcId="{579698BD-D232-4926-8D7B-29A69B90858B}" destId="{1F5A2138-969F-4016-B182-DC815A82431D}" srcOrd="5" destOrd="0" presId="urn:microsoft.com/office/officeart/2016/7/layout/LinearBlockProcessNumbered"/>
    <dgm:cxn modelId="{AF560306-2521-4CB9-9A99-A86475CA7A25}" type="presParOf" srcId="{579698BD-D232-4926-8D7B-29A69B90858B}" destId="{295D23DE-04A4-4BCC-91ED-898ABE73F23C}" srcOrd="6" destOrd="0" presId="urn:microsoft.com/office/officeart/2016/7/layout/LinearBlockProcessNumbered"/>
    <dgm:cxn modelId="{B42212BC-8F49-4CB3-B03D-68534CB3F578}" type="presParOf" srcId="{295D23DE-04A4-4BCC-91ED-898ABE73F23C}" destId="{AB36EB05-90EA-4878-BA5D-16399050D6F8}" srcOrd="0" destOrd="0" presId="urn:microsoft.com/office/officeart/2016/7/layout/LinearBlockProcessNumbered"/>
    <dgm:cxn modelId="{BD7BC986-43BC-4615-87BD-D65A01A4B198}" type="presParOf" srcId="{295D23DE-04A4-4BCC-91ED-898ABE73F23C}" destId="{027ADFC1-4843-4396-A2B1-206F535C1A74}" srcOrd="1" destOrd="0" presId="urn:microsoft.com/office/officeart/2016/7/layout/LinearBlockProcessNumbered"/>
    <dgm:cxn modelId="{6C61A207-4EA0-45DA-AF9F-8BAE076BA2C8}" type="presParOf" srcId="{295D23DE-04A4-4BCC-91ED-898ABE73F23C}" destId="{47ABDC3C-48FA-483F-ABCC-383FF3FC767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3d2" qsCatId="3D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fr" dirty="0"/>
            <a:t>Les jointures</a:t>
          </a:r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fr"/>
            <a:t>01</a:t>
          </a:r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fr" dirty="0"/>
            <a:t>Les fonctions d’aggrégation</a:t>
          </a:r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fr"/>
            <a:t>02</a:t>
          </a:r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fr" dirty="0"/>
            <a:t>Les fonctions chaines de caractères</a:t>
          </a:r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fr"/>
            <a:t>03</a:t>
          </a:r>
        </a:p>
      </dgm:t>
    </dgm:pt>
    <dgm:pt modelId="{3DEF398F-E9B5-4F8E-9243-D3903091B3C3}">
      <dgm:prSet/>
      <dgm:spPr/>
      <dgm:t>
        <a:bodyPr rtlCol="0"/>
        <a:lstStyle/>
        <a:p>
          <a:pPr rtl="0">
            <a:defRPr cap="all"/>
          </a:pPr>
          <a:r>
            <a:rPr lang="fr" dirty="0"/>
            <a:t>Les fonctions mathématiques</a:t>
          </a:r>
        </a:p>
      </dgm:t>
    </dgm:pt>
    <dgm:pt modelId="{C83BD74B-85AE-40CF-AF91-A020066CEBDB}" type="parTrans" cxnId="{ED91F4D4-C896-439F-B8F4-51D02D3AAE66}">
      <dgm:prSet/>
      <dgm:spPr/>
      <dgm:t>
        <a:bodyPr/>
        <a:lstStyle/>
        <a:p>
          <a:endParaRPr lang="fr-FR"/>
        </a:p>
      </dgm:t>
    </dgm:pt>
    <dgm:pt modelId="{C38BFEDB-6F70-4750-AE60-F358D54FCBE7}" type="sibTrans" cxnId="{ED91F4D4-C896-439F-B8F4-51D02D3AAE66}">
      <dgm:prSet phldrT="04" phldr="0"/>
      <dgm:spPr/>
      <dgm:t>
        <a:bodyPr/>
        <a:lstStyle/>
        <a:p>
          <a:r>
            <a:rPr lang="fr-FR"/>
            <a:t>04</a:t>
          </a:r>
        </a:p>
      </dgm:t>
    </dgm:pt>
    <dgm:pt modelId="{5C59EB32-87D7-4637-B893-89D12813D8EA}">
      <dgm:prSet/>
      <dgm:spPr/>
      <dgm:t>
        <a:bodyPr rtlCol="0"/>
        <a:lstStyle/>
        <a:p>
          <a:pPr rtl="0">
            <a:defRPr cap="all"/>
          </a:pPr>
          <a:r>
            <a:rPr lang="fr-FR" dirty="0"/>
            <a:t>L</a:t>
          </a:r>
          <a:r>
            <a:rPr lang="fr" dirty="0"/>
            <a:t>es fonctions dates et heures</a:t>
          </a:r>
        </a:p>
      </dgm:t>
    </dgm:pt>
    <dgm:pt modelId="{35A70381-3D7A-44FF-BC94-B0E4090407F1}" type="parTrans" cxnId="{8E3A4E1A-4812-4985-87FF-CA78240526D0}">
      <dgm:prSet/>
      <dgm:spPr/>
      <dgm:t>
        <a:bodyPr/>
        <a:lstStyle/>
        <a:p>
          <a:endParaRPr lang="fr-FR"/>
        </a:p>
      </dgm:t>
    </dgm:pt>
    <dgm:pt modelId="{D8C060D1-55DA-4193-A32A-252BF8F7B931}" type="sibTrans" cxnId="{8E3A4E1A-4812-4985-87FF-CA78240526D0}">
      <dgm:prSet phldrT="05" phldr="0"/>
      <dgm:spPr/>
      <dgm:t>
        <a:bodyPr/>
        <a:lstStyle/>
        <a:p>
          <a:r>
            <a:rPr lang="fr-FR"/>
            <a:t>05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5"/>
      <dgm:spPr/>
    </dgm:pt>
    <dgm:pt modelId="{BBA91679-4684-4A04-8AEB-03038C78A75C}" type="pres">
      <dgm:prSet presAssocID="{9C64CC83-643C-4E12-8F97-BC19DC031190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5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5"/>
      <dgm:spPr/>
    </dgm:pt>
    <dgm:pt modelId="{975C752B-C37A-4BA6-A3AE-2202A141404A}" type="pres">
      <dgm:prSet presAssocID="{EF449C32-A7AE-4099-9E9B-9E2F736A89CE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5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5"/>
      <dgm:spPr/>
    </dgm:pt>
    <dgm:pt modelId="{E20811D6-E5D4-4C9E-AABF-9E0E1902CA2C}" type="pres">
      <dgm:prSet presAssocID="{98E6DD7C-B953-4119-9F64-9914E467ECBF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5">
        <dgm:presLayoutVars>
          <dgm:bulletEnabled val="1"/>
        </dgm:presLayoutVars>
      </dgm:prSet>
      <dgm:spPr/>
    </dgm:pt>
    <dgm:pt modelId="{1F5A2138-969F-4016-B182-DC815A82431D}" type="pres">
      <dgm:prSet presAssocID="{98E6DD7C-B953-4119-9F64-9914E467ECBF}" presName="sibTrans" presStyleCnt="0"/>
      <dgm:spPr/>
    </dgm:pt>
    <dgm:pt modelId="{295D23DE-04A4-4BCC-91ED-898ABE73F23C}" type="pres">
      <dgm:prSet presAssocID="{3DEF398F-E9B5-4F8E-9243-D3903091B3C3}" presName="compositeNode" presStyleCnt="0">
        <dgm:presLayoutVars>
          <dgm:bulletEnabled val="1"/>
        </dgm:presLayoutVars>
      </dgm:prSet>
      <dgm:spPr/>
    </dgm:pt>
    <dgm:pt modelId="{AB36EB05-90EA-4878-BA5D-16399050D6F8}" type="pres">
      <dgm:prSet presAssocID="{3DEF398F-E9B5-4F8E-9243-D3903091B3C3}" presName="bgRect" presStyleLbl="alignNode1" presStyleIdx="3" presStyleCnt="5"/>
      <dgm:spPr/>
    </dgm:pt>
    <dgm:pt modelId="{027ADFC1-4843-4396-A2B1-206F535C1A74}" type="pres">
      <dgm:prSet presAssocID="{C38BFEDB-6F70-4750-AE60-F358D54FCBE7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47ABDC3C-48FA-483F-ABCC-383FF3FC7675}" type="pres">
      <dgm:prSet presAssocID="{3DEF398F-E9B5-4F8E-9243-D3903091B3C3}" presName="nodeRect" presStyleLbl="alignNode1" presStyleIdx="3" presStyleCnt="5">
        <dgm:presLayoutVars>
          <dgm:bulletEnabled val="1"/>
        </dgm:presLayoutVars>
      </dgm:prSet>
      <dgm:spPr/>
    </dgm:pt>
    <dgm:pt modelId="{22D97ACF-3307-4726-B945-6FDB3559F269}" type="pres">
      <dgm:prSet presAssocID="{C38BFEDB-6F70-4750-AE60-F358D54FCBE7}" presName="sibTrans" presStyleCnt="0"/>
      <dgm:spPr/>
    </dgm:pt>
    <dgm:pt modelId="{EF1D3448-3D8E-4301-8EE2-1A2336E069F4}" type="pres">
      <dgm:prSet presAssocID="{5C59EB32-87D7-4637-B893-89D12813D8EA}" presName="compositeNode" presStyleCnt="0">
        <dgm:presLayoutVars>
          <dgm:bulletEnabled val="1"/>
        </dgm:presLayoutVars>
      </dgm:prSet>
      <dgm:spPr/>
    </dgm:pt>
    <dgm:pt modelId="{B61199B1-8611-4787-B258-8407AC665990}" type="pres">
      <dgm:prSet presAssocID="{5C59EB32-87D7-4637-B893-89D12813D8EA}" presName="bgRect" presStyleLbl="alignNode1" presStyleIdx="4" presStyleCnt="5"/>
      <dgm:spPr/>
    </dgm:pt>
    <dgm:pt modelId="{F2F39682-58A3-4903-81C0-CFF326E35776}" type="pres">
      <dgm:prSet presAssocID="{D8C060D1-55DA-4193-A32A-252BF8F7B931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6F3166EE-C542-456C-952D-B376FD40346A}" type="pres">
      <dgm:prSet presAssocID="{5C59EB32-87D7-4637-B893-89D12813D8EA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8E3A4E1A-4812-4985-87FF-CA78240526D0}" srcId="{8AA20905-3954-474B-A606-562BCA026DC1}" destId="{5C59EB32-87D7-4637-B893-89D12813D8EA}" srcOrd="4" destOrd="0" parTransId="{35A70381-3D7A-44FF-BC94-B0E4090407F1}" sibTransId="{D8C060D1-55DA-4193-A32A-252BF8F7B931}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1B36C046-A026-4DF8-8CB5-A1A32943FA38}" type="presOf" srcId="{3DEF398F-E9B5-4F8E-9243-D3903091B3C3}" destId="{AB36EB05-90EA-4878-BA5D-16399050D6F8}" srcOrd="0" destOrd="0" presId="urn:microsoft.com/office/officeart/2016/7/layout/LinearBlockProcessNumbered"/>
    <dgm:cxn modelId="{CBF2FA6C-4AF8-4F6B-88A9-C97D8DCB0EAB}" type="presOf" srcId="{5C59EB32-87D7-4637-B893-89D12813D8EA}" destId="{6F3166EE-C542-456C-952D-B376FD40346A}" srcOrd="1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52596280-A1E1-4436-934A-8F1C51FBEDDF}" type="presOf" srcId="{5C59EB32-87D7-4637-B893-89D12813D8EA}" destId="{B61199B1-8611-4787-B258-8407AC665990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6649B5CD-CA69-4E6E-B3B4-41B25AD63C33}" type="presOf" srcId="{D8C060D1-55DA-4193-A32A-252BF8F7B931}" destId="{F2F39682-58A3-4903-81C0-CFF326E35776}" srcOrd="0" destOrd="0" presId="urn:microsoft.com/office/officeart/2016/7/layout/LinearBlockProcessNumbered"/>
    <dgm:cxn modelId="{ED91F4D4-C896-439F-B8F4-51D02D3AAE66}" srcId="{8AA20905-3954-474B-A606-562BCA026DC1}" destId="{3DEF398F-E9B5-4F8E-9243-D3903091B3C3}" srcOrd="3" destOrd="0" parTransId="{C83BD74B-85AE-40CF-AF91-A020066CEBDB}" sibTransId="{C38BFEDB-6F70-4750-AE60-F358D54FCBE7}"/>
    <dgm:cxn modelId="{8838B0D6-72F7-4EA9-A981-3825602A464A}" type="presOf" srcId="{C38BFEDB-6F70-4750-AE60-F358D54FCBE7}" destId="{027ADFC1-4843-4396-A2B1-206F535C1A74}" srcOrd="0" destOrd="0" presId="urn:microsoft.com/office/officeart/2016/7/layout/LinearBlockProcessNumbered"/>
    <dgm:cxn modelId="{0F9C72E8-65B0-481A-93AF-EA2AEF6397D4}" type="presOf" srcId="{3DEF398F-E9B5-4F8E-9243-D3903091B3C3}" destId="{47ABDC3C-48FA-483F-ABCC-383FF3FC7675}" srcOrd="1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5E41EB3C-AFF7-475A-9505-BF633782BB40}" type="presParOf" srcId="{579698BD-D232-4926-8D7B-29A69B90858B}" destId="{1F5A2138-969F-4016-B182-DC815A82431D}" srcOrd="5" destOrd="0" presId="urn:microsoft.com/office/officeart/2016/7/layout/LinearBlockProcessNumbered"/>
    <dgm:cxn modelId="{AF560306-2521-4CB9-9A99-A86475CA7A25}" type="presParOf" srcId="{579698BD-D232-4926-8D7B-29A69B90858B}" destId="{295D23DE-04A4-4BCC-91ED-898ABE73F23C}" srcOrd="6" destOrd="0" presId="urn:microsoft.com/office/officeart/2016/7/layout/LinearBlockProcessNumbered"/>
    <dgm:cxn modelId="{B42212BC-8F49-4CB3-B03D-68534CB3F578}" type="presParOf" srcId="{295D23DE-04A4-4BCC-91ED-898ABE73F23C}" destId="{AB36EB05-90EA-4878-BA5D-16399050D6F8}" srcOrd="0" destOrd="0" presId="urn:microsoft.com/office/officeart/2016/7/layout/LinearBlockProcessNumbered"/>
    <dgm:cxn modelId="{BD7BC986-43BC-4615-87BD-D65A01A4B198}" type="presParOf" srcId="{295D23DE-04A4-4BCC-91ED-898ABE73F23C}" destId="{027ADFC1-4843-4396-A2B1-206F535C1A74}" srcOrd="1" destOrd="0" presId="urn:microsoft.com/office/officeart/2016/7/layout/LinearBlockProcessNumbered"/>
    <dgm:cxn modelId="{6C61A207-4EA0-45DA-AF9F-8BAE076BA2C8}" type="presParOf" srcId="{295D23DE-04A4-4BCC-91ED-898ABE73F23C}" destId="{47ABDC3C-48FA-483F-ABCC-383FF3FC7675}" srcOrd="2" destOrd="0" presId="urn:microsoft.com/office/officeart/2016/7/layout/LinearBlockProcessNumbered"/>
    <dgm:cxn modelId="{CF60506B-A822-4F0D-9A84-A03C97EF5409}" type="presParOf" srcId="{579698BD-D232-4926-8D7B-29A69B90858B}" destId="{22D97ACF-3307-4726-B945-6FDB3559F269}" srcOrd="7" destOrd="0" presId="urn:microsoft.com/office/officeart/2016/7/layout/LinearBlockProcessNumbered"/>
    <dgm:cxn modelId="{6E0453B1-69C8-4EF2-96F1-CEA5DCFCA3B7}" type="presParOf" srcId="{579698BD-D232-4926-8D7B-29A69B90858B}" destId="{EF1D3448-3D8E-4301-8EE2-1A2336E069F4}" srcOrd="8" destOrd="0" presId="urn:microsoft.com/office/officeart/2016/7/layout/LinearBlockProcessNumbered"/>
    <dgm:cxn modelId="{1E226E38-3820-44ED-8883-1CB8E283D061}" type="presParOf" srcId="{EF1D3448-3D8E-4301-8EE2-1A2336E069F4}" destId="{B61199B1-8611-4787-B258-8407AC665990}" srcOrd="0" destOrd="0" presId="urn:microsoft.com/office/officeart/2016/7/layout/LinearBlockProcessNumbered"/>
    <dgm:cxn modelId="{B14AE1AB-FA23-46E5-832C-B4B9D0AB7BA3}" type="presParOf" srcId="{EF1D3448-3D8E-4301-8EE2-1A2336E069F4}" destId="{F2F39682-58A3-4903-81C0-CFF326E35776}" srcOrd="1" destOrd="0" presId="urn:microsoft.com/office/officeart/2016/7/layout/LinearBlockProcessNumbered"/>
    <dgm:cxn modelId="{5F4D644B-3978-40A7-B9A7-95DA61D1E88F}" type="presParOf" srcId="{EF1D3448-3D8E-4301-8EE2-1A2336E069F4}" destId="{6F3166EE-C542-456C-952D-B376FD40346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202" y="245685"/>
          <a:ext cx="2444055" cy="293286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 dirty="0"/>
            <a:t>lire</a:t>
          </a:r>
          <a:endParaRPr lang="fr" sz="2600" kern="1200" dirty="0"/>
        </a:p>
      </dsp:txBody>
      <dsp:txXfrm>
        <a:off x="202" y="1418831"/>
        <a:ext cx="2444055" cy="1759719"/>
      </dsp:txXfrm>
    </dsp:sp>
    <dsp:sp modelId="{BBA91679-4684-4A04-8AEB-03038C78A75C}">
      <dsp:nvSpPr>
        <dsp:cNvPr id="0" name=""/>
        <dsp:cNvSpPr/>
      </dsp:nvSpPr>
      <dsp:spPr>
        <a:xfrm>
          <a:off x="202" y="245685"/>
          <a:ext cx="2444055" cy="1173146"/>
        </a:xfrm>
        <a:prstGeom prst="rect">
          <a:avLst/>
        </a:prstGeom>
        <a:noFill/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6600" kern="1200"/>
            <a:t>01</a:t>
          </a:r>
        </a:p>
      </dsp:txBody>
      <dsp:txXfrm>
        <a:off x="202" y="245685"/>
        <a:ext cx="2444055" cy="1173146"/>
      </dsp:txXfrm>
    </dsp:sp>
    <dsp:sp modelId="{00AE7F27-0E5D-4AFB-ACD6-B5A19E79EA42}">
      <dsp:nvSpPr>
        <dsp:cNvPr id="0" name=""/>
        <dsp:cNvSpPr/>
      </dsp:nvSpPr>
      <dsp:spPr>
        <a:xfrm>
          <a:off x="2639782" y="245685"/>
          <a:ext cx="2444055" cy="293286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 dirty="0"/>
            <a:t>I</a:t>
          </a:r>
          <a:r>
            <a:rPr lang="fr" sz="2600" kern="1200" dirty="0"/>
            <a:t>nsérer</a:t>
          </a:r>
        </a:p>
      </dsp:txBody>
      <dsp:txXfrm>
        <a:off x="2639782" y="1418831"/>
        <a:ext cx="2444055" cy="1759719"/>
      </dsp:txXfrm>
    </dsp:sp>
    <dsp:sp modelId="{975C752B-C37A-4BA6-A3AE-2202A141404A}">
      <dsp:nvSpPr>
        <dsp:cNvPr id="0" name=""/>
        <dsp:cNvSpPr/>
      </dsp:nvSpPr>
      <dsp:spPr>
        <a:xfrm>
          <a:off x="2639782" y="245685"/>
          <a:ext cx="2444055" cy="1173146"/>
        </a:xfrm>
        <a:prstGeom prst="rect">
          <a:avLst/>
        </a:prstGeom>
        <a:noFill/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6600" kern="1200"/>
            <a:t>02</a:t>
          </a:r>
        </a:p>
      </dsp:txBody>
      <dsp:txXfrm>
        <a:off x="2639782" y="245685"/>
        <a:ext cx="2444055" cy="1173146"/>
      </dsp:txXfrm>
    </dsp:sp>
    <dsp:sp modelId="{CAD62F17-E99D-4FEF-B376-961CA4CB20EB}">
      <dsp:nvSpPr>
        <dsp:cNvPr id="0" name=""/>
        <dsp:cNvSpPr/>
      </dsp:nvSpPr>
      <dsp:spPr>
        <a:xfrm>
          <a:off x="5279362" y="245685"/>
          <a:ext cx="2444055" cy="29328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2600" kern="1200" dirty="0"/>
            <a:t>modifier</a:t>
          </a:r>
        </a:p>
      </dsp:txBody>
      <dsp:txXfrm>
        <a:off x="5279362" y="1418831"/>
        <a:ext cx="2444055" cy="1759719"/>
      </dsp:txXfrm>
    </dsp:sp>
    <dsp:sp modelId="{E20811D6-E5D4-4C9E-AABF-9E0E1902CA2C}">
      <dsp:nvSpPr>
        <dsp:cNvPr id="0" name=""/>
        <dsp:cNvSpPr/>
      </dsp:nvSpPr>
      <dsp:spPr>
        <a:xfrm>
          <a:off x="5279362" y="245685"/>
          <a:ext cx="2444055" cy="1173146"/>
        </a:xfrm>
        <a:prstGeom prst="rect">
          <a:avLst/>
        </a:prstGeom>
        <a:noFill/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6600" kern="1200"/>
            <a:t>03</a:t>
          </a:r>
        </a:p>
      </dsp:txBody>
      <dsp:txXfrm>
        <a:off x="5279362" y="245685"/>
        <a:ext cx="2444055" cy="1173146"/>
      </dsp:txXfrm>
    </dsp:sp>
    <dsp:sp modelId="{AB36EB05-90EA-4878-BA5D-16399050D6F8}">
      <dsp:nvSpPr>
        <dsp:cNvPr id="0" name=""/>
        <dsp:cNvSpPr/>
      </dsp:nvSpPr>
      <dsp:spPr>
        <a:xfrm>
          <a:off x="7918942" y="245685"/>
          <a:ext cx="2444055" cy="293286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rtlCol="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2600" kern="1200" dirty="0"/>
            <a:t>supprimer</a:t>
          </a:r>
        </a:p>
      </dsp:txBody>
      <dsp:txXfrm>
        <a:off x="7918942" y="1418831"/>
        <a:ext cx="2444055" cy="1759719"/>
      </dsp:txXfrm>
    </dsp:sp>
    <dsp:sp modelId="{027ADFC1-4843-4396-A2B1-206F535C1A74}">
      <dsp:nvSpPr>
        <dsp:cNvPr id="0" name=""/>
        <dsp:cNvSpPr/>
      </dsp:nvSpPr>
      <dsp:spPr>
        <a:xfrm>
          <a:off x="7918942" y="245685"/>
          <a:ext cx="2444055" cy="1173146"/>
        </a:xfrm>
        <a:prstGeom prst="rect">
          <a:avLst/>
        </a:prstGeom>
        <a:noFill/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600" kern="1200"/>
            <a:t>04</a:t>
          </a:r>
        </a:p>
      </dsp:txBody>
      <dsp:txXfrm>
        <a:off x="7918942" y="245685"/>
        <a:ext cx="2444055" cy="1173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6223" y="544740"/>
          <a:ext cx="1945630" cy="23347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185" tIns="0" rIns="192185" bIns="3302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600" kern="1200" dirty="0"/>
            <a:t>Les jointures</a:t>
          </a:r>
        </a:p>
      </dsp:txBody>
      <dsp:txXfrm>
        <a:off x="6223" y="1478642"/>
        <a:ext cx="1945630" cy="1400853"/>
      </dsp:txXfrm>
    </dsp:sp>
    <dsp:sp modelId="{BBA91679-4684-4A04-8AEB-03038C78A75C}">
      <dsp:nvSpPr>
        <dsp:cNvPr id="0" name=""/>
        <dsp:cNvSpPr/>
      </dsp:nvSpPr>
      <dsp:spPr>
        <a:xfrm>
          <a:off x="6223" y="544740"/>
          <a:ext cx="1945630" cy="933902"/>
        </a:xfrm>
        <a:prstGeom prst="rect">
          <a:avLst/>
        </a:prstGeom>
        <a:noFill/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185" tIns="165100" rIns="192185" bIns="165100" numCol="1" spcCol="1270" rtlCol="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4800" kern="1200"/>
            <a:t>01</a:t>
          </a:r>
        </a:p>
      </dsp:txBody>
      <dsp:txXfrm>
        <a:off x="6223" y="544740"/>
        <a:ext cx="1945630" cy="933902"/>
      </dsp:txXfrm>
    </dsp:sp>
    <dsp:sp modelId="{00AE7F27-0E5D-4AFB-ACD6-B5A19E79EA42}">
      <dsp:nvSpPr>
        <dsp:cNvPr id="0" name=""/>
        <dsp:cNvSpPr/>
      </dsp:nvSpPr>
      <dsp:spPr>
        <a:xfrm>
          <a:off x="2107504" y="544740"/>
          <a:ext cx="1945630" cy="23347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185" tIns="0" rIns="192185" bIns="3302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600" kern="1200" dirty="0"/>
            <a:t>Les fonctions d’aggrégation</a:t>
          </a:r>
        </a:p>
      </dsp:txBody>
      <dsp:txXfrm>
        <a:off x="2107504" y="1478642"/>
        <a:ext cx="1945630" cy="1400853"/>
      </dsp:txXfrm>
    </dsp:sp>
    <dsp:sp modelId="{975C752B-C37A-4BA6-A3AE-2202A141404A}">
      <dsp:nvSpPr>
        <dsp:cNvPr id="0" name=""/>
        <dsp:cNvSpPr/>
      </dsp:nvSpPr>
      <dsp:spPr>
        <a:xfrm>
          <a:off x="2107504" y="544740"/>
          <a:ext cx="1945630" cy="933902"/>
        </a:xfrm>
        <a:prstGeom prst="rect">
          <a:avLst/>
        </a:prstGeom>
        <a:noFill/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185" tIns="165100" rIns="192185" bIns="165100" numCol="1" spcCol="1270" rtlCol="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4800" kern="1200"/>
            <a:t>02</a:t>
          </a:r>
        </a:p>
      </dsp:txBody>
      <dsp:txXfrm>
        <a:off x="2107504" y="544740"/>
        <a:ext cx="1945630" cy="933902"/>
      </dsp:txXfrm>
    </dsp:sp>
    <dsp:sp modelId="{CAD62F17-E99D-4FEF-B376-961CA4CB20EB}">
      <dsp:nvSpPr>
        <dsp:cNvPr id="0" name=""/>
        <dsp:cNvSpPr/>
      </dsp:nvSpPr>
      <dsp:spPr>
        <a:xfrm>
          <a:off x="4208784" y="544740"/>
          <a:ext cx="1945630" cy="23347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185" tIns="0" rIns="192185" bIns="3302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600" kern="1200" dirty="0"/>
            <a:t>Les fonctions chaines de caractères</a:t>
          </a:r>
        </a:p>
      </dsp:txBody>
      <dsp:txXfrm>
        <a:off x="4208784" y="1478642"/>
        <a:ext cx="1945630" cy="1400853"/>
      </dsp:txXfrm>
    </dsp:sp>
    <dsp:sp modelId="{E20811D6-E5D4-4C9E-AABF-9E0E1902CA2C}">
      <dsp:nvSpPr>
        <dsp:cNvPr id="0" name=""/>
        <dsp:cNvSpPr/>
      </dsp:nvSpPr>
      <dsp:spPr>
        <a:xfrm>
          <a:off x="4208784" y="544740"/>
          <a:ext cx="1945630" cy="933902"/>
        </a:xfrm>
        <a:prstGeom prst="rect">
          <a:avLst/>
        </a:prstGeom>
        <a:noFill/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185" tIns="165100" rIns="192185" bIns="165100" numCol="1" spcCol="1270" rtlCol="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4800" kern="1200"/>
            <a:t>03</a:t>
          </a:r>
        </a:p>
      </dsp:txBody>
      <dsp:txXfrm>
        <a:off x="4208784" y="544740"/>
        <a:ext cx="1945630" cy="933902"/>
      </dsp:txXfrm>
    </dsp:sp>
    <dsp:sp modelId="{AB36EB05-90EA-4878-BA5D-16399050D6F8}">
      <dsp:nvSpPr>
        <dsp:cNvPr id="0" name=""/>
        <dsp:cNvSpPr/>
      </dsp:nvSpPr>
      <dsp:spPr>
        <a:xfrm>
          <a:off x="6310065" y="544740"/>
          <a:ext cx="1945630" cy="23347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185" tIns="0" rIns="192185" bIns="3302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" sz="1600" kern="1200" dirty="0"/>
            <a:t>Les fonctions mathématiques</a:t>
          </a:r>
        </a:p>
      </dsp:txBody>
      <dsp:txXfrm>
        <a:off x="6310065" y="1478642"/>
        <a:ext cx="1945630" cy="1400853"/>
      </dsp:txXfrm>
    </dsp:sp>
    <dsp:sp modelId="{027ADFC1-4843-4396-A2B1-206F535C1A74}">
      <dsp:nvSpPr>
        <dsp:cNvPr id="0" name=""/>
        <dsp:cNvSpPr/>
      </dsp:nvSpPr>
      <dsp:spPr>
        <a:xfrm>
          <a:off x="6310065" y="544740"/>
          <a:ext cx="1945630" cy="933902"/>
        </a:xfrm>
        <a:prstGeom prst="rect">
          <a:avLst/>
        </a:prstGeom>
        <a:noFill/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185" tIns="165100" rIns="19218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04</a:t>
          </a:r>
        </a:p>
      </dsp:txBody>
      <dsp:txXfrm>
        <a:off x="6310065" y="544740"/>
        <a:ext cx="1945630" cy="933902"/>
      </dsp:txXfrm>
    </dsp:sp>
    <dsp:sp modelId="{B61199B1-8611-4787-B258-8407AC665990}">
      <dsp:nvSpPr>
        <dsp:cNvPr id="0" name=""/>
        <dsp:cNvSpPr/>
      </dsp:nvSpPr>
      <dsp:spPr>
        <a:xfrm>
          <a:off x="8411345" y="544740"/>
          <a:ext cx="1945630" cy="23347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185" tIns="0" rIns="192185" bIns="3302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L</a:t>
          </a:r>
          <a:r>
            <a:rPr lang="fr" sz="1600" kern="1200" dirty="0"/>
            <a:t>es fonctions dates et heures</a:t>
          </a:r>
        </a:p>
      </dsp:txBody>
      <dsp:txXfrm>
        <a:off x="8411345" y="1478642"/>
        <a:ext cx="1945630" cy="1400853"/>
      </dsp:txXfrm>
    </dsp:sp>
    <dsp:sp modelId="{F2F39682-58A3-4903-81C0-CFF326E35776}">
      <dsp:nvSpPr>
        <dsp:cNvPr id="0" name=""/>
        <dsp:cNvSpPr/>
      </dsp:nvSpPr>
      <dsp:spPr>
        <a:xfrm>
          <a:off x="8411345" y="544740"/>
          <a:ext cx="1945630" cy="933902"/>
        </a:xfrm>
        <a:prstGeom prst="rect">
          <a:avLst/>
        </a:prstGeom>
        <a:noFill/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185" tIns="165100" rIns="19218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05</a:t>
          </a:r>
        </a:p>
      </dsp:txBody>
      <dsp:txXfrm>
        <a:off x="8411345" y="544740"/>
        <a:ext cx="1945630" cy="933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E369ED-7387-4991-ACC3-462A09193407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FE2DEA-50D1-4FBC-833B-64DE3548015C}" type="datetime1">
              <a:rPr lang="fr-FR" smtClean="0"/>
              <a:t>11/10/2021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765520-6E07-4474-B65D-80EFEC7E1B73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7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A547DE-0BAD-4ACE-8E73-676DE4F43F23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8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643C94-4C15-4991-988E-CC4F6021FC7C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4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F2280F-B983-48D5-A990-D6F2506DE6D5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18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EF5840-517F-44F4-876E-57CDFE3D6418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00950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4D0FE2-C27F-4847-8837-780863AA8A72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46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EF5840-517F-44F4-876E-57CDFE3D6418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13397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EF5840-517F-44F4-876E-57CDFE3D6418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10535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EF5840-517F-44F4-876E-57CDFE3D6418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55122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094AD0-F424-4FFB-98B8-BDBD0ED0D09C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05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fr" dirty="0"/>
              <a:t>Modifiez les styles du texte du masque</a:t>
            </a:r>
          </a:p>
          <a:p>
            <a:pPr lvl="1" rtl="0"/>
            <a:r>
              <a:rPr lang="fr" dirty="0"/>
              <a:t>Deuxième niveau</a:t>
            </a:r>
          </a:p>
          <a:p>
            <a:pPr lvl="2" rtl="0"/>
            <a:r>
              <a:rPr lang="fr" dirty="0"/>
              <a:t>Troisième niveau</a:t>
            </a:r>
          </a:p>
          <a:p>
            <a:pPr lvl="3" rtl="0"/>
            <a:r>
              <a:rPr lang="fr" dirty="0"/>
              <a:t>Quatrième niveau</a:t>
            </a:r>
          </a:p>
          <a:p>
            <a:pPr lvl="4" rtl="0"/>
            <a:r>
              <a:rPr lang="fr" dirty="0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A7AC6-29D6-4E4A-9E2D-506FA450F669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7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EF5840-517F-44F4-876E-57CDFE3D6418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8573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EF5840-517F-44F4-876E-57CDFE3D6418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22126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EF5840-517F-44F4-876E-57CDFE3D6418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2437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EF5840-517F-44F4-876E-57CDFE3D6418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4748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EF5840-517F-44F4-876E-57CDFE3D6418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09166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BB18EB-0F08-4D52-B1C1-2BBAC704D682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EF5840-517F-44F4-876E-57CDFE3D6418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50526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CD2BD9D-9B72-48E5-8E98-62EA1FDA6E9A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8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A7EF5840-517F-44F4-876E-57CDFE3D6418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3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hyperlink" Target="https://sql.sh/cours/sele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ritecode.fr/" TargetMode="External"/><Relationship Id="rId4" Type="http://schemas.openxmlformats.org/officeDocument/2006/relationships/hyperlink" Target="https://pf.vos-competences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localhost/phpmyadmin/index.php?route=/database/operations&amp;server=1&amp;db=information_schema&amp;" TargetMode="External"/><Relationship Id="rId5" Type="http://schemas.openxmlformats.org/officeDocument/2006/relationships/image" Target="../media/image8.gif"/><Relationship Id="rId4" Type="http://schemas.openxmlformats.org/officeDocument/2006/relationships/hyperlink" Target="http://localhost/phpmyadmin/index.php?route=/table/sql&amp;db=stock&amp;table=artic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index.php?route=/table/sql&amp;db=stock&amp;table=article" TargetMode="External"/><Relationship Id="rId2" Type="http://schemas.openxmlformats.org/officeDocument/2006/relationships/hyperlink" Target="http://localhost/phpmyadmin/index.php?route=/database/structure&amp;server=1&amp;db=information_schema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hyperlink" Target="http://localhost/phpmyadmin/index.php?route=/database/operations&amp;server=1&amp;db=information_schema&amp;" TargetMode="Externa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Image contenant une tasse, du café, de la nourriture, une boisson&#10;&#10;Description générée automatiquement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5218" y="11"/>
            <a:ext cx="4876782" cy="27431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fr" sz="7200" dirty="0"/>
              <a:t>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fr-FR" sz="2400" dirty="0" err="1"/>
              <a:t>Structured</a:t>
            </a:r>
            <a:r>
              <a:rPr lang="fr-FR" sz="2400" dirty="0"/>
              <a:t> </a:t>
            </a:r>
            <a:r>
              <a:rPr lang="fr-FR" sz="2400" dirty="0" err="1"/>
              <a:t>Query</a:t>
            </a:r>
            <a:r>
              <a:rPr lang="fr-FR" sz="2400" dirty="0"/>
              <a:t> </a:t>
            </a:r>
            <a:r>
              <a:rPr lang="fr-FR" sz="2400" dirty="0" err="1"/>
              <a:t>Language</a:t>
            </a:r>
            <a:endParaRPr lang="fr" sz="24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4EC90D2-D94E-4FE1-8D1A-9DC8D1774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0000" y="2160000"/>
            <a:ext cx="3700755" cy="1144294"/>
          </a:xfrm>
        </p:spPr>
        <p:txBody>
          <a:bodyPr>
            <a:normAutofit/>
          </a:bodyPr>
          <a:lstStyle/>
          <a:p>
            <a:pPr algn="l"/>
            <a:r>
              <a:rPr lang="fr-FR" sz="5400" dirty="0" err="1"/>
              <a:t>delete</a:t>
            </a:r>
            <a:endParaRPr lang="fr-FR" sz="54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CB6F13-8CC4-4ECE-BB13-FE892E6F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94AD0-F424-4FFB-98B8-BDBD0ED0D09C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45A4C719-286A-4F0D-B195-D44E25B4F4EE}"/>
              </a:ext>
            </a:extLst>
          </p:cNvPr>
          <p:cNvSpPr txBox="1">
            <a:spLocks/>
          </p:cNvSpPr>
          <p:nvPr/>
        </p:nvSpPr>
        <p:spPr>
          <a:xfrm>
            <a:off x="4849463" y="2232434"/>
            <a:ext cx="6200163" cy="61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DELETE FROM ‘table’ WHERE </a:t>
            </a:r>
            <a:r>
              <a:rPr lang="fr-FR" i="1" dirty="0"/>
              <a:t>condition</a:t>
            </a:r>
            <a:r>
              <a:rPr lang="fr-FR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DD8377-2CDF-4EE0-B691-BED1CD80C61E}"/>
              </a:ext>
            </a:extLst>
          </p:cNvPr>
          <p:cNvSpPr txBox="1"/>
          <p:nvPr/>
        </p:nvSpPr>
        <p:spPr>
          <a:xfrm>
            <a:off x="991229" y="4139397"/>
            <a:ext cx="3700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DELETE FROM table </a:t>
            </a:r>
          </a:p>
          <a:p>
            <a:r>
              <a:rPr lang="en-US" dirty="0"/>
              <a:t>WHERE condition</a:t>
            </a:r>
          </a:p>
        </p:txBody>
      </p:sp>
      <p:pic>
        <p:nvPicPr>
          <p:cNvPr id="11" name="Graphique 10" descr="Eine Glühlampe">
            <a:extLst>
              <a:ext uri="{FF2B5EF4-FFF2-40B4-BE49-F238E27FC236}">
                <a16:creationId xmlns:a16="http://schemas.microsoft.com/office/drawing/2014/main" id="{4A5D270A-D250-4B5E-B337-C1E36EF7E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7" y="3984145"/>
            <a:ext cx="836428" cy="83642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AF61A4D-C7E4-4E9C-A0E2-C92E6C98EC50}"/>
              </a:ext>
            </a:extLst>
          </p:cNvPr>
          <p:cNvSpPr txBox="1"/>
          <p:nvPr/>
        </p:nvSpPr>
        <p:spPr>
          <a:xfrm>
            <a:off x="991228" y="5548398"/>
            <a:ext cx="3522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TRUNCATE TABLE ` article `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2A73776-0CBE-44EC-A43D-EC50602C0703}"/>
              </a:ext>
            </a:extLst>
          </p:cNvPr>
          <p:cNvSpPr txBox="1"/>
          <p:nvPr/>
        </p:nvSpPr>
        <p:spPr>
          <a:xfrm>
            <a:off x="991229" y="5109364"/>
            <a:ext cx="3522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DELETE FROM `article`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1EF3039-E854-48C2-9BAC-FC59B61B71D6}"/>
              </a:ext>
            </a:extLst>
          </p:cNvPr>
          <p:cNvSpPr txBox="1"/>
          <p:nvPr/>
        </p:nvSpPr>
        <p:spPr>
          <a:xfrm>
            <a:off x="4849462" y="5048071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Ces requêtes sont similaires. La différence majeure étant que la commande TRUNCATE va </a:t>
            </a:r>
            <a:r>
              <a:rPr lang="fr-FR" dirty="0" err="1"/>
              <a:t>ré-initialiser</a:t>
            </a:r>
            <a:r>
              <a:rPr lang="fr-FR" dirty="0"/>
              <a:t> l’auto-incrémente s’il y en a un. Tandis que la commande DELETE ne </a:t>
            </a:r>
            <a:r>
              <a:rPr lang="fr-FR" dirty="0" err="1"/>
              <a:t>ré-initialise</a:t>
            </a:r>
            <a:r>
              <a:rPr lang="fr-FR" dirty="0"/>
              <a:t> pas l’</a:t>
            </a:r>
            <a:r>
              <a:rPr lang="fr-FR" dirty="0" err="1"/>
              <a:t>auto-incrément</a:t>
            </a:r>
            <a:r>
              <a:rPr lang="fr-FR" dirty="0"/>
              <a:t>.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A33F2E4-8D35-42EE-974A-33BCF8C01CD3}"/>
              </a:ext>
            </a:extLst>
          </p:cNvPr>
          <p:cNvGrpSpPr/>
          <p:nvPr/>
        </p:nvGrpSpPr>
        <p:grpSpPr>
          <a:xfrm>
            <a:off x="1148400" y="1105200"/>
            <a:ext cx="3420000" cy="900000"/>
            <a:chOff x="7918942" y="245685"/>
            <a:chExt cx="2444055" cy="293286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61EC83-F54D-4D1C-BA69-E7945315FB01}"/>
                </a:ext>
              </a:extLst>
            </p:cNvPr>
            <p:cNvSpPr/>
            <p:nvPr/>
          </p:nvSpPr>
          <p:spPr>
            <a:xfrm>
              <a:off x="7918942" y="245685"/>
              <a:ext cx="2444055" cy="2932866"/>
            </a:xfrm>
            <a:prstGeom prst="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3E26D17-66EE-42C7-8B38-C96D6ECDA47F}"/>
                </a:ext>
              </a:extLst>
            </p:cNvPr>
            <p:cNvSpPr txBox="1"/>
            <p:nvPr/>
          </p:nvSpPr>
          <p:spPr>
            <a:xfrm>
              <a:off x="7918942" y="1418831"/>
              <a:ext cx="2444055" cy="17597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418" tIns="0" rIns="241418" bIns="330200" numCol="1" spcCol="1270" rtlCol="0" anchor="t" anchorCtr="0">
              <a:noAutofit/>
            </a:bodyPr>
            <a:lstStyle/>
            <a:p>
              <a:pPr marL="0" lvl="0" indent="0" algn="l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" sz="2600" kern="1200" dirty="0"/>
                <a:t>supprimer</a:t>
              </a: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283F68E1-C46B-4B14-A787-6C354FC66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175" y="3255176"/>
            <a:ext cx="6668143" cy="93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0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36D81-E001-40EC-A7AF-8A6EC3F6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liens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E9989-F3B1-4EA7-B4C5-8CE6F3DFA8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https://sql.sh/cours/select</a:t>
            </a:r>
            <a:endParaRPr lang="fr-FR" dirty="0"/>
          </a:p>
          <a:p>
            <a:r>
              <a:rPr lang="fr-FR" dirty="0">
                <a:hlinkClick r:id="rId3"/>
              </a:rPr>
              <a:t>https://www.w3schools.com/sql/default.asp</a:t>
            </a:r>
            <a:endParaRPr lang="fr-FR" dirty="0"/>
          </a:p>
          <a:p>
            <a:r>
              <a:rPr lang="fr-FR" dirty="0">
                <a:hlinkClick r:id="rId4"/>
              </a:rPr>
              <a:t>https://pf.vos-competences.com/</a:t>
            </a:r>
            <a:endParaRPr lang="fr-FR" dirty="0"/>
          </a:p>
          <a:p>
            <a:r>
              <a:rPr lang="fr-FR" dirty="0">
                <a:hlinkClick r:id="rId5"/>
              </a:rPr>
              <a:t>https://writecode.fr/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004ACE-24C4-4AFC-BBCC-71A317E2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EF5840-517F-44F4-876E-57CDFE3D6418}" type="datetime1">
              <a:rPr lang="fr-FR" smtClean="0"/>
              <a:t>11/10/2021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6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E623A74-0A6E-4074-BE42-911BC5FA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FCA0AB-8617-4A41-8E85-000E04AA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EF5840-517F-44F4-876E-57CDFE3D6418}" type="datetime1">
              <a:rPr lang="fr-FR" smtClean="0"/>
              <a:t>11/10/2021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3BA67C-8771-4723-A2C7-5690B45A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86" y="2057281"/>
            <a:ext cx="6306937" cy="354765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7ACA697-C047-4C67-A3F8-C0839A2B4B31}"/>
              </a:ext>
            </a:extLst>
          </p:cNvPr>
          <p:cNvSpPr txBox="1"/>
          <p:nvPr/>
        </p:nvSpPr>
        <p:spPr>
          <a:xfrm>
            <a:off x="154801" y="3831107"/>
            <a:ext cx="3700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 bonus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offert</a:t>
            </a:r>
            <a:r>
              <a:rPr lang="en-US" dirty="0"/>
              <a:t>!</a:t>
            </a:r>
          </a:p>
          <a:p>
            <a:r>
              <a:rPr lang="en-US" dirty="0"/>
              <a:t>Consulter les pages qui </a:t>
            </a:r>
            <a:r>
              <a:rPr lang="en-US" dirty="0" err="1"/>
              <a:t>suivent</a:t>
            </a:r>
            <a:r>
              <a:rPr lang="en-US" dirty="0"/>
              <a:t>!</a:t>
            </a:r>
          </a:p>
        </p:txBody>
      </p:sp>
      <p:pic>
        <p:nvPicPr>
          <p:cNvPr id="9" name="Graphique 8" descr="Eine Glühlampe">
            <a:extLst>
              <a:ext uri="{FF2B5EF4-FFF2-40B4-BE49-F238E27FC236}">
                <a16:creationId xmlns:a16="http://schemas.microsoft.com/office/drawing/2014/main" id="{1CB971F7-330A-4628-930E-540A7FF3A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801" y="2718603"/>
            <a:ext cx="836428" cy="83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7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</a:t>
            </a:r>
            <a:r>
              <a:rPr lang="fr" dirty="0"/>
              <a:t>e bonus sql pour ceux qui en veulent plus</a:t>
            </a:r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311853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876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4BD11-C431-4A33-BA99-9F41759D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72" y="618517"/>
            <a:ext cx="1945631" cy="1596177"/>
          </a:xfrm>
        </p:spPr>
        <p:txBody>
          <a:bodyPr/>
          <a:lstStyle/>
          <a:p>
            <a:r>
              <a:rPr lang="fr-FR" dirty="0" err="1"/>
              <a:t>bonnus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A4D107-4E80-4413-A84B-C15E0FD7F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78423" y="2221799"/>
            <a:ext cx="2152064" cy="243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INNER JOIN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CROSS JOIN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LEFT JOIN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RIGHT JOIN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FULL JOIN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SELF JOIN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NATURAL JOIN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29C542-4104-41AF-8AFA-6B14516C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94AD0-F424-4FFB-98B8-BDBD0ED0D09C}" type="datetime1">
              <a:rPr lang="fr-FR" smtClean="0"/>
              <a:t>11/10/2021</a:t>
            </a:fld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AD6095C-35B8-4FBF-9550-C9B946423321}"/>
              </a:ext>
            </a:extLst>
          </p:cNvPr>
          <p:cNvGrpSpPr/>
          <p:nvPr/>
        </p:nvGrpSpPr>
        <p:grpSpPr>
          <a:xfrm>
            <a:off x="1080000" y="2160000"/>
            <a:ext cx="1945630" cy="2334756"/>
            <a:chOff x="6223" y="544740"/>
            <a:chExt cx="1945630" cy="233475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1E1CA6-42C6-4A00-8367-0C18F7BBF7B1}"/>
                </a:ext>
              </a:extLst>
            </p:cNvPr>
            <p:cNvSpPr/>
            <p:nvPr/>
          </p:nvSpPr>
          <p:spPr>
            <a:xfrm>
              <a:off x="6223" y="544740"/>
              <a:ext cx="1945630" cy="2334756"/>
            </a:xfrm>
            <a:prstGeom prst="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B1BA208-C9BB-4039-95C3-F377A26D7DB3}"/>
                </a:ext>
              </a:extLst>
            </p:cNvPr>
            <p:cNvSpPr txBox="1"/>
            <p:nvPr/>
          </p:nvSpPr>
          <p:spPr>
            <a:xfrm>
              <a:off x="6223" y="1478642"/>
              <a:ext cx="1945630" cy="14008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185" tIns="0" rIns="192185" bIns="330200" numCol="1" spcCol="1270" rtlCol="0" anchor="t" anchorCtr="0">
              <a:noAutofit/>
            </a:bodyPr>
            <a:lstStyle/>
            <a:p>
              <a:pPr marL="0" lvl="0" indent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" sz="1600" kern="1200" dirty="0"/>
                <a:t>Les jointures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82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6A10118-716B-4F4D-BDDE-0389DD4993F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425177" y="2225266"/>
            <a:ext cx="158504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AVG()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COUNT()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MAX()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MIN()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SUM()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A54FF9-0729-4CA3-89AF-5618A41B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94AD0-F424-4FFB-98B8-BDBD0ED0D09C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CBAEA76-6564-40EB-AE49-478BE5E2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72" y="618517"/>
            <a:ext cx="1945631" cy="1596177"/>
          </a:xfrm>
        </p:spPr>
        <p:txBody>
          <a:bodyPr/>
          <a:lstStyle/>
          <a:p>
            <a:r>
              <a:rPr lang="fr-FR" dirty="0" err="1"/>
              <a:t>bonnus</a:t>
            </a:r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D0F8CD3-BB09-4B83-81E2-3F910C4D54EB}"/>
              </a:ext>
            </a:extLst>
          </p:cNvPr>
          <p:cNvGrpSpPr/>
          <p:nvPr/>
        </p:nvGrpSpPr>
        <p:grpSpPr>
          <a:xfrm>
            <a:off x="1080000" y="2160000"/>
            <a:ext cx="1945630" cy="2334756"/>
            <a:chOff x="2107504" y="544740"/>
            <a:chExt cx="1945630" cy="233475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76FE3D-1DE6-46EE-B4A5-1BC533DED446}"/>
                </a:ext>
              </a:extLst>
            </p:cNvPr>
            <p:cNvSpPr/>
            <p:nvPr/>
          </p:nvSpPr>
          <p:spPr>
            <a:xfrm>
              <a:off x="2107504" y="544740"/>
              <a:ext cx="1945630" cy="2334756"/>
            </a:xfrm>
            <a:prstGeom prst="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06BBFD8-777E-40F2-9896-330BBBFD3B48}"/>
                </a:ext>
              </a:extLst>
            </p:cNvPr>
            <p:cNvSpPr txBox="1"/>
            <p:nvPr/>
          </p:nvSpPr>
          <p:spPr>
            <a:xfrm>
              <a:off x="2107504" y="1478642"/>
              <a:ext cx="1945630" cy="14008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185" tIns="0" rIns="192185" bIns="330200" numCol="1" spcCol="1270" rtlCol="0" anchor="t" anchorCtr="0">
              <a:noAutofit/>
            </a:bodyPr>
            <a:lstStyle/>
            <a:p>
              <a:pPr marL="0" lvl="0" indent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" sz="1600" kern="1200" dirty="0"/>
                <a:t>Les fonctions d’aggrégation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5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31A5995-6B27-4C60-8A92-B80767A8F03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973808" y="1948112"/>
            <a:ext cx="1969770" cy="302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CONCAT()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LENGTH()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REPLACE()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SOUNDEX()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SUBSTRING()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LEFT()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RIGHT()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REVERSE()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TRIM()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A54FF9-0729-4CA3-89AF-5618A41B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94AD0-F424-4FFB-98B8-BDBD0ED0D09C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CBAEA76-6564-40EB-AE49-478BE5E2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72" y="618517"/>
            <a:ext cx="1945631" cy="1596177"/>
          </a:xfrm>
        </p:spPr>
        <p:txBody>
          <a:bodyPr/>
          <a:lstStyle/>
          <a:p>
            <a:r>
              <a:rPr lang="fr-FR" dirty="0" err="1"/>
              <a:t>bonnus</a:t>
            </a:r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7789516-14D2-4AE2-88FB-2CDBC52995AD}"/>
              </a:ext>
            </a:extLst>
          </p:cNvPr>
          <p:cNvGrpSpPr/>
          <p:nvPr/>
        </p:nvGrpSpPr>
        <p:grpSpPr>
          <a:xfrm>
            <a:off x="1080000" y="2160000"/>
            <a:ext cx="1945630" cy="2334756"/>
            <a:chOff x="4208784" y="544740"/>
            <a:chExt cx="1945630" cy="233475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76DDA8-5480-4BAD-83D5-E9939709F630}"/>
                </a:ext>
              </a:extLst>
            </p:cNvPr>
            <p:cNvSpPr/>
            <p:nvPr/>
          </p:nvSpPr>
          <p:spPr>
            <a:xfrm>
              <a:off x="4208784" y="544740"/>
              <a:ext cx="1945630" cy="2334756"/>
            </a:xfrm>
            <a:prstGeom prst="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7A0EE39-EC9E-42C4-A3F1-2AB4FE7001E4}"/>
                </a:ext>
              </a:extLst>
            </p:cNvPr>
            <p:cNvSpPr txBox="1"/>
            <p:nvPr/>
          </p:nvSpPr>
          <p:spPr>
            <a:xfrm>
              <a:off x="4208784" y="1478642"/>
              <a:ext cx="1945630" cy="14008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185" tIns="0" rIns="192185" bIns="330200" numCol="1" spcCol="1270" rtlCol="0" anchor="t" anchorCtr="0">
              <a:noAutofit/>
            </a:bodyPr>
            <a:lstStyle/>
            <a:p>
              <a:pPr marL="0" lvl="0" indent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" sz="1600" kern="1200" dirty="0"/>
                <a:t>Les fonctions chaines de caractères</a:t>
              </a:r>
            </a:p>
          </p:txBody>
        </p: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2331F069-E6E4-44EE-B8F3-299F3EFF4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874" y="1948112"/>
            <a:ext cx="1579407" cy="302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771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600" cap="none" dirty="0">
                <a:latin typeface="Arial" panose="020B0604020202020204" pitchFamily="34" charset="0"/>
              </a:rPr>
              <a:t>LTRIM()</a:t>
            </a:r>
          </a:p>
          <a:p>
            <a:pPr marL="3771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600" cap="none" dirty="0">
                <a:latin typeface="Arial" panose="020B0604020202020204" pitchFamily="34" charset="0"/>
              </a:rPr>
              <a:t>RTRIM()</a:t>
            </a:r>
          </a:p>
          <a:p>
            <a:pPr marL="3771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600" cap="none" dirty="0">
                <a:latin typeface="Arial" panose="020B0604020202020204" pitchFamily="34" charset="0"/>
              </a:rPr>
              <a:t>LPAD()</a:t>
            </a:r>
          </a:p>
          <a:p>
            <a:pPr marL="3771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600" cap="none" dirty="0">
                <a:latin typeface="Arial" panose="020B0604020202020204" pitchFamily="34" charset="0"/>
              </a:rPr>
              <a:t>UPPER()</a:t>
            </a:r>
          </a:p>
          <a:p>
            <a:pPr marL="3771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600" cap="none" dirty="0">
                <a:latin typeface="Arial" panose="020B0604020202020204" pitchFamily="34" charset="0"/>
              </a:rPr>
              <a:t>LOWER()</a:t>
            </a:r>
          </a:p>
          <a:p>
            <a:pPr marL="3771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600" cap="none" dirty="0">
                <a:latin typeface="Arial" panose="020B0604020202020204" pitchFamily="34" charset="0"/>
              </a:rPr>
              <a:t>UCASE()</a:t>
            </a:r>
          </a:p>
          <a:p>
            <a:pPr marL="3771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600" cap="none" dirty="0">
                <a:latin typeface="Arial" panose="020B0604020202020204" pitchFamily="34" charset="0"/>
              </a:rPr>
              <a:t>LCASE()</a:t>
            </a:r>
          </a:p>
          <a:p>
            <a:pPr marL="3771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600" cap="none" dirty="0">
                <a:latin typeface="Arial" panose="020B0604020202020204" pitchFamily="34" charset="0"/>
              </a:rPr>
              <a:t>LOCATE()</a:t>
            </a:r>
          </a:p>
          <a:p>
            <a:pPr marL="3771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1600" cap="none" dirty="0">
                <a:latin typeface="Arial" panose="020B0604020202020204" pitchFamily="34" charset="0"/>
              </a:rPr>
              <a:t>INSTR()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800" cap="non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1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A54FF9-0729-4CA3-89AF-5618A41B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94AD0-F424-4FFB-98B8-BDBD0ED0D09C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CBAEA76-6564-40EB-AE49-478BE5E2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72" y="618517"/>
            <a:ext cx="1945631" cy="1596177"/>
          </a:xfrm>
        </p:spPr>
        <p:txBody>
          <a:bodyPr/>
          <a:lstStyle/>
          <a:p>
            <a:r>
              <a:rPr lang="fr-FR" dirty="0" err="1"/>
              <a:t>bonnus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1B08563-501B-40D5-80C7-0CE37BD6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975" y="2214694"/>
            <a:ext cx="5182049" cy="2225233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C4704705-D686-445C-B29B-91FB78E7CFD8}"/>
              </a:ext>
            </a:extLst>
          </p:cNvPr>
          <p:cNvGrpSpPr/>
          <p:nvPr/>
        </p:nvGrpSpPr>
        <p:grpSpPr>
          <a:xfrm>
            <a:off x="1080000" y="2160000"/>
            <a:ext cx="1945630" cy="2334756"/>
            <a:chOff x="6310065" y="544740"/>
            <a:chExt cx="1945630" cy="233475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B7DFF5-4EFF-4F39-A270-BE2B63618BEA}"/>
                </a:ext>
              </a:extLst>
            </p:cNvPr>
            <p:cNvSpPr/>
            <p:nvPr/>
          </p:nvSpPr>
          <p:spPr>
            <a:xfrm>
              <a:off x="6310065" y="544740"/>
              <a:ext cx="1945630" cy="2334756"/>
            </a:xfrm>
            <a:prstGeom prst="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0172FBF-4CE5-4C1C-A7A5-9C8B97DC0FF2}"/>
                </a:ext>
              </a:extLst>
            </p:cNvPr>
            <p:cNvSpPr txBox="1"/>
            <p:nvPr/>
          </p:nvSpPr>
          <p:spPr>
            <a:xfrm>
              <a:off x="6310065" y="1478642"/>
              <a:ext cx="1945630" cy="14008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185" tIns="0" rIns="192185" bIns="330200" numCol="1" spcCol="1270" rtlCol="0" anchor="t" anchorCtr="0">
              <a:noAutofit/>
            </a:bodyPr>
            <a:lstStyle/>
            <a:p>
              <a:pPr marL="0" lvl="0" indent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" sz="1600" kern="1200" dirty="0"/>
                <a:t>Les fonctions mathématiques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148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A54FF9-0729-4CA3-89AF-5618A41B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94AD0-F424-4FFB-98B8-BDBD0ED0D09C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CBAEA76-6564-40EB-AE49-478BE5E2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72" y="618517"/>
            <a:ext cx="1945631" cy="1596177"/>
          </a:xfrm>
        </p:spPr>
        <p:txBody>
          <a:bodyPr/>
          <a:lstStyle/>
          <a:p>
            <a:r>
              <a:rPr lang="fr-FR" dirty="0" err="1"/>
              <a:t>bonnus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AAA77F9-AED4-4504-B12E-7AE1238C0CA0}"/>
              </a:ext>
            </a:extLst>
          </p:cNvPr>
          <p:cNvGrpSpPr/>
          <p:nvPr/>
        </p:nvGrpSpPr>
        <p:grpSpPr>
          <a:xfrm>
            <a:off x="1080000" y="2160000"/>
            <a:ext cx="1945630" cy="2334756"/>
            <a:chOff x="8411345" y="544740"/>
            <a:chExt cx="1945630" cy="233475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515B54-1E2E-42FA-A68D-B97C15289623}"/>
                </a:ext>
              </a:extLst>
            </p:cNvPr>
            <p:cNvSpPr/>
            <p:nvPr/>
          </p:nvSpPr>
          <p:spPr>
            <a:xfrm>
              <a:off x="8411345" y="544740"/>
              <a:ext cx="1945630" cy="2334756"/>
            </a:xfrm>
            <a:prstGeom prst="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accent6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67CC0DD-CDE7-4CFD-8B50-27690AE991DF}"/>
                </a:ext>
              </a:extLst>
            </p:cNvPr>
            <p:cNvSpPr txBox="1"/>
            <p:nvPr/>
          </p:nvSpPr>
          <p:spPr>
            <a:xfrm>
              <a:off x="8411345" y="1478642"/>
              <a:ext cx="1945630" cy="140085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185" tIns="0" rIns="192185" bIns="330200" numCol="1" spcCol="1270" rtlCol="0" anchor="t" anchorCtr="0">
              <a:noAutofit/>
            </a:bodyPr>
            <a:lstStyle/>
            <a:p>
              <a:pPr marL="0" lvl="0" indent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-FR" sz="1600" kern="1200" dirty="0"/>
                <a:t>L</a:t>
              </a:r>
              <a:r>
                <a:rPr lang="fr" sz="1600" kern="1200" dirty="0"/>
                <a:t>es fonctions dates et heures</a:t>
              </a: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E1784C4A-FBCA-45F1-B1C1-65310791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15" y="1914012"/>
            <a:ext cx="4444369" cy="3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E623A74-0A6E-4074-BE42-911BC5FA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Amusez-vous bien avec SQL!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FCA0AB-8617-4A41-8E85-000E04AA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EF5840-517F-44F4-876E-57CDFE3D6418}" type="datetime1">
              <a:rPr lang="fr-FR" smtClean="0"/>
              <a:t>11/10/2021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3BA67C-8771-4723-A2C7-5690B45A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86" y="2057281"/>
            <a:ext cx="6306937" cy="354765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7ACA697-C047-4C67-A3F8-C0839A2B4B31}"/>
              </a:ext>
            </a:extLst>
          </p:cNvPr>
          <p:cNvSpPr txBox="1"/>
          <p:nvPr/>
        </p:nvSpPr>
        <p:spPr>
          <a:xfrm>
            <a:off x="154801" y="3831107"/>
            <a:ext cx="3700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Ceci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VRAIMENT la fin!</a:t>
            </a:r>
          </a:p>
        </p:txBody>
      </p:sp>
    </p:spTree>
    <p:extLst>
      <p:ext uri="{BB962C8B-B14F-4D97-AF65-F5344CB8AC3E}">
        <p14:creationId xmlns:p14="http://schemas.microsoft.com/office/powerpoint/2010/main" val="242857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" dirty="0"/>
              <a:t>SQL : la communiction avec la base de données</a:t>
            </a:r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130187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4EC90D2-D94E-4FE1-8D1A-9DC8D1774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0000" y="2160000"/>
            <a:ext cx="3700755" cy="1144294"/>
          </a:xfrm>
        </p:spPr>
        <p:txBody>
          <a:bodyPr>
            <a:normAutofit/>
          </a:bodyPr>
          <a:lstStyle/>
          <a:p>
            <a:pPr algn="l"/>
            <a:r>
              <a:rPr lang="fr-FR" sz="5400" dirty="0"/>
              <a:t>Select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CB6F13-8CC4-4ECE-BB13-FE892E6F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94AD0-F424-4FFB-98B8-BDBD0ED0D09C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45A4C719-286A-4F0D-B195-D44E25B4F4EE}"/>
              </a:ext>
            </a:extLst>
          </p:cNvPr>
          <p:cNvSpPr txBox="1">
            <a:spLocks/>
          </p:cNvSpPr>
          <p:nvPr/>
        </p:nvSpPr>
        <p:spPr>
          <a:xfrm>
            <a:off x="4849463" y="2232434"/>
            <a:ext cx="6200163" cy="1071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SELECT champ1, champ2 FROM table</a:t>
            </a:r>
          </a:p>
          <a:p>
            <a:r>
              <a:rPr lang="fr-FR" dirty="0"/>
              <a:t>SELECT * FROM table [</a:t>
            </a:r>
            <a:r>
              <a:rPr lang="fr-FR" dirty="0" err="1"/>
              <a:t>where</a:t>
            </a:r>
            <a:r>
              <a:rPr lang="fr-FR" dirty="0"/>
              <a:t> 1]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F478AB-2C36-4003-BC98-AD591BCFC1AA}"/>
              </a:ext>
            </a:extLst>
          </p:cNvPr>
          <p:cNvSpPr txBox="1"/>
          <p:nvPr/>
        </p:nvSpPr>
        <p:spPr>
          <a:xfrm>
            <a:off x="991229" y="3571732"/>
            <a:ext cx="35220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table</a:t>
            </a:r>
          </a:p>
          <a:p>
            <a:r>
              <a:rPr lang="en-US" dirty="0"/>
              <a:t>WHERE condition</a:t>
            </a:r>
          </a:p>
          <a:p>
            <a:r>
              <a:rPr lang="en-US" dirty="0"/>
              <a:t>GROUP BY expression</a:t>
            </a:r>
          </a:p>
          <a:p>
            <a:r>
              <a:rPr lang="en-US" dirty="0"/>
              <a:t>HAVING condition</a:t>
            </a:r>
          </a:p>
          <a:p>
            <a:r>
              <a:rPr lang="en-US" dirty="0"/>
              <a:t>{ </a:t>
            </a:r>
            <a:r>
              <a:rPr lang="en-US" sz="1400" dirty="0"/>
              <a:t>UNION | INTERSECT | EXCEPT </a:t>
            </a:r>
            <a:r>
              <a:rPr lang="en-US" dirty="0"/>
              <a:t>}</a:t>
            </a:r>
          </a:p>
          <a:p>
            <a:r>
              <a:rPr lang="en-US" dirty="0"/>
              <a:t>ORDER BY expression</a:t>
            </a:r>
          </a:p>
          <a:p>
            <a:r>
              <a:rPr lang="en-US" dirty="0"/>
              <a:t>LIMIT count</a:t>
            </a:r>
          </a:p>
          <a:p>
            <a:r>
              <a:rPr lang="en-US" dirty="0"/>
              <a:t>OFFSET start</a:t>
            </a:r>
            <a:endParaRPr lang="fr-FR" dirty="0"/>
          </a:p>
        </p:txBody>
      </p:sp>
      <p:pic>
        <p:nvPicPr>
          <p:cNvPr id="16" name="Graphique 15" descr="Eine Glühlampe">
            <a:extLst>
              <a:ext uri="{FF2B5EF4-FFF2-40B4-BE49-F238E27FC236}">
                <a16:creationId xmlns:a16="http://schemas.microsoft.com/office/drawing/2014/main" id="{F0A85A86-7A11-4A5B-9A00-C24A4862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7" y="3571732"/>
            <a:ext cx="836428" cy="836428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D8682992-2F66-4DAC-AAE6-22087B70C8C3}"/>
              </a:ext>
            </a:extLst>
          </p:cNvPr>
          <p:cNvGrpSpPr/>
          <p:nvPr/>
        </p:nvGrpSpPr>
        <p:grpSpPr>
          <a:xfrm>
            <a:off x="1148708" y="1105680"/>
            <a:ext cx="3420000" cy="900000"/>
            <a:chOff x="202" y="245685"/>
            <a:chExt cx="2444055" cy="293286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C99489-F5C7-4C08-AF15-E6DC9977EF82}"/>
                </a:ext>
              </a:extLst>
            </p:cNvPr>
            <p:cNvSpPr/>
            <p:nvPr/>
          </p:nvSpPr>
          <p:spPr>
            <a:xfrm>
              <a:off x="202" y="245685"/>
              <a:ext cx="2444055" cy="2932866"/>
            </a:xfrm>
            <a:prstGeom prst="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C4EC4E1-724F-42AE-98CF-38119965AE50}"/>
                </a:ext>
              </a:extLst>
            </p:cNvPr>
            <p:cNvSpPr txBox="1"/>
            <p:nvPr/>
          </p:nvSpPr>
          <p:spPr>
            <a:xfrm>
              <a:off x="202" y="1418831"/>
              <a:ext cx="2444055" cy="17597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418" tIns="0" rIns="241418" bIns="330200" numCol="1" spcCol="1270" rtlCol="0" anchor="t" anchorCtr="0">
              <a:noAutofit/>
            </a:bodyPr>
            <a:lstStyle/>
            <a:p>
              <a:pPr marL="0" lvl="0" indent="0" algn="l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-FR" sz="2600" kern="1200" dirty="0"/>
                <a:t>lire</a:t>
              </a:r>
              <a:endParaRPr lang="fr" sz="2600" kern="1200" dirty="0"/>
            </a:p>
          </p:txBody>
        </p:sp>
      </p:grpSp>
      <p:pic>
        <p:nvPicPr>
          <p:cNvPr id="1026" name="Picture 2" descr="Développer/Réduire">
            <a:hlinkClick r:id="rId4"/>
            <a:extLst>
              <a:ext uri="{FF2B5EF4-FFF2-40B4-BE49-F238E27FC236}">
                <a16:creationId xmlns:a16="http://schemas.microsoft.com/office/drawing/2014/main" id="{37BDD690-3CDC-4165-AB61-BC69DBBA0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-4111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Opérations sur base de données">
            <a:hlinkClick r:id="rId6"/>
            <a:extLst>
              <a:ext uri="{FF2B5EF4-FFF2-40B4-BE49-F238E27FC236}">
                <a16:creationId xmlns:a16="http://schemas.microsoft.com/office/drawing/2014/main" id="{F00A221C-71FB-4515-990E-92170E3C9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9B48D20-AC55-486F-9841-7E100E369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7366" y="3855859"/>
            <a:ext cx="7295429" cy="17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4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4EC90D2-D94E-4FE1-8D1A-9DC8D1774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0000" y="2160000"/>
            <a:ext cx="3700755" cy="1144294"/>
          </a:xfrm>
        </p:spPr>
        <p:txBody>
          <a:bodyPr>
            <a:normAutofit/>
          </a:bodyPr>
          <a:lstStyle/>
          <a:p>
            <a:pPr algn="l"/>
            <a:r>
              <a:rPr lang="fr-FR" sz="5400" dirty="0"/>
              <a:t>Select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CB6F13-8CC4-4ECE-BB13-FE892E6F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94AD0-F424-4FFB-98B8-BDBD0ED0D09C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643C3B-2E31-4BD8-BF5F-3D4A5D203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4571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2" tooltip="Structure"/>
            </a:endParaRPr>
          </a:p>
        </p:txBody>
      </p:sp>
      <p:pic>
        <p:nvPicPr>
          <p:cNvPr id="1026" name="Picture 2" descr="Développer/Réduire">
            <a:hlinkClick r:id="rId3"/>
            <a:extLst>
              <a:ext uri="{FF2B5EF4-FFF2-40B4-BE49-F238E27FC236}">
                <a16:creationId xmlns:a16="http://schemas.microsoft.com/office/drawing/2014/main" id="{37BDD690-3CDC-4165-AB61-BC69DBBA0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-4111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Opérations sur base de données">
            <a:hlinkClick r:id="rId5"/>
            <a:extLst>
              <a:ext uri="{FF2B5EF4-FFF2-40B4-BE49-F238E27FC236}">
                <a16:creationId xmlns:a16="http://schemas.microsoft.com/office/drawing/2014/main" id="{F00A221C-71FB-4515-990E-92170E3C9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B918896-74B7-4456-96E3-D4D981E51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904" y="1462171"/>
            <a:ext cx="5141072" cy="424508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C14F01B-D357-462A-982B-898DB4EB8782}"/>
              </a:ext>
            </a:extLst>
          </p:cNvPr>
          <p:cNvSpPr txBox="1"/>
          <p:nvPr/>
        </p:nvSpPr>
        <p:spPr>
          <a:xfrm>
            <a:off x="1272208" y="3837369"/>
            <a:ext cx="3154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* FROM `article`;</a:t>
            </a:r>
          </a:p>
        </p:txBody>
      </p:sp>
    </p:spTree>
    <p:extLst>
      <p:ext uri="{BB962C8B-B14F-4D97-AF65-F5344CB8AC3E}">
        <p14:creationId xmlns:p14="http://schemas.microsoft.com/office/powerpoint/2010/main" val="29079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E45DF-06BC-4C93-8CB7-309F690E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3883"/>
          </a:xfrm>
        </p:spPr>
        <p:txBody>
          <a:bodyPr/>
          <a:lstStyle/>
          <a:p>
            <a:r>
              <a:rPr lang="fr-FR" dirty="0"/>
              <a:t>Optimisation du 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625950-78AD-4B3E-8F71-F9C2D25F6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75" y="1778530"/>
            <a:ext cx="10364450" cy="25902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SELECT DISTINCT : pour éviter les doublons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SELECT unique : pour éviter les doublons (pour oracle)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SELECT </a:t>
            </a:r>
            <a:r>
              <a:rPr lang="fr-FR" dirty="0" err="1"/>
              <a:t>SQL_no_cache</a:t>
            </a:r>
            <a:r>
              <a:rPr lang="fr-FR" dirty="0"/>
              <a:t> : aucun cache ne doit être appliqué à la requête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Select </a:t>
            </a:r>
            <a:r>
              <a:rPr lang="fr-FR" dirty="0" err="1"/>
              <a:t>now</a:t>
            </a:r>
            <a:r>
              <a:rPr lang="fr-FR" dirty="0"/>
              <a:t>() : aucun cache ne doit être appliqué à la requête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D484BB-E09F-43FE-BBE2-046151F3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94AD0-F424-4FFB-98B8-BDBD0ED0D09C}" type="datetime1">
              <a:rPr lang="fr-FR" smtClean="0"/>
              <a:t>11/10/2021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8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93889-EFFF-4291-B074-AFEEE4E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de comparaison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2CD553-CCBD-4C50-93E1-4F041128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3957163" cy="3424107"/>
          </a:xfrm>
        </p:spPr>
        <p:txBody>
          <a:bodyPr/>
          <a:lstStyle/>
          <a:p>
            <a:r>
              <a:rPr lang="fr-FR" dirty="0"/>
              <a:t>Les operateurs de comparaison s’appliquent à l’instruction </a:t>
            </a:r>
            <a:r>
              <a:rPr lang="fr-FR" dirty="0" err="1"/>
              <a:t>where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86EA3-1A87-41EB-86E5-B2F84B3D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94AD0-F424-4FFB-98B8-BDBD0ED0D09C}" type="datetime1">
              <a:rPr lang="fr-FR" smtClean="0"/>
              <a:t>11/10/2021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0B4676-7DB1-4942-8260-93402623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61" y="1656522"/>
            <a:ext cx="6589299" cy="44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5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E45DF-06BC-4C93-8CB7-309F690E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3883"/>
          </a:xfrm>
        </p:spPr>
        <p:txBody>
          <a:bodyPr/>
          <a:lstStyle/>
          <a:p>
            <a:r>
              <a:rPr lang="fr-FR" dirty="0"/>
              <a:t>SQL – exemples d’operateurs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D484BB-E09F-43FE-BBE2-046151F3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94AD0-F424-4FFB-98B8-BDBD0ED0D09C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8E52EB9-2A3D-4BA3-B1AE-901FFAAA1C29}"/>
              </a:ext>
            </a:extLst>
          </p:cNvPr>
          <p:cNvSpPr txBox="1">
            <a:spLocks/>
          </p:cNvSpPr>
          <p:nvPr/>
        </p:nvSpPr>
        <p:spPr>
          <a:xfrm>
            <a:off x="761375" y="3429000"/>
            <a:ext cx="8970962" cy="2362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35018D5-1C7F-44A6-B5B7-4CB88748D447}"/>
              </a:ext>
            </a:extLst>
          </p:cNvPr>
          <p:cNvSpPr txBox="1">
            <a:spLocks/>
          </p:cNvSpPr>
          <p:nvPr/>
        </p:nvSpPr>
        <p:spPr>
          <a:xfrm>
            <a:off x="761375" y="1583719"/>
            <a:ext cx="3751889" cy="3638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SELECT * from table where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AND &amp; OR 	&amp; not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BETWEEN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LIKE %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Like _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IS NULL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IS NOT NULL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97783E3-9AF0-4E6D-9231-E9A603913527}"/>
              </a:ext>
            </a:extLst>
          </p:cNvPr>
          <p:cNvSpPr txBox="1">
            <a:spLocks/>
          </p:cNvSpPr>
          <p:nvPr/>
        </p:nvSpPr>
        <p:spPr>
          <a:xfrm>
            <a:off x="4975821" y="1583718"/>
            <a:ext cx="6612441" cy="3334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SELECT * from table where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Condition1 and (condition2 or condition3)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Champ1 in (valeur1, valeur2, valeur3, ..)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Champ1 between ‘valeur1’ and ‘valeur2’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Champ1 LIKE ‘%t’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Champ1 like ‘_a%’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Champ3 IS NULL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Champ1  IS NOT NULL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E887C87-F1EE-440D-8804-318938E1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868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rgbClr val="373737"/>
                </a:solidFill>
                <a:effectLst/>
                <a:latin typeface="Courier 10 Pitch"/>
              </a:rPr>
              <a:t>BETWEEN 'valeur1' AND 'valeur2'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2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4EC90D2-D94E-4FE1-8D1A-9DC8D1774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0000" y="2160000"/>
            <a:ext cx="3700755" cy="1144294"/>
          </a:xfrm>
        </p:spPr>
        <p:txBody>
          <a:bodyPr>
            <a:normAutofit/>
          </a:bodyPr>
          <a:lstStyle/>
          <a:p>
            <a:pPr algn="l"/>
            <a:r>
              <a:rPr lang="fr-FR" sz="5400" dirty="0"/>
              <a:t>Insert </a:t>
            </a:r>
            <a:r>
              <a:rPr lang="fr-FR" sz="5400" dirty="0" err="1"/>
              <a:t>into</a:t>
            </a:r>
            <a:endParaRPr lang="fr-FR" sz="54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CB6F13-8CC4-4ECE-BB13-FE892E6F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94AD0-F424-4FFB-98B8-BDBD0ED0D09C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45A4C719-286A-4F0D-B195-D44E25B4F4EE}"/>
              </a:ext>
            </a:extLst>
          </p:cNvPr>
          <p:cNvSpPr txBox="1">
            <a:spLocks/>
          </p:cNvSpPr>
          <p:nvPr/>
        </p:nvSpPr>
        <p:spPr>
          <a:xfrm>
            <a:off x="4849463" y="2232433"/>
            <a:ext cx="6200163" cy="1385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INSERT INTO table VALUE (‘valeur1’, ‘valeur2’, ‘valeur3’, …)</a:t>
            </a:r>
          </a:p>
          <a:p>
            <a:r>
              <a:rPr lang="fr-FR" dirty="0"/>
              <a:t>INSERT INTO table (champ1, champ_2, ...) </a:t>
            </a:r>
          </a:p>
          <a:p>
            <a:pPr marL="36900" indent="0">
              <a:buNone/>
            </a:pPr>
            <a:r>
              <a:rPr lang="fr-FR" dirty="0"/>
              <a:t> VALUES ('valeur 1', 'valeur 2', ...)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D8ABF97-DAC9-44B6-B8CC-F5161C150972}"/>
              </a:ext>
            </a:extLst>
          </p:cNvPr>
          <p:cNvGrpSpPr/>
          <p:nvPr/>
        </p:nvGrpSpPr>
        <p:grpSpPr>
          <a:xfrm>
            <a:off x="1148708" y="1105200"/>
            <a:ext cx="3420000" cy="900000"/>
            <a:chOff x="2639782" y="245685"/>
            <a:chExt cx="2444055" cy="293286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972D8-67AE-4864-841C-A386145A1185}"/>
                </a:ext>
              </a:extLst>
            </p:cNvPr>
            <p:cNvSpPr/>
            <p:nvPr/>
          </p:nvSpPr>
          <p:spPr>
            <a:xfrm>
              <a:off x="2639782" y="245685"/>
              <a:ext cx="2444055" cy="2932866"/>
            </a:xfrm>
            <a:prstGeom prst="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C1745E9-CFE4-418F-96CF-0C39F3E7FACE}"/>
                </a:ext>
              </a:extLst>
            </p:cNvPr>
            <p:cNvSpPr txBox="1"/>
            <p:nvPr/>
          </p:nvSpPr>
          <p:spPr>
            <a:xfrm>
              <a:off x="2639782" y="1418831"/>
              <a:ext cx="2444055" cy="17597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418" tIns="0" rIns="241418" bIns="330200" numCol="1" spcCol="1270" rtlCol="0" anchor="t" anchorCtr="0">
              <a:noAutofit/>
            </a:bodyPr>
            <a:lstStyle/>
            <a:p>
              <a:pPr marL="0" lvl="0" indent="0" algn="l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-FR" sz="2600" kern="1200" dirty="0"/>
                <a:t>I</a:t>
              </a:r>
              <a:r>
                <a:rPr lang="fr" sz="2600" kern="1200" dirty="0"/>
                <a:t>nsérer</a:t>
              </a: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C309A4C7-CFEE-4FB9-9DB3-26237388E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08" y="3618135"/>
            <a:ext cx="8976919" cy="226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4EC90D2-D94E-4FE1-8D1A-9DC8D1774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0000" y="2160000"/>
            <a:ext cx="3700755" cy="1144294"/>
          </a:xfrm>
        </p:spPr>
        <p:txBody>
          <a:bodyPr>
            <a:normAutofit/>
          </a:bodyPr>
          <a:lstStyle/>
          <a:p>
            <a:pPr algn="l"/>
            <a:r>
              <a:rPr lang="fr-FR" sz="5400" dirty="0"/>
              <a:t>update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CB6F13-8CC4-4ECE-BB13-FE892E6F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94AD0-F424-4FFB-98B8-BDBD0ED0D09C}" type="datetime1">
              <a:rPr lang="fr-FR" smtClean="0"/>
              <a:t>11/10/2021</a:t>
            </a:fld>
            <a:endParaRPr lang="en-US" dirty="0"/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45A4C719-286A-4F0D-B195-D44E25B4F4EE}"/>
              </a:ext>
            </a:extLst>
          </p:cNvPr>
          <p:cNvSpPr txBox="1">
            <a:spLocks/>
          </p:cNvSpPr>
          <p:nvPr/>
        </p:nvSpPr>
        <p:spPr>
          <a:xfrm>
            <a:off x="4849463" y="2232433"/>
            <a:ext cx="6200163" cy="1385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UPDATE table SET champ1 = ‘valeur1’, champ2 = ‘valeur2’ WHERE </a:t>
            </a:r>
            <a:r>
              <a:rPr lang="fr-FR" i="1" dirty="0"/>
              <a:t>condition</a:t>
            </a:r>
            <a:r>
              <a:rPr lang="fr-FR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CE0BDBB-3AEA-4DE5-B18D-01F5B9C7BA32}"/>
              </a:ext>
            </a:extLst>
          </p:cNvPr>
          <p:cNvSpPr txBox="1"/>
          <p:nvPr/>
        </p:nvSpPr>
        <p:spPr>
          <a:xfrm>
            <a:off x="991229" y="4139397"/>
            <a:ext cx="3858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UPDATE table </a:t>
            </a:r>
          </a:p>
          <a:p>
            <a:r>
              <a:rPr lang="en-US" dirty="0"/>
              <a:t>SET champ1 = ‘</a:t>
            </a:r>
            <a:r>
              <a:rPr lang="en-US" dirty="0" err="1"/>
              <a:t>valeur</a:t>
            </a:r>
            <a:r>
              <a:rPr lang="en-US" dirty="0"/>
              <a:t> x’</a:t>
            </a:r>
          </a:p>
          <a:p>
            <a:r>
              <a:rPr lang="en-US" dirty="0"/>
              <a:t>WHERE condition</a:t>
            </a:r>
          </a:p>
        </p:txBody>
      </p:sp>
      <p:pic>
        <p:nvPicPr>
          <p:cNvPr id="11" name="Graphique 10" descr="Eine Glühlampe">
            <a:extLst>
              <a:ext uri="{FF2B5EF4-FFF2-40B4-BE49-F238E27FC236}">
                <a16:creationId xmlns:a16="http://schemas.microsoft.com/office/drawing/2014/main" id="{98EC751C-F0BA-41BD-9A9D-ACA41B318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7" y="3984145"/>
            <a:ext cx="836428" cy="836428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6D95BAAF-2BEA-41F2-B56D-56E484E2573C}"/>
              </a:ext>
            </a:extLst>
          </p:cNvPr>
          <p:cNvGrpSpPr/>
          <p:nvPr/>
        </p:nvGrpSpPr>
        <p:grpSpPr>
          <a:xfrm>
            <a:off x="1148399" y="1105200"/>
            <a:ext cx="3420000" cy="900000"/>
            <a:chOff x="5279362" y="245685"/>
            <a:chExt cx="2444055" cy="293286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CEF386-E31F-4F02-9B62-E5C33E9F558E}"/>
                </a:ext>
              </a:extLst>
            </p:cNvPr>
            <p:cNvSpPr/>
            <p:nvPr/>
          </p:nvSpPr>
          <p:spPr>
            <a:xfrm>
              <a:off x="5279362" y="245685"/>
              <a:ext cx="2444055" cy="2932866"/>
            </a:xfrm>
            <a:prstGeom prst="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34C7A2A-1D11-4361-9212-656D5AFA4819}"/>
                </a:ext>
              </a:extLst>
            </p:cNvPr>
            <p:cNvSpPr txBox="1"/>
            <p:nvPr/>
          </p:nvSpPr>
          <p:spPr>
            <a:xfrm>
              <a:off x="5279362" y="1418831"/>
              <a:ext cx="2444055" cy="17597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418" tIns="0" rIns="241418" bIns="330200" numCol="1" spcCol="1270" rtlCol="0" anchor="t" anchorCtr="0">
              <a:noAutofit/>
            </a:bodyPr>
            <a:lstStyle/>
            <a:p>
              <a:pPr marL="0" lvl="0" indent="0" algn="l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fr" sz="2600" kern="1200" dirty="0"/>
                <a:t>modifier</a:t>
              </a:r>
            </a:p>
          </p:txBody>
        </p: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4BF5EB05-C898-4DD7-8AB4-C76C3FF64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36" y="3678746"/>
            <a:ext cx="6485002" cy="3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92807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450</TotalTime>
  <Words>550</Words>
  <Application>Microsoft Office PowerPoint</Application>
  <PresentationFormat>Grand écran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10 Pitch</vt:lpstr>
      <vt:lpstr>Tw Cen MT</vt:lpstr>
      <vt:lpstr>Wingdings</vt:lpstr>
      <vt:lpstr>Ronds dans l’eau</vt:lpstr>
      <vt:lpstr>SQL</vt:lpstr>
      <vt:lpstr>SQL : la communiction avec la base de données</vt:lpstr>
      <vt:lpstr>Présentation PowerPoint</vt:lpstr>
      <vt:lpstr>Présentation PowerPoint</vt:lpstr>
      <vt:lpstr>Optimisation du select</vt:lpstr>
      <vt:lpstr>Les opérateurs de comparaison</vt:lpstr>
      <vt:lpstr>SQL – exemples d’operateurs</vt:lpstr>
      <vt:lpstr>Présentation PowerPoint</vt:lpstr>
      <vt:lpstr>Présentation PowerPoint</vt:lpstr>
      <vt:lpstr>Présentation PowerPoint</vt:lpstr>
      <vt:lpstr>Quelques liens utiles</vt:lpstr>
      <vt:lpstr>Merci pour votre attention</vt:lpstr>
      <vt:lpstr>Le bonus sql pour ceux qui en veulent plus</vt:lpstr>
      <vt:lpstr>bonnus</vt:lpstr>
      <vt:lpstr>bonnus</vt:lpstr>
      <vt:lpstr>bonnus</vt:lpstr>
      <vt:lpstr>bonnus</vt:lpstr>
      <vt:lpstr>bonnus</vt:lpstr>
      <vt:lpstr>Amusez-vous bien avec SQL!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Martine Debray</dc:creator>
  <cp:lastModifiedBy>Acs</cp:lastModifiedBy>
  <cp:revision>9</cp:revision>
  <dcterms:created xsi:type="dcterms:W3CDTF">2021-09-28T19:07:31Z</dcterms:created>
  <dcterms:modified xsi:type="dcterms:W3CDTF">2021-10-11T20:42:34Z</dcterms:modified>
</cp:coreProperties>
</file>