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7" r:id="rId2"/>
    <p:sldId id="300" r:id="rId3"/>
    <p:sldId id="301" r:id="rId4"/>
    <p:sldId id="317" r:id="rId5"/>
    <p:sldId id="316" r:id="rId6"/>
    <p:sldId id="312" r:id="rId7"/>
    <p:sldId id="299" r:id="rId8"/>
    <p:sldId id="306" r:id="rId9"/>
    <p:sldId id="315" r:id="rId10"/>
    <p:sldId id="307" r:id="rId11"/>
    <p:sldId id="314" r:id="rId12"/>
    <p:sldId id="313" r:id="rId13"/>
    <p:sldId id="309" r:id="rId14"/>
    <p:sldId id="310" r:id="rId15"/>
    <p:sldId id="311" r:id="rId16"/>
    <p:sldId id="298" r:id="rId17"/>
  </p:sldIdLst>
  <p:sldSz cx="9145588" cy="5145088"/>
  <p:notesSz cx="6858000" cy="9144000"/>
  <p:defaultTextStyle>
    <a:defPPr>
      <a:defRPr lang="nb-NO"/>
    </a:defPPr>
    <a:lvl1pPr marL="0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23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47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71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95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19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43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677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917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ksjon" id="{A33226DD-EDB2-4FC3-A197-0DC18522BF09}">
          <p14:sldIdLst>
            <p14:sldId id="297"/>
            <p14:sldId id="300"/>
          </p14:sldIdLst>
        </p14:section>
        <p14:section name="Om Computas" id="{7AF25A94-402D-4276-8AC2-1D8B7F8F444C}">
          <p14:sldIdLst>
            <p14:sldId id="301"/>
            <p14:sldId id="317"/>
            <p14:sldId id="316"/>
            <p14:sldId id="312"/>
          </p14:sldIdLst>
        </p14:section>
        <p14:section name="Kurs" id="{BAF516D8-1506-4CE6-97C1-8269B0A4F6DC}">
          <p14:sldIdLst>
            <p14:sldId id="299"/>
            <p14:sldId id="306"/>
            <p14:sldId id="315"/>
            <p14:sldId id="307"/>
            <p14:sldId id="314"/>
            <p14:sldId id="313"/>
            <p14:sldId id="309"/>
            <p14:sldId id="310"/>
            <p14:sldId id="311"/>
          </p14:sldIdLst>
        </p14:section>
        <p14:section name="Slutt" id="{DCD72681-9FBD-477A-8110-344290A2A1E9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A86"/>
    <a:srgbClr val="003557"/>
    <a:srgbClr val="38BEE7"/>
    <a:srgbClr val="F0F0F2"/>
    <a:srgbClr val="545454"/>
    <a:srgbClr val="444545"/>
    <a:srgbClr val="B8B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135" autoAdjust="0"/>
  </p:normalViewPr>
  <p:slideViewPr>
    <p:cSldViewPr snapToObjects="1">
      <p:cViewPr varScale="1">
        <p:scale>
          <a:sx n="161" d="100"/>
          <a:sy n="161" d="100"/>
        </p:scale>
        <p:origin x="162" y="192"/>
      </p:cViewPr>
      <p:guideLst>
        <p:guide orient="horz" pos="162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F6949-392E-49F2-AD8A-DBD210357DFF}" type="datetimeFigureOut">
              <a:rPr lang="nb-NO" smtClean="0"/>
              <a:t>09.09.2014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20AF-53C0-4BCE-8EAE-2AAF26F801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984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7D92D-858F-4856-8C08-3C12FFEFD4B9}" type="datetimeFigureOut">
              <a:rPr lang="nb-NO" smtClean="0"/>
              <a:t>09.09.2014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1B71-9AB0-49F5-B1CB-094A5DA8B5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306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1B71-9AB0-49F5-B1CB-094A5DA8B56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788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TekstSylinder 4"/>
          <p:cNvSpPr txBox="1"/>
          <p:nvPr userDrawn="1"/>
        </p:nvSpPr>
        <p:spPr>
          <a:xfrm>
            <a:off x="-1475878" y="0"/>
            <a:ext cx="1388268" cy="2092881"/>
          </a:xfrm>
          <a:prstGeom prst="rect">
            <a:avLst/>
          </a:prstGeom>
          <a:solidFill>
            <a:srgbClr val="38BEE7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/>
              <a:t>Hvordan skifte</a:t>
            </a:r>
            <a:r>
              <a:rPr lang="nb-NO" sz="1000" b="1" baseline="0" dirty="0" smtClean="0"/>
              <a:t> </a:t>
            </a:r>
            <a:r>
              <a:rPr lang="nb-NO" sz="1000" b="1" dirty="0" smtClean="0"/>
              <a:t>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Høyreklikk på siden og velg 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Velg «Fyll» &gt;</a:t>
            </a:r>
            <a:r>
              <a:rPr lang="nb-NO" sz="1000" baseline="0" dirty="0" smtClean="0"/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Trykk «Sett inn fra Fil»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Bla deg fram til ønsket bilde</a:t>
            </a:r>
            <a:endParaRPr lang="nb-NO" sz="1000" dirty="0" smtClean="0"/>
          </a:p>
        </p:txBody>
      </p:sp>
      <p:sp>
        <p:nvSpPr>
          <p:cNvPr id="10" name="TekstSylinder 9"/>
          <p:cNvSpPr txBox="1"/>
          <p:nvPr userDrawn="1"/>
        </p:nvSpPr>
        <p:spPr>
          <a:xfrm>
            <a:off x="396330" y="4370625"/>
            <a:ext cx="21413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200" i="1" dirty="0" smtClean="0">
                <a:solidFill>
                  <a:schemeClr val="tx2"/>
                </a:solidFill>
              </a:rPr>
              <a:t>menneskene</a:t>
            </a:r>
            <a:r>
              <a:rPr lang="nb-NO" sz="1200" i="1" baseline="0" dirty="0" smtClean="0">
                <a:solidFill>
                  <a:schemeClr val="tx2"/>
                </a:solidFill>
              </a:rPr>
              <a:t> utgjør forskjellen</a:t>
            </a:r>
            <a:endParaRPr lang="nb-NO" sz="1200" i="1" dirty="0">
              <a:solidFill>
                <a:schemeClr val="tx2"/>
              </a:solidFill>
            </a:endParaRPr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448" y="3276738"/>
            <a:ext cx="2356527" cy="9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koner og tek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896700" y="1048578"/>
            <a:ext cx="6714922" cy="3693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2556570" y="1798152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936" cy="335568"/>
          </a:xfrm>
          <a:prstGeom prst="rect">
            <a:avLst/>
          </a:prstGeom>
        </p:spPr>
      </p:pic>
      <p:sp>
        <p:nvSpPr>
          <p:cNvPr id="10" name="Plassholder for bilde 9"/>
          <p:cNvSpPr>
            <a:spLocks noGrp="1"/>
          </p:cNvSpPr>
          <p:nvPr>
            <p:ph type="pic" sz="quarter" idx="10" hasCustomPrompt="1"/>
          </p:nvPr>
        </p:nvSpPr>
        <p:spPr>
          <a:xfrm>
            <a:off x="1926558" y="1719948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2" name="Plassholder for innhold 2"/>
          <p:cNvSpPr>
            <a:spLocks noGrp="1"/>
          </p:cNvSpPr>
          <p:nvPr>
            <p:ph idx="11" hasCustomPrompt="1"/>
          </p:nvPr>
        </p:nvSpPr>
        <p:spPr>
          <a:xfrm>
            <a:off x="2556207" y="2475720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3" name="Plassholder for bilde 9"/>
          <p:cNvSpPr>
            <a:spLocks noGrp="1"/>
          </p:cNvSpPr>
          <p:nvPr>
            <p:ph type="pic" sz="quarter" idx="12" hasCustomPrompt="1"/>
          </p:nvPr>
        </p:nvSpPr>
        <p:spPr>
          <a:xfrm>
            <a:off x="1926195" y="2397516"/>
            <a:ext cx="515937" cy="431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4" name="Plassholder for innhold 2"/>
          <p:cNvSpPr>
            <a:spLocks noGrp="1"/>
          </p:cNvSpPr>
          <p:nvPr>
            <p:ph idx="13" hasCustomPrompt="1"/>
          </p:nvPr>
        </p:nvSpPr>
        <p:spPr>
          <a:xfrm>
            <a:off x="2556570" y="3119112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5" name="Plassholder for bilde 9"/>
          <p:cNvSpPr>
            <a:spLocks noGrp="1"/>
          </p:cNvSpPr>
          <p:nvPr>
            <p:ph type="pic" sz="quarter" idx="14" hasCustomPrompt="1"/>
          </p:nvPr>
        </p:nvSpPr>
        <p:spPr>
          <a:xfrm>
            <a:off x="1926558" y="3040908"/>
            <a:ext cx="515937" cy="431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</a:p>
          <a:p>
            <a:endParaRPr lang="nb-NO" dirty="0"/>
          </a:p>
        </p:txBody>
      </p:sp>
      <p:sp>
        <p:nvSpPr>
          <p:cNvPr id="16" name="Plassholder for innhold 2"/>
          <p:cNvSpPr>
            <a:spLocks noGrp="1"/>
          </p:cNvSpPr>
          <p:nvPr>
            <p:ph idx="15" hasCustomPrompt="1"/>
          </p:nvPr>
        </p:nvSpPr>
        <p:spPr>
          <a:xfrm>
            <a:off x="2556207" y="3796680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7" name="Plassholder for bilde 9"/>
          <p:cNvSpPr>
            <a:spLocks noGrp="1"/>
          </p:cNvSpPr>
          <p:nvPr>
            <p:ph type="pic" sz="quarter" idx="16" hasCustomPrompt="1"/>
          </p:nvPr>
        </p:nvSpPr>
        <p:spPr>
          <a:xfrm>
            <a:off x="1926195" y="3718476"/>
            <a:ext cx="515937" cy="431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8" name="Plassholder for innhold 2"/>
          <p:cNvSpPr>
            <a:spLocks noGrp="1"/>
          </p:cNvSpPr>
          <p:nvPr>
            <p:ph idx="17" hasCustomPrompt="1"/>
          </p:nvPr>
        </p:nvSpPr>
        <p:spPr>
          <a:xfrm>
            <a:off x="6229341" y="1800181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9" name="Plassholder for bilde 9"/>
          <p:cNvSpPr>
            <a:spLocks noGrp="1"/>
          </p:cNvSpPr>
          <p:nvPr>
            <p:ph type="pic" sz="quarter" idx="18" hasCustomPrompt="1"/>
          </p:nvPr>
        </p:nvSpPr>
        <p:spPr>
          <a:xfrm>
            <a:off x="5599329" y="1721977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0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6228978" y="2477749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1" name="Plassholder for bilde 9"/>
          <p:cNvSpPr>
            <a:spLocks noGrp="1"/>
          </p:cNvSpPr>
          <p:nvPr>
            <p:ph type="pic" sz="quarter" idx="20" hasCustomPrompt="1"/>
          </p:nvPr>
        </p:nvSpPr>
        <p:spPr>
          <a:xfrm>
            <a:off x="5598966" y="2399545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2" name="Plassholder for innhold 2"/>
          <p:cNvSpPr>
            <a:spLocks noGrp="1"/>
          </p:cNvSpPr>
          <p:nvPr>
            <p:ph idx="21" hasCustomPrompt="1"/>
          </p:nvPr>
        </p:nvSpPr>
        <p:spPr>
          <a:xfrm>
            <a:off x="6229341" y="3121141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3" name="Plassholder for bilde 9"/>
          <p:cNvSpPr>
            <a:spLocks noGrp="1"/>
          </p:cNvSpPr>
          <p:nvPr>
            <p:ph type="pic" sz="quarter" idx="22" hasCustomPrompt="1"/>
          </p:nvPr>
        </p:nvSpPr>
        <p:spPr>
          <a:xfrm>
            <a:off x="5599329" y="3042937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4" name="Plassholder for innhold 2"/>
          <p:cNvSpPr>
            <a:spLocks noGrp="1"/>
          </p:cNvSpPr>
          <p:nvPr>
            <p:ph idx="23" hasCustomPrompt="1"/>
          </p:nvPr>
        </p:nvSpPr>
        <p:spPr>
          <a:xfrm>
            <a:off x="6228978" y="3798709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5" name="Plassholder for bilde 9"/>
          <p:cNvSpPr>
            <a:spLocks noGrp="1"/>
          </p:cNvSpPr>
          <p:nvPr>
            <p:ph type="pic" sz="quarter" idx="24" hasCustomPrompt="1"/>
          </p:nvPr>
        </p:nvSpPr>
        <p:spPr>
          <a:xfrm>
            <a:off x="5598966" y="3720505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091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høyrestilt bil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2449" y="1296162"/>
            <a:ext cx="3388315" cy="3395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3996730" y="0"/>
            <a:ext cx="514885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86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venstrestilt bil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168900" cy="5145088"/>
          </a:xfrm>
          <a:custGeom>
            <a:avLst/>
            <a:gdLst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5145088 h 5145088"/>
              <a:gd name="connsiteX3" fmla="*/ 0 w 5168900"/>
              <a:gd name="connsiteY3" fmla="*/ 5145088 h 5145088"/>
              <a:gd name="connsiteX4" fmla="*/ 0 w 5168900"/>
              <a:gd name="connsiteY4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5725 w 5168900"/>
              <a:gd name="connsiteY2" fmla="*/ 350520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4972050 w 5168900"/>
              <a:gd name="connsiteY2" fmla="*/ 354965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8900 w 5544364"/>
              <a:gd name="connsiteY4" fmla="*/ 5145088 h 5145088"/>
              <a:gd name="connsiteX5" fmla="*/ 0 w 5544364"/>
              <a:gd name="connsiteY5" fmla="*/ 5145088 h 5145088"/>
              <a:gd name="connsiteX6" fmla="*/ 0 w 5544364"/>
              <a:gd name="connsiteY6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5145088">
                <a:moveTo>
                  <a:pt x="0" y="0"/>
                </a:moveTo>
                <a:lnTo>
                  <a:pt x="5168900" y="0"/>
                </a:lnTo>
                <a:lnTo>
                  <a:pt x="5168900" y="3429000"/>
                </a:lnTo>
                <a:lnTo>
                  <a:pt x="4972050" y="3549650"/>
                </a:lnTo>
                <a:lnTo>
                  <a:pt x="5162550" y="3673475"/>
                </a:lnTo>
                <a:cubicBezTo>
                  <a:pt x="5164667" y="4164013"/>
                  <a:pt x="5166783" y="4654550"/>
                  <a:pt x="5168900" y="5145088"/>
                </a:cubicBezTo>
                <a:lnTo>
                  <a:pt x="0" y="5145088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230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690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2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389239" y="0"/>
            <a:ext cx="2779661" cy="5145088"/>
          </a:xfrm>
          <a:custGeom>
            <a:avLst/>
            <a:gdLst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5145088 h 5145088"/>
              <a:gd name="connsiteX3" fmla="*/ 0 w 5168900"/>
              <a:gd name="connsiteY3" fmla="*/ 5145088 h 5145088"/>
              <a:gd name="connsiteX4" fmla="*/ 0 w 5168900"/>
              <a:gd name="connsiteY4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5725 w 5168900"/>
              <a:gd name="connsiteY2" fmla="*/ 350520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4972050 w 5168900"/>
              <a:gd name="connsiteY2" fmla="*/ 354965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8900 w 5544364"/>
              <a:gd name="connsiteY4" fmla="*/ 5145088 h 5145088"/>
              <a:gd name="connsiteX5" fmla="*/ 0 w 5544364"/>
              <a:gd name="connsiteY5" fmla="*/ 5145088 h 5145088"/>
              <a:gd name="connsiteX6" fmla="*/ 0 w 5544364"/>
              <a:gd name="connsiteY6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799357 w 5168900"/>
              <a:gd name="connsiteY3" fmla="*/ 3552032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5145088">
                <a:moveTo>
                  <a:pt x="0" y="0"/>
                </a:moveTo>
                <a:lnTo>
                  <a:pt x="5168900" y="0"/>
                </a:lnTo>
                <a:lnTo>
                  <a:pt x="5168900" y="3429000"/>
                </a:lnTo>
                <a:lnTo>
                  <a:pt x="4799357" y="3552032"/>
                </a:lnTo>
                <a:lnTo>
                  <a:pt x="5162550" y="3673475"/>
                </a:lnTo>
                <a:cubicBezTo>
                  <a:pt x="5164667" y="4164013"/>
                  <a:pt x="5166783" y="4654550"/>
                  <a:pt x="5168900" y="5145088"/>
                </a:cubicBezTo>
                <a:lnTo>
                  <a:pt x="0" y="5145088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353843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107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2 bilder[#2]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6683969" y="0"/>
            <a:ext cx="2461619" cy="5145088"/>
          </a:xfrm>
          <a:prstGeom prst="rect">
            <a:avLst/>
          </a:pr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743201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60626" y="562873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060684" y="1294751"/>
            <a:ext cx="3388315" cy="3395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5111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3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713704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2754897" y="0"/>
            <a:ext cx="2419559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640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3 bilder [#2]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2955577"/>
            <a:ext cx="2713704" cy="218951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5174457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559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4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2955577"/>
            <a:ext cx="2713704" cy="218951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713703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21"/>
          <p:cNvSpPr>
            <a:spLocks noGrp="1"/>
          </p:cNvSpPr>
          <p:nvPr>
            <p:ph type="pic" sz="quarter" idx="17"/>
          </p:nvPr>
        </p:nvSpPr>
        <p:spPr>
          <a:xfrm>
            <a:off x="2754897" y="0"/>
            <a:ext cx="2419559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7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87368" y="1534936"/>
            <a:ext cx="3528392" cy="2872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4644802" y="916360"/>
            <a:ext cx="0" cy="3528392"/>
          </a:xfrm>
          <a:prstGeom prst="line">
            <a:avLst/>
          </a:prstGeom>
          <a:ln>
            <a:solidFill>
              <a:srgbClr val="54545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ssholder f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887368" y="976570"/>
            <a:ext cx="3528392" cy="215444"/>
          </a:xfrm>
        </p:spPr>
        <p:txBody>
          <a:bodyPr wrap="square">
            <a:spAutoFit/>
          </a:bodyPr>
          <a:lstStyle>
            <a:lvl1pPr marL="0" indent="0" algn="l">
              <a:buNone/>
              <a:defRPr cap="all" baseline="0">
                <a:solidFill>
                  <a:srgbClr val="545454"/>
                </a:solidFill>
              </a:defRPr>
            </a:lvl1pPr>
          </a:lstStyle>
          <a:p>
            <a:pPr lvl="0"/>
            <a:r>
              <a:rPr lang="nb-NO" dirty="0" smtClean="0"/>
              <a:t>mellomtittel</a:t>
            </a:r>
            <a:endParaRPr lang="nb-NO" dirty="0"/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5095028" y="2181727"/>
            <a:ext cx="3528392" cy="276999"/>
          </a:xfr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buNone/>
              <a:defRPr sz="18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dirty="0" smtClean="0"/>
              <a:t>«Sitat»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675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gnettverk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225392"/>
            <a:ext cx="8231029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9" name="Plassholder for tekst 7"/>
          <p:cNvSpPr>
            <a:spLocks noGrp="1"/>
          </p:cNvSpPr>
          <p:nvPr>
            <p:ph type="body" sz="quarter" idx="11"/>
          </p:nvPr>
        </p:nvSpPr>
        <p:spPr>
          <a:xfrm>
            <a:off x="308447" y="725736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2"/>
          </p:nvPr>
        </p:nvSpPr>
        <p:spPr>
          <a:xfrm>
            <a:off x="2463354" y="727291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4860826" y="725736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4"/>
          </p:nvPr>
        </p:nvSpPr>
        <p:spPr>
          <a:xfrm>
            <a:off x="7204501" y="727291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15"/>
          </p:nvPr>
        </p:nvSpPr>
        <p:spPr>
          <a:xfrm>
            <a:off x="304876" y="1834085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6"/>
          </p:nvPr>
        </p:nvSpPr>
        <p:spPr>
          <a:xfrm>
            <a:off x="2459783" y="1835640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4857255" y="1834085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Plassholder for tekst 7"/>
          <p:cNvSpPr>
            <a:spLocks noGrp="1"/>
          </p:cNvSpPr>
          <p:nvPr>
            <p:ph type="body" sz="quarter" idx="18"/>
          </p:nvPr>
        </p:nvSpPr>
        <p:spPr>
          <a:xfrm>
            <a:off x="7200930" y="1835640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Plassholder for tekst 7"/>
          <p:cNvSpPr>
            <a:spLocks noGrp="1"/>
          </p:cNvSpPr>
          <p:nvPr>
            <p:ph type="body" sz="quarter" idx="19"/>
          </p:nvPr>
        </p:nvSpPr>
        <p:spPr>
          <a:xfrm>
            <a:off x="314997" y="2969198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Plassholder for tekst 7"/>
          <p:cNvSpPr>
            <a:spLocks noGrp="1"/>
          </p:cNvSpPr>
          <p:nvPr>
            <p:ph type="body" sz="quarter" idx="20"/>
          </p:nvPr>
        </p:nvSpPr>
        <p:spPr>
          <a:xfrm>
            <a:off x="2469904" y="2970753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Plassholder for tekst 7"/>
          <p:cNvSpPr>
            <a:spLocks noGrp="1"/>
          </p:cNvSpPr>
          <p:nvPr>
            <p:ph type="body" sz="quarter" idx="21"/>
          </p:nvPr>
        </p:nvSpPr>
        <p:spPr>
          <a:xfrm>
            <a:off x="4867376" y="2969198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Plassholder for tekst 7"/>
          <p:cNvSpPr>
            <a:spLocks noGrp="1"/>
          </p:cNvSpPr>
          <p:nvPr>
            <p:ph type="body" sz="quarter" idx="22"/>
          </p:nvPr>
        </p:nvSpPr>
        <p:spPr>
          <a:xfrm>
            <a:off x="7211051" y="2970753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Plassholder for tekst 7"/>
          <p:cNvSpPr>
            <a:spLocks noGrp="1"/>
          </p:cNvSpPr>
          <p:nvPr>
            <p:ph type="body" sz="quarter" idx="23"/>
          </p:nvPr>
        </p:nvSpPr>
        <p:spPr>
          <a:xfrm>
            <a:off x="309098" y="4060781"/>
            <a:ext cx="1577989" cy="828000"/>
          </a:xfrm>
          <a:prstGeom prst="rect">
            <a:avLst/>
          </a:prstGeom>
          <a:solidFill>
            <a:schemeClr val="accent1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Plassholder for tekst 7"/>
          <p:cNvSpPr>
            <a:spLocks noGrp="1"/>
          </p:cNvSpPr>
          <p:nvPr>
            <p:ph type="body" sz="quarter" idx="24"/>
          </p:nvPr>
        </p:nvSpPr>
        <p:spPr>
          <a:xfrm>
            <a:off x="2464005" y="4062336"/>
            <a:ext cx="1577989" cy="828000"/>
          </a:xfrm>
          <a:prstGeom prst="rect">
            <a:avLst/>
          </a:prstGeom>
          <a:solidFill>
            <a:schemeClr val="bg2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Plassholder for tekst 7"/>
          <p:cNvSpPr>
            <a:spLocks noGrp="1"/>
          </p:cNvSpPr>
          <p:nvPr>
            <p:ph type="body" sz="quarter" idx="25"/>
          </p:nvPr>
        </p:nvSpPr>
        <p:spPr>
          <a:xfrm>
            <a:off x="4861477" y="4060781"/>
            <a:ext cx="1577989" cy="828000"/>
          </a:xfrm>
          <a:prstGeom prst="rect">
            <a:avLst/>
          </a:prstGeom>
          <a:solidFill>
            <a:schemeClr val="tx2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Plassholder for tekst 7"/>
          <p:cNvSpPr>
            <a:spLocks noGrp="1"/>
          </p:cNvSpPr>
          <p:nvPr>
            <p:ph type="body" sz="quarter" idx="26"/>
          </p:nvPr>
        </p:nvSpPr>
        <p:spPr>
          <a:xfrm>
            <a:off x="7205152" y="4062336"/>
            <a:ext cx="1577989" cy="828000"/>
          </a:xfrm>
          <a:prstGeom prst="rect">
            <a:avLst/>
          </a:prstGeom>
          <a:solidFill>
            <a:srgbClr val="38BEE7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084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collag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700383" y="2973276"/>
            <a:ext cx="2207999" cy="1893692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690262" y="1067491"/>
            <a:ext cx="2654672" cy="171110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21"/>
          <p:cNvSpPr>
            <a:spLocks noGrp="1"/>
          </p:cNvSpPr>
          <p:nvPr>
            <p:ph type="pic" sz="quarter" idx="17"/>
          </p:nvPr>
        </p:nvSpPr>
        <p:spPr>
          <a:xfrm>
            <a:off x="3509515" y="772815"/>
            <a:ext cx="2372142" cy="287888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bilde 21"/>
          <p:cNvSpPr>
            <a:spLocks noGrp="1"/>
          </p:cNvSpPr>
          <p:nvPr>
            <p:ph type="pic" sz="quarter" idx="18"/>
          </p:nvPr>
        </p:nvSpPr>
        <p:spPr>
          <a:xfrm>
            <a:off x="6209504" y="976570"/>
            <a:ext cx="2438950" cy="266923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2" name="Plassholder for bilde 21"/>
          <p:cNvSpPr>
            <a:spLocks noGrp="1"/>
          </p:cNvSpPr>
          <p:nvPr>
            <p:ph type="pic" sz="quarter" idx="19"/>
          </p:nvPr>
        </p:nvSpPr>
        <p:spPr>
          <a:xfrm>
            <a:off x="5436890" y="3834582"/>
            <a:ext cx="2131982" cy="58403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415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k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2069708"/>
            <a:ext cx="8231029" cy="369332"/>
          </a:xfrm>
        </p:spPr>
        <p:txBody>
          <a:bodyPr/>
          <a:lstStyle>
            <a:lvl1pPr algn="ctr"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85" y="916360"/>
            <a:ext cx="737618" cy="737618"/>
          </a:xfrm>
          <a:prstGeom prst="rect">
            <a:avLst/>
          </a:prstGeom>
        </p:spPr>
      </p:pic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TekstSylinder 4"/>
          <p:cNvSpPr txBox="1"/>
          <p:nvPr userDrawn="1"/>
        </p:nvSpPr>
        <p:spPr>
          <a:xfrm>
            <a:off x="-1475878" y="0"/>
            <a:ext cx="1388268" cy="2092881"/>
          </a:xfrm>
          <a:prstGeom prst="rect">
            <a:avLst/>
          </a:prstGeom>
          <a:solidFill>
            <a:srgbClr val="38BEE7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/>
              <a:t>Hvordan skifte</a:t>
            </a:r>
            <a:r>
              <a:rPr lang="nb-NO" sz="1000" b="1" baseline="0" dirty="0" smtClean="0"/>
              <a:t> </a:t>
            </a:r>
            <a:r>
              <a:rPr lang="nb-NO" sz="1000" b="1" dirty="0" smtClean="0"/>
              <a:t>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Høyreklikk på siden og velg 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Velg «Fyll» &gt;</a:t>
            </a:r>
            <a:r>
              <a:rPr lang="nb-NO" sz="1000" baseline="0" dirty="0" smtClean="0"/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Trykk «Sett inn fra Fil»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Bla deg fram til ønsket bilde</a:t>
            </a:r>
            <a:endParaRPr lang="nb-NO" sz="1000" dirty="0" smtClean="0"/>
          </a:p>
        </p:txBody>
      </p:sp>
    </p:spTree>
    <p:extLst>
      <p:ext uri="{BB962C8B-B14F-4D97-AF65-F5344CB8AC3E}">
        <p14:creationId xmlns:p14="http://schemas.microsoft.com/office/powerpoint/2010/main" val="35293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753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Lil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232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Turk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3251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si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58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20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37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side stor tittel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58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2205" y="196280"/>
            <a:ext cx="8231029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20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411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koner med bakgrunnsbil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/>
          <p:cNvSpPr>
            <a:spLocks noGrp="1"/>
          </p:cNvSpPr>
          <p:nvPr>
            <p:ph type="pic" sz="quarter" idx="10"/>
          </p:nvPr>
        </p:nvSpPr>
        <p:spPr>
          <a:xfrm>
            <a:off x="1196658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8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924722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2"/>
          </p:nvPr>
        </p:nvSpPr>
        <p:spPr>
          <a:xfrm>
            <a:off x="6624874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5950" y="3443057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2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3348658" y="3442030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5068" y="3442030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800" cy="335527"/>
          </a:xfrm>
          <a:prstGeom prst="rect">
            <a:avLst/>
          </a:prstGeom>
        </p:spPr>
      </p:pic>
      <p:cxnSp>
        <p:nvCxnSpPr>
          <p:cNvPr id="18" name="Rett linje 17"/>
          <p:cNvCxnSpPr/>
          <p:nvPr userDrawn="1"/>
        </p:nvCxnSpPr>
        <p:spPr>
          <a:xfrm>
            <a:off x="3144432" y="1288198"/>
            <a:ext cx="0" cy="2736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 userDrawn="1"/>
        </p:nvCxnSpPr>
        <p:spPr>
          <a:xfrm>
            <a:off x="5995257" y="1288198"/>
            <a:ext cx="0" cy="2736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558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diagram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7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2165122" y="2409478"/>
            <a:ext cx="2448000" cy="2448000"/>
          </a:xfrm>
          <a:prstGeom prst="ellipse">
            <a:avLst/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1" name="Plassholder for tekst 7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249422" y="588070"/>
            <a:ext cx="2448000" cy="2448000"/>
          </a:xfrm>
          <a:prstGeom prst="ellipse">
            <a:avLst/>
          </a:prstGeom>
          <a:solidFill>
            <a:schemeClr val="tx2"/>
          </a:solidFill>
        </p:spPr>
        <p:txBody>
          <a:bodyPr bIns="54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363892"/>
            <a:ext cx="2667463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50" y="230770"/>
            <a:ext cx="2303463" cy="215444"/>
          </a:xfrm>
        </p:spPr>
        <p:txBody>
          <a:bodyPr>
            <a:spAutoFit/>
          </a:bodyPr>
          <a:lstStyle>
            <a:lvl1pPr marL="0" indent="0" algn="ctr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9" name="Plassholder f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252314" y="4563368"/>
            <a:ext cx="2070547" cy="215444"/>
          </a:xfrm>
        </p:spPr>
        <p:txBody>
          <a:bodyPr wrap="square">
            <a:spAutoFit/>
          </a:bodyPr>
          <a:lstStyle>
            <a:lvl1pPr marL="0" indent="0" algn="r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5" hasCustomPrompt="1"/>
          </p:nvPr>
        </p:nvSpPr>
        <p:spPr>
          <a:xfrm>
            <a:off x="6661026" y="4561086"/>
            <a:ext cx="2070547" cy="215444"/>
          </a:xfrm>
        </p:spPr>
        <p:txBody>
          <a:bodyPr wrap="square">
            <a:spAutoFit/>
          </a:bodyPr>
          <a:lstStyle>
            <a:lvl1pPr marL="0" indent="0" algn="l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6" name="Plassholder for tekst 7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4283422" y="2462436"/>
            <a:ext cx="2448000" cy="2448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3827314" y="2297212"/>
            <a:ext cx="1260000" cy="1260000"/>
          </a:xfrm>
          <a:prstGeom prst="ellipse">
            <a:avLst/>
          </a:prstGeom>
          <a:solidFill>
            <a:srgbClr val="003557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74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92391" y="363892"/>
            <a:ext cx="8231029" cy="2769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92449" y="1041459"/>
            <a:ext cx="8231029" cy="33955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936" cy="3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0" r:id="rId3"/>
    <p:sldLayoutId id="2147483661" r:id="rId4"/>
    <p:sldLayoutId id="2147483650" r:id="rId5"/>
    <p:sldLayoutId id="2147483662" r:id="rId6"/>
    <p:sldLayoutId id="2147483665" r:id="rId7"/>
    <p:sldLayoutId id="2147483659" r:id="rId8"/>
    <p:sldLayoutId id="2147483663" r:id="rId9"/>
    <p:sldLayoutId id="2147483664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54" r:id="rId22"/>
    <p:sldLayoutId id="2147483655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6479" rtl="0" eaLnBrk="1" latinLnBrk="0" hangingPunct="1">
        <a:spcBef>
          <a:spcPct val="0"/>
        </a:spcBef>
        <a:buNone/>
        <a:defRPr sz="1800" kern="1200" cap="all" baseline="0">
          <a:solidFill>
            <a:srgbClr val="545454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•"/>
        <a:defRPr sz="1100" kern="1200">
          <a:solidFill>
            <a:srgbClr val="545454"/>
          </a:solidFill>
          <a:latin typeface="+mn-lt"/>
          <a:ea typeface="+mn-ea"/>
          <a:cs typeface="+mn-cs"/>
        </a:defRPr>
      </a:lvl1pPr>
      <a:lvl2pPr marL="663389" indent="-25515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–"/>
        <a:defRPr sz="1100" kern="1200">
          <a:solidFill>
            <a:srgbClr val="545454"/>
          </a:solidFill>
          <a:latin typeface="+mn-lt"/>
          <a:ea typeface="+mn-ea"/>
          <a:cs typeface="+mn-cs"/>
        </a:defRPr>
      </a:lvl2pPr>
      <a:lvl3pPr marL="1020599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•"/>
        <a:defRPr sz="1100" kern="1200">
          <a:solidFill>
            <a:srgbClr val="545454"/>
          </a:solidFill>
          <a:latin typeface="+mn-lt"/>
          <a:ea typeface="+mn-ea"/>
          <a:cs typeface="+mn-cs"/>
        </a:defRPr>
      </a:lvl3pPr>
      <a:lvl4pPr marL="1428838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–"/>
        <a:defRPr sz="1100" kern="1200">
          <a:solidFill>
            <a:srgbClr val="545454"/>
          </a:solidFill>
          <a:latin typeface="+mn-lt"/>
          <a:ea typeface="+mn-ea"/>
          <a:cs typeface="+mn-cs"/>
        </a:defRPr>
      </a:lvl4pPr>
      <a:lvl5pPr marL="1837078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»"/>
        <a:defRPr sz="1100" kern="1200">
          <a:solidFill>
            <a:srgbClr val="545454"/>
          </a:solidFill>
          <a:latin typeface="+mn-lt"/>
          <a:ea typeface="+mn-ea"/>
          <a:cs typeface="+mn-cs"/>
        </a:defRPr>
      </a:lvl5pPr>
      <a:lvl6pPr marL="2245318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55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79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03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23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47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71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95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19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43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677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917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0666" y="2742171"/>
            <a:ext cx="5472607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Semantisk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nybegynnere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2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604339" cy="276999"/>
          </a:xfrm>
        </p:spPr>
        <p:txBody>
          <a:bodyPr/>
          <a:lstStyle/>
          <a:p>
            <a:r>
              <a:rPr lang="nb-NO" dirty="0" smtClean="0"/>
              <a:t>Modellering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81" y="1060376"/>
            <a:ext cx="3388315" cy="3631306"/>
          </a:xfrm>
        </p:spPr>
        <p:txBody>
          <a:bodyPr>
            <a:normAutofit/>
          </a:bodyPr>
          <a:lstStyle/>
          <a:p>
            <a:r>
              <a:rPr lang="nb-NO" sz="1600" dirty="0" smtClean="0"/>
              <a:t>Sette data </a:t>
            </a:r>
            <a:r>
              <a:rPr lang="nb-NO" sz="1600" smtClean="0"/>
              <a:t>i kontekst</a:t>
            </a:r>
          </a:p>
          <a:p>
            <a:endParaRPr lang="nb-NO" sz="1600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38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604339" cy="276999"/>
          </a:xfrm>
        </p:spPr>
        <p:txBody>
          <a:bodyPr/>
          <a:lstStyle/>
          <a:p>
            <a:r>
              <a:rPr lang="nb-NO" dirty="0" smtClean="0"/>
              <a:t>Grafer og Mengder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81" y="1060376"/>
            <a:ext cx="3388315" cy="3631306"/>
          </a:xfrm>
        </p:spPr>
        <p:txBody>
          <a:bodyPr>
            <a:normAutofit/>
          </a:bodyPr>
          <a:lstStyle/>
          <a:p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39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604339" cy="276999"/>
          </a:xfrm>
        </p:spPr>
        <p:txBody>
          <a:bodyPr/>
          <a:lstStyle/>
          <a:p>
            <a:r>
              <a:rPr lang="nb-NO" dirty="0" smtClean="0"/>
              <a:t>SPARQL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81" y="1060376"/>
            <a:ext cx="3388315" cy="3631306"/>
          </a:xfrm>
        </p:spPr>
        <p:txBody>
          <a:bodyPr>
            <a:normAutofit/>
          </a:bodyPr>
          <a:lstStyle/>
          <a:p>
            <a:r>
              <a:rPr lang="nb-NO" sz="1600" dirty="0" smtClean="0"/>
              <a:t>SPARQL </a:t>
            </a:r>
            <a:r>
              <a:rPr lang="en-GB" sz="1600" dirty="0" smtClean="0"/>
              <a:t>Protocol</a:t>
            </a:r>
            <a:r>
              <a:rPr lang="nb-NO" sz="1600" dirty="0" smtClean="0"/>
              <a:t> and RDF Query Language</a:t>
            </a:r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77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64" y="363892"/>
            <a:ext cx="8231029" cy="276999"/>
          </a:xfrm>
        </p:spPr>
        <p:txBody>
          <a:bodyPr/>
          <a:lstStyle/>
          <a:p>
            <a:r>
              <a:rPr lang="nb-NO" dirty="0" smtClean="0"/>
              <a:t>LA oss bygge en Model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600" dirty="0" smtClean="0"/>
              <a:t>Spesifikasjon</a:t>
            </a:r>
          </a:p>
          <a:p>
            <a:pPr lvl="1"/>
            <a:r>
              <a:rPr lang="nb-NO" sz="1600" dirty="0" smtClean="0"/>
              <a:t>Personobjekt, skal ha:</a:t>
            </a:r>
          </a:p>
          <a:p>
            <a:pPr lvl="2"/>
            <a:r>
              <a:rPr lang="nb-NO" sz="1600" dirty="0" smtClean="0"/>
              <a:t>Fornavn, etternavn, alder og studieretning</a:t>
            </a:r>
          </a:p>
          <a:p>
            <a:pPr lvl="2"/>
            <a:r>
              <a:rPr lang="nb-NO" sz="1600" dirty="0" smtClean="0"/>
              <a:t>Oversikt over hvem han/hun kjenner og hvilke filmer han/hun har sett</a:t>
            </a:r>
            <a:endParaRPr lang="nb-NO" sz="1600" dirty="0"/>
          </a:p>
          <a:p>
            <a:pPr marL="408239" lvl="1" indent="0">
              <a:buNone/>
            </a:pPr>
            <a:endParaRPr lang="nb-NO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9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Registrere Data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38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Spørringer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76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Takk for oppmerksomheten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7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600" dirty="0" smtClean="0"/>
              <a:t>Om </a:t>
            </a:r>
            <a:r>
              <a:rPr lang="nb-NO" sz="1600" dirty="0" smtClean="0"/>
              <a:t>Computas</a:t>
            </a:r>
            <a:endParaRPr lang="nb-NO" sz="1600" dirty="0" smtClean="0"/>
          </a:p>
          <a:p>
            <a:r>
              <a:rPr lang="nb-NO" sz="1600" dirty="0" smtClean="0"/>
              <a:t>Om oss</a:t>
            </a:r>
          </a:p>
          <a:p>
            <a:r>
              <a:rPr lang="nb-NO" sz="1600" dirty="0" smtClean="0"/>
              <a:t>Semantisk web kurs:</a:t>
            </a:r>
          </a:p>
          <a:p>
            <a:pPr lvl="1"/>
            <a:r>
              <a:rPr lang="nb-NO" sz="1600" dirty="0" smtClean="0"/>
              <a:t>Litt teori</a:t>
            </a:r>
          </a:p>
          <a:p>
            <a:pPr lvl="1"/>
            <a:r>
              <a:rPr lang="nb-NO" sz="1600" dirty="0" smtClean="0"/>
              <a:t>Interaktivt bygge modell</a:t>
            </a:r>
          </a:p>
          <a:p>
            <a:pPr lvl="1"/>
            <a:r>
              <a:rPr lang="nb-NO" sz="1600" dirty="0" smtClean="0"/>
              <a:t>Generere data</a:t>
            </a:r>
          </a:p>
          <a:p>
            <a:pPr lvl="1"/>
            <a:r>
              <a:rPr lang="nb-NO" sz="1600" dirty="0" smtClean="0"/>
              <a:t>Spørringer (SPARQL)</a:t>
            </a:r>
          </a:p>
          <a:p>
            <a:r>
              <a:rPr lang="nb-NO" sz="1600" dirty="0" smtClean="0"/>
              <a:t>Sosialt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2</a:t>
            </a:fld>
            <a:endParaRPr lang="nb-NO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r="166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38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Om Computas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Konsulentselskap med totalt ca. 300 ansatte.</a:t>
            </a:r>
          </a:p>
          <a:p>
            <a:r>
              <a:rPr lang="nb-NO" dirty="0" smtClean="0"/>
              <a:t>Kontor på Lysaker, i Stavanger og i Bucureşti </a:t>
            </a:r>
          </a:p>
          <a:p>
            <a:r>
              <a:rPr lang="nb-NO" dirty="0" smtClean="0"/>
              <a:t>Grunnlagt i 1985, skilt ut fra Norske Veritas</a:t>
            </a:r>
          </a:p>
          <a:p>
            <a:r>
              <a:rPr lang="nb-NO" dirty="0" smtClean="0"/>
              <a:t>100% </a:t>
            </a:r>
            <a:r>
              <a:rPr lang="nb-NO" dirty="0" err="1" smtClean="0"/>
              <a:t>ansatteid</a:t>
            </a:r>
            <a:endParaRPr lang="nb-NO" dirty="0" smtClean="0"/>
          </a:p>
          <a:p>
            <a:r>
              <a:rPr lang="nb-NO" dirty="0" smtClean="0"/>
              <a:t>Kunder</a:t>
            </a:r>
          </a:p>
          <a:p>
            <a:pPr lvl="1"/>
            <a:r>
              <a:rPr lang="nb-NO" dirty="0" smtClean="0"/>
              <a:t>Offentlig</a:t>
            </a:r>
          </a:p>
          <a:p>
            <a:pPr lvl="1"/>
            <a:r>
              <a:rPr lang="nb-NO" dirty="0" smtClean="0"/>
              <a:t>Olje og gass</a:t>
            </a:r>
          </a:p>
          <a:p>
            <a:pPr lvl="1"/>
            <a:r>
              <a:rPr lang="nb-NO" dirty="0" smtClean="0"/>
              <a:t>Internasjonalt</a:t>
            </a:r>
          </a:p>
          <a:p>
            <a:r>
              <a:rPr lang="nb-NO" dirty="0" smtClean="0"/>
              <a:t>Ansatte</a:t>
            </a:r>
          </a:p>
          <a:p>
            <a:pPr lvl="1"/>
            <a:r>
              <a:rPr lang="nb-NO" dirty="0" smtClean="0"/>
              <a:t>90% har mastergrad eller høyere utdanning</a:t>
            </a:r>
          </a:p>
          <a:p>
            <a:pPr lvl="1"/>
            <a:r>
              <a:rPr lang="nb-NO" dirty="0" smtClean="0"/>
              <a:t>Over 30% kvinner</a:t>
            </a:r>
          </a:p>
          <a:p>
            <a:pPr lvl="1"/>
            <a:r>
              <a:rPr lang="nb-NO" dirty="0" smtClean="0"/>
              <a:t>Gjennomsnittsalder 37 år</a:t>
            </a:r>
          </a:p>
          <a:p>
            <a:pPr lvl="1"/>
            <a:r>
              <a:rPr lang="nb-NO" dirty="0" smtClean="0"/>
              <a:t>Lav turnover (for å være konsulentselskap)</a:t>
            </a:r>
          </a:p>
          <a:p>
            <a:endParaRPr lang="nb-NO" sz="1600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8" b="25008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4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Jobbe i Computas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4</a:t>
            </a:fld>
            <a:endParaRPr lang="nb-NO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506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err="1" smtClean="0"/>
              <a:t>SommerJobb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5</a:t>
            </a:fld>
            <a:endParaRPr lang="nb-NO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648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Om Oss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Alexander Rosbach</a:t>
            </a:r>
          </a:p>
          <a:p>
            <a:pPr lvl="1"/>
            <a:r>
              <a:rPr lang="nb-NO" dirty="0" smtClean="0"/>
              <a:t>Ansatt 5.8 2013</a:t>
            </a:r>
          </a:p>
          <a:p>
            <a:pPr lvl="1"/>
            <a:r>
              <a:rPr lang="nb-NO" dirty="0" smtClean="0"/>
              <a:t>Master i programutviklingsteori ved UiB </a:t>
            </a:r>
          </a:p>
          <a:p>
            <a:r>
              <a:rPr lang="nb-NO" dirty="0" smtClean="0"/>
              <a:t>Lisa Halvorsen</a:t>
            </a:r>
          </a:p>
          <a:p>
            <a:pPr lvl="1"/>
            <a:r>
              <a:rPr lang="nb-NO" dirty="0" smtClean="0"/>
              <a:t>Ansatt 5.8. 2013</a:t>
            </a:r>
          </a:p>
          <a:p>
            <a:pPr lvl="1"/>
            <a:r>
              <a:rPr lang="nb-NO" dirty="0" smtClean="0"/>
              <a:t>Master i informasjonsvitenskap ved UiB </a:t>
            </a:r>
          </a:p>
          <a:p>
            <a:r>
              <a:rPr lang="nb-NO" dirty="0" smtClean="0"/>
              <a:t>Torbjørn Tessem</a:t>
            </a:r>
          </a:p>
          <a:p>
            <a:pPr lvl="1"/>
            <a:r>
              <a:rPr lang="nb-NO" dirty="0" smtClean="0"/>
              <a:t>Ansatt 1.1. 2014</a:t>
            </a:r>
          </a:p>
          <a:p>
            <a:pPr lvl="1"/>
            <a:r>
              <a:rPr lang="nb-NO" dirty="0" smtClean="0"/>
              <a:t>Master i algoritmer ved UiB </a:t>
            </a:r>
            <a:endParaRPr lang="nb-NO" dirty="0"/>
          </a:p>
          <a:p>
            <a:r>
              <a:rPr lang="nb-NO" dirty="0" smtClean="0"/>
              <a:t> 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6</a:t>
            </a:fld>
            <a:endParaRPr lang="nb-NO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631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Semantisk Web for Nybegynnere</a:t>
            </a:r>
            <a:endParaRPr lang="nb-NO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7" b="3487"/>
          <a:stretch>
            <a:fillRect/>
          </a:stretch>
        </p:blipFill>
        <p:spPr>
          <a:xfrm>
            <a:off x="3492674" y="844351"/>
            <a:ext cx="2086528" cy="19407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2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Semantic</a:t>
            </a:r>
            <a:r>
              <a:rPr lang="nb-NO" dirty="0" smtClean="0"/>
              <a:t> Web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797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760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omputas">
      <a:dk1>
        <a:sysClr val="windowText" lastClr="000000"/>
      </a:dk1>
      <a:lt1>
        <a:sysClr val="window" lastClr="FFFFFF"/>
      </a:lt1>
      <a:dk2>
        <a:srgbClr val="07466D"/>
      </a:dk2>
      <a:lt2>
        <a:srgbClr val="12829B"/>
      </a:lt2>
      <a:accent1>
        <a:srgbClr val="9A3493"/>
      </a:accent1>
      <a:accent2>
        <a:srgbClr val="07466D"/>
      </a:accent2>
      <a:accent3>
        <a:srgbClr val="12829B"/>
      </a:accent3>
      <a:accent4>
        <a:srgbClr val="E5E0EC"/>
      </a:accent4>
      <a:accent5>
        <a:srgbClr val="B4DFFA"/>
      </a:accent5>
      <a:accent6>
        <a:srgbClr val="C2EEF7"/>
      </a:accent6>
      <a:hlink>
        <a:srgbClr val="0000FF"/>
      </a:hlink>
      <a:folHlink>
        <a:srgbClr val="800080"/>
      </a:folHlink>
    </a:clrScheme>
    <a:fontScheme name="Computa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B8B8B6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126000" tIns="126000" rIns="126000" bIns="126000" rtlCol="0" anchor="b" anchorCtr="0">
        <a:spAutoFit/>
      </a:bodyPr>
      <a:lstStyle>
        <a:defPPr marL="176213" indent="-176213">
          <a:buFont typeface="Arial" panose="020B0604020202020204" pitchFamily="34" charset="0"/>
          <a:buChar char="•"/>
          <a:defRPr sz="1400" i="1" dirty="0" smtClean="0">
            <a:solidFill>
              <a:srgbClr val="54545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v1.1.potx" id="{A876736C-89AF-4B5C-A446-937093D0A4D5}" vid="{2F73B24F-A431-4D42-8621-2EB45B833D3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5730</TotalTime>
  <Words>198</Words>
  <Application>Microsoft Office PowerPoint</Application>
  <PresentationFormat>Custom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Open Sans</vt:lpstr>
      <vt:lpstr>Trebuchet MS</vt:lpstr>
      <vt:lpstr>blank</vt:lpstr>
      <vt:lpstr>PowerPoint Presentation</vt:lpstr>
      <vt:lpstr>Agenda</vt:lpstr>
      <vt:lpstr>Om Computas</vt:lpstr>
      <vt:lpstr>Jobbe i Computas</vt:lpstr>
      <vt:lpstr>SommerJobb</vt:lpstr>
      <vt:lpstr>Om Oss</vt:lpstr>
      <vt:lpstr>Semantisk Web for Nybegynnere</vt:lpstr>
      <vt:lpstr>The Semantic Web</vt:lpstr>
      <vt:lpstr>PowerPoint Presentation</vt:lpstr>
      <vt:lpstr>Modellering </vt:lpstr>
      <vt:lpstr>Grafer og Mengder</vt:lpstr>
      <vt:lpstr>SPARQL</vt:lpstr>
      <vt:lpstr>LA oss bygge en Model</vt:lpstr>
      <vt:lpstr>Registrere Data</vt:lpstr>
      <vt:lpstr>Spørringer</vt:lpstr>
      <vt:lpstr>Takk for oppmerksomheten</vt:lpstr>
    </vt:vector>
  </TitlesOfParts>
  <Company>Computas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Stuhr</dc:creator>
  <cp:lastModifiedBy>Torbjørn Tessem</cp:lastModifiedBy>
  <cp:revision>50</cp:revision>
  <dcterms:created xsi:type="dcterms:W3CDTF">2014-05-13T07:52:55Z</dcterms:created>
  <dcterms:modified xsi:type="dcterms:W3CDTF">2014-09-09T12:27:15Z</dcterms:modified>
</cp:coreProperties>
</file>