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
      <p:font typeface="Raleway Thin"/>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415AC1-D313-4FD8-82D5-90BA4F84036A}">
  <a:tblStyle styleId="{95415AC1-D313-4FD8-82D5-90BA4F84036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7FE30E2-F084-4B05-ACAB-2AB62B4F4AC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Thin-bold.fntdata"/><Relationship Id="rId30" Type="http://schemas.openxmlformats.org/officeDocument/2006/relationships/font" Target="fonts/RalewayThin-regular.fntdata"/><Relationship Id="rId11" Type="http://schemas.openxmlformats.org/officeDocument/2006/relationships/slide" Target="slides/slide5.xml"/><Relationship Id="rId33" Type="http://schemas.openxmlformats.org/officeDocument/2006/relationships/font" Target="fonts/RalewayThin-boldItalic.fntdata"/><Relationship Id="rId10" Type="http://schemas.openxmlformats.org/officeDocument/2006/relationships/slide" Target="slides/slide4.xml"/><Relationship Id="rId32" Type="http://schemas.openxmlformats.org/officeDocument/2006/relationships/font" Target="fonts/RalewayThin-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48c5b5c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48c5b5c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Claire</a:t>
            </a:r>
            <a:endParaRPr/>
          </a:p>
          <a:p>
            <a:pPr indent="0" lvl="0" marL="0" rtl="0" algn="l">
              <a:spcBef>
                <a:spcPts val="0"/>
              </a:spcBef>
              <a:spcAft>
                <a:spcPts val="0"/>
              </a:spcAft>
              <a:buNone/>
            </a:pPr>
            <a:r>
              <a:rPr lang="en"/>
              <a:t>Instrumentalness score</a:t>
            </a:r>
            <a:r>
              <a:rPr lang="en"/>
              <a:t> found to have high feature importance</a:t>
            </a:r>
            <a:endParaRPr/>
          </a:p>
          <a:p>
            <a:pPr indent="0" lvl="0" marL="0" rtl="0" algn="l">
              <a:spcBef>
                <a:spcPts val="0"/>
              </a:spcBef>
              <a:spcAft>
                <a:spcPts val="0"/>
              </a:spcAft>
              <a:buNone/>
            </a:pPr>
            <a:r>
              <a:rPr lang="en"/>
              <a:t>After creating polynomial features with instrumentalness - we have found that the 5 out of the 6 feature in importance include instrumentalness. Though the graph is not shown here, the top feature importance was attributed to instrumentalness prior to the creation of polynomial features as well.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48c8ef41b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48c8ef41b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Bottom is most </a:t>
            </a:r>
            <a:endParaRPr/>
          </a:p>
          <a:p>
            <a:pPr indent="0" lvl="0" marL="0" rtl="0" algn="l">
              <a:spcBef>
                <a:spcPts val="0"/>
              </a:spcBef>
              <a:spcAft>
                <a:spcPts val="0"/>
              </a:spcAft>
              <a:buNone/>
            </a:pPr>
            <a:r>
              <a:rPr lang="en"/>
              <a:t>Pls mention which models (ALL except Baseline) were included in the stacking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355635a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355635a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Bottom is most </a:t>
            </a:r>
            <a:endParaRPr/>
          </a:p>
          <a:p>
            <a:pPr indent="0" lvl="0" marL="0" rtl="0" algn="l">
              <a:spcBef>
                <a:spcPts val="0"/>
              </a:spcBef>
              <a:spcAft>
                <a:spcPts val="0"/>
              </a:spcAft>
              <a:buNone/>
            </a:pPr>
            <a:r>
              <a:rPr lang="en"/>
              <a:t>Pls mention which models (ALL except Baseline) were included in the stacking model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48c8ef41b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48c8ef41b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Tristan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Bottom is most </a:t>
            </a:r>
            <a:endParaRPr/>
          </a:p>
          <a:p>
            <a:pPr indent="0" lvl="0" marL="0" rtl="0" algn="l">
              <a:spcBef>
                <a:spcPts val="0"/>
              </a:spcBef>
              <a:spcAft>
                <a:spcPts val="0"/>
              </a:spcAft>
              <a:buNone/>
            </a:pPr>
            <a:r>
              <a:rPr lang="en"/>
              <a:t>Pls mention which models (ALL except Baseline) were included in the stacking model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355635a2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355635a2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Claire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355635a2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355635a2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Raleway"/>
                <a:ea typeface="Raleway"/>
                <a:cs typeface="Raleway"/>
                <a:sym typeface="Raleway"/>
              </a:rPr>
              <a:t>Tristan</a:t>
            </a:r>
            <a:endParaRPr sz="1300">
              <a:solidFill>
                <a:srgbClr val="595959"/>
              </a:solidFill>
              <a:latin typeface="Raleway"/>
              <a:ea typeface="Raleway"/>
              <a:cs typeface="Raleway"/>
              <a:sym typeface="Raleway"/>
            </a:endParaRPr>
          </a:p>
          <a:p>
            <a:pPr indent="0" lvl="0" marL="0" rtl="0" algn="l">
              <a:lnSpc>
                <a:spcPct val="115000"/>
              </a:lnSpc>
              <a:spcBef>
                <a:spcPts val="1200"/>
              </a:spcBef>
              <a:spcAft>
                <a:spcPts val="1200"/>
              </a:spcAft>
              <a:buNone/>
            </a:pPr>
            <a:r>
              <a:rPr lang="en" sz="1300">
                <a:solidFill>
                  <a:srgbClr val="595959"/>
                </a:solidFill>
                <a:latin typeface="Raleway"/>
                <a:ea typeface="Raleway"/>
                <a:cs typeface="Raleway"/>
                <a:sym typeface="Raleway"/>
              </a:rPr>
              <a:t>Power of data is based on the hands that you place it 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45da1450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45da1450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Brett</a:t>
            </a:r>
            <a:endParaRPr/>
          </a:p>
          <a:p>
            <a:pPr indent="0" lvl="0" marL="0" rtl="0" algn="l">
              <a:spcBef>
                <a:spcPts val="0"/>
              </a:spcBef>
              <a:spcAft>
                <a:spcPts val="0"/>
              </a:spcAft>
              <a:buNone/>
            </a:pPr>
            <a:r>
              <a:rPr b="1" lang="en"/>
              <a:t>Just list off Summary</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355635a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355635a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Brett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355635a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355635a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Brett</a:t>
            </a:r>
            <a:endParaRPr/>
          </a:p>
          <a:p>
            <a:pPr indent="0" lvl="0" marL="0" rtl="0" algn="l">
              <a:spcBef>
                <a:spcPts val="0"/>
              </a:spcBef>
              <a:spcAft>
                <a:spcPts val="0"/>
              </a:spcAft>
              <a:buNone/>
            </a:pPr>
            <a:r>
              <a:rPr lang="en"/>
              <a:t>https://www.kaggle.com/theoverman/the-spotify-hit-predictor-dataset?select=dataset-of-10s.csv</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48c5b5cf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48c5b5cf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(becca)</a:t>
            </a:r>
            <a:endParaRPr/>
          </a:p>
          <a:p>
            <a:pPr indent="0" lvl="0" marL="0" rtl="0" algn="l">
              <a:spcBef>
                <a:spcPts val="0"/>
              </a:spcBef>
              <a:spcAft>
                <a:spcPts val="0"/>
              </a:spcAft>
              <a:buNone/>
            </a:pPr>
            <a:r>
              <a:rPr lang="en"/>
              <a:t>As mentioned by Brett, out team added dummy variables for the top 50% most frequent song genre’s. </a:t>
            </a:r>
            <a:r>
              <a:rPr lang="en"/>
              <a:t>However</a:t>
            </a:r>
            <a:r>
              <a:rPr lang="en"/>
              <a:t>, we actually had a few song instances that had no genre’s. Because there were only 54 of these instances, we removed them completely to avoid having null values. Furthermore, we had to deal with the skewness, and different forms of our data. After finding the skewness of our predictor values, we decided that if the </a:t>
            </a:r>
            <a:r>
              <a:rPr lang="en"/>
              <a:t>absolute</a:t>
            </a:r>
            <a:r>
              <a:rPr lang="en"/>
              <a:t> value of the skewness was greater than 1, we should do some form of standardization. We utilized log, power, and reciprocal transformations to adjust the skewness of our data. As you can see in the graphic on the right, the absolute value skewness decreases signi</a:t>
            </a:r>
            <a:r>
              <a:rPr lang="en"/>
              <a:t>ficantly after the standardizations.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48c5b5cf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48c5b5cf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(becca)</a:t>
            </a:r>
            <a:endParaRPr>
              <a:solidFill>
                <a:schemeClr val="dk1"/>
              </a:solidFill>
            </a:endParaRPr>
          </a:p>
          <a:p>
            <a:pPr indent="0" lvl="0" marL="0" rtl="0" algn="l">
              <a:spcBef>
                <a:spcPts val="0"/>
              </a:spcBef>
              <a:spcAft>
                <a:spcPts val="0"/>
              </a:spcAft>
              <a:buNone/>
            </a:pPr>
            <a:r>
              <a:rPr lang="en">
                <a:solidFill>
                  <a:schemeClr val="dk1"/>
                </a:solidFill>
              </a:rPr>
              <a:t>Here is an example of the loudness score transformation. </a:t>
            </a:r>
            <a:r>
              <a:rPr lang="en"/>
              <a:t>We performed the log transformation because our original data was extremely skewed to the left.</a:t>
            </a:r>
            <a:endParaRPr/>
          </a:p>
          <a:p>
            <a:pPr indent="0" lvl="0" marL="0" rtl="0" algn="l">
              <a:spcBef>
                <a:spcPts val="0"/>
              </a:spcBef>
              <a:spcAft>
                <a:spcPts val="0"/>
              </a:spcAft>
              <a:buNone/>
            </a:pPr>
            <a:r>
              <a:rPr lang="en"/>
              <a:t>We want to present and examine our data in a way that’s easier to understand and feed more “normal” data into our models. We also wanted to avoid removing data points that seemingly look like outliers because it is possible that their distance from the average is meaningful. </a:t>
            </a:r>
            <a:endParaRPr/>
          </a:p>
          <a:p>
            <a:pPr indent="0" lvl="0" marL="0" rtl="0" algn="l">
              <a:spcBef>
                <a:spcPts val="0"/>
              </a:spcBef>
              <a:spcAft>
                <a:spcPts val="0"/>
              </a:spcAft>
              <a:buNone/>
            </a:pPr>
            <a:r>
              <a:rPr lang="en"/>
              <a:t>We recognize that these transformations decrease the interpretability of our project but does contribute to the prediction accuracy.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43cde5a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43cde5a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(becca)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addition to transforming existing predictors, our team also manipulated and created new predictors. As mentioned earlier, we created 312 binary genre predictors. We did this by creating a dictionary containing the genre names as keys and the frequency of the genres as values. With this dictionary we found the mean genre frequency and created dummy variables for all genres that appeared more that the mean number of times.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also recognized the possibility of correlation between our predictors. In particular we thought that certain song characteristics such as loudness and energy may be related in some way. Because of this we created a correlation matrix of the song characteristic predictors and found loudness, energy, acousticness, and instrumentalness had fairly strong correlations to each other. Using these, we created polynomial features taken to the second degree.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Lastly, we created some other dummy variables that inclue release month and album type with the pandas get_dummies function. Now I’ll pass it off to Claire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48c5b5cfd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48c5b5cfd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Claire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Album type found to have high feature importance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Song duration found to have high feature importance</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48c5b5cf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48c5b5cf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Claire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 name="Google Shape;13;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7" name="Shape 67"/>
        <p:cNvGrpSpPr/>
        <p:nvPr/>
      </p:nvGrpSpPr>
      <p:grpSpPr>
        <a:xfrm>
          <a:off x="0" y="0"/>
          <a:ext cx="0" cy="0"/>
          <a:chOff x="0" y="0"/>
          <a:chExt cx="0" cy="0"/>
        </a:xfrm>
      </p:grpSpPr>
      <p:grpSp>
        <p:nvGrpSpPr>
          <p:cNvPr id="68" name="Google Shape;68;p11"/>
          <p:cNvGrpSpPr/>
          <p:nvPr/>
        </p:nvGrpSpPr>
        <p:grpSpPr>
          <a:xfrm>
            <a:off x="830392" y="4169130"/>
            <a:ext cx="745763" cy="45826"/>
            <a:chOff x="4580561" y="2589004"/>
            <a:chExt cx="1064464" cy="25200"/>
          </a:xfrm>
        </p:grpSpPr>
        <p:sp>
          <p:nvSpPr>
            <p:cNvPr id="69" name="Google Shape;69;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2" name="Google Shape;72;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3" name="Google Shape;73;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grpSp>
        <p:nvGrpSpPr>
          <p:cNvPr id="15" name="Google Shape;15;p3"/>
          <p:cNvGrpSpPr/>
          <p:nvPr/>
        </p:nvGrpSpPr>
        <p:grpSpPr>
          <a:xfrm>
            <a:off x="830392" y="1191256"/>
            <a:ext cx="745763" cy="45826"/>
            <a:chOff x="4580561" y="2589004"/>
            <a:chExt cx="1064464" cy="25200"/>
          </a:xfrm>
        </p:grpSpPr>
        <p:sp>
          <p:nvSpPr>
            <p:cNvPr id="16" name="Google Shape;16;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9" name="Google Shape;19;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0"/>
            <a:ext cx="9144000" cy="66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3" name="Google Shape;23;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 name="Google Shape;24;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5"/>
          <p:cNvGrpSpPr/>
          <p:nvPr/>
        </p:nvGrpSpPr>
        <p:grpSpPr>
          <a:xfrm>
            <a:off x="830392" y="1191256"/>
            <a:ext cx="745763" cy="45826"/>
            <a:chOff x="4580561" y="2589004"/>
            <a:chExt cx="1064464" cy="25200"/>
          </a:xfrm>
        </p:grpSpPr>
        <p:sp>
          <p:nvSpPr>
            <p:cNvPr id="28" name="Google Shape;28;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1" name="Google Shape;31;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2" name="Google Shape;32;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3" name="Google Shape;33;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6"/>
          <p:cNvGrpSpPr/>
          <p:nvPr/>
        </p:nvGrpSpPr>
        <p:grpSpPr>
          <a:xfrm>
            <a:off x="830392" y="1191256"/>
            <a:ext cx="745763" cy="45826"/>
            <a:chOff x="4580561" y="2589004"/>
            <a:chExt cx="1064464" cy="25200"/>
          </a:xfrm>
        </p:grpSpPr>
        <p:sp>
          <p:nvSpPr>
            <p:cNvPr id="37" name="Google Shape;37;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0" name="Google Shape;40;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7"/>
          <p:cNvGrpSpPr/>
          <p:nvPr/>
        </p:nvGrpSpPr>
        <p:grpSpPr>
          <a:xfrm>
            <a:off x="830392" y="1191256"/>
            <a:ext cx="745763" cy="45826"/>
            <a:chOff x="4580561" y="2589004"/>
            <a:chExt cx="1064464" cy="25200"/>
          </a:xfrm>
        </p:grpSpPr>
        <p:sp>
          <p:nvSpPr>
            <p:cNvPr id="44" name="Google Shape;44;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7" name="Google Shape;47;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8" name="Google Shape;48;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9" name="Shape 49"/>
        <p:cNvGrpSpPr/>
        <p:nvPr/>
      </p:nvGrpSpPr>
      <p:grpSpPr>
        <a:xfrm>
          <a:off x="0" y="0"/>
          <a:ext cx="0" cy="0"/>
          <a:chOff x="0" y="0"/>
          <a:chExt cx="0" cy="0"/>
        </a:xfrm>
      </p:grpSpPr>
      <p:grpSp>
        <p:nvGrpSpPr>
          <p:cNvPr id="50" name="Google Shape;50;p8"/>
          <p:cNvGrpSpPr/>
          <p:nvPr/>
        </p:nvGrpSpPr>
        <p:grpSpPr>
          <a:xfrm>
            <a:off x="830392" y="4169130"/>
            <a:ext cx="745763" cy="45826"/>
            <a:chOff x="4580561" y="2589004"/>
            <a:chExt cx="1064464" cy="25200"/>
          </a:xfrm>
        </p:grpSpPr>
        <p:sp>
          <p:nvSpPr>
            <p:cNvPr id="51" name="Google Shape;51;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4" name="Google Shape;54;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9"/>
          <p:cNvGrpSpPr/>
          <p:nvPr/>
        </p:nvGrpSpPr>
        <p:grpSpPr>
          <a:xfrm>
            <a:off x="830392" y="1191256"/>
            <a:ext cx="745763" cy="45826"/>
            <a:chOff x="4580561" y="2589004"/>
            <a:chExt cx="1064464" cy="25200"/>
          </a:xfrm>
        </p:grpSpPr>
        <p:sp>
          <p:nvSpPr>
            <p:cNvPr id="58" name="Google Shape;58;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1" name="Google Shape;61;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2" name="Google Shape;62;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66" name="Google Shape;66;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3.png"/><Relationship Id="rId9"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6.png"/><Relationship Id="rId7" Type="http://schemas.openxmlformats.org/officeDocument/2006/relationships/image" Target="../media/image11.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jpg"/><Relationship Id="rId5"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0.jp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4.jpg"/><Relationship Id="rId5"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2.jpg"/><Relationship Id="rId5"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ph type="ctrTitle"/>
          </p:nvPr>
        </p:nvSpPr>
        <p:spPr>
          <a:xfrm>
            <a:off x="729625" y="1609275"/>
            <a:ext cx="7688100" cy="16647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1DB954"/>
                </a:solidFill>
              </a:rPr>
              <a:t>Using Spotify to Predict Billboard Top 100 Songs</a:t>
            </a:r>
            <a:r>
              <a:rPr lang="en">
                <a:solidFill>
                  <a:srgbClr val="50C11E"/>
                </a:solidFill>
              </a:rPr>
              <a:t> </a:t>
            </a:r>
            <a:endParaRPr>
              <a:solidFill>
                <a:srgbClr val="50C11E"/>
              </a:solidFill>
            </a:endParaRPr>
          </a:p>
        </p:txBody>
      </p:sp>
      <p:sp>
        <p:nvSpPr>
          <p:cNvPr id="81" name="Google Shape;81;p13"/>
          <p:cNvSpPr txBox="1"/>
          <p:nvPr>
            <p:ph idx="1" type="subTitle"/>
          </p:nvPr>
        </p:nvSpPr>
        <p:spPr>
          <a:xfrm>
            <a:off x="727950" y="3499975"/>
            <a:ext cx="7688100" cy="102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BA476 </a:t>
            </a:r>
            <a:endParaRPr b="1"/>
          </a:p>
          <a:p>
            <a:pPr indent="0" lvl="0" marL="0" rtl="0" algn="ctr">
              <a:spcBef>
                <a:spcPts val="0"/>
              </a:spcBef>
              <a:spcAft>
                <a:spcPts val="0"/>
              </a:spcAft>
              <a:buNone/>
            </a:pPr>
            <a:r>
              <a:rPr b="1" lang="en"/>
              <a:t>Professor Gerdus Benade</a:t>
            </a:r>
            <a:endParaRPr b="1"/>
          </a:p>
          <a:p>
            <a:pPr indent="0" lvl="0" marL="0" rtl="0" algn="ctr">
              <a:spcBef>
                <a:spcPts val="0"/>
              </a:spcBef>
              <a:spcAft>
                <a:spcPts val="0"/>
              </a:spcAft>
              <a:buNone/>
            </a:pPr>
            <a:r>
              <a:rPr lang="en"/>
              <a:t>Team 2: Tristan Tew, Claire Choi, Rebecca Chang, Brett Rado</a:t>
            </a:r>
            <a:endParaRPr/>
          </a:p>
        </p:txBody>
      </p:sp>
      <p:sp>
        <p:nvSpPr>
          <p:cNvPr id="82" name="Google Shape;82;p13"/>
          <p:cNvSpPr/>
          <p:nvPr/>
        </p:nvSpPr>
        <p:spPr>
          <a:xfrm>
            <a:off x="700150" y="1187950"/>
            <a:ext cx="493500" cy="49200"/>
          </a:xfrm>
          <a:prstGeom prst="rect">
            <a:avLst/>
          </a:prstGeom>
          <a:solidFill>
            <a:srgbClr val="1DB9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1193788" y="1187950"/>
            <a:ext cx="493500" cy="49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298950" y="-15262"/>
            <a:ext cx="8546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000"/>
              <a:t>Descriptive Analytics Reveal Trends Related to Later Feature Importances and New Features Drive Best Non-Stacked Model</a:t>
            </a:r>
            <a:endParaRPr sz="2000"/>
          </a:p>
        </p:txBody>
      </p:sp>
      <p:sp>
        <p:nvSpPr>
          <p:cNvPr id="228" name="Google Shape;228;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29" name="Google Shape;229;p22"/>
          <p:cNvGrpSpPr/>
          <p:nvPr/>
        </p:nvGrpSpPr>
        <p:grpSpPr>
          <a:xfrm>
            <a:off x="-1" y="4608299"/>
            <a:ext cx="1687301" cy="535200"/>
            <a:chOff x="1109699" y="4608299"/>
            <a:chExt cx="1687301" cy="535200"/>
          </a:xfrm>
        </p:grpSpPr>
        <p:pic>
          <p:nvPicPr>
            <p:cNvPr id="230" name="Google Shape;230;p22"/>
            <p:cNvPicPr preferRelativeResize="0"/>
            <p:nvPr/>
          </p:nvPicPr>
          <p:blipFill>
            <a:blip r:embed="rId3">
              <a:alphaModFix/>
            </a:blip>
            <a:stretch>
              <a:fillRect/>
            </a:stretch>
          </p:blipFill>
          <p:spPr>
            <a:xfrm>
              <a:off x="1109699" y="4608299"/>
              <a:ext cx="535200" cy="535200"/>
            </a:xfrm>
            <a:prstGeom prst="rect">
              <a:avLst/>
            </a:prstGeom>
            <a:noFill/>
            <a:ln>
              <a:noFill/>
            </a:ln>
          </p:spPr>
        </p:pic>
        <p:sp>
          <p:nvSpPr>
            <p:cNvPr id="231" name="Google Shape;231;p22"/>
            <p:cNvSpPr txBox="1"/>
            <p:nvPr/>
          </p:nvSpPr>
          <p:spPr>
            <a:xfrm>
              <a:off x="1687300" y="4698900"/>
              <a:ext cx="110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BA476 Team 2</a:t>
              </a:r>
              <a:endParaRPr sz="1100">
                <a:latin typeface="Lato"/>
                <a:ea typeface="Lato"/>
                <a:cs typeface="Lato"/>
                <a:sym typeface="Lato"/>
              </a:endParaRPr>
            </a:p>
          </p:txBody>
        </p:sp>
      </p:grpSp>
      <p:graphicFrame>
        <p:nvGraphicFramePr>
          <p:cNvPr id="232" name="Google Shape;232;p22"/>
          <p:cNvGraphicFramePr/>
          <p:nvPr/>
        </p:nvGraphicFramePr>
        <p:xfrm>
          <a:off x="5005050" y="1028075"/>
          <a:ext cx="3000000" cy="3000000"/>
        </p:xfrm>
        <a:graphic>
          <a:graphicData uri="http://schemas.openxmlformats.org/drawingml/2006/table">
            <a:tbl>
              <a:tblPr>
                <a:noFill/>
                <a:tableStyleId>{95415AC1-D313-4FD8-82D5-90BA4F84036A}</a:tableStyleId>
              </a:tblPr>
              <a:tblGrid>
                <a:gridCol w="2696500"/>
                <a:gridCol w="957575"/>
              </a:tblGrid>
              <a:tr h="538925">
                <a:tc gridSpan="2">
                  <a:txBody>
                    <a:bodyPr/>
                    <a:lstStyle/>
                    <a:p>
                      <a:pPr indent="0" lvl="0" marL="0" rtl="0" algn="ctr">
                        <a:lnSpc>
                          <a:spcPct val="115000"/>
                        </a:lnSpc>
                        <a:spcBef>
                          <a:spcPts val="0"/>
                        </a:spcBef>
                        <a:spcAft>
                          <a:spcPts val="0"/>
                        </a:spcAft>
                        <a:buNone/>
                      </a:pPr>
                      <a:r>
                        <a:rPr lang="en" sz="1150">
                          <a:latin typeface="Raleway Thin"/>
                          <a:ea typeface="Raleway Thin"/>
                          <a:cs typeface="Raleway Thin"/>
                          <a:sym typeface="Raleway Thin"/>
                        </a:rPr>
                        <a:t>Feature Importances for Best Non-Stacked Model</a:t>
                      </a:r>
                      <a:endParaRPr sz="1150">
                        <a:latin typeface="Raleway Thin"/>
                        <a:ea typeface="Raleway Thin"/>
                        <a:cs typeface="Raleway Thin"/>
                        <a:sym typeface="Raleway Thin"/>
                      </a:endParaRPr>
                    </a:p>
                  </a:txBody>
                  <a:tcPr marT="66675" marB="64000" marR="66675" marL="6667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1DB954"/>
                    </a:solidFill>
                  </a:tcPr>
                </a:tc>
                <a:tc hMerge="1"/>
              </a:tr>
              <a:tr h="319175">
                <a:tc>
                  <a:txBody>
                    <a:bodyPr/>
                    <a:lstStyle/>
                    <a:p>
                      <a:pPr indent="0" lvl="0" marL="0" rtl="0" algn="ctr">
                        <a:lnSpc>
                          <a:spcPct val="115000"/>
                        </a:lnSpc>
                        <a:spcBef>
                          <a:spcPts val="0"/>
                        </a:spcBef>
                        <a:spcAft>
                          <a:spcPts val="0"/>
                        </a:spcAft>
                        <a:buNone/>
                      </a:pPr>
                      <a:r>
                        <a:rPr lang="en" sz="1050">
                          <a:latin typeface="Raleway Thin"/>
                          <a:ea typeface="Raleway Thin"/>
                          <a:cs typeface="Raleway Thin"/>
                          <a:sym typeface="Raleway Thin"/>
                        </a:rPr>
                        <a:t>instrumentalness</a:t>
                      </a:r>
                      <a:r>
                        <a:rPr baseline="30000" lang="en" sz="1050">
                          <a:latin typeface="Raleway Thin"/>
                          <a:ea typeface="Raleway Thin"/>
                          <a:cs typeface="Raleway Thin"/>
                          <a:sym typeface="Raleway Thin"/>
                        </a:rPr>
                        <a:t>2</a:t>
                      </a:r>
                      <a:endParaRPr sz="1050">
                        <a:latin typeface="Raleway Thin"/>
                        <a:ea typeface="Raleway Thin"/>
                        <a:cs typeface="Raleway Thin"/>
                        <a:sym typeface="Raleway Thin"/>
                      </a:endParaRPr>
                    </a:p>
                  </a:txBody>
                  <a:tcPr marT="66675" marB="66675" marR="66675" marL="6667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50">
                          <a:latin typeface="Raleway Thin"/>
                          <a:ea typeface="Raleway Thin"/>
                          <a:cs typeface="Raleway Thin"/>
                          <a:sym typeface="Raleway Thin"/>
                        </a:rPr>
                        <a:t>0.135061</a:t>
                      </a:r>
                      <a:endParaRPr sz="1050">
                        <a:latin typeface="Raleway Thin"/>
                        <a:ea typeface="Raleway Thin"/>
                        <a:cs typeface="Raleway Thin"/>
                        <a:sym typeface="Raleway Thin"/>
                      </a:endParaRPr>
                    </a:p>
                  </a:txBody>
                  <a:tcPr marT="66675" marB="66675" marR="66675" marL="6667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3F3F3"/>
                    </a:solidFill>
                  </a:tcPr>
                </a:tc>
              </a:tr>
              <a:tr h="319175">
                <a:tc>
                  <a:txBody>
                    <a:bodyPr/>
                    <a:lstStyle/>
                    <a:p>
                      <a:pPr indent="0" lvl="0" marL="0" rtl="0" algn="ctr">
                        <a:lnSpc>
                          <a:spcPct val="115000"/>
                        </a:lnSpc>
                        <a:spcBef>
                          <a:spcPts val="0"/>
                        </a:spcBef>
                        <a:spcAft>
                          <a:spcPts val="0"/>
                        </a:spcAft>
                        <a:buNone/>
                      </a:pPr>
                      <a:r>
                        <a:rPr lang="en" sz="1050">
                          <a:latin typeface="Raleway Thin"/>
                          <a:ea typeface="Raleway Thin"/>
                          <a:cs typeface="Raleway Thin"/>
                          <a:sym typeface="Raleway Thin"/>
                        </a:rPr>
                        <a:t>instrumentalness</a:t>
                      </a:r>
                      <a:endParaRPr sz="1050">
                        <a:latin typeface="Raleway Thin"/>
                        <a:ea typeface="Raleway Thin"/>
                        <a:cs typeface="Raleway Thin"/>
                        <a:sym typeface="Raleway Thin"/>
                      </a:endParaRPr>
                    </a:p>
                  </a:txBody>
                  <a:tcPr marT="66675" marB="66675" marR="66675" marL="6667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50">
                          <a:latin typeface="Raleway Thin"/>
                          <a:ea typeface="Raleway Thin"/>
                          <a:cs typeface="Raleway Thin"/>
                          <a:sym typeface="Raleway Thin"/>
                        </a:rPr>
                        <a:t>0.126435</a:t>
                      </a:r>
                      <a:endParaRPr sz="1050">
                        <a:latin typeface="Raleway Thin"/>
                        <a:ea typeface="Raleway Thin"/>
                        <a:cs typeface="Raleway Thin"/>
                        <a:sym typeface="Raleway Thin"/>
                      </a:endParaRPr>
                    </a:p>
                  </a:txBody>
                  <a:tcPr marT="66675" marB="66675" marR="66675" marL="6667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3F3F3"/>
                    </a:solidFill>
                  </a:tcPr>
                </a:tc>
              </a:tr>
              <a:tr h="319175">
                <a:tc>
                  <a:txBody>
                    <a:bodyPr/>
                    <a:lstStyle/>
                    <a:p>
                      <a:pPr indent="0" lvl="0" marL="0" rtl="0" algn="ctr">
                        <a:lnSpc>
                          <a:spcPct val="115000"/>
                        </a:lnSpc>
                        <a:spcBef>
                          <a:spcPts val="0"/>
                        </a:spcBef>
                        <a:spcAft>
                          <a:spcPts val="0"/>
                        </a:spcAft>
                        <a:buNone/>
                      </a:pPr>
                      <a:r>
                        <a:rPr lang="en" sz="1050">
                          <a:latin typeface="Raleway Thin"/>
                          <a:ea typeface="Raleway Thin"/>
                          <a:cs typeface="Raleway Thin"/>
                          <a:sym typeface="Raleway Thin"/>
                        </a:rPr>
                        <a:t>loudness instrumentalness</a:t>
                      </a:r>
                      <a:endParaRPr sz="1050">
                        <a:latin typeface="Raleway Thin"/>
                        <a:ea typeface="Raleway Thin"/>
                        <a:cs typeface="Raleway Thin"/>
                        <a:sym typeface="Raleway Thin"/>
                      </a:endParaRPr>
                    </a:p>
                  </a:txBody>
                  <a:tcPr marT="66675" marB="66675" marR="66675" marL="6667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50">
                          <a:latin typeface="Raleway Thin"/>
                          <a:ea typeface="Raleway Thin"/>
                          <a:cs typeface="Raleway Thin"/>
                          <a:sym typeface="Raleway Thin"/>
                        </a:rPr>
                        <a:t>0.110072</a:t>
                      </a:r>
                      <a:endParaRPr sz="1050">
                        <a:latin typeface="Raleway Thin"/>
                        <a:ea typeface="Raleway Thin"/>
                        <a:cs typeface="Raleway Thin"/>
                        <a:sym typeface="Raleway Thin"/>
                      </a:endParaRPr>
                    </a:p>
                  </a:txBody>
                  <a:tcPr marT="66675" marB="66675" marR="66675" marL="6667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3F3F3"/>
                    </a:solidFill>
                  </a:tcPr>
                </a:tc>
              </a:tr>
              <a:tr h="319175">
                <a:tc>
                  <a:txBody>
                    <a:bodyPr/>
                    <a:lstStyle/>
                    <a:p>
                      <a:pPr indent="0" lvl="0" marL="0" rtl="0" algn="ctr">
                        <a:lnSpc>
                          <a:spcPct val="115000"/>
                        </a:lnSpc>
                        <a:spcBef>
                          <a:spcPts val="0"/>
                        </a:spcBef>
                        <a:spcAft>
                          <a:spcPts val="0"/>
                        </a:spcAft>
                        <a:buNone/>
                      </a:pPr>
                      <a:r>
                        <a:rPr lang="en" sz="1050">
                          <a:latin typeface="Raleway Thin"/>
                          <a:ea typeface="Raleway Thin"/>
                          <a:cs typeface="Raleway Thin"/>
                          <a:sym typeface="Raleway Thin"/>
                        </a:rPr>
                        <a:t>pop</a:t>
                      </a:r>
                      <a:endParaRPr sz="1050">
                        <a:latin typeface="Raleway Thin"/>
                        <a:ea typeface="Raleway Thin"/>
                        <a:cs typeface="Raleway Thin"/>
                        <a:sym typeface="Raleway Thin"/>
                      </a:endParaRPr>
                    </a:p>
                  </a:txBody>
                  <a:tcPr marT="66675" marB="66675" marR="66675" marL="6667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50">
                          <a:latin typeface="Raleway Thin"/>
                          <a:ea typeface="Raleway Thin"/>
                          <a:cs typeface="Raleway Thin"/>
                          <a:sym typeface="Raleway Thin"/>
                        </a:rPr>
                        <a:t>0.065279</a:t>
                      </a:r>
                      <a:endParaRPr sz="1050">
                        <a:latin typeface="Raleway Thin"/>
                        <a:ea typeface="Raleway Thin"/>
                        <a:cs typeface="Raleway Thin"/>
                        <a:sym typeface="Raleway Thin"/>
                      </a:endParaRPr>
                    </a:p>
                  </a:txBody>
                  <a:tcPr marT="66675" marB="66675" marR="66675" marL="6667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3F3F3"/>
                    </a:solidFill>
                  </a:tcPr>
                </a:tc>
              </a:tr>
              <a:tr h="319175">
                <a:tc>
                  <a:txBody>
                    <a:bodyPr/>
                    <a:lstStyle/>
                    <a:p>
                      <a:pPr indent="0" lvl="0" marL="0" rtl="0" algn="ctr">
                        <a:lnSpc>
                          <a:spcPct val="115000"/>
                        </a:lnSpc>
                        <a:spcBef>
                          <a:spcPts val="0"/>
                        </a:spcBef>
                        <a:spcAft>
                          <a:spcPts val="0"/>
                        </a:spcAft>
                        <a:buNone/>
                      </a:pPr>
                      <a:r>
                        <a:rPr lang="en" sz="1050">
                          <a:latin typeface="Raleway Thin"/>
                          <a:ea typeface="Raleway Thin"/>
                          <a:cs typeface="Raleway Thin"/>
                          <a:sym typeface="Raleway Thin"/>
                        </a:rPr>
                        <a:t>country</a:t>
                      </a:r>
                      <a:endParaRPr sz="1050">
                        <a:latin typeface="Raleway Thin"/>
                        <a:ea typeface="Raleway Thin"/>
                        <a:cs typeface="Raleway Thin"/>
                        <a:sym typeface="Raleway Thin"/>
                      </a:endParaRPr>
                    </a:p>
                  </a:txBody>
                  <a:tcPr marT="66675" marB="66675" marR="66675" marL="6667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50">
                          <a:latin typeface="Raleway Thin"/>
                          <a:ea typeface="Raleway Thin"/>
                          <a:cs typeface="Raleway Thin"/>
                          <a:sym typeface="Raleway Thin"/>
                        </a:rPr>
                        <a:t>0.048886</a:t>
                      </a:r>
                      <a:endParaRPr sz="1050">
                        <a:latin typeface="Raleway Thin"/>
                        <a:ea typeface="Raleway Thin"/>
                        <a:cs typeface="Raleway Thin"/>
                        <a:sym typeface="Raleway Thin"/>
                      </a:endParaRPr>
                    </a:p>
                  </a:txBody>
                  <a:tcPr marT="66675" marB="66675" marR="66675" marL="6667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3F3F3"/>
                    </a:solidFill>
                  </a:tcPr>
                </a:tc>
              </a:tr>
              <a:tr h="319175">
                <a:tc>
                  <a:txBody>
                    <a:bodyPr/>
                    <a:lstStyle/>
                    <a:p>
                      <a:pPr indent="0" lvl="0" marL="0" rtl="0" algn="ctr">
                        <a:lnSpc>
                          <a:spcPct val="115000"/>
                        </a:lnSpc>
                        <a:spcBef>
                          <a:spcPts val="0"/>
                        </a:spcBef>
                        <a:spcAft>
                          <a:spcPts val="0"/>
                        </a:spcAft>
                        <a:buNone/>
                      </a:pPr>
                      <a:r>
                        <a:rPr lang="en" sz="1050">
                          <a:latin typeface="Raleway Thin"/>
                          <a:ea typeface="Raleway Thin"/>
                          <a:cs typeface="Raleway Thin"/>
                          <a:sym typeface="Raleway Thin"/>
                        </a:rPr>
                        <a:t>rap</a:t>
                      </a:r>
                      <a:endParaRPr sz="1050">
                        <a:latin typeface="Raleway Thin"/>
                        <a:ea typeface="Raleway Thin"/>
                        <a:cs typeface="Raleway Thin"/>
                        <a:sym typeface="Raleway Thin"/>
                      </a:endParaRPr>
                    </a:p>
                  </a:txBody>
                  <a:tcPr marT="66675" marB="66675" marR="66675" marL="6667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50">
                          <a:latin typeface="Raleway Thin"/>
                          <a:ea typeface="Raleway Thin"/>
                          <a:cs typeface="Raleway Thin"/>
                          <a:sym typeface="Raleway Thin"/>
                        </a:rPr>
                        <a:t>0.046902</a:t>
                      </a:r>
                      <a:endParaRPr sz="1050">
                        <a:latin typeface="Raleway Thin"/>
                        <a:ea typeface="Raleway Thin"/>
                        <a:cs typeface="Raleway Thin"/>
                        <a:sym typeface="Raleway Thin"/>
                      </a:endParaRPr>
                    </a:p>
                  </a:txBody>
                  <a:tcPr marT="66675" marB="66675" marR="66675" marL="6667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3F3F3"/>
                    </a:solidFill>
                  </a:tcPr>
                </a:tc>
              </a:tr>
              <a:tr h="319175">
                <a:tc>
                  <a:txBody>
                    <a:bodyPr/>
                    <a:lstStyle/>
                    <a:p>
                      <a:pPr indent="0" lvl="0" marL="0" rtl="0" algn="ctr">
                        <a:lnSpc>
                          <a:spcPct val="115000"/>
                        </a:lnSpc>
                        <a:spcBef>
                          <a:spcPts val="0"/>
                        </a:spcBef>
                        <a:spcAft>
                          <a:spcPts val="0"/>
                        </a:spcAft>
                        <a:buNone/>
                      </a:pPr>
                      <a:r>
                        <a:rPr lang="en" sz="1050">
                          <a:latin typeface="Raleway Thin"/>
                          <a:ea typeface="Raleway Thin"/>
                          <a:cs typeface="Raleway Thin"/>
                          <a:sym typeface="Raleway Thin"/>
                        </a:rPr>
                        <a:t>alb_type_compilation</a:t>
                      </a:r>
                      <a:endParaRPr sz="1050">
                        <a:latin typeface="Raleway Thin"/>
                        <a:ea typeface="Raleway Thin"/>
                        <a:cs typeface="Raleway Thin"/>
                        <a:sym typeface="Raleway Thin"/>
                      </a:endParaRPr>
                    </a:p>
                  </a:txBody>
                  <a:tcPr marT="66675" marB="66675" marR="66675" marL="6667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 sz="1050">
                          <a:latin typeface="Raleway Thin"/>
                          <a:ea typeface="Raleway Thin"/>
                          <a:cs typeface="Raleway Thin"/>
                          <a:sym typeface="Raleway Thin"/>
                        </a:rPr>
                        <a:t>0.045935</a:t>
                      </a:r>
                      <a:endParaRPr sz="1050">
                        <a:latin typeface="Raleway Thin"/>
                        <a:ea typeface="Raleway Thin"/>
                        <a:cs typeface="Raleway Thin"/>
                        <a:sym typeface="Raleway Thin"/>
                      </a:endParaRPr>
                    </a:p>
                  </a:txBody>
                  <a:tcPr marT="66675" marB="66675" marR="66675" marL="6667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3F3F3"/>
                    </a:solidFill>
                  </a:tcPr>
                </a:tc>
              </a:tr>
            </a:tbl>
          </a:graphicData>
        </a:graphic>
      </p:graphicFrame>
      <p:pic>
        <p:nvPicPr>
          <p:cNvPr id="233" name="Google Shape;233;p22"/>
          <p:cNvPicPr preferRelativeResize="0"/>
          <p:nvPr/>
        </p:nvPicPr>
        <p:blipFill>
          <a:blip r:embed="rId4">
            <a:alphaModFix/>
          </a:blip>
          <a:stretch>
            <a:fillRect/>
          </a:stretch>
        </p:blipFill>
        <p:spPr>
          <a:xfrm>
            <a:off x="700150" y="1149162"/>
            <a:ext cx="4038596" cy="2530975"/>
          </a:xfrm>
          <a:prstGeom prst="rect">
            <a:avLst/>
          </a:prstGeom>
          <a:noFill/>
          <a:ln cap="flat" cmpd="sng" w="19050">
            <a:solidFill>
              <a:schemeClr val="dk2"/>
            </a:solidFill>
            <a:prstDash val="solid"/>
            <a:round/>
            <a:headEnd len="sm" w="sm" type="none"/>
            <a:tailEnd len="sm" w="sm" type="none"/>
          </a:ln>
        </p:spPr>
      </p:pic>
      <p:sp>
        <p:nvSpPr>
          <p:cNvPr id="234" name="Google Shape;234;p22"/>
          <p:cNvSpPr txBox="1"/>
          <p:nvPr/>
        </p:nvSpPr>
        <p:spPr>
          <a:xfrm>
            <a:off x="4818000" y="3744550"/>
            <a:ext cx="37947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aleway"/>
              <a:buChar char="-"/>
            </a:pPr>
            <a:r>
              <a:rPr lang="en" sz="1100">
                <a:latin typeface="Raleway"/>
                <a:ea typeface="Raleway"/>
                <a:cs typeface="Raleway"/>
                <a:sym typeface="Raleway"/>
              </a:rPr>
              <a:t>Variations of the instrumentalness score are the three most important variables in our best model that is not stacked</a:t>
            </a:r>
            <a:endParaRPr sz="1100">
              <a:latin typeface="Raleway"/>
              <a:ea typeface="Raleway"/>
              <a:cs typeface="Raleway"/>
              <a:sym typeface="Raleway"/>
            </a:endParaRPr>
          </a:p>
          <a:p>
            <a:pPr indent="-298450" lvl="0" marL="457200" rtl="0" algn="l">
              <a:spcBef>
                <a:spcPts val="0"/>
              </a:spcBef>
              <a:spcAft>
                <a:spcPts val="0"/>
              </a:spcAft>
              <a:buSzPts val="1100"/>
              <a:buFont typeface="Raleway"/>
              <a:buChar char="-"/>
            </a:pPr>
            <a:r>
              <a:rPr lang="en" sz="1100">
                <a:latin typeface="Raleway"/>
                <a:ea typeface="Raleway"/>
                <a:cs typeface="Raleway"/>
                <a:sym typeface="Raleway"/>
              </a:rPr>
              <a:t>6 of the top 7 variables for this model were the result of feature engineering</a:t>
            </a:r>
            <a:endParaRPr sz="1100">
              <a:latin typeface="Raleway"/>
              <a:ea typeface="Raleway"/>
              <a:cs typeface="Raleway"/>
              <a:sym typeface="Raleway"/>
            </a:endParaRPr>
          </a:p>
        </p:txBody>
      </p:sp>
      <p:sp>
        <p:nvSpPr>
          <p:cNvPr id="235" name="Google Shape;235;p22"/>
          <p:cNvSpPr txBox="1"/>
          <p:nvPr/>
        </p:nvSpPr>
        <p:spPr>
          <a:xfrm>
            <a:off x="473150" y="3744550"/>
            <a:ext cx="40386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aleway"/>
              <a:buChar char="-"/>
            </a:pPr>
            <a:r>
              <a:rPr lang="en" sz="1100">
                <a:latin typeface="Raleway"/>
                <a:ea typeface="Raleway"/>
                <a:cs typeface="Raleway"/>
                <a:sym typeface="Raleway"/>
              </a:rPr>
              <a:t>Means and standard deviations of instrumentalness scores differ. </a:t>
            </a:r>
            <a:endParaRPr sz="1100">
              <a:latin typeface="Raleway"/>
              <a:ea typeface="Raleway"/>
              <a:cs typeface="Raleway"/>
              <a:sym typeface="Raleway"/>
            </a:endParaRPr>
          </a:p>
          <a:p>
            <a:pPr indent="-298450" lvl="0" marL="457200" rtl="0" algn="l">
              <a:spcBef>
                <a:spcPts val="0"/>
              </a:spcBef>
              <a:spcAft>
                <a:spcPts val="0"/>
              </a:spcAft>
              <a:buSzPts val="1100"/>
              <a:buFont typeface="Raleway"/>
              <a:buChar char="-"/>
            </a:pPr>
            <a:r>
              <a:rPr lang="en" sz="1100">
                <a:latin typeface="Raleway"/>
                <a:ea typeface="Raleway"/>
                <a:cs typeface="Raleway"/>
                <a:sym typeface="Raleway"/>
              </a:rPr>
              <a:t>This reveals the possibility of</a:t>
            </a:r>
            <a:r>
              <a:rPr lang="en" sz="1100">
                <a:latin typeface="Raleway"/>
                <a:ea typeface="Raleway"/>
                <a:cs typeface="Raleway"/>
                <a:sym typeface="Raleway"/>
              </a:rPr>
              <a:t> instrumentalness as a important feature</a:t>
            </a:r>
            <a:r>
              <a:rPr lang="en" sz="1100">
                <a:latin typeface="Raleway"/>
                <a:ea typeface="Raleway"/>
                <a:cs typeface="Raleway"/>
                <a:sym typeface="Raleway"/>
              </a:rPr>
              <a:t> when </a:t>
            </a:r>
            <a:r>
              <a:rPr lang="en" sz="1100">
                <a:latin typeface="Raleway"/>
                <a:ea typeface="Raleway"/>
                <a:cs typeface="Raleway"/>
                <a:sym typeface="Raleway"/>
              </a:rPr>
              <a:t>building</a:t>
            </a:r>
            <a:r>
              <a:rPr lang="en" sz="1100">
                <a:latin typeface="Raleway"/>
                <a:ea typeface="Raleway"/>
                <a:cs typeface="Raleway"/>
                <a:sym typeface="Raleway"/>
              </a:rPr>
              <a:t> models</a:t>
            </a:r>
            <a:endParaRPr sz="1100">
              <a:latin typeface="Raleway"/>
              <a:ea typeface="Raleway"/>
              <a:cs typeface="Raleway"/>
              <a:sym typeface="Raleway"/>
            </a:endParaRPr>
          </a:p>
          <a:p>
            <a:pPr indent="0" lvl="0" marL="0" rtl="0" algn="l">
              <a:spcBef>
                <a:spcPts val="0"/>
              </a:spcBef>
              <a:spcAft>
                <a:spcPts val="0"/>
              </a:spcAft>
              <a:buNone/>
            </a:pPr>
            <a:r>
              <a:t/>
            </a:r>
            <a:endParaRPr sz="11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49350" y="104475"/>
            <a:ext cx="90453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Pre-Tuning Models Show Significant Performance above the Baseline</a:t>
            </a:r>
            <a:endParaRPr sz="1800"/>
          </a:p>
        </p:txBody>
      </p:sp>
      <p:sp>
        <p:nvSpPr>
          <p:cNvPr id="241" name="Google Shape;241;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42" name="Google Shape;242;p23"/>
          <p:cNvGrpSpPr/>
          <p:nvPr/>
        </p:nvGrpSpPr>
        <p:grpSpPr>
          <a:xfrm>
            <a:off x="-1" y="4608299"/>
            <a:ext cx="1687301" cy="535200"/>
            <a:chOff x="1109699" y="4608299"/>
            <a:chExt cx="1687301" cy="535200"/>
          </a:xfrm>
        </p:grpSpPr>
        <p:pic>
          <p:nvPicPr>
            <p:cNvPr id="243" name="Google Shape;243;p23"/>
            <p:cNvPicPr preferRelativeResize="0"/>
            <p:nvPr/>
          </p:nvPicPr>
          <p:blipFill>
            <a:blip r:embed="rId3">
              <a:alphaModFix/>
            </a:blip>
            <a:stretch>
              <a:fillRect/>
            </a:stretch>
          </p:blipFill>
          <p:spPr>
            <a:xfrm>
              <a:off x="1109699" y="4608299"/>
              <a:ext cx="535200" cy="535200"/>
            </a:xfrm>
            <a:prstGeom prst="rect">
              <a:avLst/>
            </a:prstGeom>
            <a:noFill/>
            <a:ln>
              <a:noFill/>
            </a:ln>
          </p:spPr>
        </p:pic>
        <p:sp>
          <p:nvSpPr>
            <p:cNvPr id="244" name="Google Shape;244;p23"/>
            <p:cNvSpPr txBox="1"/>
            <p:nvPr/>
          </p:nvSpPr>
          <p:spPr>
            <a:xfrm>
              <a:off x="1687300" y="4698900"/>
              <a:ext cx="110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BA476 Team 2</a:t>
              </a:r>
              <a:endParaRPr sz="1100">
                <a:latin typeface="Lato"/>
                <a:ea typeface="Lato"/>
                <a:cs typeface="Lato"/>
                <a:sym typeface="Lato"/>
              </a:endParaRPr>
            </a:p>
          </p:txBody>
        </p:sp>
      </p:grpSp>
      <p:graphicFrame>
        <p:nvGraphicFramePr>
          <p:cNvPr id="245" name="Google Shape;245;p23"/>
          <p:cNvGraphicFramePr/>
          <p:nvPr/>
        </p:nvGraphicFramePr>
        <p:xfrm>
          <a:off x="156388" y="2659350"/>
          <a:ext cx="3000000" cy="3000000"/>
        </p:xfrm>
        <a:graphic>
          <a:graphicData uri="http://schemas.openxmlformats.org/drawingml/2006/table">
            <a:tbl>
              <a:tblPr>
                <a:noFill/>
                <a:tableStyleId>{47FE30E2-F084-4B05-ACAB-2AB62B4F4AC8}</a:tableStyleId>
              </a:tblPr>
              <a:tblGrid>
                <a:gridCol w="761775"/>
                <a:gridCol w="866725"/>
                <a:gridCol w="875600"/>
                <a:gridCol w="1030400"/>
                <a:gridCol w="888025"/>
                <a:gridCol w="774625"/>
                <a:gridCol w="830950"/>
                <a:gridCol w="898300"/>
                <a:gridCol w="919525"/>
                <a:gridCol w="985275"/>
              </a:tblGrid>
              <a:tr h="507850">
                <a:tc>
                  <a:txBody>
                    <a:bodyPr/>
                    <a:lstStyle/>
                    <a:p>
                      <a:pPr indent="0" lvl="0" marL="0" rtl="0" algn="l">
                        <a:spcBef>
                          <a:spcPts val="0"/>
                        </a:spcBef>
                        <a:spcAft>
                          <a:spcPts val="0"/>
                        </a:spcAft>
                        <a:buNone/>
                      </a:pPr>
                      <a:r>
                        <a:rPr lang="en" sz="1000">
                          <a:latin typeface="Raleway"/>
                          <a:ea typeface="Raleway"/>
                          <a:cs typeface="Raleway"/>
                          <a:sym typeface="Raleway"/>
                        </a:rPr>
                        <a:t>No Tuning</a:t>
                      </a:r>
                      <a:endParaRPr sz="10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b="1" lang="en">
                          <a:latin typeface="Raleway"/>
                          <a:ea typeface="Raleway"/>
                          <a:cs typeface="Raleway"/>
                          <a:sym typeface="Raleway"/>
                        </a:rPr>
                        <a:t>51.46%</a:t>
                      </a:r>
                      <a:endParaRPr b="1">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93.30%</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92.36%</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86.13%</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89.60%</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91.10%</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93.22%</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92.67%</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Raleway"/>
                          <a:ea typeface="Raleway"/>
                          <a:cs typeface="Raleway"/>
                          <a:sym typeface="Raleway"/>
                        </a:rPr>
                        <a:t>94.33%</a:t>
                      </a:r>
                      <a:endParaRPr b="1">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1DB954"/>
                    </a:solidFill>
                  </a:tcPr>
                </a:tc>
              </a:tr>
            </a:tbl>
          </a:graphicData>
        </a:graphic>
      </p:graphicFrame>
      <p:graphicFrame>
        <p:nvGraphicFramePr>
          <p:cNvPr id="246" name="Google Shape;246;p23"/>
          <p:cNvGraphicFramePr/>
          <p:nvPr/>
        </p:nvGraphicFramePr>
        <p:xfrm>
          <a:off x="156388" y="2080250"/>
          <a:ext cx="3000000" cy="3000000"/>
        </p:xfrm>
        <a:graphic>
          <a:graphicData uri="http://schemas.openxmlformats.org/drawingml/2006/table">
            <a:tbl>
              <a:tblPr>
                <a:noFill/>
                <a:tableStyleId>{47FE30E2-F084-4B05-ACAB-2AB62B4F4AC8}</a:tableStyleId>
              </a:tblPr>
              <a:tblGrid>
                <a:gridCol w="761775"/>
                <a:gridCol w="866725"/>
                <a:gridCol w="875600"/>
                <a:gridCol w="1030400"/>
                <a:gridCol w="888025"/>
                <a:gridCol w="774625"/>
                <a:gridCol w="830950"/>
                <a:gridCol w="898300"/>
                <a:gridCol w="919525"/>
                <a:gridCol w="985275"/>
              </a:tblGrid>
              <a:tr h="535825">
                <a:tc>
                  <a:txBody>
                    <a:bodyPr/>
                    <a:lstStyle/>
                    <a:p>
                      <a:pPr indent="0" lvl="0" marL="0" rtl="0" algn="l">
                        <a:spcBef>
                          <a:spcPts val="0"/>
                        </a:spcBef>
                        <a:spcAft>
                          <a:spcPts val="0"/>
                        </a:spcAft>
                        <a:buNone/>
                      </a:pPr>
                      <a:r>
                        <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Raleway"/>
                          <a:ea typeface="Raleway"/>
                          <a:cs typeface="Raleway"/>
                          <a:sym typeface="Raleway"/>
                        </a:rPr>
                        <a:t>Baseline</a:t>
                      </a:r>
                      <a:endParaRPr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300">
                          <a:latin typeface="Raleway"/>
                          <a:ea typeface="Raleway"/>
                          <a:cs typeface="Raleway"/>
                          <a:sym typeface="Raleway"/>
                        </a:rPr>
                        <a:t>LogReg</a:t>
                      </a:r>
                      <a:endParaRPr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300">
                          <a:latin typeface="Raleway"/>
                          <a:ea typeface="Raleway"/>
                          <a:cs typeface="Raleway"/>
                          <a:sym typeface="Raleway"/>
                        </a:rPr>
                        <a:t>Ridge Classifier </a:t>
                      </a:r>
                      <a:endParaRPr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300">
                          <a:latin typeface="Raleway"/>
                          <a:ea typeface="Raleway"/>
                          <a:cs typeface="Raleway"/>
                          <a:sym typeface="Raleway"/>
                        </a:rPr>
                        <a:t>Decision Tree</a:t>
                      </a:r>
                      <a:endParaRPr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300">
                          <a:latin typeface="Raleway"/>
                          <a:ea typeface="Raleway"/>
                          <a:cs typeface="Raleway"/>
                          <a:sym typeface="Raleway"/>
                        </a:rPr>
                        <a:t>KNN</a:t>
                      </a:r>
                      <a:endParaRPr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300">
                          <a:latin typeface="Raleway"/>
                          <a:ea typeface="Raleway"/>
                          <a:cs typeface="Raleway"/>
                          <a:sym typeface="Raleway"/>
                        </a:rPr>
                        <a:t>Random Forest </a:t>
                      </a:r>
                      <a:endParaRPr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300">
                          <a:latin typeface="Raleway"/>
                          <a:ea typeface="Raleway"/>
                          <a:cs typeface="Raleway"/>
                          <a:sym typeface="Raleway"/>
                        </a:rPr>
                        <a:t>Bagging</a:t>
                      </a:r>
                      <a:endParaRPr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300">
                          <a:latin typeface="Raleway"/>
                          <a:ea typeface="Raleway"/>
                          <a:cs typeface="Raleway"/>
                          <a:sym typeface="Raleway"/>
                        </a:rPr>
                        <a:t>Boosting</a:t>
                      </a:r>
                      <a:endParaRPr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300">
                          <a:latin typeface="Raleway"/>
                          <a:ea typeface="Raleway"/>
                          <a:cs typeface="Raleway"/>
                          <a:sym typeface="Raleway"/>
                        </a:rPr>
                        <a:t>Stacking</a:t>
                      </a:r>
                      <a:endParaRPr b="1"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r>
            </a:tbl>
          </a:graphicData>
        </a:graphic>
      </p:graphicFrame>
      <p:sp>
        <p:nvSpPr>
          <p:cNvPr id="247" name="Google Shape;247;p23"/>
          <p:cNvSpPr txBox="1"/>
          <p:nvPr/>
        </p:nvSpPr>
        <p:spPr>
          <a:xfrm>
            <a:off x="500738" y="3402825"/>
            <a:ext cx="1687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aleway"/>
                <a:ea typeface="Raleway"/>
                <a:cs typeface="Raleway"/>
                <a:sym typeface="Raleway"/>
              </a:rPr>
              <a:t>Our baseline was determined using the stratified dummy classifier</a:t>
            </a:r>
            <a:endParaRPr sz="1200">
              <a:latin typeface="Raleway"/>
              <a:ea typeface="Raleway"/>
              <a:cs typeface="Raleway"/>
              <a:sym typeface="Raleway"/>
            </a:endParaRPr>
          </a:p>
        </p:txBody>
      </p:sp>
      <p:sp>
        <p:nvSpPr>
          <p:cNvPr id="248" name="Google Shape;248;p23"/>
          <p:cNvSpPr txBox="1"/>
          <p:nvPr/>
        </p:nvSpPr>
        <p:spPr>
          <a:xfrm>
            <a:off x="1457438" y="950525"/>
            <a:ext cx="2754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aleway"/>
                <a:ea typeface="Raleway"/>
                <a:cs typeface="Raleway"/>
                <a:sym typeface="Raleway"/>
              </a:rPr>
              <a:t>We employed logistic regression and the ridge classifier to see if regularization would solve our problem</a:t>
            </a:r>
            <a:endParaRPr>
              <a:latin typeface="Lato"/>
              <a:ea typeface="Lato"/>
              <a:cs typeface="Lato"/>
              <a:sym typeface="Lato"/>
            </a:endParaRPr>
          </a:p>
        </p:txBody>
      </p:sp>
      <p:sp>
        <p:nvSpPr>
          <p:cNvPr id="249" name="Google Shape;249;p23"/>
          <p:cNvSpPr txBox="1"/>
          <p:nvPr/>
        </p:nvSpPr>
        <p:spPr>
          <a:xfrm>
            <a:off x="3272013" y="3421975"/>
            <a:ext cx="2546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aleway"/>
                <a:ea typeface="Raleway"/>
                <a:cs typeface="Raleway"/>
                <a:sym typeface="Raleway"/>
              </a:rPr>
              <a:t>We employed non-parametric solvers as a tool to see if it better fit our data and establish a baseline for the tree-based ensembles</a:t>
            </a:r>
            <a:endParaRPr>
              <a:latin typeface="Lato"/>
              <a:ea typeface="Lato"/>
              <a:cs typeface="Lato"/>
              <a:sym typeface="Lato"/>
            </a:endParaRPr>
          </a:p>
        </p:txBody>
      </p:sp>
      <p:sp>
        <p:nvSpPr>
          <p:cNvPr id="250" name="Google Shape;250;p23"/>
          <p:cNvSpPr txBox="1"/>
          <p:nvPr/>
        </p:nvSpPr>
        <p:spPr>
          <a:xfrm>
            <a:off x="5897388" y="1042775"/>
            <a:ext cx="2546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aleway"/>
                <a:ea typeface="Raleway"/>
                <a:cs typeface="Raleway"/>
                <a:sym typeface="Raleway"/>
              </a:rPr>
              <a:t>We employed ensemble methods to maximize performance</a:t>
            </a:r>
            <a:endParaRPr>
              <a:latin typeface="Lato"/>
              <a:ea typeface="Lato"/>
              <a:cs typeface="Lato"/>
              <a:sym typeface="Lato"/>
            </a:endParaRPr>
          </a:p>
        </p:txBody>
      </p:sp>
      <p:grpSp>
        <p:nvGrpSpPr>
          <p:cNvPr id="251" name="Google Shape;251;p23"/>
          <p:cNvGrpSpPr/>
          <p:nvPr/>
        </p:nvGrpSpPr>
        <p:grpSpPr>
          <a:xfrm>
            <a:off x="1784899" y="1860982"/>
            <a:ext cx="1905859" cy="151966"/>
            <a:chOff x="1801000" y="4395300"/>
            <a:chExt cx="1862100" cy="244200"/>
          </a:xfrm>
        </p:grpSpPr>
        <p:cxnSp>
          <p:nvCxnSpPr>
            <p:cNvPr id="252" name="Google Shape;252;p23"/>
            <p:cNvCxnSpPr/>
            <p:nvPr/>
          </p:nvCxnSpPr>
          <p:spPr>
            <a:xfrm>
              <a:off x="1801000" y="4395625"/>
              <a:ext cx="1862100" cy="0"/>
            </a:xfrm>
            <a:prstGeom prst="straightConnector1">
              <a:avLst/>
            </a:prstGeom>
            <a:noFill/>
            <a:ln cap="flat" cmpd="sng" w="19050">
              <a:solidFill>
                <a:srgbClr val="1DB954"/>
              </a:solidFill>
              <a:prstDash val="solid"/>
              <a:round/>
              <a:headEnd len="med" w="med" type="none"/>
              <a:tailEnd len="med" w="med" type="none"/>
            </a:ln>
          </p:spPr>
        </p:cxnSp>
        <p:cxnSp>
          <p:nvCxnSpPr>
            <p:cNvPr id="253" name="Google Shape;253;p23"/>
            <p:cNvCxnSpPr/>
            <p:nvPr/>
          </p:nvCxnSpPr>
          <p:spPr>
            <a:xfrm rot="10800000">
              <a:off x="3663025" y="4395300"/>
              <a:ext cx="0" cy="244200"/>
            </a:xfrm>
            <a:prstGeom prst="straightConnector1">
              <a:avLst/>
            </a:prstGeom>
            <a:noFill/>
            <a:ln cap="flat" cmpd="sng" w="19050">
              <a:solidFill>
                <a:srgbClr val="1DB954"/>
              </a:solidFill>
              <a:prstDash val="solid"/>
              <a:round/>
              <a:headEnd len="med" w="med" type="none"/>
              <a:tailEnd len="med" w="med" type="none"/>
            </a:ln>
          </p:spPr>
        </p:cxnSp>
        <p:cxnSp>
          <p:nvCxnSpPr>
            <p:cNvPr id="254" name="Google Shape;254;p23"/>
            <p:cNvCxnSpPr/>
            <p:nvPr/>
          </p:nvCxnSpPr>
          <p:spPr>
            <a:xfrm rot="10800000">
              <a:off x="1801000" y="4395300"/>
              <a:ext cx="0" cy="244200"/>
            </a:xfrm>
            <a:prstGeom prst="straightConnector1">
              <a:avLst/>
            </a:prstGeom>
            <a:noFill/>
            <a:ln cap="flat" cmpd="sng" w="19050">
              <a:solidFill>
                <a:srgbClr val="1DB954"/>
              </a:solidFill>
              <a:prstDash val="solid"/>
              <a:round/>
              <a:headEnd len="med" w="med" type="none"/>
              <a:tailEnd len="med" w="med" type="none"/>
            </a:ln>
          </p:spPr>
        </p:cxnSp>
      </p:grpSp>
      <p:grpSp>
        <p:nvGrpSpPr>
          <p:cNvPr id="255" name="Google Shape;255;p23"/>
          <p:cNvGrpSpPr/>
          <p:nvPr/>
        </p:nvGrpSpPr>
        <p:grpSpPr>
          <a:xfrm>
            <a:off x="5353551" y="1860807"/>
            <a:ext cx="3634074" cy="151966"/>
            <a:chOff x="1801000" y="4395300"/>
            <a:chExt cx="1862100" cy="244200"/>
          </a:xfrm>
        </p:grpSpPr>
        <p:cxnSp>
          <p:nvCxnSpPr>
            <p:cNvPr id="256" name="Google Shape;256;p23"/>
            <p:cNvCxnSpPr/>
            <p:nvPr/>
          </p:nvCxnSpPr>
          <p:spPr>
            <a:xfrm>
              <a:off x="1801000" y="4395625"/>
              <a:ext cx="1862100" cy="0"/>
            </a:xfrm>
            <a:prstGeom prst="straightConnector1">
              <a:avLst/>
            </a:prstGeom>
            <a:noFill/>
            <a:ln cap="flat" cmpd="sng" w="19050">
              <a:solidFill>
                <a:srgbClr val="1DB954"/>
              </a:solidFill>
              <a:prstDash val="solid"/>
              <a:round/>
              <a:headEnd len="med" w="med" type="none"/>
              <a:tailEnd len="med" w="med" type="none"/>
            </a:ln>
          </p:spPr>
        </p:cxnSp>
        <p:cxnSp>
          <p:nvCxnSpPr>
            <p:cNvPr id="257" name="Google Shape;257;p23"/>
            <p:cNvCxnSpPr/>
            <p:nvPr/>
          </p:nvCxnSpPr>
          <p:spPr>
            <a:xfrm rot="10800000">
              <a:off x="3663025" y="4395300"/>
              <a:ext cx="0" cy="244200"/>
            </a:xfrm>
            <a:prstGeom prst="straightConnector1">
              <a:avLst/>
            </a:prstGeom>
            <a:noFill/>
            <a:ln cap="flat" cmpd="sng" w="19050">
              <a:solidFill>
                <a:srgbClr val="1DB954"/>
              </a:solidFill>
              <a:prstDash val="solid"/>
              <a:round/>
              <a:headEnd len="med" w="med" type="none"/>
              <a:tailEnd len="med" w="med" type="none"/>
            </a:ln>
          </p:spPr>
        </p:cxnSp>
        <p:cxnSp>
          <p:nvCxnSpPr>
            <p:cNvPr id="258" name="Google Shape;258;p23"/>
            <p:cNvCxnSpPr/>
            <p:nvPr/>
          </p:nvCxnSpPr>
          <p:spPr>
            <a:xfrm rot="10800000">
              <a:off x="1801000" y="4395300"/>
              <a:ext cx="0" cy="244200"/>
            </a:xfrm>
            <a:prstGeom prst="straightConnector1">
              <a:avLst/>
            </a:prstGeom>
            <a:noFill/>
            <a:ln cap="flat" cmpd="sng" w="19050">
              <a:solidFill>
                <a:srgbClr val="1DB954"/>
              </a:solidFill>
              <a:prstDash val="solid"/>
              <a:round/>
              <a:headEnd len="med" w="med" type="none"/>
              <a:tailEnd len="med" w="med" type="none"/>
            </a:ln>
          </p:spPr>
        </p:cxnSp>
      </p:grpSp>
      <p:grpSp>
        <p:nvGrpSpPr>
          <p:cNvPr id="259" name="Google Shape;259;p23"/>
          <p:cNvGrpSpPr/>
          <p:nvPr/>
        </p:nvGrpSpPr>
        <p:grpSpPr>
          <a:xfrm rot="10800000">
            <a:off x="918196" y="3233715"/>
            <a:ext cx="852283" cy="151966"/>
            <a:chOff x="1801000" y="4395300"/>
            <a:chExt cx="1862100" cy="244200"/>
          </a:xfrm>
        </p:grpSpPr>
        <p:cxnSp>
          <p:nvCxnSpPr>
            <p:cNvPr id="260" name="Google Shape;260;p23"/>
            <p:cNvCxnSpPr/>
            <p:nvPr/>
          </p:nvCxnSpPr>
          <p:spPr>
            <a:xfrm>
              <a:off x="1801000" y="4395625"/>
              <a:ext cx="1862100" cy="0"/>
            </a:xfrm>
            <a:prstGeom prst="straightConnector1">
              <a:avLst/>
            </a:prstGeom>
            <a:noFill/>
            <a:ln cap="flat" cmpd="sng" w="19050">
              <a:solidFill>
                <a:srgbClr val="1DB954"/>
              </a:solidFill>
              <a:prstDash val="solid"/>
              <a:round/>
              <a:headEnd len="med" w="med" type="none"/>
              <a:tailEnd len="med" w="med" type="none"/>
            </a:ln>
          </p:spPr>
        </p:cxnSp>
        <p:cxnSp>
          <p:nvCxnSpPr>
            <p:cNvPr id="261" name="Google Shape;261;p23"/>
            <p:cNvCxnSpPr/>
            <p:nvPr/>
          </p:nvCxnSpPr>
          <p:spPr>
            <a:xfrm rot="10800000">
              <a:off x="3663025" y="4395300"/>
              <a:ext cx="0" cy="244200"/>
            </a:xfrm>
            <a:prstGeom prst="straightConnector1">
              <a:avLst/>
            </a:prstGeom>
            <a:noFill/>
            <a:ln cap="flat" cmpd="sng" w="19050">
              <a:solidFill>
                <a:srgbClr val="1DB954"/>
              </a:solidFill>
              <a:prstDash val="solid"/>
              <a:round/>
              <a:headEnd len="med" w="med" type="none"/>
              <a:tailEnd len="med" w="med" type="none"/>
            </a:ln>
          </p:spPr>
        </p:cxnSp>
        <p:cxnSp>
          <p:nvCxnSpPr>
            <p:cNvPr id="262" name="Google Shape;262;p23"/>
            <p:cNvCxnSpPr/>
            <p:nvPr/>
          </p:nvCxnSpPr>
          <p:spPr>
            <a:xfrm rot="10800000">
              <a:off x="1801000" y="4395300"/>
              <a:ext cx="0" cy="244200"/>
            </a:xfrm>
            <a:prstGeom prst="straightConnector1">
              <a:avLst/>
            </a:prstGeom>
            <a:noFill/>
            <a:ln cap="flat" cmpd="sng" w="19050">
              <a:solidFill>
                <a:srgbClr val="1DB954"/>
              </a:solidFill>
              <a:prstDash val="solid"/>
              <a:round/>
              <a:headEnd len="med" w="med" type="none"/>
              <a:tailEnd len="med" w="med" type="none"/>
            </a:ln>
          </p:spPr>
        </p:cxnSp>
      </p:grpSp>
      <p:grpSp>
        <p:nvGrpSpPr>
          <p:cNvPr id="263" name="Google Shape;263;p23"/>
          <p:cNvGrpSpPr/>
          <p:nvPr/>
        </p:nvGrpSpPr>
        <p:grpSpPr>
          <a:xfrm rot="10800000">
            <a:off x="3680286" y="3233891"/>
            <a:ext cx="1687249" cy="151941"/>
            <a:chOff x="1801000" y="4395300"/>
            <a:chExt cx="1862100" cy="244200"/>
          </a:xfrm>
        </p:grpSpPr>
        <p:cxnSp>
          <p:nvCxnSpPr>
            <p:cNvPr id="264" name="Google Shape;264;p23"/>
            <p:cNvCxnSpPr/>
            <p:nvPr/>
          </p:nvCxnSpPr>
          <p:spPr>
            <a:xfrm>
              <a:off x="1801000" y="4395625"/>
              <a:ext cx="1862100" cy="0"/>
            </a:xfrm>
            <a:prstGeom prst="straightConnector1">
              <a:avLst/>
            </a:prstGeom>
            <a:noFill/>
            <a:ln cap="flat" cmpd="sng" w="19050">
              <a:solidFill>
                <a:srgbClr val="1DB954"/>
              </a:solidFill>
              <a:prstDash val="solid"/>
              <a:round/>
              <a:headEnd len="med" w="med" type="none"/>
              <a:tailEnd len="med" w="med" type="none"/>
            </a:ln>
          </p:spPr>
        </p:cxnSp>
        <p:cxnSp>
          <p:nvCxnSpPr>
            <p:cNvPr id="265" name="Google Shape;265;p23"/>
            <p:cNvCxnSpPr/>
            <p:nvPr/>
          </p:nvCxnSpPr>
          <p:spPr>
            <a:xfrm rot="10800000">
              <a:off x="3663025" y="4395300"/>
              <a:ext cx="0" cy="244200"/>
            </a:xfrm>
            <a:prstGeom prst="straightConnector1">
              <a:avLst/>
            </a:prstGeom>
            <a:noFill/>
            <a:ln cap="flat" cmpd="sng" w="19050">
              <a:solidFill>
                <a:srgbClr val="1DB954"/>
              </a:solidFill>
              <a:prstDash val="solid"/>
              <a:round/>
              <a:headEnd len="med" w="med" type="none"/>
              <a:tailEnd len="med" w="med" type="none"/>
            </a:ln>
          </p:spPr>
        </p:cxnSp>
        <p:cxnSp>
          <p:nvCxnSpPr>
            <p:cNvPr id="266" name="Google Shape;266;p23"/>
            <p:cNvCxnSpPr/>
            <p:nvPr/>
          </p:nvCxnSpPr>
          <p:spPr>
            <a:xfrm rot="10800000">
              <a:off x="1801000" y="4395300"/>
              <a:ext cx="0" cy="244200"/>
            </a:xfrm>
            <a:prstGeom prst="straightConnector1">
              <a:avLst/>
            </a:prstGeom>
            <a:noFill/>
            <a:ln cap="flat" cmpd="sng" w="19050">
              <a:solidFill>
                <a:srgbClr val="1DB954"/>
              </a:solidFill>
              <a:prstDash val="solid"/>
              <a:round/>
              <a:headEnd len="med" w="med" type="none"/>
              <a:tailEnd len="med" w="med" type="non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4"/>
          <p:cNvSpPr txBox="1"/>
          <p:nvPr>
            <p:ph type="title"/>
          </p:nvPr>
        </p:nvSpPr>
        <p:spPr>
          <a:xfrm>
            <a:off x="33475" y="-28750"/>
            <a:ext cx="8975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GridSearchCV Beats out </a:t>
            </a:r>
            <a:r>
              <a:rPr lang="en" sz="1800"/>
              <a:t>RandomizedSearchCV</a:t>
            </a:r>
            <a:r>
              <a:rPr lang="en" sz="1800"/>
              <a:t> for Parameter Tuning </a:t>
            </a:r>
            <a:endParaRPr sz="1800"/>
          </a:p>
          <a:p>
            <a:pPr indent="0" lvl="0" marL="0" rtl="0" algn="ctr">
              <a:spcBef>
                <a:spcPts val="0"/>
              </a:spcBef>
              <a:spcAft>
                <a:spcPts val="0"/>
              </a:spcAft>
              <a:buNone/>
            </a:pPr>
            <a:r>
              <a:rPr lang="en" sz="1800"/>
              <a:t>and the Stacking Ensemble Performs Best</a:t>
            </a:r>
            <a:endParaRPr sz="1800"/>
          </a:p>
        </p:txBody>
      </p:sp>
      <p:sp>
        <p:nvSpPr>
          <p:cNvPr id="272" name="Google Shape;272;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73" name="Google Shape;273;p24"/>
          <p:cNvGrpSpPr/>
          <p:nvPr/>
        </p:nvGrpSpPr>
        <p:grpSpPr>
          <a:xfrm>
            <a:off x="-1" y="4608299"/>
            <a:ext cx="1687301" cy="535200"/>
            <a:chOff x="1109699" y="4608299"/>
            <a:chExt cx="1687301" cy="535200"/>
          </a:xfrm>
        </p:grpSpPr>
        <p:pic>
          <p:nvPicPr>
            <p:cNvPr id="274" name="Google Shape;274;p24"/>
            <p:cNvPicPr preferRelativeResize="0"/>
            <p:nvPr/>
          </p:nvPicPr>
          <p:blipFill>
            <a:blip r:embed="rId3">
              <a:alphaModFix/>
            </a:blip>
            <a:stretch>
              <a:fillRect/>
            </a:stretch>
          </p:blipFill>
          <p:spPr>
            <a:xfrm>
              <a:off x="1109699" y="4608299"/>
              <a:ext cx="535200" cy="535200"/>
            </a:xfrm>
            <a:prstGeom prst="rect">
              <a:avLst/>
            </a:prstGeom>
            <a:noFill/>
            <a:ln>
              <a:noFill/>
            </a:ln>
          </p:spPr>
        </p:pic>
        <p:sp>
          <p:nvSpPr>
            <p:cNvPr id="275" name="Google Shape;275;p24"/>
            <p:cNvSpPr txBox="1"/>
            <p:nvPr/>
          </p:nvSpPr>
          <p:spPr>
            <a:xfrm>
              <a:off x="1687300" y="4698900"/>
              <a:ext cx="110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BA476 Team 2</a:t>
              </a:r>
              <a:endParaRPr sz="1100">
                <a:latin typeface="Lato"/>
                <a:ea typeface="Lato"/>
                <a:cs typeface="Lato"/>
                <a:sym typeface="Lato"/>
              </a:endParaRPr>
            </a:p>
          </p:txBody>
        </p:sp>
      </p:grpSp>
      <p:graphicFrame>
        <p:nvGraphicFramePr>
          <p:cNvPr id="276" name="Google Shape;276;p24"/>
          <p:cNvGraphicFramePr/>
          <p:nvPr/>
        </p:nvGraphicFramePr>
        <p:xfrm>
          <a:off x="177600" y="1014250"/>
          <a:ext cx="3000000" cy="3000000"/>
        </p:xfrm>
        <a:graphic>
          <a:graphicData uri="http://schemas.openxmlformats.org/drawingml/2006/table">
            <a:tbl>
              <a:tblPr>
                <a:noFill/>
                <a:tableStyleId>{47FE30E2-F084-4B05-ACAB-2AB62B4F4AC8}</a:tableStyleId>
              </a:tblPr>
              <a:tblGrid>
                <a:gridCol w="761775"/>
                <a:gridCol w="866725"/>
                <a:gridCol w="875600"/>
                <a:gridCol w="1030400"/>
                <a:gridCol w="888025"/>
                <a:gridCol w="774625"/>
                <a:gridCol w="830950"/>
                <a:gridCol w="898300"/>
                <a:gridCol w="919525"/>
                <a:gridCol w="985275"/>
              </a:tblGrid>
              <a:tr h="694500">
                <a:tc>
                  <a:txBody>
                    <a:bodyPr/>
                    <a:lstStyle/>
                    <a:p>
                      <a:pPr indent="0" lvl="0" marL="0" rtl="0" algn="l">
                        <a:spcBef>
                          <a:spcPts val="0"/>
                        </a:spcBef>
                        <a:spcAft>
                          <a:spcPts val="0"/>
                        </a:spcAft>
                        <a:buNone/>
                      </a:pPr>
                      <a:r>
                        <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Raleway"/>
                          <a:ea typeface="Raleway"/>
                          <a:cs typeface="Raleway"/>
                          <a:sym typeface="Raleway"/>
                        </a:rPr>
                        <a:t>Baseline</a:t>
                      </a:r>
                      <a:endParaRPr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300">
                          <a:latin typeface="Raleway"/>
                          <a:ea typeface="Raleway"/>
                          <a:cs typeface="Raleway"/>
                          <a:sym typeface="Raleway"/>
                        </a:rPr>
                        <a:t>LogReg</a:t>
                      </a:r>
                      <a:endParaRPr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300">
                          <a:latin typeface="Raleway"/>
                          <a:ea typeface="Raleway"/>
                          <a:cs typeface="Raleway"/>
                          <a:sym typeface="Raleway"/>
                        </a:rPr>
                        <a:t>Ridge Classifier </a:t>
                      </a:r>
                      <a:endParaRPr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300">
                          <a:latin typeface="Raleway"/>
                          <a:ea typeface="Raleway"/>
                          <a:cs typeface="Raleway"/>
                          <a:sym typeface="Raleway"/>
                        </a:rPr>
                        <a:t>Decision Tree</a:t>
                      </a:r>
                      <a:endParaRPr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300">
                          <a:latin typeface="Raleway"/>
                          <a:ea typeface="Raleway"/>
                          <a:cs typeface="Raleway"/>
                          <a:sym typeface="Raleway"/>
                        </a:rPr>
                        <a:t>KNN</a:t>
                      </a:r>
                      <a:endParaRPr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300">
                          <a:latin typeface="Raleway"/>
                          <a:ea typeface="Raleway"/>
                          <a:cs typeface="Raleway"/>
                          <a:sym typeface="Raleway"/>
                        </a:rPr>
                        <a:t>Random Forest </a:t>
                      </a:r>
                      <a:endParaRPr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300">
                          <a:latin typeface="Raleway"/>
                          <a:ea typeface="Raleway"/>
                          <a:cs typeface="Raleway"/>
                          <a:sym typeface="Raleway"/>
                        </a:rPr>
                        <a:t>Bagging</a:t>
                      </a:r>
                      <a:endParaRPr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300">
                          <a:latin typeface="Raleway"/>
                          <a:ea typeface="Raleway"/>
                          <a:cs typeface="Raleway"/>
                          <a:sym typeface="Raleway"/>
                        </a:rPr>
                        <a:t>Boosting</a:t>
                      </a:r>
                      <a:endParaRPr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300">
                          <a:latin typeface="Raleway"/>
                          <a:ea typeface="Raleway"/>
                          <a:cs typeface="Raleway"/>
                          <a:sym typeface="Raleway"/>
                        </a:rPr>
                        <a:t>Stacking</a:t>
                      </a:r>
                      <a:endParaRPr b="1" sz="13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r>
              <a:tr h="507850">
                <a:tc>
                  <a:txBody>
                    <a:bodyPr/>
                    <a:lstStyle/>
                    <a:p>
                      <a:pPr indent="0" lvl="0" marL="0" rtl="0" algn="l">
                        <a:spcBef>
                          <a:spcPts val="0"/>
                        </a:spcBef>
                        <a:spcAft>
                          <a:spcPts val="0"/>
                        </a:spcAft>
                        <a:buNone/>
                      </a:pPr>
                      <a:r>
                        <a:rPr lang="en" sz="1000">
                          <a:latin typeface="Raleway"/>
                          <a:ea typeface="Raleway"/>
                          <a:cs typeface="Raleway"/>
                          <a:sym typeface="Raleway"/>
                        </a:rPr>
                        <a:t>Random SearchCV</a:t>
                      </a:r>
                      <a:endParaRPr sz="10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latin typeface="Raleway"/>
                          <a:ea typeface="Raleway"/>
                          <a:cs typeface="Raleway"/>
                          <a:sym typeface="Raleway"/>
                        </a:rPr>
                        <a:t>+0%</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Raleway"/>
                          <a:ea typeface="Raleway"/>
                          <a:cs typeface="Raleway"/>
                          <a:sym typeface="Raleway"/>
                        </a:rPr>
                        <a:t>+0.08%</a:t>
                      </a:r>
                      <a:endParaRPr b="1">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-0.08%</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+2.84%</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-1.26%</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+2.75</a:t>
                      </a:r>
                      <a:r>
                        <a:rPr lang="en">
                          <a:latin typeface="Raleway"/>
                          <a:ea typeface="Raleway"/>
                          <a:cs typeface="Raleway"/>
                          <a:sym typeface="Raleway"/>
                        </a:rPr>
                        <a:t>%</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+0.47%</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+0.10</a:t>
                      </a:r>
                      <a:r>
                        <a:rPr lang="en">
                          <a:latin typeface="Raleway"/>
                          <a:ea typeface="Raleway"/>
                          <a:cs typeface="Raleway"/>
                          <a:sym typeface="Raleway"/>
                        </a:rPr>
                        <a:t>%</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-0.32%</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507850">
                <a:tc>
                  <a:txBody>
                    <a:bodyPr/>
                    <a:lstStyle/>
                    <a:p>
                      <a:pPr indent="0" lvl="0" marL="0" rtl="0" algn="l">
                        <a:spcBef>
                          <a:spcPts val="0"/>
                        </a:spcBef>
                        <a:spcAft>
                          <a:spcPts val="0"/>
                        </a:spcAft>
                        <a:buNone/>
                      </a:pPr>
                      <a:r>
                        <a:rPr lang="en" sz="1000">
                          <a:latin typeface="Raleway"/>
                          <a:ea typeface="Raleway"/>
                          <a:cs typeface="Raleway"/>
                          <a:sym typeface="Raleway"/>
                        </a:rPr>
                        <a:t>Grid SearchCV</a:t>
                      </a:r>
                      <a:endParaRPr sz="10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latin typeface="Raleway"/>
                          <a:ea typeface="Raleway"/>
                          <a:cs typeface="Raleway"/>
                          <a:sym typeface="Raleway"/>
                        </a:rPr>
                        <a:t>+0%</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+0%</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-0.08%</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+2.84%</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Raleway"/>
                          <a:ea typeface="Raleway"/>
                          <a:cs typeface="Raleway"/>
                          <a:sym typeface="Raleway"/>
                        </a:rPr>
                        <a:t>+0.16%</a:t>
                      </a:r>
                      <a:endParaRPr b="1">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Raleway"/>
                          <a:ea typeface="Raleway"/>
                          <a:cs typeface="Raleway"/>
                          <a:sym typeface="Raleway"/>
                        </a:rPr>
                        <a:t>+2.90</a:t>
                      </a:r>
                      <a:r>
                        <a:rPr b="1" lang="en">
                          <a:latin typeface="Raleway"/>
                          <a:ea typeface="Raleway"/>
                          <a:cs typeface="Raleway"/>
                          <a:sym typeface="Raleway"/>
                        </a:rPr>
                        <a:t>%</a:t>
                      </a:r>
                      <a:endParaRPr b="1">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Raleway"/>
                          <a:ea typeface="Raleway"/>
                          <a:cs typeface="Raleway"/>
                          <a:sym typeface="Raleway"/>
                        </a:rPr>
                        <a:t>+0.87%</a:t>
                      </a:r>
                      <a:endParaRPr b="1">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+0.10%</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Raleway"/>
                          <a:ea typeface="Raleway"/>
                          <a:cs typeface="Raleway"/>
                          <a:sym typeface="Raleway"/>
                        </a:rPr>
                        <a:t>+0.08</a:t>
                      </a:r>
                      <a:r>
                        <a:rPr b="1" lang="en">
                          <a:latin typeface="Raleway"/>
                          <a:ea typeface="Raleway"/>
                          <a:cs typeface="Raleway"/>
                          <a:sym typeface="Raleway"/>
                        </a:rPr>
                        <a:t>%</a:t>
                      </a:r>
                      <a:endParaRPr b="1">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507850">
                <a:tc>
                  <a:txBody>
                    <a:bodyPr/>
                    <a:lstStyle/>
                    <a:p>
                      <a:pPr indent="0" lvl="0" marL="0" rtl="0" algn="l">
                        <a:spcBef>
                          <a:spcPts val="0"/>
                        </a:spcBef>
                        <a:spcAft>
                          <a:spcPts val="0"/>
                        </a:spcAft>
                        <a:buNone/>
                      </a:pPr>
                      <a:r>
                        <a:rPr b="1" lang="en" sz="1000">
                          <a:latin typeface="Raleway"/>
                          <a:ea typeface="Raleway"/>
                          <a:cs typeface="Raleway"/>
                          <a:sym typeface="Raleway"/>
                        </a:rPr>
                        <a:t>Best Model Accuracy</a:t>
                      </a:r>
                      <a:endParaRPr b="1" sz="1000">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latin typeface="Raleway"/>
                          <a:ea typeface="Raleway"/>
                          <a:cs typeface="Raleway"/>
                          <a:sym typeface="Raleway"/>
                        </a:rPr>
                        <a:t>51.46%</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93.38%</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92.36%</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88.97%</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89.76%</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94.01%</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94.09%</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
                          <a:latin typeface="Raleway"/>
                          <a:ea typeface="Raleway"/>
                          <a:cs typeface="Raleway"/>
                          <a:sym typeface="Raleway"/>
                        </a:rPr>
                        <a:t>93.77%</a:t>
                      </a:r>
                      <a:endParaRPr>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Raleway"/>
                          <a:ea typeface="Raleway"/>
                          <a:cs typeface="Raleway"/>
                          <a:sym typeface="Raleway"/>
                        </a:rPr>
                        <a:t>94.41%</a:t>
                      </a:r>
                      <a:endParaRPr b="1">
                        <a:latin typeface="Raleway"/>
                        <a:ea typeface="Raleway"/>
                        <a:cs typeface="Raleway"/>
                        <a:sym typeface="Raleway"/>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1DB954"/>
                    </a:solidFill>
                  </a:tcPr>
                </a:tc>
              </a:tr>
            </a:tbl>
          </a:graphicData>
        </a:graphic>
      </p:graphicFrame>
      <p:sp>
        <p:nvSpPr>
          <p:cNvPr id="277" name="Google Shape;277;p24"/>
          <p:cNvSpPr txBox="1"/>
          <p:nvPr/>
        </p:nvSpPr>
        <p:spPr>
          <a:xfrm>
            <a:off x="794750" y="3628375"/>
            <a:ext cx="7596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aleway"/>
                <a:ea typeface="Raleway"/>
                <a:cs typeface="Raleway"/>
                <a:sym typeface="Raleway"/>
              </a:rPr>
              <a:t>For parameter tuning, we ran both GridSearch and RandomizedSearch to improve performance</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GridSearch took a long time, but returned the best results after running a RandomizedSearch on a small parameter range</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RandomizedSearch was faster, but since it only looks at a few random combinations of parameters, it did not produce the best result on its own</a:t>
            </a:r>
            <a:endParaRPr sz="12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ph type="title"/>
          </p:nvPr>
        </p:nvSpPr>
        <p:spPr>
          <a:xfrm>
            <a:off x="49350" y="103050"/>
            <a:ext cx="90453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Overfitting Likely Explains Why Stacking and Bagging are the Best Ensembles</a:t>
            </a:r>
            <a:endParaRPr sz="1800"/>
          </a:p>
        </p:txBody>
      </p:sp>
      <p:sp>
        <p:nvSpPr>
          <p:cNvPr id="283" name="Google Shape;283;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84" name="Google Shape;284;p25"/>
          <p:cNvGrpSpPr/>
          <p:nvPr/>
        </p:nvGrpSpPr>
        <p:grpSpPr>
          <a:xfrm>
            <a:off x="-1" y="4608299"/>
            <a:ext cx="1687301" cy="535200"/>
            <a:chOff x="1109699" y="4608299"/>
            <a:chExt cx="1687301" cy="535200"/>
          </a:xfrm>
        </p:grpSpPr>
        <p:pic>
          <p:nvPicPr>
            <p:cNvPr id="285" name="Google Shape;285;p25"/>
            <p:cNvPicPr preferRelativeResize="0"/>
            <p:nvPr/>
          </p:nvPicPr>
          <p:blipFill>
            <a:blip r:embed="rId3">
              <a:alphaModFix/>
            </a:blip>
            <a:stretch>
              <a:fillRect/>
            </a:stretch>
          </p:blipFill>
          <p:spPr>
            <a:xfrm>
              <a:off x="1109699" y="4608299"/>
              <a:ext cx="535200" cy="535200"/>
            </a:xfrm>
            <a:prstGeom prst="rect">
              <a:avLst/>
            </a:prstGeom>
            <a:noFill/>
            <a:ln>
              <a:noFill/>
            </a:ln>
          </p:spPr>
        </p:pic>
        <p:sp>
          <p:nvSpPr>
            <p:cNvPr id="286" name="Google Shape;286;p25"/>
            <p:cNvSpPr txBox="1"/>
            <p:nvPr/>
          </p:nvSpPr>
          <p:spPr>
            <a:xfrm>
              <a:off x="1687300" y="4698900"/>
              <a:ext cx="110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BA476 Team 2</a:t>
              </a:r>
              <a:endParaRPr sz="1100">
                <a:latin typeface="Lato"/>
                <a:ea typeface="Lato"/>
                <a:cs typeface="Lato"/>
                <a:sym typeface="Lato"/>
              </a:endParaRPr>
            </a:p>
          </p:txBody>
        </p:sp>
      </p:grpSp>
      <p:pic>
        <p:nvPicPr>
          <p:cNvPr id="287" name="Google Shape;287;p25"/>
          <p:cNvPicPr preferRelativeResize="0"/>
          <p:nvPr/>
        </p:nvPicPr>
        <p:blipFill>
          <a:blip r:embed="rId4">
            <a:alphaModFix/>
          </a:blip>
          <a:stretch>
            <a:fillRect/>
          </a:stretch>
        </p:blipFill>
        <p:spPr>
          <a:xfrm>
            <a:off x="2824200" y="1411225"/>
            <a:ext cx="4785137" cy="3042743"/>
          </a:xfrm>
          <a:prstGeom prst="rect">
            <a:avLst/>
          </a:prstGeom>
          <a:noFill/>
          <a:ln cap="flat" cmpd="sng" w="19050">
            <a:solidFill>
              <a:srgbClr val="1DB954"/>
            </a:solidFill>
            <a:prstDash val="solid"/>
            <a:round/>
            <a:headEnd len="sm" w="sm" type="none"/>
            <a:tailEnd len="sm" w="sm" type="none"/>
          </a:ln>
        </p:spPr>
      </p:pic>
      <p:sp>
        <p:nvSpPr>
          <p:cNvPr id="288" name="Google Shape;288;p25"/>
          <p:cNvSpPr txBox="1"/>
          <p:nvPr/>
        </p:nvSpPr>
        <p:spPr>
          <a:xfrm>
            <a:off x="7675600" y="2315500"/>
            <a:ext cx="1561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The regularized models had the least overfitting, but performed worse</a:t>
            </a:r>
            <a:endParaRPr>
              <a:latin typeface="Raleway"/>
              <a:ea typeface="Raleway"/>
              <a:cs typeface="Raleway"/>
              <a:sym typeface="Raleway"/>
            </a:endParaRPr>
          </a:p>
        </p:txBody>
      </p:sp>
      <p:sp>
        <p:nvSpPr>
          <p:cNvPr id="289" name="Google Shape;289;p25"/>
          <p:cNvSpPr txBox="1"/>
          <p:nvPr/>
        </p:nvSpPr>
        <p:spPr>
          <a:xfrm>
            <a:off x="-71875" y="1008550"/>
            <a:ext cx="28962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lang="en">
                <a:latin typeface="Raleway"/>
                <a:ea typeface="Raleway"/>
                <a:cs typeface="Raleway"/>
                <a:sym typeface="Raleway"/>
              </a:rPr>
              <a:t>Bagging hyperparameters led to lower variance than the random forest</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Stacking with both similar and regularized models introduced different predictions to reduce overfitting</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High number of features in our final random forest or high learning rate may have led to the overfitting observed in the model</a:t>
            </a:r>
            <a:endParaRPr>
              <a:latin typeface="Raleway"/>
              <a:ea typeface="Raleway"/>
              <a:cs typeface="Raleway"/>
              <a:sym typeface="Raleway"/>
            </a:endParaRPr>
          </a:p>
        </p:txBody>
      </p:sp>
      <p:sp>
        <p:nvSpPr>
          <p:cNvPr id="290" name="Google Shape;290;p25"/>
          <p:cNvSpPr txBox="1"/>
          <p:nvPr/>
        </p:nvSpPr>
        <p:spPr>
          <a:xfrm>
            <a:off x="220475" y="638250"/>
            <a:ext cx="7013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Raleway"/>
                <a:ea typeface="Raleway"/>
                <a:cs typeface="Raleway"/>
                <a:sym typeface="Raleway"/>
              </a:rPr>
              <a:t>Among the ensembles, the best performing models overfit the least</a:t>
            </a:r>
            <a:endParaRPr sz="15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ph type="title"/>
          </p:nvPr>
        </p:nvSpPr>
        <p:spPr>
          <a:xfrm>
            <a:off x="-224850" y="91475"/>
            <a:ext cx="9593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840"/>
              <a:t>After Struggling with Genres Initially, they Solved our Biggest Roadblock </a:t>
            </a:r>
            <a:endParaRPr sz="1840"/>
          </a:p>
        </p:txBody>
      </p:sp>
      <p:sp>
        <p:nvSpPr>
          <p:cNvPr id="296" name="Google Shape;296;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97" name="Google Shape;297;p26"/>
          <p:cNvGrpSpPr/>
          <p:nvPr/>
        </p:nvGrpSpPr>
        <p:grpSpPr>
          <a:xfrm>
            <a:off x="-1" y="4608299"/>
            <a:ext cx="1687301" cy="535200"/>
            <a:chOff x="1109699" y="4608299"/>
            <a:chExt cx="1687301" cy="535200"/>
          </a:xfrm>
        </p:grpSpPr>
        <p:pic>
          <p:nvPicPr>
            <p:cNvPr id="298" name="Google Shape;298;p26"/>
            <p:cNvPicPr preferRelativeResize="0"/>
            <p:nvPr/>
          </p:nvPicPr>
          <p:blipFill>
            <a:blip r:embed="rId3">
              <a:alphaModFix/>
            </a:blip>
            <a:stretch>
              <a:fillRect/>
            </a:stretch>
          </p:blipFill>
          <p:spPr>
            <a:xfrm>
              <a:off x="1109699" y="4608299"/>
              <a:ext cx="535200" cy="535200"/>
            </a:xfrm>
            <a:prstGeom prst="rect">
              <a:avLst/>
            </a:prstGeom>
            <a:noFill/>
            <a:ln>
              <a:noFill/>
            </a:ln>
          </p:spPr>
        </p:pic>
        <p:sp>
          <p:nvSpPr>
            <p:cNvPr id="299" name="Google Shape;299;p26"/>
            <p:cNvSpPr txBox="1"/>
            <p:nvPr/>
          </p:nvSpPr>
          <p:spPr>
            <a:xfrm>
              <a:off x="1687300" y="4698900"/>
              <a:ext cx="110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BA476 Team 2</a:t>
              </a:r>
              <a:endParaRPr sz="1100">
                <a:latin typeface="Lato"/>
                <a:ea typeface="Lato"/>
                <a:cs typeface="Lato"/>
                <a:sym typeface="Lato"/>
              </a:endParaRPr>
            </a:p>
          </p:txBody>
        </p:sp>
      </p:grpSp>
      <p:sp>
        <p:nvSpPr>
          <p:cNvPr id="300" name="Google Shape;300;p26"/>
          <p:cNvSpPr txBox="1"/>
          <p:nvPr/>
        </p:nvSpPr>
        <p:spPr>
          <a:xfrm>
            <a:off x="700150" y="928638"/>
            <a:ext cx="7688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At first, we struggled to parse out genres from the song instances to create dummy variables. </a:t>
            </a:r>
            <a:endParaRPr b="1">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The genres were placed in the CSV as strings, not lists, requiring extensive processing.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We created a dictionary of all genres and then added features to our </a:t>
            </a:r>
            <a:r>
              <a:rPr lang="en">
                <a:latin typeface="Raleway"/>
                <a:ea typeface="Raleway"/>
                <a:cs typeface="Raleway"/>
                <a:sym typeface="Raleway"/>
              </a:rPr>
              <a:t>model</a:t>
            </a:r>
            <a:r>
              <a:rPr lang="en">
                <a:latin typeface="Raleway"/>
                <a:ea typeface="Raleway"/>
                <a:cs typeface="Raleway"/>
                <a:sym typeface="Raleway"/>
              </a:rPr>
              <a:t> based on whether or not the genre name was found in the genre column. </a:t>
            </a:r>
            <a:endParaRPr>
              <a:latin typeface="Raleway"/>
              <a:ea typeface="Raleway"/>
              <a:cs typeface="Raleway"/>
              <a:sym typeface="Raleway"/>
            </a:endParaRPr>
          </a:p>
        </p:txBody>
      </p:sp>
      <p:sp>
        <p:nvSpPr>
          <p:cNvPr id="301" name="Google Shape;301;p26"/>
          <p:cNvSpPr txBox="1"/>
          <p:nvPr/>
        </p:nvSpPr>
        <p:spPr>
          <a:xfrm>
            <a:off x="700150" y="2119838"/>
            <a:ext cx="7688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After discussing with Professor Benade, we realized many of our predictors were unreliable. </a:t>
            </a:r>
            <a:endParaRPr b="1">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For example, artist popularity reflects the current popularity of an artist, not the </a:t>
            </a:r>
            <a:r>
              <a:rPr lang="en">
                <a:latin typeface="Raleway"/>
                <a:ea typeface="Raleway"/>
                <a:cs typeface="Raleway"/>
                <a:sym typeface="Raleway"/>
              </a:rPr>
              <a:t>popularity of the artist when a song debuted.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After removing these predictors, we lost ~10% of our predictive accuracy (95% → 84%).</a:t>
            </a:r>
            <a:endParaRPr>
              <a:latin typeface="Raleway"/>
              <a:ea typeface="Raleway"/>
              <a:cs typeface="Raleway"/>
              <a:sym typeface="Raleway"/>
            </a:endParaRPr>
          </a:p>
        </p:txBody>
      </p:sp>
      <p:sp>
        <p:nvSpPr>
          <p:cNvPr id="302" name="Google Shape;302;p26"/>
          <p:cNvSpPr txBox="1"/>
          <p:nvPr/>
        </p:nvSpPr>
        <p:spPr>
          <a:xfrm>
            <a:off x="774550" y="3687325"/>
            <a:ext cx="7539900" cy="615600"/>
          </a:xfrm>
          <a:prstGeom prst="rect">
            <a:avLst/>
          </a:prstGeom>
          <a:solidFill>
            <a:srgbClr val="1DB954"/>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Raleway"/>
                <a:ea typeface="Raleway"/>
                <a:cs typeface="Raleway"/>
                <a:sym typeface="Raleway"/>
              </a:rPr>
              <a:t>To combat unrepresentative predictors, we added 302 more genre predictors. This increased predictive accuracy by 10% (84% → 94%) to negate the loss of excluding those predictors</a:t>
            </a:r>
            <a:endParaRPr i="1">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7"/>
          <p:cNvSpPr txBox="1"/>
          <p:nvPr>
            <p:ph type="title"/>
          </p:nvPr>
        </p:nvSpPr>
        <p:spPr>
          <a:xfrm>
            <a:off x="464975" y="-30525"/>
            <a:ext cx="8309700" cy="83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Training the Spotify Models Has Challenged Us to Consider </a:t>
            </a:r>
            <a:endParaRPr sz="1800"/>
          </a:p>
          <a:p>
            <a:pPr indent="0" lvl="0" marL="0" rtl="0" algn="ctr">
              <a:spcBef>
                <a:spcPts val="0"/>
              </a:spcBef>
              <a:spcAft>
                <a:spcPts val="0"/>
              </a:spcAft>
              <a:buNone/>
            </a:pPr>
            <a:r>
              <a:rPr lang="en" sz="1800"/>
              <a:t>Predictors and Alternative Tuning Methods</a:t>
            </a:r>
            <a:endParaRPr sz="1800"/>
          </a:p>
        </p:txBody>
      </p:sp>
      <p:sp>
        <p:nvSpPr>
          <p:cNvPr id="308" name="Google Shape;308;p27"/>
          <p:cNvSpPr txBox="1"/>
          <p:nvPr>
            <p:ph idx="1" type="body"/>
          </p:nvPr>
        </p:nvSpPr>
        <p:spPr>
          <a:xfrm>
            <a:off x="347100" y="737675"/>
            <a:ext cx="8449800" cy="3870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Raleway"/>
                <a:ea typeface="Raleway"/>
                <a:cs typeface="Raleway"/>
                <a:sym typeface="Raleway"/>
              </a:rPr>
              <a:t>Choosing predictors is not just about accuracy, but also building structurally sound experiments</a:t>
            </a:r>
            <a:endParaRPr>
              <a:solidFill>
                <a:srgbClr val="000000"/>
              </a:solidFill>
              <a:latin typeface="Raleway"/>
              <a:ea typeface="Raleway"/>
              <a:cs typeface="Raleway"/>
              <a:sym typeface="Raleway"/>
            </a:endParaRPr>
          </a:p>
          <a:p>
            <a:pPr indent="-311150" lvl="0" marL="457200" rtl="0" algn="l">
              <a:spcBef>
                <a:spcPts val="1200"/>
              </a:spcBef>
              <a:spcAft>
                <a:spcPts val="0"/>
              </a:spcAft>
              <a:buClr>
                <a:srgbClr val="000000"/>
              </a:buClr>
              <a:buSzPts val="1300"/>
              <a:buFont typeface="Raleway"/>
              <a:buChar char="-"/>
            </a:pPr>
            <a:r>
              <a:rPr lang="en">
                <a:solidFill>
                  <a:srgbClr val="000000"/>
                </a:solidFill>
                <a:latin typeface="Raleway"/>
                <a:ea typeface="Raleway"/>
                <a:cs typeface="Raleway"/>
                <a:sym typeface="Raleway"/>
              </a:rPr>
              <a:t>We learned that variables must be a suitable representation of the data and that time; thinking about predictors without context can create misleading models</a:t>
            </a:r>
            <a:endParaRPr>
              <a:solidFill>
                <a:srgbClr val="000000"/>
              </a:solidFill>
              <a:latin typeface="Raleway"/>
              <a:ea typeface="Raleway"/>
              <a:cs typeface="Raleway"/>
              <a:sym typeface="Raleway"/>
            </a:endParaRPr>
          </a:p>
          <a:p>
            <a:pPr indent="-311150" lvl="0" marL="457200" rtl="0" algn="l">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Using information from only Spotify only tells us part of the story, finding data from other platforms would be a next logical step to address </a:t>
            </a:r>
            <a:r>
              <a:rPr lang="en">
                <a:solidFill>
                  <a:srgbClr val="000000"/>
                </a:solidFill>
                <a:latin typeface="Raleway"/>
                <a:ea typeface="Raleway"/>
                <a:cs typeface="Raleway"/>
                <a:sym typeface="Raleway"/>
              </a:rPr>
              <a:t>limitations</a:t>
            </a:r>
            <a:r>
              <a:rPr lang="en">
                <a:solidFill>
                  <a:srgbClr val="000000"/>
                </a:solidFill>
                <a:latin typeface="Raleway"/>
                <a:ea typeface="Raleway"/>
                <a:cs typeface="Raleway"/>
                <a:sym typeface="Raleway"/>
              </a:rPr>
              <a:t> that come with suitable data</a:t>
            </a:r>
            <a:endParaRPr>
              <a:solidFill>
                <a:srgbClr val="000000"/>
              </a:solidFill>
              <a:latin typeface="Raleway"/>
              <a:ea typeface="Raleway"/>
              <a:cs typeface="Raleway"/>
              <a:sym typeface="Raleway"/>
            </a:endParaRPr>
          </a:p>
          <a:p>
            <a:pPr indent="0" lvl="0" marL="0" rtl="0" algn="l">
              <a:spcBef>
                <a:spcPts val="1200"/>
              </a:spcBef>
              <a:spcAft>
                <a:spcPts val="0"/>
              </a:spcAft>
              <a:buNone/>
            </a:pPr>
            <a:r>
              <a:t/>
            </a:r>
            <a:endParaRPr>
              <a:solidFill>
                <a:srgbClr val="000000"/>
              </a:solidFill>
              <a:latin typeface="Raleway"/>
              <a:ea typeface="Raleway"/>
              <a:cs typeface="Raleway"/>
              <a:sym typeface="Raleway"/>
            </a:endParaRPr>
          </a:p>
          <a:p>
            <a:pPr indent="0" lvl="0" marL="0" rtl="0" algn="l">
              <a:spcBef>
                <a:spcPts val="1200"/>
              </a:spcBef>
              <a:spcAft>
                <a:spcPts val="0"/>
              </a:spcAft>
              <a:buNone/>
            </a:pPr>
            <a:r>
              <a:rPr b="1" lang="en">
                <a:solidFill>
                  <a:srgbClr val="000000"/>
                </a:solidFill>
                <a:latin typeface="Raleway"/>
                <a:ea typeface="Raleway"/>
                <a:cs typeface="Raleway"/>
                <a:sym typeface="Raleway"/>
              </a:rPr>
              <a:t>Depending upon time constraints and the project, different tuning methods may be more appropriate</a:t>
            </a:r>
            <a:endParaRPr>
              <a:solidFill>
                <a:srgbClr val="000000"/>
              </a:solidFill>
              <a:latin typeface="Raleway"/>
              <a:ea typeface="Raleway"/>
              <a:cs typeface="Raleway"/>
              <a:sym typeface="Raleway"/>
            </a:endParaRPr>
          </a:p>
          <a:p>
            <a:pPr indent="-311150" lvl="0" marL="457200" rtl="0" algn="l">
              <a:spcBef>
                <a:spcPts val="1200"/>
              </a:spcBef>
              <a:spcAft>
                <a:spcPts val="0"/>
              </a:spcAft>
              <a:buClr>
                <a:srgbClr val="000000"/>
              </a:buClr>
              <a:buSzPts val="1300"/>
              <a:buFont typeface="Raleway"/>
              <a:buChar char="-"/>
            </a:pPr>
            <a:r>
              <a:rPr lang="en">
                <a:solidFill>
                  <a:srgbClr val="000000"/>
                </a:solidFill>
                <a:latin typeface="Raleway"/>
                <a:ea typeface="Raleway"/>
                <a:cs typeface="Raleway"/>
                <a:sym typeface="Raleway"/>
              </a:rPr>
              <a:t>Using RandomizedSearchCV to determine </a:t>
            </a:r>
            <a:r>
              <a:rPr lang="en">
                <a:solidFill>
                  <a:srgbClr val="000000"/>
                </a:solidFill>
                <a:latin typeface="Raleway"/>
                <a:ea typeface="Raleway"/>
                <a:cs typeface="Raleway"/>
                <a:sym typeface="Raleway"/>
              </a:rPr>
              <a:t>hyperparameter</a:t>
            </a:r>
            <a:r>
              <a:rPr lang="en">
                <a:solidFill>
                  <a:srgbClr val="000000"/>
                </a:solidFill>
                <a:latin typeface="Raleway"/>
                <a:ea typeface="Raleway"/>
                <a:cs typeface="Raleway"/>
                <a:sym typeface="Raleway"/>
              </a:rPr>
              <a:t> estimates to pass into GridSearches allowed us to achieve optimal accuracy</a:t>
            </a:r>
            <a:endParaRPr>
              <a:solidFill>
                <a:srgbClr val="000000"/>
              </a:solidFill>
              <a:latin typeface="Raleway"/>
              <a:ea typeface="Raleway"/>
              <a:cs typeface="Raleway"/>
              <a:sym typeface="Raleway"/>
            </a:endParaRPr>
          </a:p>
          <a:p>
            <a:pPr indent="-311150" lvl="0" marL="457200" rtl="0" algn="l">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RandomSearchCV can be a good tool to give relative hyperparameter ranges for the more granular GridSearchCV to explore </a:t>
            </a:r>
            <a:endParaRPr>
              <a:solidFill>
                <a:srgbClr val="000000"/>
              </a:solidFill>
              <a:latin typeface="Raleway"/>
              <a:ea typeface="Raleway"/>
              <a:cs typeface="Raleway"/>
              <a:sym typeface="Raleway"/>
            </a:endParaRPr>
          </a:p>
          <a:p>
            <a:pPr indent="0" lvl="0" marL="457200" rtl="0" algn="l">
              <a:spcBef>
                <a:spcPts val="1200"/>
              </a:spcBef>
              <a:spcAft>
                <a:spcPts val="1200"/>
              </a:spcAft>
              <a:buNone/>
            </a:pPr>
            <a:r>
              <a:t/>
            </a:r>
            <a:endParaRPr i="1">
              <a:solidFill>
                <a:srgbClr val="000000"/>
              </a:solidFill>
              <a:latin typeface="Raleway"/>
              <a:ea typeface="Raleway"/>
              <a:cs typeface="Raleway"/>
              <a:sym typeface="Raleway"/>
            </a:endParaRPr>
          </a:p>
        </p:txBody>
      </p:sp>
      <p:sp>
        <p:nvSpPr>
          <p:cNvPr id="309" name="Google Shape;309;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310" name="Google Shape;310;p27"/>
          <p:cNvGrpSpPr/>
          <p:nvPr/>
        </p:nvGrpSpPr>
        <p:grpSpPr>
          <a:xfrm>
            <a:off x="-1" y="4608299"/>
            <a:ext cx="1687301" cy="535200"/>
            <a:chOff x="1109699" y="4608299"/>
            <a:chExt cx="1687301" cy="535200"/>
          </a:xfrm>
        </p:grpSpPr>
        <p:pic>
          <p:nvPicPr>
            <p:cNvPr id="311" name="Google Shape;311;p27"/>
            <p:cNvPicPr preferRelativeResize="0"/>
            <p:nvPr/>
          </p:nvPicPr>
          <p:blipFill>
            <a:blip r:embed="rId3">
              <a:alphaModFix/>
            </a:blip>
            <a:stretch>
              <a:fillRect/>
            </a:stretch>
          </p:blipFill>
          <p:spPr>
            <a:xfrm>
              <a:off x="1109699" y="4608299"/>
              <a:ext cx="535200" cy="535200"/>
            </a:xfrm>
            <a:prstGeom prst="rect">
              <a:avLst/>
            </a:prstGeom>
            <a:noFill/>
            <a:ln>
              <a:noFill/>
            </a:ln>
          </p:spPr>
        </p:pic>
        <p:sp>
          <p:nvSpPr>
            <p:cNvPr id="312" name="Google Shape;312;p27"/>
            <p:cNvSpPr txBox="1"/>
            <p:nvPr/>
          </p:nvSpPr>
          <p:spPr>
            <a:xfrm>
              <a:off x="1687300" y="4698900"/>
              <a:ext cx="110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BA476 Team 2</a:t>
              </a:r>
              <a:endParaRPr sz="1100">
                <a:latin typeface="Lato"/>
                <a:ea typeface="Lato"/>
                <a:cs typeface="Lato"/>
                <a:sym typeface="Lato"/>
              </a:endParaRPr>
            </a:p>
          </p:txBody>
        </p:sp>
      </p:grpSp>
      <p:sp>
        <p:nvSpPr>
          <p:cNvPr id="313" name="Google Shape;313;p27"/>
          <p:cNvSpPr txBox="1"/>
          <p:nvPr/>
        </p:nvSpPr>
        <p:spPr>
          <a:xfrm>
            <a:off x="785325" y="2186850"/>
            <a:ext cx="7596000" cy="384900"/>
          </a:xfrm>
          <a:prstGeom prst="rect">
            <a:avLst/>
          </a:prstGeom>
          <a:solidFill>
            <a:srgbClr val="1DB954"/>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l">
              <a:lnSpc>
                <a:spcPct val="115000"/>
              </a:lnSpc>
              <a:spcBef>
                <a:spcPts val="0"/>
              </a:spcBef>
              <a:spcAft>
                <a:spcPts val="1200"/>
              </a:spcAft>
              <a:buNone/>
            </a:pPr>
            <a:r>
              <a:rPr i="1" lang="en" sz="1300">
                <a:latin typeface="Raleway"/>
                <a:ea typeface="Raleway"/>
                <a:cs typeface="Raleway"/>
                <a:sym typeface="Raleway"/>
              </a:rPr>
              <a:t>In future projects, we will consider the context of the predictors for our stakeholders’ sake</a:t>
            </a:r>
            <a:endParaRPr>
              <a:latin typeface="Lato"/>
              <a:ea typeface="Lato"/>
              <a:cs typeface="Lato"/>
              <a:sym typeface="Lato"/>
            </a:endParaRPr>
          </a:p>
        </p:txBody>
      </p:sp>
      <p:sp>
        <p:nvSpPr>
          <p:cNvPr id="314" name="Google Shape;314;p27"/>
          <p:cNvSpPr txBox="1"/>
          <p:nvPr/>
        </p:nvSpPr>
        <p:spPr>
          <a:xfrm>
            <a:off x="821825" y="3993275"/>
            <a:ext cx="7596000" cy="615000"/>
          </a:xfrm>
          <a:prstGeom prst="rect">
            <a:avLst/>
          </a:prstGeom>
          <a:solidFill>
            <a:srgbClr val="1DB954"/>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171450" rtl="0" algn="l">
              <a:lnSpc>
                <a:spcPct val="115000"/>
              </a:lnSpc>
              <a:spcBef>
                <a:spcPts val="0"/>
              </a:spcBef>
              <a:spcAft>
                <a:spcPts val="1200"/>
              </a:spcAft>
              <a:buNone/>
            </a:pPr>
            <a:r>
              <a:rPr i="1" lang="en" sz="1300">
                <a:latin typeface="Raleway"/>
                <a:ea typeface="Raleway"/>
                <a:cs typeface="Raleway"/>
                <a:sym typeface="Raleway"/>
              </a:rPr>
              <a:t>In future projects, we will use the timeline as a guiding principle for which method to select, but if time permits, we will likely use both in tandem to produce the optimal model</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type="title"/>
          </p:nvPr>
        </p:nvSpPr>
        <p:spPr>
          <a:xfrm>
            <a:off x="3067650" y="55750"/>
            <a:ext cx="30087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40"/>
              <a:t>Executive Summary</a:t>
            </a:r>
            <a:endParaRPr sz="2240"/>
          </a:p>
        </p:txBody>
      </p:sp>
      <p:sp>
        <p:nvSpPr>
          <p:cNvPr id="89" name="Google Shape;89;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0" name="Google Shape;90;p14"/>
          <p:cNvPicPr preferRelativeResize="0"/>
          <p:nvPr/>
        </p:nvPicPr>
        <p:blipFill>
          <a:blip r:embed="rId3">
            <a:alphaModFix/>
          </a:blip>
          <a:stretch>
            <a:fillRect/>
          </a:stretch>
        </p:blipFill>
        <p:spPr>
          <a:xfrm>
            <a:off x="-1" y="4608299"/>
            <a:ext cx="535200" cy="535200"/>
          </a:xfrm>
          <a:prstGeom prst="rect">
            <a:avLst/>
          </a:prstGeom>
          <a:noFill/>
          <a:ln>
            <a:noFill/>
          </a:ln>
        </p:spPr>
      </p:pic>
      <p:sp>
        <p:nvSpPr>
          <p:cNvPr id="91" name="Google Shape;91;p14"/>
          <p:cNvSpPr txBox="1"/>
          <p:nvPr/>
        </p:nvSpPr>
        <p:spPr>
          <a:xfrm>
            <a:off x="577600" y="4698900"/>
            <a:ext cx="110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BA476 Team 2</a:t>
            </a:r>
            <a:endParaRPr sz="1100">
              <a:latin typeface="Lato"/>
              <a:ea typeface="Lato"/>
              <a:cs typeface="Lato"/>
              <a:sym typeface="Lato"/>
            </a:endParaRPr>
          </a:p>
        </p:txBody>
      </p:sp>
      <p:sp>
        <p:nvSpPr>
          <p:cNvPr id="92" name="Google Shape;92;p14"/>
          <p:cNvSpPr txBox="1"/>
          <p:nvPr/>
        </p:nvSpPr>
        <p:spPr>
          <a:xfrm>
            <a:off x="1628400" y="1324088"/>
            <a:ext cx="5887200" cy="400200"/>
          </a:xfrm>
          <a:prstGeom prst="rect">
            <a:avLst/>
          </a:prstGeom>
          <a:noFill/>
          <a:ln cap="flat" cmpd="sng" w="19050">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Raleway"/>
                <a:ea typeface="Raleway"/>
                <a:cs typeface="Raleway"/>
                <a:sym typeface="Raleway"/>
              </a:rPr>
              <a:t>The Problem &amp; Stakeholders</a:t>
            </a:r>
            <a:endParaRPr>
              <a:latin typeface="Raleway"/>
              <a:ea typeface="Raleway"/>
              <a:cs typeface="Raleway"/>
              <a:sym typeface="Raleway"/>
            </a:endParaRPr>
          </a:p>
        </p:txBody>
      </p:sp>
      <p:sp>
        <p:nvSpPr>
          <p:cNvPr id="93" name="Google Shape;93;p14"/>
          <p:cNvSpPr txBox="1"/>
          <p:nvPr/>
        </p:nvSpPr>
        <p:spPr>
          <a:xfrm>
            <a:off x="1628400" y="1797588"/>
            <a:ext cx="58872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Raleway"/>
                <a:ea typeface="Raleway"/>
                <a:cs typeface="Raleway"/>
                <a:sym typeface="Raleway"/>
              </a:rPr>
              <a:t>Data Sourcing, Transformations, &amp; Cleaning</a:t>
            </a:r>
            <a:endParaRPr>
              <a:latin typeface="Raleway"/>
              <a:ea typeface="Raleway"/>
              <a:cs typeface="Raleway"/>
              <a:sym typeface="Raleway"/>
            </a:endParaRPr>
          </a:p>
        </p:txBody>
      </p:sp>
      <p:sp>
        <p:nvSpPr>
          <p:cNvPr id="94" name="Google Shape;94;p14"/>
          <p:cNvSpPr txBox="1"/>
          <p:nvPr/>
        </p:nvSpPr>
        <p:spPr>
          <a:xfrm>
            <a:off x="1628400" y="2268713"/>
            <a:ext cx="5887200" cy="400200"/>
          </a:xfrm>
          <a:prstGeom prst="rect">
            <a:avLst/>
          </a:prstGeom>
          <a:noFill/>
          <a:ln cap="flat" cmpd="sng" w="19050">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Raleway"/>
                <a:ea typeface="Raleway"/>
                <a:cs typeface="Raleway"/>
                <a:sym typeface="Raleway"/>
              </a:rPr>
              <a:t>Descriptive Analytics &amp; Observations</a:t>
            </a:r>
            <a:endParaRPr>
              <a:latin typeface="Raleway"/>
              <a:ea typeface="Raleway"/>
              <a:cs typeface="Raleway"/>
              <a:sym typeface="Raleway"/>
            </a:endParaRPr>
          </a:p>
        </p:txBody>
      </p:sp>
      <p:sp>
        <p:nvSpPr>
          <p:cNvPr id="95" name="Google Shape;95;p14"/>
          <p:cNvSpPr txBox="1"/>
          <p:nvPr/>
        </p:nvSpPr>
        <p:spPr>
          <a:xfrm>
            <a:off x="1628400" y="2754113"/>
            <a:ext cx="58872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Raleway"/>
                <a:ea typeface="Raleway"/>
                <a:cs typeface="Raleway"/>
                <a:sym typeface="Raleway"/>
              </a:rPr>
              <a:t>Predictive Methods &amp; Model Accuracies</a:t>
            </a:r>
            <a:endParaRPr>
              <a:latin typeface="Raleway"/>
              <a:ea typeface="Raleway"/>
              <a:cs typeface="Raleway"/>
              <a:sym typeface="Raleway"/>
            </a:endParaRPr>
          </a:p>
        </p:txBody>
      </p:sp>
      <p:sp>
        <p:nvSpPr>
          <p:cNvPr id="96" name="Google Shape;96;p14"/>
          <p:cNvSpPr txBox="1"/>
          <p:nvPr/>
        </p:nvSpPr>
        <p:spPr>
          <a:xfrm>
            <a:off x="1628400" y="3239513"/>
            <a:ext cx="5887200" cy="400200"/>
          </a:xfrm>
          <a:prstGeom prst="rect">
            <a:avLst/>
          </a:prstGeom>
          <a:noFill/>
          <a:ln cap="flat" cmpd="sng" w="19050">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Raleway"/>
                <a:ea typeface="Raleway"/>
                <a:cs typeface="Raleway"/>
                <a:sym typeface="Raleway"/>
              </a:rPr>
              <a:t>Obstacles &amp; Response</a:t>
            </a:r>
            <a:endParaRPr>
              <a:latin typeface="Raleway"/>
              <a:ea typeface="Raleway"/>
              <a:cs typeface="Raleway"/>
              <a:sym typeface="Raleway"/>
            </a:endParaRPr>
          </a:p>
        </p:txBody>
      </p:sp>
      <p:sp>
        <p:nvSpPr>
          <p:cNvPr id="97" name="Google Shape;97;p14"/>
          <p:cNvSpPr txBox="1"/>
          <p:nvPr/>
        </p:nvSpPr>
        <p:spPr>
          <a:xfrm>
            <a:off x="1628400" y="3717963"/>
            <a:ext cx="58872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457200" lvl="0" marL="0" rtl="0" algn="l">
              <a:spcBef>
                <a:spcPts val="0"/>
              </a:spcBef>
              <a:spcAft>
                <a:spcPts val="0"/>
              </a:spcAft>
              <a:buNone/>
            </a:pPr>
            <a:r>
              <a:rPr lang="en">
                <a:latin typeface="Raleway"/>
                <a:ea typeface="Raleway"/>
                <a:cs typeface="Raleway"/>
                <a:sym typeface="Raleway"/>
              </a:rPr>
              <a:t>Conclusions</a:t>
            </a:r>
            <a:endParaRPr>
              <a:latin typeface="Raleway"/>
              <a:ea typeface="Raleway"/>
              <a:cs typeface="Raleway"/>
              <a:sym typeface="Raleway"/>
            </a:endParaRPr>
          </a:p>
        </p:txBody>
      </p:sp>
      <p:pic>
        <p:nvPicPr>
          <p:cNvPr id="98" name="Google Shape;98;p14"/>
          <p:cNvPicPr preferRelativeResize="0"/>
          <p:nvPr/>
        </p:nvPicPr>
        <p:blipFill>
          <a:blip r:embed="rId4">
            <a:alphaModFix/>
          </a:blip>
          <a:stretch>
            <a:fillRect/>
          </a:stretch>
        </p:blipFill>
        <p:spPr>
          <a:xfrm>
            <a:off x="1663388" y="1333063"/>
            <a:ext cx="364925" cy="364925"/>
          </a:xfrm>
          <a:prstGeom prst="rect">
            <a:avLst/>
          </a:prstGeom>
          <a:noFill/>
          <a:ln>
            <a:noFill/>
          </a:ln>
        </p:spPr>
      </p:pic>
      <p:pic>
        <p:nvPicPr>
          <p:cNvPr id="99" name="Google Shape;99;p14"/>
          <p:cNvPicPr preferRelativeResize="0"/>
          <p:nvPr/>
        </p:nvPicPr>
        <p:blipFill>
          <a:blip r:embed="rId5">
            <a:alphaModFix/>
          </a:blip>
          <a:stretch>
            <a:fillRect/>
          </a:stretch>
        </p:blipFill>
        <p:spPr>
          <a:xfrm>
            <a:off x="1663388" y="2293488"/>
            <a:ext cx="364925" cy="364925"/>
          </a:xfrm>
          <a:prstGeom prst="rect">
            <a:avLst/>
          </a:prstGeom>
          <a:noFill/>
          <a:ln>
            <a:noFill/>
          </a:ln>
        </p:spPr>
      </p:pic>
      <p:pic>
        <p:nvPicPr>
          <p:cNvPr id="100" name="Google Shape;100;p14"/>
          <p:cNvPicPr preferRelativeResize="0"/>
          <p:nvPr/>
        </p:nvPicPr>
        <p:blipFill>
          <a:blip r:embed="rId6">
            <a:alphaModFix/>
          </a:blip>
          <a:stretch>
            <a:fillRect/>
          </a:stretch>
        </p:blipFill>
        <p:spPr>
          <a:xfrm>
            <a:off x="1690930" y="1814037"/>
            <a:ext cx="309847" cy="364926"/>
          </a:xfrm>
          <a:prstGeom prst="rect">
            <a:avLst/>
          </a:prstGeom>
          <a:noFill/>
          <a:ln>
            <a:noFill/>
          </a:ln>
        </p:spPr>
      </p:pic>
      <p:pic>
        <p:nvPicPr>
          <p:cNvPr id="101" name="Google Shape;101;p14"/>
          <p:cNvPicPr preferRelativeResize="0"/>
          <p:nvPr/>
        </p:nvPicPr>
        <p:blipFill>
          <a:blip r:embed="rId7">
            <a:alphaModFix/>
          </a:blip>
          <a:stretch>
            <a:fillRect/>
          </a:stretch>
        </p:blipFill>
        <p:spPr>
          <a:xfrm>
            <a:off x="1663388" y="2771750"/>
            <a:ext cx="364925" cy="364925"/>
          </a:xfrm>
          <a:prstGeom prst="rect">
            <a:avLst/>
          </a:prstGeom>
          <a:noFill/>
          <a:ln>
            <a:noFill/>
          </a:ln>
        </p:spPr>
      </p:pic>
      <p:pic>
        <p:nvPicPr>
          <p:cNvPr id="102" name="Google Shape;102;p14"/>
          <p:cNvPicPr preferRelativeResize="0"/>
          <p:nvPr/>
        </p:nvPicPr>
        <p:blipFill>
          <a:blip r:embed="rId8">
            <a:alphaModFix/>
          </a:blip>
          <a:stretch>
            <a:fillRect/>
          </a:stretch>
        </p:blipFill>
        <p:spPr>
          <a:xfrm>
            <a:off x="1663388" y="3253675"/>
            <a:ext cx="364925" cy="364925"/>
          </a:xfrm>
          <a:prstGeom prst="rect">
            <a:avLst/>
          </a:prstGeom>
          <a:noFill/>
          <a:ln>
            <a:noFill/>
          </a:ln>
        </p:spPr>
      </p:pic>
      <p:pic>
        <p:nvPicPr>
          <p:cNvPr id="103" name="Google Shape;103;p14"/>
          <p:cNvPicPr preferRelativeResize="0"/>
          <p:nvPr/>
        </p:nvPicPr>
        <p:blipFill>
          <a:blip r:embed="rId9">
            <a:alphaModFix/>
          </a:blip>
          <a:stretch>
            <a:fillRect/>
          </a:stretch>
        </p:blipFill>
        <p:spPr>
          <a:xfrm>
            <a:off x="1663400" y="3742549"/>
            <a:ext cx="364926" cy="3394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nvSpPr>
        <p:spPr>
          <a:xfrm>
            <a:off x="2786288" y="2889150"/>
            <a:ext cx="1687200" cy="169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a:latin typeface="Raleway"/>
                <a:ea typeface="Raleway"/>
                <a:cs typeface="Raleway"/>
                <a:sym typeface="Raleway"/>
              </a:rPr>
              <a:t>Spotify</a:t>
            </a:r>
            <a:r>
              <a:rPr b="1" lang="en" sz="1000">
                <a:latin typeface="Raleway"/>
                <a:ea typeface="Raleway"/>
                <a:cs typeface="Raleway"/>
                <a:sym typeface="Raleway"/>
              </a:rPr>
              <a:t> </a:t>
            </a:r>
            <a:endParaRPr b="1" sz="1000">
              <a:latin typeface="Raleway"/>
              <a:ea typeface="Raleway"/>
              <a:cs typeface="Raleway"/>
              <a:sym typeface="Raleway"/>
            </a:endParaRPr>
          </a:p>
          <a:p>
            <a:pPr indent="0" lvl="0" marL="0" rtl="0" algn="ctr">
              <a:lnSpc>
                <a:spcPct val="100000"/>
              </a:lnSpc>
              <a:spcBef>
                <a:spcPts val="1200"/>
              </a:spcBef>
              <a:spcAft>
                <a:spcPts val="0"/>
              </a:spcAft>
              <a:buNone/>
            </a:pPr>
            <a:r>
              <a:rPr b="1" lang="en" sz="900">
                <a:latin typeface="Raleway"/>
                <a:ea typeface="Raleway"/>
                <a:cs typeface="Raleway"/>
                <a:sym typeface="Raleway"/>
              </a:rPr>
              <a:t>Determines if songs are predisposed to becoming a hit</a:t>
            </a:r>
            <a:endParaRPr b="1" sz="900">
              <a:latin typeface="Raleway"/>
              <a:ea typeface="Raleway"/>
              <a:cs typeface="Raleway"/>
              <a:sym typeface="Raleway"/>
            </a:endParaRPr>
          </a:p>
          <a:p>
            <a:pPr indent="0" lvl="0" marL="0" rtl="0" algn="ctr">
              <a:lnSpc>
                <a:spcPct val="100000"/>
              </a:lnSpc>
              <a:spcBef>
                <a:spcPts val="1200"/>
              </a:spcBef>
              <a:spcAft>
                <a:spcPts val="0"/>
              </a:spcAft>
              <a:buNone/>
            </a:pPr>
            <a:r>
              <a:rPr lang="en" sz="900">
                <a:latin typeface="Raleway Thin"/>
                <a:ea typeface="Raleway Thin"/>
                <a:cs typeface="Raleway Thin"/>
                <a:sym typeface="Raleway Thin"/>
              </a:rPr>
              <a:t>Allows proactive promotion</a:t>
            </a:r>
            <a:endParaRPr sz="900">
              <a:latin typeface="Raleway Thin"/>
              <a:ea typeface="Raleway Thin"/>
              <a:cs typeface="Raleway Thin"/>
              <a:sym typeface="Raleway Thin"/>
            </a:endParaRPr>
          </a:p>
          <a:p>
            <a:pPr indent="0" lvl="0" marL="0" rtl="0" algn="ctr">
              <a:lnSpc>
                <a:spcPct val="100000"/>
              </a:lnSpc>
              <a:spcBef>
                <a:spcPts val="1200"/>
              </a:spcBef>
              <a:spcAft>
                <a:spcPts val="1200"/>
              </a:spcAft>
              <a:buNone/>
            </a:pPr>
            <a:r>
              <a:rPr lang="en" sz="900">
                <a:latin typeface="Raleway Thin"/>
                <a:ea typeface="Raleway Thin"/>
                <a:cs typeface="Raleway Thin"/>
                <a:sym typeface="Raleway Thin"/>
              </a:rPr>
              <a:t>Bolsters customer satisfaction &amp; retention</a:t>
            </a:r>
            <a:endParaRPr>
              <a:latin typeface="Lato"/>
              <a:ea typeface="Lato"/>
              <a:cs typeface="Lato"/>
              <a:sym typeface="Lato"/>
            </a:endParaRPr>
          </a:p>
        </p:txBody>
      </p:sp>
      <p:pic>
        <p:nvPicPr>
          <p:cNvPr id="109" name="Google Shape;109;p15"/>
          <p:cNvPicPr preferRelativeResize="0"/>
          <p:nvPr/>
        </p:nvPicPr>
        <p:blipFill>
          <a:blip r:embed="rId3">
            <a:alphaModFix/>
          </a:blip>
          <a:stretch>
            <a:fillRect/>
          </a:stretch>
        </p:blipFill>
        <p:spPr>
          <a:xfrm>
            <a:off x="2895575" y="2981875"/>
            <a:ext cx="218151" cy="218151"/>
          </a:xfrm>
          <a:prstGeom prst="rect">
            <a:avLst/>
          </a:prstGeom>
          <a:noFill/>
          <a:ln>
            <a:noFill/>
          </a:ln>
        </p:spPr>
      </p:pic>
      <p:sp>
        <p:nvSpPr>
          <p:cNvPr id="110" name="Google Shape;110;p15"/>
          <p:cNvSpPr txBox="1"/>
          <p:nvPr>
            <p:ph type="title"/>
          </p:nvPr>
        </p:nvSpPr>
        <p:spPr>
          <a:xfrm>
            <a:off x="50" y="115225"/>
            <a:ext cx="91440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840"/>
              <a:t>Predicting </a:t>
            </a:r>
            <a:r>
              <a:rPr lang="en" sz="1840"/>
              <a:t>Commercial</a:t>
            </a:r>
            <a:r>
              <a:rPr lang="en" sz="1840"/>
              <a:t> Viability for a Song Creates Value for Multiple Parties</a:t>
            </a:r>
            <a:endParaRPr sz="1840"/>
          </a:p>
        </p:txBody>
      </p:sp>
      <p:sp>
        <p:nvSpPr>
          <p:cNvPr id="111" name="Google Shape;111;p15"/>
          <p:cNvSpPr txBox="1"/>
          <p:nvPr>
            <p:ph idx="1" type="body"/>
          </p:nvPr>
        </p:nvSpPr>
        <p:spPr>
          <a:xfrm>
            <a:off x="1687300" y="965038"/>
            <a:ext cx="5679600" cy="599100"/>
          </a:xfrm>
          <a:prstGeom prst="rect">
            <a:avLst/>
          </a:prstGeom>
          <a:solidFill>
            <a:srgbClr val="1DB954"/>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5000"/>
              </a:lnSpc>
              <a:spcBef>
                <a:spcPts val="0"/>
              </a:spcBef>
              <a:spcAft>
                <a:spcPts val="1200"/>
              </a:spcAft>
              <a:buNone/>
            </a:pPr>
            <a:r>
              <a:rPr b="1" lang="en" sz="1400">
                <a:solidFill>
                  <a:srgbClr val="000000"/>
                </a:solidFill>
                <a:latin typeface="Raleway"/>
                <a:ea typeface="Raleway"/>
                <a:cs typeface="Raleway"/>
                <a:sym typeface="Raleway"/>
              </a:rPr>
              <a:t>The Problem: </a:t>
            </a:r>
            <a:r>
              <a:rPr b="1" i="1" lang="en" sz="1400">
                <a:solidFill>
                  <a:srgbClr val="000000"/>
                </a:solidFill>
                <a:latin typeface="Raleway"/>
                <a:ea typeface="Raleway"/>
                <a:cs typeface="Raleway"/>
                <a:sym typeface="Raleway"/>
              </a:rPr>
              <a:t>P</a:t>
            </a:r>
            <a:r>
              <a:rPr b="1" i="1" lang="en" sz="1400">
                <a:solidFill>
                  <a:srgbClr val="000000"/>
                </a:solidFill>
                <a:latin typeface="Raleway"/>
                <a:ea typeface="Raleway"/>
                <a:cs typeface="Raleway"/>
                <a:sym typeface="Raleway"/>
              </a:rPr>
              <a:t>redicting</a:t>
            </a:r>
            <a:r>
              <a:rPr b="1" i="1" lang="en" sz="1400">
                <a:solidFill>
                  <a:srgbClr val="000000"/>
                </a:solidFill>
                <a:latin typeface="Raleway"/>
                <a:ea typeface="Raleway"/>
                <a:cs typeface="Raleway"/>
                <a:sym typeface="Raleway"/>
              </a:rPr>
              <a:t> whether or not a new song will end up on the Billboard Top 100 list based on its Spotify information</a:t>
            </a:r>
            <a:endParaRPr b="1" i="1" sz="1400">
              <a:solidFill>
                <a:srgbClr val="000000"/>
              </a:solidFill>
              <a:latin typeface="Raleway"/>
              <a:ea typeface="Raleway"/>
              <a:cs typeface="Raleway"/>
              <a:sym typeface="Raleway"/>
            </a:endParaRPr>
          </a:p>
        </p:txBody>
      </p:sp>
      <p:sp>
        <p:nvSpPr>
          <p:cNvPr id="112" name="Google Shape;112;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15"/>
          <p:cNvSpPr txBox="1"/>
          <p:nvPr/>
        </p:nvSpPr>
        <p:spPr>
          <a:xfrm>
            <a:off x="941363" y="2873863"/>
            <a:ext cx="1687200" cy="140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a:latin typeface="Raleway"/>
                <a:ea typeface="Raleway"/>
                <a:cs typeface="Raleway"/>
                <a:sym typeface="Raleway"/>
              </a:rPr>
              <a:t>Artists</a:t>
            </a:r>
            <a:endParaRPr b="1">
              <a:latin typeface="Raleway"/>
              <a:ea typeface="Raleway"/>
              <a:cs typeface="Raleway"/>
              <a:sym typeface="Raleway"/>
            </a:endParaRPr>
          </a:p>
          <a:p>
            <a:pPr indent="0" lvl="0" marL="0" rtl="0" algn="ctr">
              <a:lnSpc>
                <a:spcPct val="100000"/>
              </a:lnSpc>
              <a:spcBef>
                <a:spcPts val="1200"/>
              </a:spcBef>
              <a:spcAft>
                <a:spcPts val="0"/>
              </a:spcAft>
              <a:buNone/>
            </a:pPr>
            <a:r>
              <a:rPr b="1" lang="en" sz="900">
                <a:latin typeface="Raleway"/>
                <a:ea typeface="Raleway"/>
                <a:cs typeface="Raleway"/>
                <a:sym typeface="Raleway"/>
              </a:rPr>
              <a:t>Maximizes potential song popularity</a:t>
            </a:r>
            <a:endParaRPr b="1" sz="900">
              <a:latin typeface="Raleway"/>
              <a:ea typeface="Raleway"/>
              <a:cs typeface="Raleway"/>
              <a:sym typeface="Raleway"/>
            </a:endParaRPr>
          </a:p>
          <a:p>
            <a:pPr indent="0" lvl="0" marL="0" rtl="0" algn="ctr">
              <a:lnSpc>
                <a:spcPct val="100000"/>
              </a:lnSpc>
              <a:spcBef>
                <a:spcPts val="1200"/>
              </a:spcBef>
              <a:spcAft>
                <a:spcPts val="1200"/>
              </a:spcAft>
              <a:buNone/>
            </a:pPr>
            <a:r>
              <a:rPr lang="en" sz="900">
                <a:latin typeface="Raleway Thin"/>
                <a:ea typeface="Raleway Thin"/>
                <a:cs typeface="Raleway Thin"/>
                <a:sym typeface="Raleway Thin"/>
              </a:rPr>
              <a:t>Influences what music to produce for commercial viability</a:t>
            </a:r>
            <a:endParaRPr b="1" sz="900">
              <a:latin typeface="Raleway"/>
              <a:ea typeface="Raleway"/>
              <a:cs typeface="Raleway"/>
              <a:sym typeface="Raleway"/>
            </a:endParaRPr>
          </a:p>
        </p:txBody>
      </p:sp>
      <p:grpSp>
        <p:nvGrpSpPr>
          <p:cNvPr id="114" name="Google Shape;114;p15"/>
          <p:cNvGrpSpPr/>
          <p:nvPr/>
        </p:nvGrpSpPr>
        <p:grpSpPr>
          <a:xfrm>
            <a:off x="-1" y="4608299"/>
            <a:ext cx="1687301" cy="535200"/>
            <a:chOff x="1109699" y="4608299"/>
            <a:chExt cx="1687301" cy="535200"/>
          </a:xfrm>
        </p:grpSpPr>
        <p:pic>
          <p:nvPicPr>
            <p:cNvPr id="115" name="Google Shape;115;p15"/>
            <p:cNvPicPr preferRelativeResize="0"/>
            <p:nvPr/>
          </p:nvPicPr>
          <p:blipFill>
            <a:blip r:embed="rId4">
              <a:alphaModFix/>
            </a:blip>
            <a:stretch>
              <a:fillRect/>
            </a:stretch>
          </p:blipFill>
          <p:spPr>
            <a:xfrm>
              <a:off x="1109699" y="4608299"/>
              <a:ext cx="535200" cy="535200"/>
            </a:xfrm>
            <a:prstGeom prst="rect">
              <a:avLst/>
            </a:prstGeom>
            <a:noFill/>
            <a:ln>
              <a:noFill/>
            </a:ln>
          </p:spPr>
        </p:pic>
        <p:sp>
          <p:nvSpPr>
            <p:cNvPr id="116" name="Google Shape;116;p15"/>
            <p:cNvSpPr txBox="1"/>
            <p:nvPr/>
          </p:nvSpPr>
          <p:spPr>
            <a:xfrm>
              <a:off x="1687300" y="4698900"/>
              <a:ext cx="110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BA476 Team 2</a:t>
              </a:r>
              <a:endParaRPr sz="1100">
                <a:latin typeface="Lato"/>
                <a:ea typeface="Lato"/>
                <a:cs typeface="Lato"/>
                <a:sym typeface="Lato"/>
              </a:endParaRPr>
            </a:p>
          </p:txBody>
        </p:sp>
      </p:grpSp>
      <p:sp>
        <p:nvSpPr>
          <p:cNvPr id="117" name="Google Shape;117;p15"/>
          <p:cNvSpPr txBox="1"/>
          <p:nvPr/>
        </p:nvSpPr>
        <p:spPr>
          <a:xfrm>
            <a:off x="6625538" y="2898600"/>
            <a:ext cx="1687200" cy="128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a:latin typeface="Raleway"/>
                <a:ea typeface="Raleway"/>
                <a:cs typeface="Raleway"/>
                <a:sym typeface="Raleway"/>
              </a:rPr>
              <a:t>Influencers </a:t>
            </a:r>
            <a:endParaRPr b="1">
              <a:latin typeface="Raleway"/>
              <a:ea typeface="Raleway"/>
              <a:cs typeface="Raleway"/>
              <a:sym typeface="Raleway"/>
            </a:endParaRPr>
          </a:p>
          <a:p>
            <a:pPr indent="0" lvl="0" marL="0" rtl="0" algn="ctr">
              <a:lnSpc>
                <a:spcPct val="100000"/>
              </a:lnSpc>
              <a:spcBef>
                <a:spcPts val="1200"/>
              </a:spcBef>
              <a:spcAft>
                <a:spcPts val="0"/>
              </a:spcAft>
              <a:buNone/>
            </a:pPr>
            <a:r>
              <a:rPr b="1" lang="en" sz="900">
                <a:latin typeface="Raleway"/>
                <a:ea typeface="Raleway"/>
                <a:cs typeface="Raleway"/>
                <a:sym typeface="Raleway"/>
              </a:rPr>
              <a:t>Enables first-movement on new trends</a:t>
            </a:r>
            <a:endParaRPr b="1" sz="900">
              <a:latin typeface="Raleway"/>
              <a:ea typeface="Raleway"/>
              <a:cs typeface="Raleway"/>
              <a:sym typeface="Raleway"/>
            </a:endParaRPr>
          </a:p>
          <a:p>
            <a:pPr indent="0" lvl="0" marL="0" rtl="0" algn="ctr">
              <a:lnSpc>
                <a:spcPct val="115000"/>
              </a:lnSpc>
              <a:spcBef>
                <a:spcPts val="1200"/>
              </a:spcBef>
              <a:spcAft>
                <a:spcPts val="1200"/>
              </a:spcAft>
              <a:buNone/>
            </a:pPr>
            <a:r>
              <a:rPr lang="en" sz="900">
                <a:latin typeface="Raleway"/>
                <a:ea typeface="Raleway"/>
                <a:cs typeface="Raleway"/>
                <a:sym typeface="Raleway"/>
              </a:rPr>
              <a:t>Maximizes social media viewership</a:t>
            </a:r>
            <a:endParaRPr b="1" sz="900">
              <a:latin typeface="Raleway"/>
              <a:ea typeface="Raleway"/>
              <a:cs typeface="Raleway"/>
              <a:sym typeface="Raleway"/>
            </a:endParaRPr>
          </a:p>
        </p:txBody>
      </p:sp>
      <p:sp>
        <p:nvSpPr>
          <p:cNvPr id="118" name="Google Shape;118;p15"/>
          <p:cNvSpPr txBox="1"/>
          <p:nvPr/>
        </p:nvSpPr>
        <p:spPr>
          <a:xfrm>
            <a:off x="4631213" y="2889150"/>
            <a:ext cx="1836600" cy="169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a:latin typeface="Raleway"/>
                <a:ea typeface="Raleway"/>
                <a:cs typeface="Raleway"/>
                <a:sym typeface="Raleway"/>
              </a:rPr>
              <a:t>Record Labels </a:t>
            </a:r>
            <a:endParaRPr b="1">
              <a:latin typeface="Raleway"/>
              <a:ea typeface="Raleway"/>
              <a:cs typeface="Raleway"/>
              <a:sym typeface="Raleway"/>
            </a:endParaRPr>
          </a:p>
          <a:p>
            <a:pPr indent="0" lvl="0" marL="0" rtl="0" algn="ctr">
              <a:lnSpc>
                <a:spcPct val="100000"/>
              </a:lnSpc>
              <a:spcBef>
                <a:spcPts val="1200"/>
              </a:spcBef>
              <a:spcAft>
                <a:spcPts val="0"/>
              </a:spcAft>
              <a:buNone/>
            </a:pPr>
            <a:r>
              <a:rPr b="1" lang="en" sz="900">
                <a:latin typeface="Raleway"/>
                <a:ea typeface="Raleway"/>
                <a:cs typeface="Raleway"/>
                <a:sym typeface="Raleway"/>
              </a:rPr>
              <a:t>Optimizes profit</a:t>
            </a:r>
            <a:endParaRPr b="1" sz="900">
              <a:latin typeface="Raleway"/>
              <a:ea typeface="Raleway"/>
              <a:cs typeface="Raleway"/>
              <a:sym typeface="Raleway"/>
            </a:endParaRPr>
          </a:p>
          <a:p>
            <a:pPr indent="0" lvl="0" marL="0" rtl="0" algn="ctr">
              <a:lnSpc>
                <a:spcPct val="100000"/>
              </a:lnSpc>
              <a:spcBef>
                <a:spcPts val="1200"/>
              </a:spcBef>
              <a:spcAft>
                <a:spcPts val="0"/>
              </a:spcAft>
              <a:buNone/>
            </a:pPr>
            <a:r>
              <a:rPr lang="en" sz="900">
                <a:latin typeface="Raleway Thin"/>
                <a:ea typeface="Raleway Thin"/>
                <a:cs typeface="Raleway Thin"/>
                <a:sym typeface="Raleway Thin"/>
              </a:rPr>
              <a:t>Helps</a:t>
            </a:r>
            <a:r>
              <a:rPr lang="en" sz="900">
                <a:latin typeface="Raleway Thin"/>
                <a:ea typeface="Raleway Thin"/>
                <a:cs typeface="Raleway Thin"/>
                <a:sym typeface="Raleway Thin"/>
              </a:rPr>
              <a:t> decide what songs to release</a:t>
            </a:r>
            <a:endParaRPr sz="900">
              <a:latin typeface="Raleway Thin"/>
              <a:ea typeface="Raleway Thin"/>
              <a:cs typeface="Raleway Thin"/>
              <a:sym typeface="Raleway Thin"/>
            </a:endParaRPr>
          </a:p>
          <a:p>
            <a:pPr indent="0" lvl="0" marL="0" rtl="0" algn="ctr">
              <a:lnSpc>
                <a:spcPct val="100000"/>
              </a:lnSpc>
              <a:spcBef>
                <a:spcPts val="1200"/>
              </a:spcBef>
              <a:spcAft>
                <a:spcPts val="1200"/>
              </a:spcAft>
              <a:buNone/>
            </a:pPr>
            <a:r>
              <a:rPr lang="en" sz="900">
                <a:latin typeface="Raleway Thin"/>
                <a:ea typeface="Raleway Thin"/>
                <a:cs typeface="Raleway Thin"/>
                <a:sym typeface="Raleway Thin"/>
              </a:rPr>
              <a:t>Facilitates analysis of commercial viability of releases</a:t>
            </a:r>
            <a:endParaRPr/>
          </a:p>
        </p:txBody>
      </p:sp>
      <p:pic>
        <p:nvPicPr>
          <p:cNvPr id="119" name="Google Shape;119;p15"/>
          <p:cNvPicPr preferRelativeResize="0"/>
          <p:nvPr/>
        </p:nvPicPr>
        <p:blipFill>
          <a:blip r:embed="rId5">
            <a:alphaModFix/>
          </a:blip>
          <a:stretch>
            <a:fillRect/>
          </a:stretch>
        </p:blipFill>
        <p:spPr>
          <a:xfrm>
            <a:off x="997212" y="2988500"/>
            <a:ext cx="204875" cy="204875"/>
          </a:xfrm>
          <a:prstGeom prst="rect">
            <a:avLst/>
          </a:prstGeom>
          <a:noFill/>
          <a:ln>
            <a:noFill/>
          </a:ln>
        </p:spPr>
      </p:pic>
      <p:pic>
        <p:nvPicPr>
          <p:cNvPr id="120" name="Google Shape;120;p15"/>
          <p:cNvPicPr preferRelativeResize="0"/>
          <p:nvPr/>
        </p:nvPicPr>
        <p:blipFill>
          <a:blip r:embed="rId6">
            <a:alphaModFix/>
          </a:blip>
          <a:stretch>
            <a:fillRect/>
          </a:stretch>
        </p:blipFill>
        <p:spPr>
          <a:xfrm flipH="1">
            <a:off x="6743287" y="2981875"/>
            <a:ext cx="204862" cy="218150"/>
          </a:xfrm>
          <a:prstGeom prst="rect">
            <a:avLst/>
          </a:prstGeom>
          <a:noFill/>
          <a:ln>
            <a:noFill/>
          </a:ln>
        </p:spPr>
      </p:pic>
      <p:pic>
        <p:nvPicPr>
          <p:cNvPr id="121" name="Google Shape;121;p15"/>
          <p:cNvPicPr preferRelativeResize="0"/>
          <p:nvPr/>
        </p:nvPicPr>
        <p:blipFill>
          <a:blip r:embed="rId7">
            <a:alphaModFix/>
          </a:blip>
          <a:stretch>
            <a:fillRect/>
          </a:stretch>
        </p:blipFill>
        <p:spPr>
          <a:xfrm>
            <a:off x="4670100" y="2981876"/>
            <a:ext cx="218150" cy="218150"/>
          </a:xfrm>
          <a:prstGeom prst="rect">
            <a:avLst/>
          </a:prstGeom>
          <a:noFill/>
          <a:ln>
            <a:noFill/>
          </a:ln>
        </p:spPr>
      </p:pic>
      <p:cxnSp>
        <p:nvCxnSpPr>
          <p:cNvPr id="122" name="Google Shape;122;p15"/>
          <p:cNvCxnSpPr>
            <a:stCxn id="123" idx="2"/>
            <a:endCxn id="113" idx="0"/>
          </p:cNvCxnSpPr>
          <p:nvPr/>
        </p:nvCxnSpPr>
        <p:spPr>
          <a:xfrm flipH="1">
            <a:off x="1784850" y="2107375"/>
            <a:ext cx="2842200" cy="766500"/>
          </a:xfrm>
          <a:prstGeom prst="straightConnector1">
            <a:avLst/>
          </a:prstGeom>
          <a:noFill/>
          <a:ln cap="flat" cmpd="sng" w="19050">
            <a:solidFill>
              <a:srgbClr val="1DB954"/>
            </a:solidFill>
            <a:prstDash val="solid"/>
            <a:round/>
            <a:headEnd len="med" w="med" type="none"/>
            <a:tailEnd len="med" w="med" type="triangle"/>
          </a:ln>
        </p:spPr>
      </p:cxnSp>
      <p:cxnSp>
        <p:nvCxnSpPr>
          <p:cNvPr id="124" name="Google Shape;124;p15"/>
          <p:cNvCxnSpPr>
            <a:stCxn id="123" idx="2"/>
            <a:endCxn id="108" idx="0"/>
          </p:cNvCxnSpPr>
          <p:nvPr/>
        </p:nvCxnSpPr>
        <p:spPr>
          <a:xfrm flipH="1">
            <a:off x="3629850" y="2107375"/>
            <a:ext cx="997200" cy="781800"/>
          </a:xfrm>
          <a:prstGeom prst="straightConnector1">
            <a:avLst/>
          </a:prstGeom>
          <a:noFill/>
          <a:ln cap="flat" cmpd="sng" w="19050">
            <a:solidFill>
              <a:srgbClr val="1DB954"/>
            </a:solidFill>
            <a:prstDash val="solid"/>
            <a:round/>
            <a:headEnd len="med" w="med" type="none"/>
            <a:tailEnd len="med" w="med" type="triangle"/>
          </a:ln>
        </p:spPr>
      </p:cxnSp>
      <p:cxnSp>
        <p:nvCxnSpPr>
          <p:cNvPr id="125" name="Google Shape;125;p15"/>
          <p:cNvCxnSpPr>
            <a:stCxn id="123" idx="2"/>
            <a:endCxn id="118" idx="0"/>
          </p:cNvCxnSpPr>
          <p:nvPr/>
        </p:nvCxnSpPr>
        <p:spPr>
          <a:xfrm>
            <a:off x="4627050" y="2107375"/>
            <a:ext cx="922500" cy="781800"/>
          </a:xfrm>
          <a:prstGeom prst="straightConnector1">
            <a:avLst/>
          </a:prstGeom>
          <a:noFill/>
          <a:ln cap="flat" cmpd="sng" w="19050">
            <a:solidFill>
              <a:srgbClr val="1DB954"/>
            </a:solidFill>
            <a:prstDash val="solid"/>
            <a:round/>
            <a:headEnd len="med" w="med" type="none"/>
            <a:tailEnd len="med" w="med" type="triangle"/>
          </a:ln>
        </p:spPr>
      </p:cxnSp>
      <p:cxnSp>
        <p:nvCxnSpPr>
          <p:cNvPr id="126" name="Google Shape;126;p15"/>
          <p:cNvCxnSpPr>
            <a:stCxn id="123" idx="2"/>
            <a:endCxn id="117" idx="0"/>
          </p:cNvCxnSpPr>
          <p:nvPr/>
        </p:nvCxnSpPr>
        <p:spPr>
          <a:xfrm>
            <a:off x="4627050" y="2107375"/>
            <a:ext cx="2842200" cy="791100"/>
          </a:xfrm>
          <a:prstGeom prst="straightConnector1">
            <a:avLst/>
          </a:prstGeom>
          <a:noFill/>
          <a:ln cap="flat" cmpd="sng" w="19050">
            <a:solidFill>
              <a:srgbClr val="1DB954"/>
            </a:solidFill>
            <a:prstDash val="solid"/>
            <a:round/>
            <a:headEnd len="med" w="med" type="none"/>
            <a:tailEnd len="med" w="med" type="triangle"/>
          </a:ln>
        </p:spPr>
      </p:cxnSp>
      <p:sp>
        <p:nvSpPr>
          <p:cNvPr id="123" name="Google Shape;123;p15"/>
          <p:cNvSpPr txBox="1"/>
          <p:nvPr/>
        </p:nvSpPr>
        <p:spPr>
          <a:xfrm>
            <a:off x="2563200" y="1707175"/>
            <a:ext cx="4127700" cy="400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aleway"/>
                <a:ea typeface="Raleway"/>
                <a:cs typeface="Raleway"/>
                <a:sym typeface="Raleway"/>
              </a:rPr>
              <a:t>Stakeholders</a:t>
            </a:r>
            <a:endParaRPr b="1">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type="title"/>
          </p:nvPr>
        </p:nvSpPr>
        <p:spPr>
          <a:xfrm>
            <a:off x="539400" y="93163"/>
            <a:ext cx="8065200" cy="7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Kaggle and Python API Allow us to Add Over 300 Features to the Model </a:t>
            </a:r>
            <a:endParaRPr sz="1800"/>
          </a:p>
        </p:txBody>
      </p:sp>
      <p:sp>
        <p:nvSpPr>
          <p:cNvPr id="132" name="Google Shape;132;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p16"/>
          <p:cNvSpPr txBox="1"/>
          <p:nvPr/>
        </p:nvSpPr>
        <p:spPr>
          <a:xfrm>
            <a:off x="1475113" y="808675"/>
            <a:ext cx="6193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The Dataset: The Spotify Hit Predictor Dataset for 2010’s (Kaggle) </a:t>
            </a:r>
            <a:endParaRPr b="1" sz="1600">
              <a:latin typeface="Lato"/>
              <a:ea typeface="Lato"/>
              <a:cs typeface="Lato"/>
              <a:sym typeface="Lato"/>
            </a:endParaRPr>
          </a:p>
        </p:txBody>
      </p:sp>
      <p:sp>
        <p:nvSpPr>
          <p:cNvPr id="134" name="Google Shape;134;p16"/>
          <p:cNvSpPr txBox="1"/>
          <p:nvPr/>
        </p:nvSpPr>
        <p:spPr>
          <a:xfrm>
            <a:off x="6714175" y="1683388"/>
            <a:ext cx="2064900" cy="190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Cleaned Dataset:</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Rows: 6344</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Predictors: 374</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Types: </a:t>
            </a:r>
            <a:r>
              <a:rPr lang="en">
                <a:latin typeface="Raleway"/>
                <a:ea typeface="Raleway"/>
                <a:cs typeface="Raleway"/>
                <a:sym typeface="Raleway"/>
              </a:rPr>
              <a:t>Numerical, Boolean,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Train/Test: 80/20</a:t>
            </a:r>
            <a:endParaRPr>
              <a:latin typeface="Raleway"/>
              <a:ea typeface="Raleway"/>
              <a:cs typeface="Raleway"/>
              <a:sym typeface="Raleway"/>
            </a:endParaRPr>
          </a:p>
        </p:txBody>
      </p:sp>
      <p:grpSp>
        <p:nvGrpSpPr>
          <p:cNvPr id="135" name="Google Shape;135;p16"/>
          <p:cNvGrpSpPr/>
          <p:nvPr/>
        </p:nvGrpSpPr>
        <p:grpSpPr>
          <a:xfrm>
            <a:off x="-1" y="4608299"/>
            <a:ext cx="1687301" cy="535200"/>
            <a:chOff x="1109699" y="4608299"/>
            <a:chExt cx="1687301" cy="535200"/>
          </a:xfrm>
        </p:grpSpPr>
        <p:pic>
          <p:nvPicPr>
            <p:cNvPr id="136" name="Google Shape;136;p16"/>
            <p:cNvPicPr preferRelativeResize="0"/>
            <p:nvPr/>
          </p:nvPicPr>
          <p:blipFill>
            <a:blip r:embed="rId3">
              <a:alphaModFix/>
            </a:blip>
            <a:stretch>
              <a:fillRect/>
            </a:stretch>
          </p:blipFill>
          <p:spPr>
            <a:xfrm>
              <a:off x="1109699" y="4608299"/>
              <a:ext cx="535200" cy="535200"/>
            </a:xfrm>
            <a:prstGeom prst="rect">
              <a:avLst/>
            </a:prstGeom>
            <a:noFill/>
            <a:ln>
              <a:noFill/>
            </a:ln>
          </p:spPr>
        </p:pic>
        <p:sp>
          <p:nvSpPr>
            <p:cNvPr id="137" name="Google Shape;137;p16"/>
            <p:cNvSpPr txBox="1"/>
            <p:nvPr/>
          </p:nvSpPr>
          <p:spPr>
            <a:xfrm>
              <a:off x="1687300" y="4698900"/>
              <a:ext cx="110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BA476 Team 2</a:t>
              </a:r>
              <a:endParaRPr sz="1100">
                <a:latin typeface="Lato"/>
                <a:ea typeface="Lato"/>
                <a:cs typeface="Lato"/>
                <a:sym typeface="Lato"/>
              </a:endParaRPr>
            </a:p>
          </p:txBody>
        </p:sp>
      </p:grpSp>
      <p:sp>
        <p:nvSpPr>
          <p:cNvPr id="138" name="Google Shape;138;p16"/>
          <p:cNvSpPr txBox="1"/>
          <p:nvPr/>
        </p:nvSpPr>
        <p:spPr>
          <a:xfrm>
            <a:off x="364925" y="1791100"/>
            <a:ext cx="2064900" cy="169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Raw Dataset:</a:t>
            </a:r>
            <a:endParaRPr b="1">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Rows: 6398</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Predictors: 15</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Types: Numerical, Boolean, Categorical</a:t>
            </a:r>
            <a:endParaRPr>
              <a:latin typeface="Raleway"/>
              <a:ea typeface="Raleway"/>
              <a:cs typeface="Raleway"/>
              <a:sym typeface="Raleway"/>
            </a:endParaRPr>
          </a:p>
        </p:txBody>
      </p:sp>
      <p:sp>
        <p:nvSpPr>
          <p:cNvPr id="139" name="Google Shape;139;p16"/>
          <p:cNvSpPr txBox="1"/>
          <p:nvPr/>
        </p:nvSpPr>
        <p:spPr>
          <a:xfrm>
            <a:off x="3299700" y="1305138"/>
            <a:ext cx="2544600" cy="2380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Cleaning Process:</a:t>
            </a:r>
            <a:endParaRPr b="1">
              <a:latin typeface="Raleway"/>
              <a:ea typeface="Raleway"/>
              <a:cs typeface="Raleway"/>
              <a:sym typeface="Raleway"/>
            </a:endParaRPr>
          </a:p>
          <a:p>
            <a:pPr indent="-317500" lvl="0" marL="457200" rtl="0" algn="l">
              <a:spcBef>
                <a:spcPts val="0"/>
              </a:spcBef>
              <a:spcAft>
                <a:spcPts val="0"/>
              </a:spcAft>
              <a:buSzPts val="1400"/>
              <a:buFont typeface="Raleway"/>
              <a:buChar char="-"/>
            </a:pPr>
            <a:r>
              <a:rPr lang="en">
                <a:latin typeface="Raleway"/>
                <a:ea typeface="Raleway"/>
                <a:cs typeface="Raleway"/>
                <a:sym typeface="Raleway"/>
              </a:rPr>
              <a:t>Added features to songs from Spotify API</a:t>
            </a:r>
            <a:endParaRPr>
              <a:latin typeface="Raleway"/>
              <a:ea typeface="Raleway"/>
              <a:cs typeface="Raleway"/>
              <a:sym typeface="Raleway"/>
            </a:endParaRPr>
          </a:p>
          <a:p>
            <a:pPr indent="-317500" lvl="0" marL="457200" rtl="0" algn="l">
              <a:spcBef>
                <a:spcPts val="1000"/>
              </a:spcBef>
              <a:spcAft>
                <a:spcPts val="0"/>
              </a:spcAft>
              <a:buSzPts val="1400"/>
              <a:buFont typeface="Raleway"/>
              <a:buChar char="-"/>
            </a:pPr>
            <a:r>
              <a:rPr lang="en">
                <a:latin typeface="Raleway"/>
                <a:ea typeface="Raleway"/>
                <a:cs typeface="Raleway"/>
                <a:sym typeface="Raleway"/>
              </a:rPr>
              <a:t>Generated 312 from Binary Genre Variables</a:t>
            </a:r>
            <a:endParaRPr>
              <a:latin typeface="Raleway"/>
              <a:ea typeface="Raleway"/>
              <a:cs typeface="Raleway"/>
              <a:sym typeface="Raleway"/>
            </a:endParaRPr>
          </a:p>
          <a:p>
            <a:pPr indent="-317500" lvl="0" marL="457200" rtl="0" algn="l">
              <a:spcBef>
                <a:spcPts val="1000"/>
              </a:spcBef>
              <a:spcAft>
                <a:spcPts val="1000"/>
              </a:spcAft>
              <a:buSzPts val="1400"/>
              <a:buFont typeface="Raleway"/>
              <a:buChar char="-"/>
            </a:pPr>
            <a:r>
              <a:rPr lang="en">
                <a:latin typeface="Raleway"/>
                <a:ea typeface="Raleway"/>
                <a:cs typeface="Raleway"/>
                <a:sym typeface="Raleway"/>
              </a:rPr>
              <a:t>Added polynomial features and converted categorical variables </a:t>
            </a:r>
            <a:endParaRPr>
              <a:latin typeface="Raleway"/>
              <a:ea typeface="Raleway"/>
              <a:cs typeface="Raleway"/>
              <a:sym typeface="Raleway"/>
            </a:endParaRPr>
          </a:p>
        </p:txBody>
      </p:sp>
      <p:cxnSp>
        <p:nvCxnSpPr>
          <p:cNvPr id="140" name="Google Shape;140;p16"/>
          <p:cNvCxnSpPr>
            <a:stCxn id="138" idx="3"/>
            <a:endCxn id="139" idx="1"/>
          </p:cNvCxnSpPr>
          <p:nvPr/>
        </p:nvCxnSpPr>
        <p:spPr>
          <a:xfrm flipH="1" rot="10800000">
            <a:off x="2429825" y="2495500"/>
            <a:ext cx="870000" cy="142200"/>
          </a:xfrm>
          <a:prstGeom prst="straightConnector1">
            <a:avLst/>
          </a:prstGeom>
          <a:noFill/>
          <a:ln cap="flat" cmpd="sng" w="28575">
            <a:solidFill>
              <a:srgbClr val="1DB954"/>
            </a:solidFill>
            <a:prstDash val="solid"/>
            <a:round/>
            <a:headEnd len="med" w="med" type="none"/>
            <a:tailEnd len="med" w="med" type="triangle"/>
          </a:ln>
        </p:spPr>
      </p:cxnSp>
      <p:cxnSp>
        <p:nvCxnSpPr>
          <p:cNvPr id="141" name="Google Shape;141;p16"/>
          <p:cNvCxnSpPr>
            <a:stCxn id="139" idx="3"/>
            <a:endCxn id="134" idx="1"/>
          </p:cNvCxnSpPr>
          <p:nvPr/>
        </p:nvCxnSpPr>
        <p:spPr>
          <a:xfrm>
            <a:off x="5844300" y="2495538"/>
            <a:ext cx="870000" cy="142200"/>
          </a:xfrm>
          <a:prstGeom prst="straightConnector1">
            <a:avLst/>
          </a:prstGeom>
          <a:noFill/>
          <a:ln cap="flat" cmpd="sng" w="28575">
            <a:solidFill>
              <a:srgbClr val="1DB954"/>
            </a:solidFill>
            <a:prstDash val="solid"/>
            <a:round/>
            <a:headEnd len="med" w="med" type="none"/>
            <a:tailEnd len="med" w="med" type="triangle"/>
          </a:ln>
        </p:spPr>
      </p:cxnSp>
      <p:pic>
        <p:nvPicPr>
          <p:cNvPr id="142" name="Google Shape;142;p16"/>
          <p:cNvPicPr preferRelativeResize="0"/>
          <p:nvPr/>
        </p:nvPicPr>
        <p:blipFill rotWithShape="1">
          <a:blip r:embed="rId4">
            <a:alphaModFix/>
          </a:blip>
          <a:srcRect b="42581" l="0" r="0" t="0"/>
          <a:stretch/>
        </p:blipFill>
        <p:spPr>
          <a:xfrm>
            <a:off x="576263" y="3891774"/>
            <a:ext cx="7991475" cy="716412"/>
          </a:xfrm>
          <a:prstGeom prst="rect">
            <a:avLst/>
          </a:prstGeom>
          <a:noFill/>
          <a:ln cap="flat" cmpd="sng" w="19050">
            <a:solidFill>
              <a:srgbClr val="21212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type="title"/>
          </p:nvPr>
        </p:nvSpPr>
        <p:spPr>
          <a:xfrm>
            <a:off x="398400" y="-30525"/>
            <a:ext cx="8347200" cy="72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Handling of Null Values and Outliers with </a:t>
            </a:r>
            <a:endParaRPr sz="1800"/>
          </a:p>
          <a:p>
            <a:pPr indent="0" lvl="0" marL="0" rtl="0" algn="ctr">
              <a:spcBef>
                <a:spcPts val="0"/>
              </a:spcBef>
              <a:spcAft>
                <a:spcPts val="0"/>
              </a:spcAft>
              <a:buNone/>
            </a:pPr>
            <a:r>
              <a:rPr lang="en" sz="1800"/>
              <a:t>Log and Power Transformations to Reduce Skewness</a:t>
            </a:r>
            <a:endParaRPr sz="1800"/>
          </a:p>
        </p:txBody>
      </p:sp>
      <p:sp>
        <p:nvSpPr>
          <p:cNvPr id="148" name="Google Shape;148;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17"/>
          <p:cNvSpPr txBox="1"/>
          <p:nvPr/>
        </p:nvSpPr>
        <p:spPr>
          <a:xfrm>
            <a:off x="329588" y="1187450"/>
            <a:ext cx="3635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aleway"/>
                <a:ea typeface="Raleway"/>
                <a:cs typeface="Raleway"/>
                <a:sym typeface="Raleway"/>
              </a:rPr>
              <a:t>Null Values</a:t>
            </a:r>
            <a:r>
              <a:rPr b="1" lang="en" sz="1600">
                <a:latin typeface="Raleway"/>
                <a:ea typeface="Raleway"/>
                <a:cs typeface="Raleway"/>
                <a:sym typeface="Raleway"/>
              </a:rPr>
              <a:t> and Removal of Rows:</a:t>
            </a:r>
            <a:endParaRPr b="1" sz="1600">
              <a:latin typeface="Raleway"/>
              <a:ea typeface="Raleway"/>
              <a:cs typeface="Raleway"/>
              <a:sym typeface="Raleway"/>
            </a:endParaRPr>
          </a:p>
        </p:txBody>
      </p:sp>
      <p:sp>
        <p:nvSpPr>
          <p:cNvPr id="150" name="Google Shape;150;p17"/>
          <p:cNvSpPr txBox="1"/>
          <p:nvPr/>
        </p:nvSpPr>
        <p:spPr>
          <a:xfrm>
            <a:off x="253388" y="1615200"/>
            <a:ext cx="28017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aleway"/>
              <a:buChar char="-"/>
            </a:pPr>
            <a:r>
              <a:rPr lang="en" sz="1200">
                <a:latin typeface="Raleway"/>
                <a:ea typeface="Raleway"/>
                <a:cs typeface="Raleway"/>
                <a:sym typeface="Raleway"/>
              </a:rPr>
              <a:t>54 rows were removed from the dataset because their genres column was blank</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There were </a:t>
            </a:r>
            <a:r>
              <a:rPr b="1" lang="en" sz="1200">
                <a:latin typeface="Raleway"/>
                <a:ea typeface="Raleway"/>
                <a:cs typeface="Raleway"/>
                <a:sym typeface="Raleway"/>
              </a:rPr>
              <a:t>no null values </a:t>
            </a:r>
            <a:r>
              <a:rPr lang="en" sz="1200">
                <a:latin typeface="Raleway"/>
                <a:ea typeface="Raleway"/>
                <a:cs typeface="Raleway"/>
                <a:sym typeface="Raleway"/>
              </a:rPr>
              <a:t>the final dataset</a:t>
            </a:r>
            <a:endParaRPr sz="1200">
              <a:latin typeface="Raleway"/>
              <a:ea typeface="Raleway"/>
              <a:cs typeface="Raleway"/>
              <a:sym typeface="Raleway"/>
            </a:endParaRPr>
          </a:p>
        </p:txBody>
      </p:sp>
      <p:grpSp>
        <p:nvGrpSpPr>
          <p:cNvPr id="151" name="Google Shape;151;p17"/>
          <p:cNvGrpSpPr/>
          <p:nvPr/>
        </p:nvGrpSpPr>
        <p:grpSpPr>
          <a:xfrm>
            <a:off x="-1" y="4608299"/>
            <a:ext cx="1687301" cy="535200"/>
            <a:chOff x="1109699" y="4608299"/>
            <a:chExt cx="1687301" cy="535200"/>
          </a:xfrm>
        </p:grpSpPr>
        <p:pic>
          <p:nvPicPr>
            <p:cNvPr id="152" name="Google Shape;152;p17"/>
            <p:cNvPicPr preferRelativeResize="0"/>
            <p:nvPr/>
          </p:nvPicPr>
          <p:blipFill>
            <a:blip r:embed="rId3">
              <a:alphaModFix/>
            </a:blip>
            <a:stretch>
              <a:fillRect/>
            </a:stretch>
          </p:blipFill>
          <p:spPr>
            <a:xfrm>
              <a:off x="1109699" y="4608299"/>
              <a:ext cx="535200" cy="535200"/>
            </a:xfrm>
            <a:prstGeom prst="rect">
              <a:avLst/>
            </a:prstGeom>
            <a:noFill/>
            <a:ln>
              <a:noFill/>
            </a:ln>
          </p:spPr>
        </p:pic>
        <p:sp>
          <p:nvSpPr>
            <p:cNvPr id="153" name="Google Shape;153;p17"/>
            <p:cNvSpPr txBox="1"/>
            <p:nvPr/>
          </p:nvSpPr>
          <p:spPr>
            <a:xfrm>
              <a:off x="1687300" y="4698900"/>
              <a:ext cx="110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BA476 Team 2</a:t>
              </a:r>
              <a:endParaRPr sz="1100">
                <a:latin typeface="Lato"/>
                <a:ea typeface="Lato"/>
                <a:cs typeface="Lato"/>
                <a:sym typeface="Lato"/>
              </a:endParaRPr>
            </a:p>
          </p:txBody>
        </p:sp>
      </p:grpSp>
      <p:pic>
        <p:nvPicPr>
          <p:cNvPr id="154" name="Google Shape;154;p17"/>
          <p:cNvPicPr preferRelativeResize="0"/>
          <p:nvPr/>
        </p:nvPicPr>
        <p:blipFill>
          <a:blip r:embed="rId4">
            <a:alphaModFix/>
          </a:blip>
          <a:stretch>
            <a:fillRect/>
          </a:stretch>
        </p:blipFill>
        <p:spPr>
          <a:xfrm>
            <a:off x="4062275" y="1354900"/>
            <a:ext cx="1591850" cy="3072499"/>
          </a:xfrm>
          <a:prstGeom prst="rect">
            <a:avLst/>
          </a:prstGeom>
          <a:noFill/>
          <a:ln cap="flat" cmpd="sng" w="19050">
            <a:solidFill>
              <a:srgbClr val="212121"/>
            </a:solidFill>
            <a:prstDash val="solid"/>
            <a:round/>
            <a:headEnd len="sm" w="sm" type="none"/>
            <a:tailEnd len="sm" w="sm" type="none"/>
          </a:ln>
        </p:spPr>
      </p:pic>
      <p:pic>
        <p:nvPicPr>
          <p:cNvPr id="155" name="Google Shape;155;p17"/>
          <p:cNvPicPr preferRelativeResize="0"/>
          <p:nvPr/>
        </p:nvPicPr>
        <p:blipFill>
          <a:blip r:embed="rId5">
            <a:alphaModFix/>
          </a:blip>
          <a:stretch>
            <a:fillRect/>
          </a:stretch>
        </p:blipFill>
        <p:spPr>
          <a:xfrm>
            <a:off x="6966112" y="1320370"/>
            <a:ext cx="1538225" cy="3141555"/>
          </a:xfrm>
          <a:prstGeom prst="rect">
            <a:avLst/>
          </a:prstGeom>
          <a:noFill/>
          <a:ln cap="flat" cmpd="sng" w="19050">
            <a:solidFill>
              <a:srgbClr val="000000"/>
            </a:solidFill>
            <a:prstDash val="solid"/>
            <a:round/>
            <a:headEnd len="sm" w="sm" type="none"/>
            <a:tailEnd len="sm" w="sm" type="none"/>
          </a:ln>
        </p:spPr>
      </p:pic>
      <p:sp>
        <p:nvSpPr>
          <p:cNvPr id="156" name="Google Shape;156;p17"/>
          <p:cNvSpPr txBox="1"/>
          <p:nvPr/>
        </p:nvSpPr>
        <p:spPr>
          <a:xfrm>
            <a:off x="329588" y="2675600"/>
            <a:ext cx="210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aleway"/>
                <a:ea typeface="Raleway"/>
                <a:cs typeface="Raleway"/>
                <a:sym typeface="Raleway"/>
              </a:rPr>
              <a:t>Outlier Wrangling:</a:t>
            </a:r>
            <a:endParaRPr b="1" sz="1600">
              <a:latin typeface="Raleway"/>
              <a:ea typeface="Raleway"/>
              <a:cs typeface="Raleway"/>
              <a:sym typeface="Raleway"/>
            </a:endParaRPr>
          </a:p>
        </p:txBody>
      </p:sp>
      <p:sp>
        <p:nvSpPr>
          <p:cNvPr id="157" name="Google Shape;157;p17"/>
          <p:cNvSpPr txBox="1"/>
          <p:nvPr/>
        </p:nvSpPr>
        <p:spPr>
          <a:xfrm>
            <a:off x="299313" y="3020825"/>
            <a:ext cx="28017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aleway"/>
              <a:buChar char="-"/>
            </a:pPr>
            <a:r>
              <a:rPr lang="en" sz="1200">
                <a:latin typeface="Raleway"/>
                <a:ea typeface="Raleway"/>
                <a:cs typeface="Raleway"/>
                <a:sym typeface="Raleway"/>
              </a:rPr>
              <a:t>|Skewness| &gt; 1 as the rule for outliers for 16 numerical features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Log, power, and reciprocal transformations were applied to mitigate skewness   </a:t>
            </a:r>
            <a:endParaRPr sz="1200">
              <a:latin typeface="Raleway"/>
              <a:ea typeface="Raleway"/>
              <a:cs typeface="Raleway"/>
              <a:sym typeface="Raleway"/>
            </a:endParaRPr>
          </a:p>
        </p:txBody>
      </p:sp>
      <p:sp>
        <p:nvSpPr>
          <p:cNvPr id="158" name="Google Shape;158;p17"/>
          <p:cNvSpPr/>
          <p:nvPr/>
        </p:nvSpPr>
        <p:spPr>
          <a:xfrm>
            <a:off x="5880813" y="2590400"/>
            <a:ext cx="858600" cy="601500"/>
          </a:xfrm>
          <a:prstGeom prst="rightArrow">
            <a:avLst>
              <a:gd fmla="val 50000" name="adj1"/>
              <a:gd fmla="val 50000" name="adj2"/>
            </a:avLst>
          </a:prstGeom>
          <a:solidFill>
            <a:srgbClr val="1DB954"/>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5133063" y="2562075"/>
            <a:ext cx="493500" cy="1827900"/>
          </a:xfrm>
          <a:prstGeom prst="rect">
            <a:avLst/>
          </a:prstGeom>
          <a:noFill/>
          <a:ln cap="flat" cmpd="sng" w="9525">
            <a:solidFill>
              <a:srgbClr val="09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5133063" y="1522075"/>
            <a:ext cx="493500" cy="169200"/>
          </a:xfrm>
          <a:prstGeom prst="rect">
            <a:avLst/>
          </a:prstGeom>
          <a:noFill/>
          <a:ln cap="flat" cmpd="sng" w="9525">
            <a:solidFill>
              <a:srgbClr val="09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txBox="1"/>
          <p:nvPr/>
        </p:nvSpPr>
        <p:spPr>
          <a:xfrm>
            <a:off x="4062288" y="832550"/>
            <a:ext cx="1953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Skewness Before</a:t>
            </a:r>
            <a:endParaRPr sz="1600">
              <a:latin typeface="Lato"/>
              <a:ea typeface="Lato"/>
              <a:cs typeface="Lato"/>
              <a:sym typeface="Lato"/>
            </a:endParaRPr>
          </a:p>
        </p:txBody>
      </p:sp>
      <p:sp>
        <p:nvSpPr>
          <p:cNvPr id="162" name="Google Shape;162;p17"/>
          <p:cNvSpPr txBox="1"/>
          <p:nvPr/>
        </p:nvSpPr>
        <p:spPr>
          <a:xfrm>
            <a:off x="6886009" y="826800"/>
            <a:ext cx="2004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Skewness After </a:t>
            </a:r>
            <a:endParaRPr sz="16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311700" y="883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Transformations Example: Log</a:t>
            </a:r>
            <a:endParaRPr sz="1800"/>
          </a:p>
        </p:txBody>
      </p:sp>
      <p:sp>
        <p:nvSpPr>
          <p:cNvPr id="168" name="Google Shape;168;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18"/>
          <p:cNvSpPr txBox="1"/>
          <p:nvPr/>
        </p:nvSpPr>
        <p:spPr>
          <a:xfrm>
            <a:off x="3862225" y="2308313"/>
            <a:ext cx="14682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highlight>
                  <a:srgbClr val="FFFFFE"/>
                </a:highlight>
                <a:latin typeface="Courier New"/>
                <a:ea typeface="Courier New"/>
                <a:cs typeface="Courier New"/>
                <a:sym typeface="Courier New"/>
              </a:rPr>
              <a:t>f(x) </a:t>
            </a:r>
            <a:r>
              <a:rPr lang="en" sz="1050">
                <a:highlight>
                  <a:srgbClr val="FFFFFE"/>
                </a:highlight>
                <a:latin typeface="Courier New"/>
                <a:ea typeface="Courier New"/>
                <a:cs typeface="Courier New"/>
                <a:sym typeface="Courier New"/>
              </a:rPr>
              <a:t>log(</a:t>
            </a:r>
            <a:r>
              <a:rPr lang="en" sz="1050">
                <a:solidFill>
                  <a:srgbClr val="09885A"/>
                </a:solidFill>
                <a:highlight>
                  <a:srgbClr val="FFFFFE"/>
                </a:highlight>
                <a:latin typeface="Courier New"/>
                <a:ea typeface="Courier New"/>
                <a:cs typeface="Courier New"/>
                <a:sym typeface="Courier New"/>
              </a:rPr>
              <a:t>1</a:t>
            </a:r>
            <a:r>
              <a:rPr lang="en" sz="1050">
                <a:highlight>
                  <a:srgbClr val="FFFFFE"/>
                </a:highlight>
                <a:latin typeface="Courier New"/>
                <a:ea typeface="Courier New"/>
                <a:cs typeface="Courier New"/>
                <a:sym typeface="Courier New"/>
              </a:rPr>
              <a:t> + -x)</a:t>
            </a:r>
            <a:endParaRPr sz="1050">
              <a:highlight>
                <a:srgbClr val="FFFFFE"/>
              </a:highlight>
              <a:latin typeface="Courier New"/>
              <a:ea typeface="Courier New"/>
              <a:cs typeface="Courier New"/>
              <a:sym typeface="Courier New"/>
            </a:endParaRPr>
          </a:p>
        </p:txBody>
      </p:sp>
      <p:pic>
        <p:nvPicPr>
          <p:cNvPr id="170" name="Google Shape;170;p18"/>
          <p:cNvPicPr preferRelativeResize="0"/>
          <p:nvPr/>
        </p:nvPicPr>
        <p:blipFill>
          <a:blip r:embed="rId3">
            <a:alphaModFix/>
          </a:blip>
          <a:stretch>
            <a:fillRect/>
          </a:stretch>
        </p:blipFill>
        <p:spPr>
          <a:xfrm>
            <a:off x="128088" y="1310713"/>
            <a:ext cx="3762375" cy="2647950"/>
          </a:xfrm>
          <a:prstGeom prst="rect">
            <a:avLst/>
          </a:prstGeom>
          <a:noFill/>
          <a:ln cap="flat" cmpd="sng" w="19050">
            <a:solidFill>
              <a:schemeClr val="dk2"/>
            </a:solidFill>
            <a:prstDash val="solid"/>
            <a:round/>
            <a:headEnd len="sm" w="sm" type="none"/>
            <a:tailEnd len="sm" w="sm" type="none"/>
          </a:ln>
        </p:spPr>
      </p:pic>
      <p:grpSp>
        <p:nvGrpSpPr>
          <p:cNvPr id="171" name="Google Shape;171;p18"/>
          <p:cNvGrpSpPr/>
          <p:nvPr/>
        </p:nvGrpSpPr>
        <p:grpSpPr>
          <a:xfrm>
            <a:off x="-1" y="4608299"/>
            <a:ext cx="1687301" cy="535200"/>
            <a:chOff x="1109699" y="4608299"/>
            <a:chExt cx="1687301" cy="535200"/>
          </a:xfrm>
        </p:grpSpPr>
        <p:pic>
          <p:nvPicPr>
            <p:cNvPr id="172" name="Google Shape;172;p18"/>
            <p:cNvPicPr preferRelativeResize="0"/>
            <p:nvPr/>
          </p:nvPicPr>
          <p:blipFill>
            <a:blip r:embed="rId4">
              <a:alphaModFix/>
            </a:blip>
            <a:stretch>
              <a:fillRect/>
            </a:stretch>
          </p:blipFill>
          <p:spPr>
            <a:xfrm>
              <a:off x="1109699" y="4608299"/>
              <a:ext cx="535200" cy="535200"/>
            </a:xfrm>
            <a:prstGeom prst="rect">
              <a:avLst/>
            </a:prstGeom>
            <a:noFill/>
            <a:ln>
              <a:noFill/>
            </a:ln>
          </p:spPr>
        </p:pic>
        <p:sp>
          <p:nvSpPr>
            <p:cNvPr id="173" name="Google Shape;173;p18"/>
            <p:cNvSpPr txBox="1"/>
            <p:nvPr/>
          </p:nvSpPr>
          <p:spPr>
            <a:xfrm>
              <a:off x="1687300" y="4698900"/>
              <a:ext cx="110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BA476 Team 2</a:t>
              </a:r>
              <a:endParaRPr sz="1100">
                <a:latin typeface="Lato"/>
                <a:ea typeface="Lato"/>
                <a:cs typeface="Lato"/>
                <a:sym typeface="Lato"/>
              </a:endParaRPr>
            </a:p>
          </p:txBody>
        </p:sp>
      </p:grpSp>
      <p:pic>
        <p:nvPicPr>
          <p:cNvPr id="174" name="Google Shape;174;p18"/>
          <p:cNvPicPr preferRelativeResize="0"/>
          <p:nvPr/>
        </p:nvPicPr>
        <p:blipFill>
          <a:blip r:embed="rId5">
            <a:alphaModFix/>
          </a:blip>
          <a:stretch>
            <a:fillRect/>
          </a:stretch>
        </p:blipFill>
        <p:spPr>
          <a:xfrm>
            <a:off x="5366175" y="1310713"/>
            <a:ext cx="3649750" cy="2542933"/>
          </a:xfrm>
          <a:prstGeom prst="rect">
            <a:avLst/>
          </a:prstGeom>
          <a:noFill/>
          <a:ln cap="flat" cmpd="sng" w="19050">
            <a:solidFill>
              <a:schemeClr val="dk2"/>
            </a:solidFill>
            <a:prstDash val="solid"/>
            <a:round/>
            <a:headEnd len="sm" w="sm" type="none"/>
            <a:tailEnd len="sm" w="sm" type="none"/>
          </a:ln>
        </p:spPr>
      </p:pic>
      <p:sp>
        <p:nvSpPr>
          <p:cNvPr id="175" name="Google Shape;175;p18"/>
          <p:cNvSpPr/>
          <p:nvPr/>
        </p:nvSpPr>
        <p:spPr>
          <a:xfrm>
            <a:off x="4288400" y="2614488"/>
            <a:ext cx="612300" cy="306300"/>
          </a:xfrm>
          <a:prstGeom prst="rightArrow">
            <a:avLst>
              <a:gd fmla="val 50000" name="adj1"/>
              <a:gd fmla="val 50000" name="adj2"/>
            </a:avLst>
          </a:prstGeom>
          <a:solidFill>
            <a:srgbClr val="1DB95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347575" y="-30525"/>
            <a:ext cx="81489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Addition of Polynomial Features, Transformation of Genre Column, </a:t>
            </a:r>
            <a:endParaRPr sz="1800"/>
          </a:p>
          <a:p>
            <a:pPr indent="0" lvl="0" marL="0" rtl="0" algn="ctr">
              <a:spcBef>
                <a:spcPts val="0"/>
              </a:spcBef>
              <a:spcAft>
                <a:spcPts val="0"/>
              </a:spcAft>
              <a:buNone/>
            </a:pPr>
            <a:r>
              <a:rPr lang="en" sz="1800"/>
              <a:t>and Creating Dummy Variables Rounds out Data Manipulation</a:t>
            </a:r>
            <a:endParaRPr sz="1800"/>
          </a:p>
        </p:txBody>
      </p:sp>
      <p:sp>
        <p:nvSpPr>
          <p:cNvPr id="181" name="Google Shape;181;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19"/>
          <p:cNvSpPr txBox="1"/>
          <p:nvPr/>
        </p:nvSpPr>
        <p:spPr>
          <a:xfrm>
            <a:off x="506050" y="2458575"/>
            <a:ext cx="2376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Polynomial Features:</a:t>
            </a:r>
            <a:endParaRPr b="1" sz="1600">
              <a:latin typeface="Lato"/>
              <a:ea typeface="Lato"/>
              <a:cs typeface="Lato"/>
              <a:sym typeface="Lato"/>
            </a:endParaRPr>
          </a:p>
        </p:txBody>
      </p:sp>
      <p:sp>
        <p:nvSpPr>
          <p:cNvPr id="183" name="Google Shape;183;p19"/>
          <p:cNvSpPr txBox="1"/>
          <p:nvPr/>
        </p:nvSpPr>
        <p:spPr>
          <a:xfrm>
            <a:off x="50475" y="2826000"/>
            <a:ext cx="53124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ato"/>
              <a:buChar char="-"/>
            </a:pPr>
            <a:r>
              <a:rPr lang="en" sz="1200">
                <a:latin typeface="Lato"/>
                <a:ea typeface="Lato"/>
                <a:cs typeface="Lato"/>
                <a:sym typeface="Lato"/>
              </a:rPr>
              <a:t>Began with the intuition and song feature correlations</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Chose song </a:t>
            </a:r>
            <a:r>
              <a:rPr b="1" lang="en" sz="1200">
                <a:latin typeface="Lato"/>
                <a:ea typeface="Lato"/>
                <a:cs typeface="Lato"/>
                <a:sym typeface="Lato"/>
              </a:rPr>
              <a:t>loudness</a:t>
            </a:r>
            <a:r>
              <a:rPr lang="en" sz="1200">
                <a:latin typeface="Lato"/>
                <a:ea typeface="Lato"/>
                <a:cs typeface="Lato"/>
                <a:sym typeface="Lato"/>
              </a:rPr>
              <a:t>, </a:t>
            </a:r>
            <a:r>
              <a:rPr b="1" lang="en" sz="1200">
                <a:latin typeface="Lato"/>
                <a:ea typeface="Lato"/>
                <a:cs typeface="Lato"/>
                <a:sym typeface="Lato"/>
              </a:rPr>
              <a:t>energy</a:t>
            </a:r>
            <a:r>
              <a:rPr lang="en" sz="1200">
                <a:latin typeface="Lato"/>
                <a:ea typeface="Lato"/>
                <a:cs typeface="Lato"/>
                <a:sym typeface="Lato"/>
              </a:rPr>
              <a:t>, </a:t>
            </a:r>
            <a:r>
              <a:rPr b="1" lang="en" sz="1200">
                <a:latin typeface="Lato"/>
                <a:ea typeface="Lato"/>
                <a:cs typeface="Lato"/>
                <a:sym typeface="Lato"/>
              </a:rPr>
              <a:t>acousticness</a:t>
            </a:r>
            <a:r>
              <a:rPr lang="en" sz="1200">
                <a:latin typeface="Lato"/>
                <a:ea typeface="Lato"/>
                <a:cs typeface="Lato"/>
                <a:sym typeface="Lato"/>
              </a:rPr>
              <a:t>, and </a:t>
            </a:r>
            <a:r>
              <a:rPr b="1" lang="en" sz="1200">
                <a:latin typeface="Lato"/>
                <a:ea typeface="Lato"/>
                <a:cs typeface="Lato"/>
                <a:sym typeface="Lato"/>
              </a:rPr>
              <a:t>instrumentalness</a:t>
            </a:r>
            <a:r>
              <a:rPr lang="en" sz="1200">
                <a:latin typeface="Lato"/>
                <a:ea typeface="Lato"/>
                <a:cs typeface="Lato"/>
                <a:sym typeface="Lato"/>
              </a:rPr>
              <a:t> to take to </a:t>
            </a:r>
            <a:r>
              <a:rPr b="1" lang="en" sz="1200">
                <a:latin typeface="Lato"/>
                <a:ea typeface="Lato"/>
                <a:cs typeface="Lato"/>
                <a:sym typeface="Lato"/>
              </a:rPr>
              <a:t>second degree</a:t>
            </a:r>
            <a:endParaRPr sz="1200">
              <a:latin typeface="Lato"/>
              <a:ea typeface="Lato"/>
              <a:cs typeface="Lato"/>
              <a:sym typeface="Lato"/>
            </a:endParaRPr>
          </a:p>
        </p:txBody>
      </p:sp>
      <p:grpSp>
        <p:nvGrpSpPr>
          <p:cNvPr id="184" name="Google Shape;184;p19"/>
          <p:cNvGrpSpPr/>
          <p:nvPr/>
        </p:nvGrpSpPr>
        <p:grpSpPr>
          <a:xfrm>
            <a:off x="-1" y="4608299"/>
            <a:ext cx="1687301" cy="535200"/>
            <a:chOff x="1109699" y="4608299"/>
            <a:chExt cx="1687301" cy="535200"/>
          </a:xfrm>
        </p:grpSpPr>
        <p:pic>
          <p:nvPicPr>
            <p:cNvPr id="185" name="Google Shape;185;p19"/>
            <p:cNvPicPr preferRelativeResize="0"/>
            <p:nvPr/>
          </p:nvPicPr>
          <p:blipFill>
            <a:blip r:embed="rId3">
              <a:alphaModFix/>
            </a:blip>
            <a:stretch>
              <a:fillRect/>
            </a:stretch>
          </p:blipFill>
          <p:spPr>
            <a:xfrm>
              <a:off x="1109699" y="4608299"/>
              <a:ext cx="535200" cy="535200"/>
            </a:xfrm>
            <a:prstGeom prst="rect">
              <a:avLst/>
            </a:prstGeom>
            <a:noFill/>
            <a:ln>
              <a:noFill/>
            </a:ln>
          </p:spPr>
        </p:pic>
        <p:sp>
          <p:nvSpPr>
            <p:cNvPr id="186" name="Google Shape;186;p19"/>
            <p:cNvSpPr txBox="1"/>
            <p:nvPr/>
          </p:nvSpPr>
          <p:spPr>
            <a:xfrm>
              <a:off x="1687300" y="4698900"/>
              <a:ext cx="110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BA476 Team 2</a:t>
              </a:r>
              <a:endParaRPr sz="1100">
                <a:latin typeface="Lato"/>
                <a:ea typeface="Lato"/>
                <a:cs typeface="Lato"/>
                <a:sym typeface="Lato"/>
              </a:endParaRPr>
            </a:p>
          </p:txBody>
        </p:sp>
      </p:grpSp>
      <p:pic>
        <p:nvPicPr>
          <p:cNvPr id="187" name="Google Shape;187;p19"/>
          <p:cNvPicPr preferRelativeResize="0"/>
          <p:nvPr/>
        </p:nvPicPr>
        <p:blipFill>
          <a:blip r:embed="rId4">
            <a:alphaModFix/>
          </a:blip>
          <a:stretch>
            <a:fillRect/>
          </a:stretch>
        </p:blipFill>
        <p:spPr>
          <a:xfrm>
            <a:off x="5851575" y="2731125"/>
            <a:ext cx="3097775" cy="2303281"/>
          </a:xfrm>
          <a:prstGeom prst="rect">
            <a:avLst/>
          </a:prstGeom>
          <a:noFill/>
          <a:ln>
            <a:noFill/>
          </a:ln>
        </p:spPr>
      </p:pic>
      <p:sp>
        <p:nvSpPr>
          <p:cNvPr id="188" name="Google Shape;188;p19"/>
          <p:cNvSpPr/>
          <p:nvPr/>
        </p:nvSpPr>
        <p:spPr>
          <a:xfrm rot="-5400000">
            <a:off x="6770475" y="4098963"/>
            <a:ext cx="184500" cy="228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89" name="Google Shape;189;p19"/>
          <p:cNvSpPr/>
          <p:nvPr/>
        </p:nvSpPr>
        <p:spPr>
          <a:xfrm rot="-5400000">
            <a:off x="7322200" y="4004463"/>
            <a:ext cx="169200" cy="432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txBox="1"/>
          <p:nvPr/>
        </p:nvSpPr>
        <p:spPr>
          <a:xfrm>
            <a:off x="506050" y="829500"/>
            <a:ext cx="1802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Genre Columns:</a:t>
            </a:r>
            <a:endParaRPr b="1" sz="1600">
              <a:latin typeface="Lato"/>
              <a:ea typeface="Lato"/>
              <a:cs typeface="Lato"/>
              <a:sym typeface="Lato"/>
            </a:endParaRPr>
          </a:p>
        </p:txBody>
      </p:sp>
      <p:sp>
        <p:nvSpPr>
          <p:cNvPr id="191" name="Google Shape;191;p19"/>
          <p:cNvSpPr txBox="1"/>
          <p:nvPr/>
        </p:nvSpPr>
        <p:spPr>
          <a:xfrm>
            <a:off x="50475" y="1213088"/>
            <a:ext cx="55566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ato"/>
              <a:buChar char="-"/>
            </a:pPr>
            <a:r>
              <a:rPr lang="en" sz="1200">
                <a:latin typeface="Lato"/>
                <a:ea typeface="Lato"/>
                <a:cs typeface="Lato"/>
                <a:sym typeface="Lato"/>
              </a:rPr>
              <a:t>Converted column of string representation of lists into </a:t>
            </a:r>
            <a:r>
              <a:rPr b="1" lang="en" sz="1200">
                <a:latin typeface="Lato"/>
                <a:ea typeface="Lato"/>
                <a:cs typeface="Lato"/>
                <a:sym typeface="Lato"/>
              </a:rPr>
              <a:t>312 binary predictors</a:t>
            </a:r>
            <a:endParaRPr b="1"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Created a dictionary of genre frequencies throughout the dataset and took the mean (21.7)</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 sz="1200">
                <a:latin typeface="Lato"/>
                <a:ea typeface="Lato"/>
                <a:cs typeface="Lato"/>
                <a:sym typeface="Lato"/>
              </a:rPr>
              <a:t>Created binary predictors for all genres that </a:t>
            </a:r>
            <a:r>
              <a:rPr lang="en" sz="1200">
                <a:latin typeface="Lato"/>
                <a:ea typeface="Lato"/>
                <a:cs typeface="Lato"/>
                <a:sym typeface="Lato"/>
              </a:rPr>
              <a:t>occurred</a:t>
            </a:r>
            <a:r>
              <a:rPr lang="en" sz="1200">
                <a:latin typeface="Lato"/>
                <a:ea typeface="Lato"/>
                <a:cs typeface="Lato"/>
                <a:sym typeface="Lato"/>
              </a:rPr>
              <a:t> at least 21 times</a:t>
            </a:r>
            <a:endParaRPr sz="1200">
              <a:latin typeface="Lato"/>
              <a:ea typeface="Lato"/>
              <a:cs typeface="Lato"/>
              <a:sym typeface="Lato"/>
            </a:endParaRPr>
          </a:p>
        </p:txBody>
      </p:sp>
      <p:sp>
        <p:nvSpPr>
          <p:cNvPr id="192" name="Google Shape;192;p19"/>
          <p:cNvSpPr txBox="1"/>
          <p:nvPr/>
        </p:nvSpPr>
        <p:spPr>
          <a:xfrm>
            <a:off x="506050" y="3725300"/>
            <a:ext cx="276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ato"/>
                <a:ea typeface="Lato"/>
                <a:cs typeface="Lato"/>
                <a:sym typeface="Lato"/>
              </a:rPr>
              <a:t>Categorical </a:t>
            </a:r>
            <a:r>
              <a:rPr b="1" lang="en" sz="1600">
                <a:latin typeface="Lato"/>
                <a:ea typeface="Lato"/>
                <a:cs typeface="Lato"/>
                <a:sym typeface="Lato"/>
              </a:rPr>
              <a:t>Variables:</a:t>
            </a:r>
            <a:endParaRPr b="1" sz="1600">
              <a:latin typeface="Lato"/>
              <a:ea typeface="Lato"/>
              <a:cs typeface="Lato"/>
              <a:sym typeface="Lato"/>
            </a:endParaRPr>
          </a:p>
        </p:txBody>
      </p:sp>
      <p:sp>
        <p:nvSpPr>
          <p:cNvPr id="193" name="Google Shape;193;p19"/>
          <p:cNvSpPr txBox="1"/>
          <p:nvPr/>
        </p:nvSpPr>
        <p:spPr>
          <a:xfrm>
            <a:off x="50475" y="4072150"/>
            <a:ext cx="58011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Lato"/>
              <a:buChar char="-"/>
            </a:pPr>
            <a:r>
              <a:rPr lang="en" sz="1200">
                <a:latin typeface="Lato"/>
                <a:ea typeface="Lato"/>
                <a:cs typeface="Lato"/>
                <a:sym typeface="Lato"/>
              </a:rPr>
              <a:t>Song </a:t>
            </a:r>
            <a:r>
              <a:rPr b="1" lang="en" sz="1200">
                <a:latin typeface="Lato"/>
                <a:ea typeface="Lato"/>
                <a:cs typeface="Lato"/>
                <a:sym typeface="Lato"/>
              </a:rPr>
              <a:t>key</a:t>
            </a:r>
            <a:r>
              <a:rPr lang="en" sz="1200">
                <a:latin typeface="Lato"/>
                <a:ea typeface="Lato"/>
                <a:cs typeface="Lato"/>
                <a:sym typeface="Lato"/>
              </a:rPr>
              <a:t>, </a:t>
            </a:r>
            <a:r>
              <a:rPr b="1" lang="en" sz="1200">
                <a:latin typeface="Lato"/>
                <a:ea typeface="Lato"/>
                <a:cs typeface="Lato"/>
                <a:sym typeface="Lato"/>
              </a:rPr>
              <a:t>time, release month,  album type</a:t>
            </a:r>
            <a:r>
              <a:rPr lang="en" sz="1200">
                <a:latin typeface="Lato"/>
                <a:ea typeface="Lato"/>
                <a:cs typeface="Lato"/>
                <a:sym typeface="Lato"/>
              </a:rPr>
              <a:t> converted via pd.get_dummies()</a:t>
            </a:r>
            <a:endParaRPr sz="1200">
              <a:latin typeface="Lato"/>
              <a:ea typeface="Lato"/>
              <a:cs typeface="Lato"/>
              <a:sym typeface="Lato"/>
            </a:endParaRPr>
          </a:p>
        </p:txBody>
      </p:sp>
      <p:pic>
        <p:nvPicPr>
          <p:cNvPr id="194" name="Google Shape;194;p19"/>
          <p:cNvPicPr preferRelativeResize="0"/>
          <p:nvPr/>
        </p:nvPicPr>
        <p:blipFill>
          <a:blip r:embed="rId5">
            <a:alphaModFix/>
          </a:blip>
          <a:stretch>
            <a:fillRect/>
          </a:stretch>
        </p:blipFill>
        <p:spPr>
          <a:xfrm>
            <a:off x="5851575" y="702876"/>
            <a:ext cx="2981125" cy="19522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311700" y="1206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Album Status and Vulgarity Differentiate Instances Between Classes</a:t>
            </a:r>
            <a:endParaRPr sz="1800"/>
          </a:p>
        </p:txBody>
      </p:sp>
      <p:sp>
        <p:nvSpPr>
          <p:cNvPr id="200" name="Google Shape;200;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20"/>
          <p:cNvSpPr txBox="1"/>
          <p:nvPr/>
        </p:nvSpPr>
        <p:spPr>
          <a:xfrm>
            <a:off x="856075" y="3549425"/>
            <a:ext cx="3183600" cy="57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grpSp>
        <p:nvGrpSpPr>
          <p:cNvPr id="202" name="Google Shape;202;p20"/>
          <p:cNvGrpSpPr/>
          <p:nvPr/>
        </p:nvGrpSpPr>
        <p:grpSpPr>
          <a:xfrm>
            <a:off x="-1" y="4608299"/>
            <a:ext cx="1687301" cy="535200"/>
            <a:chOff x="1109699" y="4608299"/>
            <a:chExt cx="1687301" cy="535200"/>
          </a:xfrm>
        </p:grpSpPr>
        <p:pic>
          <p:nvPicPr>
            <p:cNvPr id="203" name="Google Shape;203;p20"/>
            <p:cNvPicPr preferRelativeResize="0"/>
            <p:nvPr/>
          </p:nvPicPr>
          <p:blipFill>
            <a:blip r:embed="rId3">
              <a:alphaModFix/>
            </a:blip>
            <a:stretch>
              <a:fillRect/>
            </a:stretch>
          </p:blipFill>
          <p:spPr>
            <a:xfrm>
              <a:off x="1109699" y="4608299"/>
              <a:ext cx="535200" cy="535200"/>
            </a:xfrm>
            <a:prstGeom prst="rect">
              <a:avLst/>
            </a:prstGeom>
            <a:noFill/>
            <a:ln>
              <a:noFill/>
            </a:ln>
          </p:spPr>
        </p:pic>
        <p:sp>
          <p:nvSpPr>
            <p:cNvPr id="204" name="Google Shape;204;p20"/>
            <p:cNvSpPr txBox="1"/>
            <p:nvPr/>
          </p:nvSpPr>
          <p:spPr>
            <a:xfrm>
              <a:off x="1687300" y="4698900"/>
              <a:ext cx="110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BA476 Team 2</a:t>
              </a:r>
              <a:endParaRPr sz="1100">
                <a:latin typeface="Lato"/>
                <a:ea typeface="Lato"/>
                <a:cs typeface="Lato"/>
                <a:sym typeface="Lato"/>
              </a:endParaRPr>
            </a:p>
          </p:txBody>
        </p:sp>
      </p:grpSp>
      <p:pic>
        <p:nvPicPr>
          <p:cNvPr id="205" name="Google Shape;205;p20"/>
          <p:cNvPicPr preferRelativeResize="0"/>
          <p:nvPr/>
        </p:nvPicPr>
        <p:blipFill>
          <a:blip r:embed="rId4">
            <a:alphaModFix/>
          </a:blip>
          <a:stretch>
            <a:fillRect/>
          </a:stretch>
        </p:blipFill>
        <p:spPr>
          <a:xfrm>
            <a:off x="428600" y="1119449"/>
            <a:ext cx="4366594" cy="2492875"/>
          </a:xfrm>
          <a:prstGeom prst="rect">
            <a:avLst/>
          </a:prstGeom>
          <a:noFill/>
          <a:ln cap="flat" cmpd="sng" w="19050">
            <a:solidFill>
              <a:schemeClr val="dk2"/>
            </a:solidFill>
            <a:prstDash val="solid"/>
            <a:round/>
            <a:headEnd len="sm" w="sm" type="none"/>
            <a:tailEnd len="sm" w="sm" type="none"/>
          </a:ln>
        </p:spPr>
      </p:pic>
      <p:sp>
        <p:nvSpPr>
          <p:cNvPr id="206" name="Google Shape;206;p20"/>
          <p:cNvSpPr txBox="1"/>
          <p:nvPr/>
        </p:nvSpPr>
        <p:spPr>
          <a:xfrm>
            <a:off x="424500" y="3624850"/>
            <a:ext cx="3397200" cy="10314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aleway"/>
              <a:buChar char="-"/>
            </a:pPr>
            <a:r>
              <a:rPr lang="en" sz="1100">
                <a:latin typeface="Raleway"/>
                <a:ea typeface="Raleway"/>
                <a:cs typeface="Raleway"/>
                <a:sym typeface="Raleway"/>
              </a:rPr>
              <a:t>Few hits come from compilation albums</a:t>
            </a:r>
            <a:endParaRPr sz="1100">
              <a:latin typeface="Raleway"/>
              <a:ea typeface="Raleway"/>
              <a:cs typeface="Raleway"/>
              <a:sym typeface="Raleway"/>
            </a:endParaRPr>
          </a:p>
          <a:p>
            <a:pPr indent="-298450" lvl="0" marL="457200" rtl="0" algn="l">
              <a:spcBef>
                <a:spcPts val="0"/>
              </a:spcBef>
              <a:spcAft>
                <a:spcPts val="0"/>
              </a:spcAft>
              <a:buSzPts val="1100"/>
              <a:buFont typeface="Raleway"/>
              <a:buChar char="-"/>
            </a:pPr>
            <a:r>
              <a:rPr lang="en" sz="1100">
                <a:latin typeface="Raleway"/>
                <a:ea typeface="Raleway"/>
                <a:cs typeface="Raleway"/>
                <a:sym typeface="Raleway"/>
              </a:rPr>
              <a:t>Hits and non-hits come from singles roughly equally</a:t>
            </a:r>
            <a:endParaRPr sz="1100">
              <a:latin typeface="Raleway"/>
              <a:ea typeface="Raleway"/>
              <a:cs typeface="Raleway"/>
              <a:sym typeface="Raleway"/>
            </a:endParaRPr>
          </a:p>
          <a:p>
            <a:pPr indent="-298450" lvl="0" marL="457200" rtl="0" algn="l">
              <a:spcBef>
                <a:spcPts val="0"/>
              </a:spcBef>
              <a:spcAft>
                <a:spcPts val="0"/>
              </a:spcAft>
              <a:buSzPts val="1100"/>
              <a:buFont typeface="Raleway"/>
              <a:buChar char="-"/>
            </a:pPr>
            <a:r>
              <a:rPr lang="en" sz="1100">
                <a:latin typeface="Raleway"/>
                <a:ea typeface="Raleway"/>
                <a:cs typeface="Raleway"/>
                <a:sym typeface="Raleway"/>
              </a:rPr>
              <a:t>Hits appear more on albums than others</a:t>
            </a:r>
            <a:endParaRPr sz="1100">
              <a:latin typeface="Raleway"/>
              <a:ea typeface="Raleway"/>
              <a:cs typeface="Raleway"/>
              <a:sym typeface="Raleway"/>
            </a:endParaRPr>
          </a:p>
          <a:p>
            <a:pPr indent="0" lvl="0" marL="0" rtl="0" algn="l">
              <a:spcBef>
                <a:spcPts val="0"/>
              </a:spcBef>
              <a:spcAft>
                <a:spcPts val="0"/>
              </a:spcAft>
              <a:buNone/>
            </a:pPr>
            <a:r>
              <a:t/>
            </a:r>
            <a:endParaRPr sz="1100">
              <a:latin typeface="Raleway"/>
              <a:ea typeface="Raleway"/>
              <a:cs typeface="Raleway"/>
              <a:sym typeface="Raleway"/>
            </a:endParaRPr>
          </a:p>
        </p:txBody>
      </p:sp>
      <p:sp>
        <p:nvSpPr>
          <p:cNvPr id="207" name="Google Shape;207;p20"/>
          <p:cNvSpPr txBox="1"/>
          <p:nvPr/>
        </p:nvSpPr>
        <p:spPr>
          <a:xfrm>
            <a:off x="4878500" y="3612325"/>
            <a:ext cx="3397200" cy="861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aleway"/>
              <a:buChar char="-"/>
            </a:pPr>
            <a:r>
              <a:rPr lang="en" sz="1100">
                <a:latin typeface="Raleway"/>
                <a:ea typeface="Raleway"/>
                <a:cs typeface="Raleway"/>
                <a:sym typeface="Raleway"/>
              </a:rPr>
              <a:t>Explicit songs have a high likelihood of being hits</a:t>
            </a:r>
            <a:endParaRPr sz="1100">
              <a:latin typeface="Raleway"/>
              <a:ea typeface="Raleway"/>
              <a:cs typeface="Raleway"/>
              <a:sym typeface="Raleway"/>
            </a:endParaRPr>
          </a:p>
          <a:p>
            <a:pPr indent="-298450" lvl="0" marL="457200" rtl="0" algn="l">
              <a:spcBef>
                <a:spcPts val="0"/>
              </a:spcBef>
              <a:spcAft>
                <a:spcPts val="0"/>
              </a:spcAft>
              <a:buSzPts val="1100"/>
              <a:buFont typeface="Raleway"/>
              <a:buChar char="-"/>
            </a:pPr>
            <a:r>
              <a:rPr lang="en" sz="1100">
                <a:latin typeface="Raleway"/>
                <a:ea typeface="Raleway"/>
                <a:cs typeface="Raleway"/>
                <a:sym typeface="Raleway"/>
              </a:rPr>
              <a:t>Clean songs may be hits, but the odds of being a hit go down</a:t>
            </a:r>
            <a:endParaRPr sz="1100">
              <a:latin typeface="Raleway"/>
              <a:ea typeface="Raleway"/>
              <a:cs typeface="Raleway"/>
              <a:sym typeface="Raleway"/>
            </a:endParaRPr>
          </a:p>
        </p:txBody>
      </p:sp>
      <p:pic>
        <p:nvPicPr>
          <p:cNvPr id="208" name="Google Shape;208;p20"/>
          <p:cNvPicPr preferRelativeResize="0"/>
          <p:nvPr/>
        </p:nvPicPr>
        <p:blipFill>
          <a:blip r:embed="rId5">
            <a:alphaModFix/>
          </a:blip>
          <a:stretch>
            <a:fillRect/>
          </a:stretch>
        </p:blipFill>
        <p:spPr>
          <a:xfrm>
            <a:off x="5065425" y="1119450"/>
            <a:ext cx="3364166" cy="249287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311700" y="94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Song Features and Subsequent Distributions Further Differentiate Classes</a:t>
            </a:r>
            <a:endParaRPr sz="1800"/>
          </a:p>
        </p:txBody>
      </p:sp>
      <p:sp>
        <p:nvSpPr>
          <p:cNvPr id="214" name="Google Shape;21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15" name="Google Shape;215;p21"/>
          <p:cNvGrpSpPr/>
          <p:nvPr/>
        </p:nvGrpSpPr>
        <p:grpSpPr>
          <a:xfrm>
            <a:off x="-1" y="4608299"/>
            <a:ext cx="1687301" cy="535200"/>
            <a:chOff x="1109699" y="4608299"/>
            <a:chExt cx="1687301" cy="535200"/>
          </a:xfrm>
        </p:grpSpPr>
        <p:pic>
          <p:nvPicPr>
            <p:cNvPr id="216" name="Google Shape;216;p21"/>
            <p:cNvPicPr preferRelativeResize="0"/>
            <p:nvPr/>
          </p:nvPicPr>
          <p:blipFill>
            <a:blip r:embed="rId3">
              <a:alphaModFix/>
            </a:blip>
            <a:stretch>
              <a:fillRect/>
            </a:stretch>
          </p:blipFill>
          <p:spPr>
            <a:xfrm>
              <a:off x="1109699" y="4608299"/>
              <a:ext cx="535200" cy="535200"/>
            </a:xfrm>
            <a:prstGeom prst="rect">
              <a:avLst/>
            </a:prstGeom>
            <a:noFill/>
            <a:ln>
              <a:noFill/>
            </a:ln>
          </p:spPr>
        </p:pic>
        <p:sp>
          <p:nvSpPr>
            <p:cNvPr id="217" name="Google Shape;217;p21"/>
            <p:cNvSpPr txBox="1"/>
            <p:nvPr/>
          </p:nvSpPr>
          <p:spPr>
            <a:xfrm>
              <a:off x="1687300" y="4698900"/>
              <a:ext cx="110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BA476 Team 2</a:t>
              </a:r>
              <a:endParaRPr sz="1100">
                <a:latin typeface="Lato"/>
                <a:ea typeface="Lato"/>
                <a:cs typeface="Lato"/>
                <a:sym typeface="Lato"/>
              </a:endParaRPr>
            </a:p>
          </p:txBody>
        </p:sp>
      </p:grpSp>
      <p:sp>
        <p:nvSpPr>
          <p:cNvPr id="218" name="Google Shape;218;p21"/>
          <p:cNvSpPr txBox="1"/>
          <p:nvPr/>
        </p:nvSpPr>
        <p:spPr>
          <a:xfrm>
            <a:off x="856075" y="3778025"/>
            <a:ext cx="3183600" cy="57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19" name="Google Shape;219;p21"/>
          <p:cNvPicPr preferRelativeResize="0"/>
          <p:nvPr/>
        </p:nvPicPr>
        <p:blipFill>
          <a:blip r:embed="rId4">
            <a:alphaModFix/>
          </a:blip>
          <a:stretch>
            <a:fillRect/>
          </a:stretch>
        </p:blipFill>
        <p:spPr>
          <a:xfrm>
            <a:off x="569275" y="1169411"/>
            <a:ext cx="3587150" cy="2299440"/>
          </a:xfrm>
          <a:prstGeom prst="rect">
            <a:avLst/>
          </a:prstGeom>
          <a:noFill/>
          <a:ln cap="flat" cmpd="sng" w="19050">
            <a:solidFill>
              <a:schemeClr val="dk2"/>
            </a:solidFill>
            <a:prstDash val="solid"/>
            <a:round/>
            <a:headEnd len="sm" w="sm" type="none"/>
            <a:tailEnd len="sm" w="sm" type="none"/>
          </a:ln>
        </p:spPr>
      </p:pic>
      <p:pic>
        <p:nvPicPr>
          <p:cNvPr id="220" name="Google Shape;220;p21"/>
          <p:cNvPicPr preferRelativeResize="0"/>
          <p:nvPr/>
        </p:nvPicPr>
        <p:blipFill>
          <a:blip r:embed="rId5">
            <a:alphaModFix/>
          </a:blip>
          <a:stretch>
            <a:fillRect/>
          </a:stretch>
        </p:blipFill>
        <p:spPr>
          <a:xfrm>
            <a:off x="4881400" y="950924"/>
            <a:ext cx="3697000" cy="2784450"/>
          </a:xfrm>
          <a:prstGeom prst="rect">
            <a:avLst/>
          </a:prstGeom>
          <a:noFill/>
          <a:ln cap="flat" cmpd="sng" w="19050">
            <a:solidFill>
              <a:schemeClr val="dk2"/>
            </a:solidFill>
            <a:prstDash val="solid"/>
            <a:round/>
            <a:headEnd len="sm" w="sm" type="none"/>
            <a:tailEnd len="sm" w="sm" type="none"/>
          </a:ln>
        </p:spPr>
      </p:pic>
      <p:sp>
        <p:nvSpPr>
          <p:cNvPr id="221" name="Google Shape;221;p21"/>
          <p:cNvSpPr txBox="1"/>
          <p:nvPr/>
        </p:nvSpPr>
        <p:spPr>
          <a:xfrm>
            <a:off x="500600" y="3755075"/>
            <a:ext cx="36969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aleway"/>
              <a:buChar char="-"/>
            </a:pPr>
            <a:r>
              <a:rPr lang="en" sz="1200">
                <a:latin typeface="Raleway"/>
                <a:ea typeface="Raleway"/>
                <a:cs typeface="Raleway"/>
                <a:sym typeface="Raleway"/>
              </a:rPr>
              <a:t>Despite comparable means, non-hits have a larger standard deviation for durations</a:t>
            </a:r>
            <a:endParaRPr sz="1200">
              <a:latin typeface="Raleway"/>
              <a:ea typeface="Raleway"/>
              <a:cs typeface="Raleway"/>
              <a:sym typeface="Raleway"/>
            </a:endParaRPr>
          </a:p>
          <a:p>
            <a:pPr indent="0" lvl="0" marL="0" rtl="0" algn="l">
              <a:spcBef>
                <a:spcPts val="0"/>
              </a:spcBef>
              <a:spcAft>
                <a:spcPts val="0"/>
              </a:spcAft>
              <a:buNone/>
            </a:pPr>
            <a:r>
              <a:t/>
            </a:r>
            <a:endParaRPr sz="1200">
              <a:latin typeface="Raleway"/>
              <a:ea typeface="Raleway"/>
              <a:cs typeface="Raleway"/>
              <a:sym typeface="Raleway"/>
            </a:endParaRPr>
          </a:p>
        </p:txBody>
      </p:sp>
      <p:sp>
        <p:nvSpPr>
          <p:cNvPr id="222" name="Google Shape;222;p21"/>
          <p:cNvSpPr txBox="1"/>
          <p:nvPr/>
        </p:nvSpPr>
        <p:spPr>
          <a:xfrm>
            <a:off x="4648200" y="3714450"/>
            <a:ext cx="38586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aleway"/>
              <a:buChar char="-"/>
            </a:pPr>
            <a:r>
              <a:rPr lang="en" sz="1200">
                <a:latin typeface="Raleway"/>
                <a:ea typeface="Raleway"/>
                <a:cs typeface="Raleway"/>
                <a:sym typeface="Raleway"/>
              </a:rPr>
              <a:t>Non-hits have higher loudness scores and instrumentalness scores on average </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Hits have a </a:t>
            </a:r>
            <a:r>
              <a:rPr lang="en" sz="1200">
                <a:latin typeface="Raleway"/>
                <a:ea typeface="Raleway"/>
                <a:cs typeface="Raleway"/>
                <a:sym typeface="Raleway"/>
              </a:rPr>
              <a:t>slightly larger valence and danceability score </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