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4"/>
    <p:sldMasterId id="2147483652" r:id="rId5"/>
  </p:sldMasterIdLst>
  <p:notesMasterIdLst>
    <p:notesMasterId r:id="rId19"/>
  </p:notesMasterIdLst>
  <p:handoutMasterIdLst>
    <p:handoutMasterId r:id="rId20"/>
  </p:handoutMasterIdLst>
  <p:sldIdLst>
    <p:sldId id="412" r:id="rId6"/>
    <p:sldId id="427" r:id="rId7"/>
    <p:sldId id="428" r:id="rId8"/>
    <p:sldId id="429" r:id="rId9"/>
    <p:sldId id="434" r:id="rId10"/>
    <p:sldId id="430" r:id="rId11"/>
    <p:sldId id="432" r:id="rId12"/>
    <p:sldId id="436" r:id="rId13"/>
    <p:sldId id="437" r:id="rId14"/>
    <p:sldId id="435" r:id="rId15"/>
    <p:sldId id="433" r:id="rId16"/>
    <p:sldId id="431" r:id="rId17"/>
    <p:sldId id="426" r:id="rId18"/>
  </p:sldIdLst>
  <p:sldSz cx="9144000" cy="6858000" type="screen4x3"/>
  <p:notesSz cx="6807200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新細明體" pitchFamily="18" charset="-12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1" autoAdjust="0"/>
    <p:restoredTop sz="68146" autoAdjust="0"/>
  </p:normalViewPr>
  <p:slideViewPr>
    <p:cSldViewPr>
      <p:cViewPr varScale="1">
        <p:scale>
          <a:sx n="78" d="100"/>
          <a:sy n="78" d="100"/>
        </p:scale>
        <p:origin x="23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184" y="-96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696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696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3830F61-CCE9-41CC-BA5E-DF83BCA60EB0}" type="datetimeFigureOut">
              <a:rPr lang="zh-TW" altLang="en-US"/>
              <a:pPr>
                <a:defRPr/>
              </a:pPr>
              <a:t>2022/8/23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773"/>
            <a:ext cx="2950529" cy="496968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082" y="9440773"/>
            <a:ext cx="2950529" cy="496968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34C75DD-8890-40D4-BA45-09780805FA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037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7713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985"/>
            <a:ext cx="5446396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773"/>
            <a:ext cx="2950529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773"/>
            <a:ext cx="2950529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8BFC07-4869-4ED5-B3CA-32FFBD5D12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030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3842" indent="-286093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4372" indent="-228874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2120" indent="-228874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9869" indent="-228874" eaLnBrk="0" hangingPunct="0"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3D8DE9F-A90C-4688-A7F7-93F57AF69F3E}" type="slidenum">
              <a:rPr lang="en-US" altLang="zh-TW" smtClean="0">
                <a:solidFill>
                  <a:schemeClr val="tx1"/>
                </a:solidFill>
              </a:rPr>
              <a:pPr eaLnBrk="1" hangingPunct="1"/>
              <a:t>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z="1600" b="1" dirty="0"/>
          </a:p>
        </p:txBody>
      </p:sp>
    </p:spTree>
    <p:extLst>
      <p:ext uri="{BB962C8B-B14F-4D97-AF65-F5344CB8AC3E}">
        <p14:creationId xmlns:p14="http://schemas.microsoft.com/office/powerpoint/2010/main" val="325985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575E-0CC8-44AD-B8A0-04A0B3BBA0A9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15657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B3459-A0BE-4D26-89A4-F04F41706E70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158260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4225" cy="45180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80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7E871-CB8D-4E3B-8EEC-13F19C5D41C1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362290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00EE-576A-456F-A780-AD65BF1272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03DA3-1339-4682-9264-985754A27A86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669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0B664-3981-4573-A795-A6F6DD62C8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018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E382D-B128-4664-AFD6-ABA7D53A28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60A44-F139-486E-B0AE-F32DA81FB360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9856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663950" cy="387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363" y="1844675"/>
            <a:ext cx="3663950" cy="387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A3E3-E40A-4E51-95C3-D9F622C158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74DE7-9068-49CE-9F93-C8212C580F9B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6594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8E9C-7121-4261-9E09-EA62916830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0B296-366F-49D3-8739-4B8FE7EEDF22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53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8E36B-9570-4B4C-97C6-2CC0153BB9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50795-EFF3-4FDB-9958-DE5F0FC266A8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2220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654ED-E3B2-4DA2-A084-51F24CA391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1F8C6-9696-4598-B53E-9AA0D398BB98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831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688F-49EC-4A74-A85E-2E4AE8584D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1215-EFB6-4206-AFAE-5903070F365D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0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11E1C-F813-4F60-B44D-E5B3108282C0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3083419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EF0A-E0C3-4775-92E3-1029659D0E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E0298-E2C2-4721-82F8-C6AA86452B10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454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2D68-76E6-427A-AB98-FFEE464C03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1671A-1577-472B-B0DC-F6D9571901F4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833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0213" y="450850"/>
            <a:ext cx="1887537" cy="52720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6013" y="450850"/>
            <a:ext cx="5511800" cy="52720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614EC-11D7-4F70-8C57-39D69CBEE6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626DC-0754-43E0-90C8-95DE13E90EB7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2942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250" y="450850"/>
            <a:ext cx="7048500" cy="11890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663950" cy="38782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363" y="1844675"/>
            <a:ext cx="3663950" cy="38782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E82C8-E7BB-4B32-8ADA-1F34DFE668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37C1-931D-4E67-B265-E44E7D309659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287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250" y="450850"/>
            <a:ext cx="7048500" cy="11890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663950" cy="38782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932363" y="1844675"/>
            <a:ext cx="3663950" cy="18621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932363" y="3859213"/>
            <a:ext cx="3663950" cy="1863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D4116-2328-480D-BF43-0A5B6F0DA8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A282F-8D74-4CBA-8B2D-81D9127B4FDD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988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9C6DB-683B-484D-AD59-AE725372CA44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311750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B21C1-2A30-44A4-A540-CC4B478C15B0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136658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997F6-776B-4660-82C2-53550AC2AF99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113283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570B4-E477-44EB-B448-7D3088AEF598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415258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02F70-9C59-43F7-BA51-9B226F60ABA7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417353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0AC05-CBCC-4416-A19D-387C4CD0E6F5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27426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E01CC-746C-489B-BBF9-BF3F99519B00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</p:spTree>
    <p:extLst>
      <p:ext uri="{BB962C8B-B14F-4D97-AF65-F5344CB8AC3E}">
        <p14:creationId xmlns:p14="http://schemas.microsoft.com/office/powerpoint/2010/main" val="49054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256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Rockwell Extra Bold" pitchFamily="18" charset="0"/>
                <a:cs typeface="+mn-cs"/>
              </a:defRPr>
            </a:lvl1pPr>
          </a:lstStyle>
          <a:p>
            <a:pPr>
              <a:defRPr/>
            </a:pPr>
            <a:fld id="{C56DDB41-3A02-4749-A046-641027391785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1908175" y="6248400"/>
            <a:ext cx="5969000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66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419475" y="3716338"/>
            <a:ext cx="52482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5238"/>
            <a:ext cx="205898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195513" y="3284538"/>
            <a:ext cx="6481762" cy="71437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040">
                  <a:alpha val="82999"/>
                </a:srgb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2268538" y="2852738"/>
            <a:ext cx="73025" cy="792162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040">
                  <a:alpha val="82999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 rot="-60000">
            <a:off x="1747838" y="3503613"/>
            <a:ext cx="407987" cy="382587"/>
          </a:xfrm>
          <a:prstGeom prst="rect">
            <a:avLst/>
          </a:prstGeom>
          <a:solidFill>
            <a:srgbClr val="00006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 rot="-60000">
            <a:off x="1751013" y="3932238"/>
            <a:ext cx="407987" cy="382587"/>
          </a:xfrm>
          <a:prstGeom prst="rect">
            <a:avLst/>
          </a:prstGeom>
          <a:solidFill>
            <a:srgbClr val="00008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 rot="-60000">
            <a:off x="1293813" y="3505200"/>
            <a:ext cx="407987" cy="382588"/>
          </a:xfrm>
          <a:prstGeom prst="rect">
            <a:avLst/>
          </a:prstGeom>
          <a:solidFill>
            <a:srgbClr val="00008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 rot="-60000">
            <a:off x="1298575" y="3937000"/>
            <a:ext cx="407988" cy="381000"/>
          </a:xfrm>
          <a:prstGeom prst="rect">
            <a:avLst/>
          </a:prstGeom>
          <a:solidFill>
            <a:srgbClr val="0000C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 rot="-60000">
            <a:off x="1752600" y="4364038"/>
            <a:ext cx="407988" cy="382587"/>
          </a:xfrm>
          <a:prstGeom prst="rect">
            <a:avLst/>
          </a:prstGeom>
          <a:solidFill>
            <a:srgbClr val="0000C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7" name="Rectangle 14"/>
          <p:cNvSpPr>
            <a:spLocks noChangeArrowheads="1"/>
          </p:cNvSpPr>
          <p:nvPr/>
        </p:nvSpPr>
        <p:spPr bwMode="auto">
          <a:xfrm rot="-60000">
            <a:off x="841375" y="3508375"/>
            <a:ext cx="407988" cy="382588"/>
          </a:xfrm>
          <a:prstGeom prst="rect">
            <a:avLst/>
          </a:prstGeom>
          <a:solidFill>
            <a:srgbClr val="0000C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8" name="Rectangle 15"/>
          <p:cNvSpPr>
            <a:spLocks noChangeArrowheads="1"/>
          </p:cNvSpPr>
          <p:nvPr/>
        </p:nvSpPr>
        <p:spPr bwMode="auto">
          <a:xfrm rot="-60000">
            <a:off x="393700" y="3505200"/>
            <a:ext cx="407988" cy="382588"/>
          </a:xfrm>
          <a:prstGeom prst="rect">
            <a:avLst/>
          </a:prstGeom>
          <a:solidFill>
            <a:srgbClr val="4F4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39" name="Rectangle 16"/>
          <p:cNvSpPr>
            <a:spLocks noChangeArrowheads="1"/>
          </p:cNvSpPr>
          <p:nvPr/>
        </p:nvSpPr>
        <p:spPr bwMode="auto">
          <a:xfrm rot="-60000">
            <a:off x="842963" y="3929063"/>
            <a:ext cx="407987" cy="382587"/>
          </a:xfrm>
          <a:prstGeom prst="rect">
            <a:avLst/>
          </a:prstGeom>
          <a:solidFill>
            <a:srgbClr val="4F4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40" name="Rectangle 17"/>
          <p:cNvSpPr>
            <a:spLocks noChangeArrowheads="1"/>
          </p:cNvSpPr>
          <p:nvPr/>
        </p:nvSpPr>
        <p:spPr bwMode="auto">
          <a:xfrm rot="-60000">
            <a:off x="1293813" y="4354513"/>
            <a:ext cx="407987" cy="382587"/>
          </a:xfrm>
          <a:prstGeom prst="rect">
            <a:avLst/>
          </a:prstGeom>
          <a:solidFill>
            <a:srgbClr val="4F4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41" name="Rectangle 18"/>
          <p:cNvSpPr>
            <a:spLocks noChangeArrowheads="1"/>
          </p:cNvSpPr>
          <p:nvPr/>
        </p:nvSpPr>
        <p:spPr bwMode="auto">
          <a:xfrm rot="-60000">
            <a:off x="1746250" y="4776788"/>
            <a:ext cx="404813" cy="382587"/>
          </a:xfrm>
          <a:prstGeom prst="rect">
            <a:avLst/>
          </a:prstGeom>
          <a:solidFill>
            <a:srgbClr val="4F4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04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第二個大綱級</a:t>
            </a:r>
          </a:p>
          <a:p>
            <a:pPr lvl="2"/>
            <a:r>
              <a:rPr lang="zh-TW" altLang="en-GB"/>
              <a:t>第三個大綱級</a:t>
            </a:r>
          </a:p>
          <a:p>
            <a:pPr lvl="3"/>
            <a:r>
              <a:rPr lang="zh-TW" altLang="en-GB"/>
              <a:t>第四個大綱級</a:t>
            </a:r>
          </a:p>
          <a:p>
            <a:pPr lvl="4"/>
            <a:r>
              <a:rPr lang="zh-TW" altLang="en-GB"/>
              <a:t>第五個大綱級</a:t>
            </a:r>
          </a:p>
          <a:p>
            <a:pPr lvl="4"/>
            <a:r>
              <a:rPr lang="zh-TW" altLang="en-GB"/>
              <a:t>第六個大綱級</a:t>
            </a:r>
          </a:p>
          <a:p>
            <a:pPr lvl="4"/>
            <a:r>
              <a:rPr lang="zh-TW" altLang="en-GB"/>
              <a:t>第七個大綱級</a:t>
            </a:r>
          </a:p>
          <a:p>
            <a:pPr lvl="4"/>
            <a:r>
              <a:rPr lang="zh-TW" altLang="en-GB"/>
              <a:t>第八個大綱級</a:t>
            </a:r>
          </a:p>
          <a:p>
            <a:pPr lvl="4"/>
            <a:r>
              <a:rPr lang="zh-TW" altLang="en-GB"/>
              <a:t>第九個大綱級</a:t>
            </a:r>
          </a:p>
        </p:txBody>
      </p:sp>
      <p:sp>
        <p:nvSpPr>
          <p:cNvPr id="1043" name="Rectangle 20"/>
          <p:cNvSpPr>
            <a:spLocks noChangeArrowheads="1"/>
          </p:cNvSpPr>
          <p:nvPr/>
        </p:nvSpPr>
        <p:spPr bwMode="auto">
          <a:xfrm>
            <a:off x="6804025" y="6256338"/>
            <a:ext cx="2125663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defTabSz="449263">
              <a:tabLst>
                <a:tab pos="723900" algn="l"/>
                <a:tab pos="1447800" algn="l"/>
              </a:tabLst>
              <a:defRPr/>
            </a:pPr>
            <a:fld id="{9C5AFA99-27F7-423D-96EA-35FCFB97F1BA}" type="slidenum">
              <a:rPr lang="en-US" altLang="zh-TW" sz="1400" b="1">
                <a:solidFill>
                  <a:srgbClr val="000000"/>
                </a:solidFill>
                <a:latin typeface="Arial Black" pitchFamily="34" charset="0"/>
                <a:cs typeface="+mn-cs"/>
              </a:rPr>
              <a:pPr algn="r" defTabSz="449263">
                <a:tabLst>
                  <a:tab pos="723900" algn="l"/>
                  <a:tab pos="1447800" algn="l"/>
                </a:tabLst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 Black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hf hdr="0"/>
  <p:txStyles>
    <p:titleStyle>
      <a:lvl1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2pPr>
      <a:lvl3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3pPr>
      <a:lvl4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 b="1">
          <a:solidFill>
            <a:srgbClr val="000000"/>
          </a:solidFill>
          <a:latin typeface="Times New Roman" pitchFamily="18" charset="0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ftr"/>
          </p:nvPr>
        </p:nvSpPr>
        <p:spPr bwMode="auto">
          <a:xfrm>
            <a:off x="1258888" y="6381750"/>
            <a:ext cx="7192962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3366"/>
                </a:solidFill>
                <a:latin typeface="Rockwell Extra Bol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56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00"/>
                </a:solidFill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C9F4940F-4F38-4F92-ACBF-B7B4A4AD59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450850"/>
            <a:ext cx="70485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4803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第二個大綱級</a:t>
            </a:r>
          </a:p>
          <a:p>
            <a:pPr lvl="2"/>
            <a:r>
              <a:rPr lang="zh-TW" altLang="en-GB"/>
              <a:t>第三個大綱級</a:t>
            </a:r>
          </a:p>
          <a:p>
            <a:pPr lvl="3"/>
            <a:r>
              <a:rPr lang="zh-TW" altLang="en-GB"/>
              <a:t>第四個大綱級</a:t>
            </a:r>
          </a:p>
          <a:p>
            <a:pPr lvl="4"/>
            <a:r>
              <a:rPr lang="zh-TW" altLang="en-GB"/>
              <a:t>第五個大綱級</a:t>
            </a:r>
          </a:p>
          <a:p>
            <a:pPr lvl="4"/>
            <a:r>
              <a:rPr lang="zh-TW" altLang="en-GB"/>
              <a:t>第六個大綱級</a:t>
            </a:r>
          </a:p>
          <a:p>
            <a:pPr lvl="4"/>
            <a:r>
              <a:rPr lang="zh-TW" altLang="en-GB"/>
              <a:t>第七個大綱級</a:t>
            </a:r>
          </a:p>
          <a:p>
            <a:pPr lvl="4"/>
            <a:r>
              <a:rPr lang="zh-TW" altLang="en-GB"/>
              <a:t>第八個大綱級</a:t>
            </a:r>
          </a:p>
          <a:p>
            <a:pPr lvl="4"/>
            <a:r>
              <a:rPr lang="zh-TW" altLang="en-GB"/>
              <a:t>第九個大綱級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Rockwell Extra Bold" pitchFamily="18" charset="0"/>
                <a:cs typeface="+mn-cs"/>
              </a:defRPr>
            </a:lvl1pPr>
          </a:lstStyle>
          <a:p>
            <a:pPr>
              <a:defRPr/>
            </a:pPr>
            <a:fld id="{9F78EAAA-BC34-45BC-BECE-B4B55260C896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6250"/>
            <a:ext cx="12747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473200" y="1557338"/>
            <a:ext cx="7202488" cy="73025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040">
                  <a:alpha val="82999"/>
                </a:srgb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544638" y="1339850"/>
            <a:ext cx="69850" cy="360363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1040">
                  <a:alpha val="82999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82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  <p:sldLayoutId id="2147484480" r:id="rId13"/>
  </p:sldLayoutIdLst>
  <p:hf hdr="0"/>
  <p:txStyles>
    <p:titleStyle>
      <a:lvl1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2pPr>
      <a:lvl3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3pPr>
      <a:lvl4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 b="1">
          <a:solidFill>
            <a:srgbClr val="000000"/>
          </a:solidFill>
          <a:latin typeface="Times New Roman" pitchFamily="18" charset="0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xilinx.com/r/en-US/ug1399-vitis-hls/AXI4-Stream-Interface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763000" cy="3200400"/>
          </a:xfrm>
        </p:spPr>
        <p:txBody>
          <a:bodyPr/>
          <a:lstStyle/>
          <a:p>
            <a:pPr algn="ctr"/>
            <a:r>
              <a:rPr lang="en-CA" altLang="zh-TW" dirty="0" err="1"/>
              <a:t>Axi</a:t>
            </a:r>
            <a:r>
              <a:rPr lang="en-CA" altLang="zh-TW" dirty="0"/>
              <a:t> Stream</a:t>
            </a:r>
            <a:endParaRPr lang="en-US" altLang="zh-TW" sz="4000" dirty="0">
              <a:cs typeface="Arial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733800"/>
            <a:ext cx="6324600" cy="1828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ts val="900"/>
              </a:spcBef>
            </a:pPr>
            <a:endParaRPr kumimoji="1" lang="en-US" altLang="zh-TW" sz="2800" dirty="0">
              <a:solidFill>
                <a:schemeClr val="tx1"/>
              </a:solidFill>
            </a:endParaRPr>
          </a:p>
          <a:p>
            <a:pPr algn="l"/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Advisor: </a:t>
            </a:r>
            <a:r>
              <a:rPr lang="en-US" altLang="zh-TW" sz="28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Tsung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-Chu Huang</a:t>
            </a:r>
          </a:p>
          <a:p>
            <a:pPr algn="l"/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Speaker:</a:t>
            </a:r>
            <a:r>
              <a:rPr lang="zh-TW" altLang="en-US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28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Kuan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-Yu Huang</a:t>
            </a:r>
            <a:endParaRPr lang="zh-TW" altLang="en-US" sz="28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122" name="日期版面配置區 3"/>
          <p:cNvSpPr>
            <a:spLocks noGrp="1"/>
          </p:cNvSpPr>
          <p:nvPr>
            <p:ph type="dt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263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449263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449263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449263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449263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F11E394-57FD-436E-877A-37CBC66C2576}" type="datetime1">
              <a:rPr lang="zh-TW" altLang="en-US" smtClean="0">
                <a:solidFill>
                  <a:srgbClr val="000000"/>
                </a:solidFill>
                <a:latin typeface="Rockwell Extra Bold" pitchFamily="18" charset="0"/>
              </a:rPr>
              <a:pPr eaLnBrk="1" hangingPunct="1"/>
              <a:t>2022/8/23</a:t>
            </a:fld>
            <a:endParaRPr lang="en-US" altLang="zh-TW" dirty="0">
              <a:solidFill>
                <a:srgbClr val="000000"/>
              </a:solidFill>
              <a:latin typeface="Rockwell Extra Bold" pitchFamily="18" charset="0"/>
            </a:endParaRPr>
          </a:p>
        </p:txBody>
      </p:sp>
      <p:sp>
        <p:nvSpPr>
          <p:cNvPr id="5123" name="頁尾版面配置區 4"/>
          <p:cNvSpPr>
            <a:spLocks noGrp="1"/>
          </p:cNvSpPr>
          <p:nvPr>
            <p:ph type="ft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263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449263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449263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449263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449263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3366"/>
                </a:solidFill>
                <a:latin typeface="Times New Roman" pitchFamily="18" charset="0"/>
              </a:rPr>
              <a:t> Electronic Engineering, National Changhua University of Education</a:t>
            </a:r>
          </a:p>
        </p:txBody>
      </p:sp>
      <p:sp>
        <p:nvSpPr>
          <p:cNvPr id="2" name="矩形 1"/>
          <p:cNvSpPr/>
          <p:nvPr/>
        </p:nvSpPr>
        <p:spPr>
          <a:xfrm>
            <a:off x="387052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95815"/>
      </p:ext>
    </p:extLst>
  </p:cSld>
  <p:clrMapOvr>
    <a:masterClrMapping/>
  </p:clrMapOvr>
  <p:transition advTm="1496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F4BE-FCDE-4726-8A84-4837DE4A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Vitis</a:t>
            </a:r>
            <a:r>
              <a:rPr lang="en-US" dirty="0"/>
              <a:t> HLS-IP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C7AA-261F-4136-80BD-E1094780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D238C-3033-4A24-985D-7FB636FB4D3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F5565-97BE-4F72-8417-81D00F01A28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F408AA-CCF1-406F-8F8B-E6393FD45DC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04939-71CE-4A3A-AB89-82CC69C3C0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2" y="1836266"/>
            <a:ext cx="8463756" cy="3652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37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198-5496-4679-A74E-ADF852D8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B93A-4962-4FA9-B769-8B273819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BCD93-EA8B-467E-9158-A3DE7FC116F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79080-BCA5-4430-90DD-4021075EC40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5B4157-CE4A-4FEE-A45D-684BEBD73B8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4195D-1C38-410A-98BE-BAC297DE4A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8194" y="1639888"/>
            <a:ext cx="7048500" cy="47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4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C8B5-4831-4502-8469-5C102A2A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945-F94D-4C3C-81D7-CF1D0178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100" dirty="0">
                <a:hlinkClick r:id="rId2"/>
              </a:rPr>
              <a:t>https://docs.xilinx.com/r/en-US/ug1399-vitis-hls/AXI4-Stream-Interfaces</a:t>
            </a:r>
            <a:endParaRPr lang="en-US" sz="1100" dirty="0"/>
          </a:p>
          <a:p>
            <a:pPr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F3523-FDDA-48F8-AE39-C3DAA645517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BA1DD-D16C-4840-A868-5A9C352674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353416-B0F3-48A8-8D26-E01CB361BD1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993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Thank you for your attention.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349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CB4-3C49-4763-ABEB-77C94D1E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F7EF-5C2F-4EE0-A910-E5C4604B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844675"/>
            <a:ext cx="7480300" cy="3878263"/>
          </a:xfrm>
        </p:spPr>
        <p:txBody>
          <a:bodyPr/>
          <a:lstStyle/>
          <a:p>
            <a:r>
              <a:rPr lang="en-US" dirty="0"/>
              <a:t>Python-MNIST</a:t>
            </a:r>
          </a:p>
          <a:p>
            <a:r>
              <a:rPr lang="en-US" dirty="0" err="1"/>
              <a:t>Viits</a:t>
            </a:r>
            <a:r>
              <a:rPr lang="en-US" dirty="0"/>
              <a:t> HLS</a:t>
            </a:r>
          </a:p>
          <a:p>
            <a:r>
              <a:rPr lang="en-US" dirty="0" err="1"/>
              <a:t>Pynq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CABD7-D5A0-47D8-A9AA-13A209C1675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15803-B709-4FD7-BC4D-6AAFAA32D54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1BAA08-D671-4EA4-83B8-95C174EE336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032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3577-032A-4727-BCFD-B813FE58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F87D-5079-4AB7-8110-8EAE2EC7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:MNIST  </a:t>
            </a:r>
          </a:p>
          <a:p>
            <a:r>
              <a:rPr lang="en-US" dirty="0"/>
              <a:t>Accuracy:96.9</a:t>
            </a:r>
          </a:p>
          <a:p>
            <a:r>
              <a:rPr lang="en-US" dirty="0"/>
              <a:t>Neural network structure:</a:t>
            </a:r>
          </a:p>
          <a:p>
            <a:pPr lvl="1"/>
            <a:r>
              <a:rPr lang="en-US" dirty="0"/>
              <a:t>784x64x62x10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F419B-13EA-454F-BCA5-DFBBC329511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20027-35D5-422A-A6D1-57ED94AA03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CCA733-C286-4553-94FD-65100355561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0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3970-3765-48CE-A58E-918B3D72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Vitis</a:t>
            </a:r>
            <a:r>
              <a:rPr lang="en-US" dirty="0"/>
              <a:t> HLS-Stream </a:t>
            </a:r>
            <a:r>
              <a:rPr lang="en-US" dirty="0">
                <a:hlinkClick r:id="rId2" action="ppaction://hlinksldjump"/>
              </a:rPr>
              <a:t>[1]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3DAF-96B4-45A2-87B7-EA0FA22A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AXI4-Stream without side channel</a:t>
            </a:r>
          </a:p>
          <a:p>
            <a:pPr lvl="1"/>
            <a:r>
              <a:rPr lang="en-US" dirty="0" err="1"/>
              <a:t>ap_axiu</a:t>
            </a:r>
            <a:r>
              <a:rPr lang="en-US" dirty="0"/>
              <a:t>&lt;32,0,0,0&gt;</a:t>
            </a:r>
          </a:p>
          <a:p>
            <a:pPr lvl="0"/>
            <a:r>
              <a:rPr lang="en-US" dirty="0"/>
              <a:t>AXI4-Stream with side channel</a:t>
            </a:r>
          </a:p>
          <a:p>
            <a:pPr lvl="1"/>
            <a:r>
              <a:rPr lang="en-US" dirty="0" err="1"/>
              <a:t>ap_axiu</a:t>
            </a:r>
            <a:r>
              <a:rPr lang="en-US" dirty="0"/>
              <a:t>&lt;32,1,1,1&gt;</a:t>
            </a:r>
          </a:p>
          <a:p>
            <a:r>
              <a:rPr lang="en-US" sz="2800" dirty="0"/>
              <a:t>T&lt;</a:t>
            </a:r>
            <a:r>
              <a:rPr lang="en-US" sz="2800" dirty="0" err="1"/>
              <a:t>DWIDTH,Wuser,Wid,WDset</a:t>
            </a:r>
            <a:r>
              <a:rPr lang="en-US" sz="2800" dirty="0"/>
              <a:t>&gt;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6069-E7E2-4529-88F4-B86AD1842F0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306B4-CECA-4A02-BC33-C1377EB67B3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CCBEB0-840E-400D-BFED-7AA47F95135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4658F1-BDEF-4634-A667-8607DD555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71433"/>
              </p:ext>
            </p:extLst>
          </p:nvPr>
        </p:nvGraphicFramePr>
        <p:xfrm>
          <a:off x="1752600" y="4749165"/>
          <a:ext cx="5638800" cy="1496060"/>
        </p:xfrm>
        <a:graphic>
          <a:graphicData uri="http://schemas.openxmlformats.org/drawingml/2006/table">
            <a:tbl>
              <a:tblPr firstRow="1" firstCol="1" bandRow="1"/>
              <a:tblGrid>
                <a:gridCol w="1070028">
                  <a:extLst>
                    <a:ext uri="{9D8B030D-6E8A-4147-A177-3AD203B41FA5}">
                      <a16:colId xmlns:a16="http://schemas.microsoft.com/office/drawing/2014/main" val="1871684509"/>
                    </a:ext>
                  </a:extLst>
                </a:gridCol>
                <a:gridCol w="4568772">
                  <a:extLst>
                    <a:ext uri="{9D8B030D-6E8A-4147-A177-3AD203B41FA5}">
                      <a16:colId xmlns:a16="http://schemas.microsoft.com/office/drawing/2014/main" val="3809635405"/>
                    </a:ext>
                  </a:extLst>
                </a:gridCol>
              </a:tblGrid>
              <a:tr h="3357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Stream data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919231"/>
                  </a:ext>
                </a:extLst>
              </a:tr>
              <a:tr h="3357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Width of the TUSER signal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24444"/>
                  </a:ext>
                </a:extLst>
              </a:tr>
              <a:tr h="3357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Width of the TID signal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491601"/>
                  </a:ext>
                </a:extLst>
              </a:tr>
              <a:tr h="3357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WDest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Width of the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TDest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signal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12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6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8C07-C56B-41A7-A4E7-A52453A4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Vitis</a:t>
            </a:r>
            <a:r>
              <a:rPr lang="en-US" dirty="0"/>
              <a:t> HLS-Stream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B8C8-AAB8-46A2-9755-86B525AE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4572000"/>
            <a:ext cx="7480300" cy="1905000"/>
          </a:xfrm>
        </p:spPr>
        <p:txBody>
          <a:bodyPr/>
          <a:lstStyle/>
          <a:p>
            <a:r>
              <a:rPr lang="en-US" dirty="0" err="1"/>
              <a:t>Necessary:TVALID,TREADY,TLAST</a:t>
            </a:r>
            <a:endParaRPr lang="en-US" dirty="0"/>
          </a:p>
          <a:p>
            <a:r>
              <a:rPr lang="en-US" dirty="0" err="1"/>
              <a:t>Optinal:TKEEP,TSTRB,TUSER,TID</a:t>
            </a: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0E8AE-568A-4FB2-9C2A-9E120A45274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0856A-57FF-45AD-8096-2AA9CC7E1DA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D573BD-2F3D-4F1D-90EB-702F2B011AE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E2B3F5-28B1-4990-A75F-04597D24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4" y="1773238"/>
            <a:ext cx="8515350" cy="289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ECE0-A35D-4E9C-9D6D-165F8505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Vitis</a:t>
            </a:r>
            <a:r>
              <a:rPr lang="en-US" dirty="0"/>
              <a:t> HLS-Block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430BB-1CEC-42E7-98DE-068E8BAC19B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A33-6BDC-488F-89FE-5531E65EFC2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161C1F-A14F-4637-A5A7-B7D136B4B19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BD775D-5307-4231-8C2D-CBE3B834A5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328601"/>
            <a:ext cx="6410325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E2CB2-ABA1-4CC3-A398-A45FE0DE0A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00011"/>
            <a:ext cx="6248400" cy="1189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68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F4BE-FCDE-4726-8A84-4837DE4A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Vitis</a:t>
            </a:r>
            <a:r>
              <a:rPr lang="en-US" dirty="0"/>
              <a:t> HLS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C7AA-261F-4136-80BD-E1094780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D238C-3033-4A24-985D-7FB636FB4D3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F5565-97BE-4F72-8417-81D00F01A28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F408AA-CCF1-406F-8F8B-E6393FD45DC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394D7-77F2-48DE-A43A-136A295A67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6999"/>
            <a:ext cx="7962900" cy="2739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01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0BC6-1BD4-4CCB-B72E-D8384619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Vitis</a:t>
            </a:r>
            <a:r>
              <a:rPr lang="en-US" dirty="0"/>
              <a:t> HLS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56BC-A49A-4BEA-9104-9C80C75E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046C2-F6B8-48FA-897C-1276515F542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58759-BBCB-415F-BEDB-C5C3CD2479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F0F25B-7E45-4663-9503-572B6BE30F1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447D1-7978-4951-9C08-23630E07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9" y="577059"/>
            <a:ext cx="3620005" cy="5668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B3B8B-9418-4ECC-AEB7-45D03344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135062"/>
            <a:ext cx="360095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B3C6-D1CD-4AE0-A1B3-2D8EB09F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Vitis</a:t>
            </a:r>
            <a:r>
              <a:rPr lang="en-US" dirty="0"/>
              <a:t> HLS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6886-D658-402E-AF10-EFABA1C0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6C15-2618-4C89-B493-D6391EA3D97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 Electronic Engineering, National Changhua University of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DDD93-A187-42D1-8AFD-5CE73B0D495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8E0B664-3981-4573-A795-A6F6DD62C84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E141AD-B17B-42B5-8656-05CA044BCD2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83826F22-E431-4D0E-A55C-83F53484D61A}" type="datetime1">
              <a:rPr lang="zh-TW" altLang="en-US" smtClean="0"/>
              <a:pPr>
                <a:defRPr/>
              </a:pPr>
              <a:t>2022/8/23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AEEE2-1395-4324-957C-FF75BD3C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85" y="1548954"/>
            <a:ext cx="606827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958"/>
      </p:ext>
    </p:extLst>
  </p:cSld>
  <p:clrMapOvr>
    <a:masterClrMapping/>
  </p:clrMapOvr>
</p:sld>
</file>

<file path=ppt/theme/theme1.xml><?xml version="1.0" encoding="utf-8"?>
<a:theme xmlns:a="http://schemas.openxmlformats.org/drawingml/2006/main" name="學長專題">
  <a:themeElements>
    <a:clrScheme name="學長專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學長專題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  <a:cs typeface="Arial" charset="0"/>
          </a:defRPr>
        </a:defPPr>
      </a:lstStyle>
    </a:lnDef>
  </a:objectDefaults>
  <a:extraClrSchemeLst>
    <a:extraClrScheme>
      <a:clrScheme name="學長專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學長專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學長專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學長專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學長專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學長專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學長專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  <a:cs typeface="Arial" charset="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23D7A670F2F924B95B2B4D75A395495" ma:contentTypeVersion="4" ma:contentTypeDescription="建立新的文件。" ma:contentTypeScope="" ma:versionID="4e5bd2f2fa4cd15223d6fb8c231ba20f">
  <xsd:schema xmlns:xsd="http://www.w3.org/2001/XMLSchema" xmlns:xs="http://www.w3.org/2001/XMLSchema" xmlns:p="http://schemas.microsoft.com/office/2006/metadata/properties" xmlns:ns3="2ea63128-ffc7-4dc4-bda7-7f5555138edc" targetNamespace="http://schemas.microsoft.com/office/2006/metadata/properties" ma:root="true" ma:fieldsID="cd038ca7ea9611d68a655f4e6d2261d4" ns3:_="">
    <xsd:import namespace="2ea63128-ffc7-4dc4-bda7-7f5555138e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63128-ffc7-4dc4-bda7-7f5555138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FA159C-5EE0-4211-BD2E-7785886C20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a63128-ffc7-4dc4-bda7-7f5555138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0CFE25-0CCB-41A3-B074-E65B619E425C}">
  <ds:schemaRefs>
    <ds:schemaRef ds:uri="http://schemas.microsoft.com/office/infopath/2007/PartnerControls"/>
    <ds:schemaRef ds:uri="http://www.w3.org/XML/1998/namespace"/>
    <ds:schemaRef ds:uri="2ea63128-ffc7-4dc4-bda7-7f5555138ed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7B7833-9F6B-40F5-8D65-F3685AB238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學長專題</Template>
  <TotalTime>47328</TotalTime>
  <Words>282</Words>
  <Application>Microsoft Office PowerPoint</Application>
  <PresentationFormat>On-screen Show (4:3)</PresentationFormat>
  <Paragraphs>82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新細明體</vt:lpstr>
      <vt:lpstr>Arial</vt:lpstr>
      <vt:lpstr>Arial Black</vt:lpstr>
      <vt:lpstr>Calibri</vt:lpstr>
      <vt:lpstr>Rockwell Extra Bold</vt:lpstr>
      <vt:lpstr>Times New Roman</vt:lpstr>
      <vt:lpstr>學長專題</vt:lpstr>
      <vt:lpstr>預設簡報設計</vt:lpstr>
      <vt:lpstr>OpenDocument Text</vt:lpstr>
      <vt:lpstr>Axi Stream</vt:lpstr>
      <vt:lpstr>Outline</vt:lpstr>
      <vt:lpstr>Python MNIST</vt:lpstr>
      <vt:lpstr>Vitis HLS-Stream [1]</vt:lpstr>
      <vt:lpstr>Vitis HLS-Stream</vt:lpstr>
      <vt:lpstr>Vitis HLS-Block Diagram</vt:lpstr>
      <vt:lpstr>Vitis HLS</vt:lpstr>
      <vt:lpstr>Vitis HLS</vt:lpstr>
      <vt:lpstr>Vitis HLS</vt:lpstr>
      <vt:lpstr>Vitis HLS-IP</vt:lpstr>
      <vt:lpstr>Pynq</vt:lpstr>
      <vt:lpstr>Reference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黃冠于</cp:lastModifiedBy>
  <cp:revision>912</cp:revision>
  <cp:lastPrinted>2017-06-02T04:45:16Z</cp:lastPrinted>
  <dcterms:created xsi:type="dcterms:W3CDTF">1601-01-01T00:00:00Z</dcterms:created>
  <dcterms:modified xsi:type="dcterms:W3CDTF">2022-08-23T06:36:29Z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0x010100E23D7A670F2F924B95B2B4D75A395495</vt:lpwstr>
  </property>
</Properties>
</file>