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6" r:id="rId5"/>
    <p:sldId id="267" r:id="rId6"/>
    <p:sldId id="268" r:id="rId7"/>
    <p:sldId id="265" r:id="rId8"/>
    <p:sldId id="269" r:id="rId9"/>
    <p:sldId id="263" r:id="rId10"/>
    <p:sldId id="275" r:id="rId11"/>
    <p:sldId id="272" r:id="rId12"/>
    <p:sldId id="273" r:id="rId13"/>
    <p:sldId id="274" r:id="rId14"/>
    <p:sldId id="276" r:id="rId15"/>
    <p:sldId id="270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2" r:id="rId26"/>
    <p:sldId id="294" r:id="rId27"/>
    <p:sldId id="343" r:id="rId28"/>
    <p:sldId id="306" r:id="rId29"/>
    <p:sldId id="347" r:id="rId30"/>
    <p:sldId id="348" r:id="rId31"/>
    <p:sldId id="349" r:id="rId32"/>
    <p:sldId id="350" r:id="rId33"/>
    <p:sldId id="353" r:id="rId34"/>
    <p:sldId id="354" r:id="rId35"/>
    <p:sldId id="324" r:id="rId36"/>
    <p:sldId id="357" r:id="rId37"/>
    <p:sldId id="307" r:id="rId38"/>
    <p:sldId id="325" r:id="rId39"/>
    <p:sldId id="327" r:id="rId40"/>
    <p:sldId id="358" r:id="rId41"/>
    <p:sldId id="316" r:id="rId42"/>
    <p:sldId id="359" r:id="rId43"/>
    <p:sldId id="360" r:id="rId44"/>
    <p:sldId id="361" r:id="rId45"/>
    <p:sldId id="362" r:id="rId46"/>
    <p:sldId id="363" r:id="rId47"/>
    <p:sldId id="364" r:id="rId48"/>
    <p:sldId id="367" r:id="rId49"/>
    <p:sldId id="365" r:id="rId50"/>
    <p:sldId id="368" r:id="rId51"/>
    <p:sldId id="375" r:id="rId52"/>
    <p:sldId id="310" r:id="rId53"/>
    <p:sldId id="321" r:id="rId54"/>
    <p:sldId id="262" r:id="rId5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17411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741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r" eaLnBrk="1" hangingPunct="1"/>
            <a:fld id="{E8234177-E1FE-494D-929B-E97B5519CCDB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2150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150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r" eaLnBrk="1" hangingPunct="1"/>
            <a:fld id="{6F71B31A-CD03-4BD8-BF2A-C2288A83B647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48131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813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r" eaLnBrk="1" hangingPunct="1"/>
            <a:fld id="{87416076-4A6A-42E9-A977-EB537B1E243E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17411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741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r" eaLnBrk="1" hangingPunct="1"/>
            <a:fld id="{E8234177-E1FE-494D-929B-E97B5519CCDB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96FAD-165F-4D8A-BF2B-EEE03F71E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39061" y="4259766"/>
            <a:ext cx="6082254" cy="1101301"/>
          </a:xfrm>
        </p:spPr>
        <p:txBody>
          <a:bodyPr anchor="ctr" anchorCtr="0">
            <a:normAutofit/>
          </a:bodyPr>
          <a:lstStyle>
            <a:lvl1pPr algn="ctr">
              <a:defRPr sz="5400" b="1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9061" y="5403428"/>
            <a:ext cx="6082254" cy="701868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5F9-081B-4062-9F80-0E315FE959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4178-5E95-48FE-8FA5-5746B7790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5F9-081B-4062-9F80-0E315FE959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4178-5E95-48FE-8FA5-5746B7790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91" y="1843552"/>
            <a:ext cx="8022218" cy="1917654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91" y="3890179"/>
            <a:ext cx="8022218" cy="100844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5F9-081B-4062-9F80-0E315FE959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4178-5E95-48FE-8FA5-5746B779089E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209800" y="3800971"/>
            <a:ext cx="8022218" cy="824400"/>
          </a:xfrm>
          <a:prstGeom prst="rect">
            <a:avLst/>
          </a:prstGeom>
          <a:blipFill dpi="0" rotWithShape="1">
            <a:blip r:embed="rId2"/>
            <a:srcRect/>
            <a:stretch>
              <a:fillRect t="-1000"/>
            </a:stretch>
          </a:blipFill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zh-CN"/>
            </a:defPPr>
            <a:lvl1pPr marL="0" indent="0" algn="ctr" defTabSz="91440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indent="0" defTabSz="914400" eaLnBrk="1" latinLnBrk="0" hangingPunct="1">
              <a:lnSpc>
                <a:spcPct val="90000"/>
              </a:lnSpc>
              <a:spcBef>
                <a:spcPts val="5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2pPr>
            <a:lvl3pPr indent="0" defTabSz="914400" eaLnBrk="1" latinLnBrk="0" hangingPunct="1">
              <a:lnSpc>
                <a:spcPct val="90000"/>
              </a:lnSpc>
              <a:spcBef>
                <a:spcPts val="5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3pPr>
            <a:lvl4pPr indent="0" defTabSz="914400" eaLnBrk="1" latinLnBrk="0" hangingPunct="1">
              <a:lnSpc>
                <a:spcPct val="90000"/>
              </a:lnSpc>
              <a:spcBef>
                <a:spcPts val="500"/>
              </a:spcBef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4pPr>
            <a:lvl5pPr indent="0" defTabSz="914400" eaLnBrk="1" latinLnBrk="0" hangingPunct="1">
              <a:lnSpc>
                <a:spcPct val="90000"/>
              </a:lnSpc>
              <a:spcBef>
                <a:spcPts val="500"/>
              </a:spcBef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0304" y="2009099"/>
            <a:ext cx="4662191" cy="41251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9934" y="2009099"/>
            <a:ext cx="4662191" cy="41251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5F9-081B-4062-9F80-0E315FE959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4178-5E95-48FE-8FA5-5746B7790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95270"/>
            <a:ext cx="10515600" cy="5954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51499"/>
            <a:ext cx="5157787" cy="657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469535"/>
            <a:ext cx="5157787" cy="372012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51499"/>
            <a:ext cx="5183188" cy="657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69535"/>
            <a:ext cx="5183188" cy="372012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5F9-081B-4062-9F80-0E315FE959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4178-5E95-48FE-8FA5-5746B7790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615085" y="948085"/>
            <a:ext cx="4961831" cy="4961831"/>
            <a:chOff x="3593148" y="948085"/>
            <a:chExt cx="4961831" cy="4961831"/>
          </a:xfrm>
        </p:grpSpPr>
        <p:sp>
          <p:nvSpPr>
            <p:cNvPr id="11" name="椭圆 2"/>
            <p:cNvSpPr>
              <a:spLocks noChangeArrowheads="1"/>
            </p:cNvSpPr>
            <p:nvPr/>
          </p:nvSpPr>
          <p:spPr bwMode="auto">
            <a:xfrm>
              <a:off x="3754015" y="1108952"/>
              <a:ext cx="4638007" cy="4640097"/>
            </a:xfrm>
            <a:prstGeom prst="ellipse">
              <a:avLst/>
            </a:prstGeom>
            <a:solidFill>
              <a:srgbClr val="FFC2E0"/>
            </a:solidFill>
            <a:ln w="3175" cmpd="sng">
              <a:solidFill>
                <a:srgbClr val="FF85C2"/>
              </a:solidFill>
              <a:round/>
            </a:ln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椭圆 3"/>
            <p:cNvSpPr>
              <a:spLocks noChangeArrowheads="1"/>
            </p:cNvSpPr>
            <p:nvPr/>
          </p:nvSpPr>
          <p:spPr bwMode="auto">
            <a:xfrm>
              <a:off x="3593148" y="948085"/>
              <a:ext cx="4961831" cy="4961831"/>
            </a:xfrm>
            <a:prstGeom prst="ellipse">
              <a:avLst/>
            </a:prstGeom>
            <a:noFill/>
            <a:ln w="3175" cmpd="sng">
              <a:solidFill>
                <a:srgbClr val="FF85C2"/>
              </a:solidFill>
              <a:prstDash val="sys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3" name="圆角矩形 4"/>
          <p:cNvSpPr>
            <a:spLocks noChangeArrowheads="1"/>
          </p:cNvSpPr>
          <p:nvPr/>
        </p:nvSpPr>
        <p:spPr bwMode="auto">
          <a:xfrm>
            <a:off x="3150239" y="2834625"/>
            <a:ext cx="5891522" cy="9589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/>
            <a:endParaRPr lang="zh-CN" altLang="en-US" sz="6000" dirty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14" name="KSO_Shape"/>
          <p:cNvSpPr/>
          <p:nvPr/>
        </p:nvSpPr>
        <p:spPr bwMode="auto">
          <a:xfrm>
            <a:off x="5669805" y="4075605"/>
            <a:ext cx="1151144" cy="1391402"/>
          </a:xfrm>
          <a:custGeom>
            <a:avLst/>
            <a:gdLst>
              <a:gd name="T0" fmla="*/ 86328 w 968375"/>
              <a:gd name="T1" fmla="*/ 968447 h 1170887"/>
              <a:gd name="T2" fmla="*/ 416627 w 968375"/>
              <a:gd name="T3" fmla="*/ 1114654 h 1170887"/>
              <a:gd name="T4" fmla="*/ 743172 w 968375"/>
              <a:gd name="T5" fmla="*/ 975945 h 1170887"/>
              <a:gd name="T6" fmla="*/ 791966 w 968375"/>
              <a:gd name="T7" fmla="*/ 998438 h 1170887"/>
              <a:gd name="T8" fmla="*/ 416627 w 968375"/>
              <a:gd name="T9" fmla="*/ 1170887 h 1170887"/>
              <a:gd name="T10" fmla="*/ 33780 w 968375"/>
              <a:gd name="T11" fmla="*/ 990941 h 1170887"/>
              <a:gd name="T12" fmla="*/ 86328 w 968375"/>
              <a:gd name="T13" fmla="*/ 968447 h 1170887"/>
              <a:gd name="T14" fmla="*/ 870787 w 968375"/>
              <a:gd name="T15" fmla="*/ 619801 h 1170887"/>
              <a:gd name="T16" fmla="*/ 968375 w 968375"/>
              <a:gd name="T17" fmla="*/ 739765 h 1170887"/>
              <a:gd name="T18" fmla="*/ 844513 w 968375"/>
              <a:gd name="T19" fmla="*/ 863478 h 1170887"/>
              <a:gd name="T20" fmla="*/ 799473 w 968375"/>
              <a:gd name="T21" fmla="*/ 855981 h 1170887"/>
              <a:gd name="T22" fmla="*/ 829500 w 968375"/>
              <a:gd name="T23" fmla="*/ 807245 h 1170887"/>
              <a:gd name="T24" fmla="*/ 844513 w 968375"/>
              <a:gd name="T25" fmla="*/ 810994 h 1170887"/>
              <a:gd name="T26" fmla="*/ 912074 w 968375"/>
              <a:gd name="T27" fmla="*/ 739765 h 1170887"/>
              <a:gd name="T28" fmla="*/ 867034 w 968375"/>
              <a:gd name="T29" fmla="*/ 676034 h 1170887"/>
              <a:gd name="T30" fmla="*/ 870787 w 968375"/>
              <a:gd name="T31" fmla="*/ 619801 h 1170887"/>
              <a:gd name="T32" fmla="*/ 821993 w 968375"/>
              <a:gd name="T33" fmla="*/ 537325 h 1170887"/>
              <a:gd name="T34" fmla="*/ 829500 w 968375"/>
              <a:gd name="T35" fmla="*/ 612303 h 1170887"/>
              <a:gd name="T36" fmla="*/ 416627 w 968375"/>
              <a:gd name="T37" fmla="*/ 1024681 h 1170887"/>
              <a:gd name="T38" fmla="*/ 0 w 968375"/>
              <a:gd name="T39" fmla="*/ 612303 h 1170887"/>
              <a:gd name="T40" fmla="*/ 7507 w 968375"/>
              <a:gd name="T41" fmla="*/ 544823 h 1170887"/>
              <a:gd name="T42" fmla="*/ 416627 w 968375"/>
              <a:gd name="T43" fmla="*/ 758510 h 1170887"/>
              <a:gd name="T44" fmla="*/ 821993 w 968375"/>
              <a:gd name="T45" fmla="*/ 544823 h 1170887"/>
              <a:gd name="T46" fmla="*/ 821993 w 968375"/>
              <a:gd name="T47" fmla="*/ 537325 h 1170887"/>
              <a:gd name="T48" fmla="*/ 416627 w 968375"/>
              <a:gd name="T49" fmla="*/ 372374 h 1170887"/>
              <a:gd name="T50" fmla="*/ 776952 w 968375"/>
              <a:gd name="T51" fmla="*/ 544823 h 1170887"/>
              <a:gd name="T52" fmla="*/ 773199 w 968375"/>
              <a:gd name="T53" fmla="*/ 571065 h 1170887"/>
              <a:gd name="T54" fmla="*/ 416627 w 968375"/>
              <a:gd name="T55" fmla="*/ 451101 h 1170887"/>
              <a:gd name="T56" fmla="*/ 56301 w 968375"/>
              <a:gd name="T57" fmla="*/ 571065 h 1170887"/>
              <a:gd name="T58" fmla="*/ 52547 w 968375"/>
              <a:gd name="T59" fmla="*/ 544823 h 1170887"/>
              <a:gd name="T60" fmla="*/ 416627 w 968375"/>
              <a:gd name="T61" fmla="*/ 372374 h 1170887"/>
              <a:gd name="T62" fmla="*/ 543902 w 968375"/>
              <a:gd name="T63" fmla="*/ 62096 h 1170887"/>
              <a:gd name="T64" fmla="*/ 554238 w 968375"/>
              <a:gd name="T65" fmla="*/ 372576 h 1170887"/>
              <a:gd name="T66" fmla="*/ 543902 w 968375"/>
              <a:gd name="T67" fmla="*/ 62096 h 1170887"/>
              <a:gd name="T68" fmla="*/ 275155 w 968375"/>
              <a:gd name="T69" fmla="*/ 41398 h 1170887"/>
              <a:gd name="T70" fmla="*/ 285491 w 968375"/>
              <a:gd name="T71" fmla="*/ 351878 h 1170887"/>
              <a:gd name="T72" fmla="*/ 275155 w 968375"/>
              <a:gd name="T73" fmla="*/ 41398 h 1170887"/>
              <a:gd name="T74" fmla="*/ 409528 w 968375"/>
              <a:gd name="T75" fmla="*/ 0 h 1170887"/>
              <a:gd name="T76" fmla="*/ 419865 w 968375"/>
              <a:gd name="T77" fmla="*/ 310480 h 1170887"/>
              <a:gd name="T78" fmla="*/ 409528 w 968375"/>
              <a:gd name="T79" fmla="*/ 0 h 1170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68375" h="1170887">
                <a:moveTo>
                  <a:pt x="86328" y="968447"/>
                </a:moveTo>
                <a:cubicBezTo>
                  <a:pt x="120108" y="1054672"/>
                  <a:pt x="258984" y="1114654"/>
                  <a:pt x="416627" y="1114654"/>
                </a:cubicBezTo>
                <a:cubicBezTo>
                  <a:pt x="566762" y="1114654"/>
                  <a:pt x="701884" y="1058421"/>
                  <a:pt x="743172" y="975945"/>
                </a:cubicBezTo>
                <a:cubicBezTo>
                  <a:pt x="791966" y="998438"/>
                  <a:pt x="791966" y="998438"/>
                  <a:pt x="791966" y="998438"/>
                </a:cubicBezTo>
                <a:cubicBezTo>
                  <a:pt x="743172" y="1103407"/>
                  <a:pt x="589283" y="1170887"/>
                  <a:pt x="416627" y="1170887"/>
                </a:cubicBezTo>
                <a:cubicBezTo>
                  <a:pt x="236464" y="1170887"/>
                  <a:pt x="78821" y="1095909"/>
                  <a:pt x="33780" y="990941"/>
                </a:cubicBezTo>
                <a:cubicBezTo>
                  <a:pt x="86328" y="968447"/>
                  <a:pt x="86328" y="968447"/>
                  <a:pt x="86328" y="968447"/>
                </a:cubicBezTo>
                <a:close/>
                <a:moveTo>
                  <a:pt x="870787" y="619801"/>
                </a:moveTo>
                <a:cubicBezTo>
                  <a:pt x="927088" y="634796"/>
                  <a:pt x="968375" y="683532"/>
                  <a:pt x="968375" y="739765"/>
                </a:cubicBezTo>
                <a:cubicBezTo>
                  <a:pt x="968375" y="810994"/>
                  <a:pt x="912074" y="863478"/>
                  <a:pt x="844513" y="863478"/>
                </a:cubicBezTo>
                <a:cubicBezTo>
                  <a:pt x="829500" y="863478"/>
                  <a:pt x="814486" y="863478"/>
                  <a:pt x="799473" y="855981"/>
                </a:cubicBezTo>
                <a:cubicBezTo>
                  <a:pt x="810733" y="840985"/>
                  <a:pt x="821993" y="822241"/>
                  <a:pt x="829500" y="807245"/>
                </a:cubicBezTo>
                <a:cubicBezTo>
                  <a:pt x="833253" y="807245"/>
                  <a:pt x="840760" y="810994"/>
                  <a:pt x="844513" y="810994"/>
                </a:cubicBezTo>
                <a:cubicBezTo>
                  <a:pt x="882047" y="810994"/>
                  <a:pt x="912074" y="777254"/>
                  <a:pt x="912074" y="739765"/>
                </a:cubicBezTo>
                <a:cubicBezTo>
                  <a:pt x="912074" y="713523"/>
                  <a:pt x="893307" y="687281"/>
                  <a:pt x="867034" y="676034"/>
                </a:cubicBezTo>
                <a:cubicBezTo>
                  <a:pt x="870787" y="661038"/>
                  <a:pt x="870787" y="642294"/>
                  <a:pt x="870787" y="619801"/>
                </a:cubicBezTo>
                <a:close/>
                <a:moveTo>
                  <a:pt x="821993" y="537325"/>
                </a:moveTo>
                <a:cubicBezTo>
                  <a:pt x="825746" y="556070"/>
                  <a:pt x="829500" y="582312"/>
                  <a:pt x="829500" y="612303"/>
                </a:cubicBezTo>
                <a:cubicBezTo>
                  <a:pt x="829500" y="840985"/>
                  <a:pt x="645584" y="1024681"/>
                  <a:pt x="416627" y="1024681"/>
                </a:cubicBezTo>
                <a:cubicBezTo>
                  <a:pt x="187669" y="1024681"/>
                  <a:pt x="0" y="840985"/>
                  <a:pt x="0" y="612303"/>
                </a:cubicBezTo>
                <a:cubicBezTo>
                  <a:pt x="0" y="586061"/>
                  <a:pt x="3753" y="563567"/>
                  <a:pt x="7507" y="544823"/>
                </a:cubicBezTo>
                <a:cubicBezTo>
                  <a:pt x="7507" y="664787"/>
                  <a:pt x="187669" y="758510"/>
                  <a:pt x="416627" y="758510"/>
                </a:cubicBezTo>
                <a:cubicBezTo>
                  <a:pt x="641830" y="758510"/>
                  <a:pt x="821993" y="664787"/>
                  <a:pt x="821993" y="544823"/>
                </a:cubicBezTo>
                <a:cubicBezTo>
                  <a:pt x="821993" y="541074"/>
                  <a:pt x="821993" y="541074"/>
                  <a:pt x="821993" y="537325"/>
                </a:cubicBezTo>
                <a:close/>
                <a:moveTo>
                  <a:pt x="416627" y="372374"/>
                </a:moveTo>
                <a:cubicBezTo>
                  <a:pt x="611803" y="372374"/>
                  <a:pt x="776952" y="451101"/>
                  <a:pt x="776952" y="544823"/>
                </a:cubicBezTo>
                <a:cubicBezTo>
                  <a:pt x="776952" y="556070"/>
                  <a:pt x="776952" y="563567"/>
                  <a:pt x="773199" y="571065"/>
                </a:cubicBezTo>
                <a:cubicBezTo>
                  <a:pt x="716898" y="499836"/>
                  <a:pt x="578023" y="451101"/>
                  <a:pt x="416627" y="451101"/>
                </a:cubicBezTo>
                <a:cubicBezTo>
                  <a:pt x="251477" y="451101"/>
                  <a:pt x="112601" y="499836"/>
                  <a:pt x="56301" y="571065"/>
                </a:cubicBezTo>
                <a:cubicBezTo>
                  <a:pt x="52547" y="563567"/>
                  <a:pt x="52547" y="556070"/>
                  <a:pt x="52547" y="544823"/>
                </a:cubicBezTo>
                <a:cubicBezTo>
                  <a:pt x="52547" y="451101"/>
                  <a:pt x="217696" y="372374"/>
                  <a:pt x="416627" y="372374"/>
                </a:cubicBezTo>
                <a:close/>
                <a:moveTo>
                  <a:pt x="543902" y="62096"/>
                </a:moveTo>
                <a:cubicBezTo>
                  <a:pt x="636930" y="186288"/>
                  <a:pt x="492220" y="196637"/>
                  <a:pt x="554238" y="372576"/>
                </a:cubicBezTo>
                <a:cubicBezTo>
                  <a:pt x="409528" y="155240"/>
                  <a:pt x="585248" y="196637"/>
                  <a:pt x="543902" y="62096"/>
                </a:cubicBezTo>
                <a:close/>
                <a:moveTo>
                  <a:pt x="275155" y="41398"/>
                </a:moveTo>
                <a:cubicBezTo>
                  <a:pt x="368183" y="175939"/>
                  <a:pt x="223472" y="175939"/>
                  <a:pt x="285491" y="351878"/>
                </a:cubicBezTo>
                <a:cubicBezTo>
                  <a:pt x="140780" y="144891"/>
                  <a:pt x="316500" y="186288"/>
                  <a:pt x="275155" y="41398"/>
                </a:cubicBezTo>
                <a:close/>
                <a:moveTo>
                  <a:pt x="409528" y="0"/>
                </a:moveTo>
                <a:cubicBezTo>
                  <a:pt x="502556" y="124192"/>
                  <a:pt x="357846" y="134542"/>
                  <a:pt x="419865" y="310480"/>
                </a:cubicBezTo>
                <a:cubicBezTo>
                  <a:pt x="275155" y="103493"/>
                  <a:pt x="450874" y="144891"/>
                  <a:pt x="409528" y="0"/>
                </a:cubicBezTo>
                <a:close/>
              </a:path>
            </a:pathLst>
          </a:custGeom>
          <a:solidFill>
            <a:srgbClr val="FF85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54014" y="2834624"/>
            <a:ext cx="4638007" cy="958939"/>
          </a:xfrm>
        </p:spPr>
        <p:txBody>
          <a:bodyPr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B1ABD5F9-081B-4062-9F80-0E315FE959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E184178-5E95-48FE-8FA5-5746B7790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5F9-081B-4062-9F80-0E315FE959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4178-5E95-48FE-8FA5-5746B7790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0" y="83126"/>
            <a:ext cx="12192000" cy="677487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5F9-081B-4062-9F80-0E315FE959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4178-5E95-48FE-8FA5-5746B7790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329706" y="1055077"/>
            <a:ext cx="1024094" cy="512188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1055077"/>
            <a:ext cx="9411119" cy="512188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5F9-081B-4062-9F80-0E315FE959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4178-5E95-48FE-8FA5-5746B7790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387831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092203"/>
            <a:ext cx="10515600" cy="674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BD5F9-081B-4062-9F80-0E315FE959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84178-5E95-48FE-8FA5-5746B77908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gradFill>
            <a:gsLst>
              <a:gs pos="100000">
                <a:schemeClr val="accent2">
                  <a:lumMod val="75000"/>
                </a:schemeClr>
              </a:gs>
              <a:gs pos="60000">
                <a:schemeClr val="accent1"/>
              </a:gs>
              <a:gs pos="0">
                <a:schemeClr val="accent3"/>
              </a:gs>
            </a:gsLst>
            <a:path path="circle">
              <a:fillToRect l="50000" t="50000" r="50000" b="50000"/>
            </a:path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50000"/>
          </a:schemeClr>
        </a:buClr>
        <a:buFont typeface="Wingdings" panose="05000000000000000000" pitchFamily="2" charset="2"/>
        <a:buChar char="n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4.xml"/><Relationship Id="rId6" Type="http://schemas.openxmlformats.org/officeDocument/2006/relationships/tags" Target="../tags/tag65.xml"/><Relationship Id="rId5" Type="http://schemas.openxmlformats.org/officeDocument/2006/relationships/image" Target="../media/image11.jpeg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67.xml"/><Relationship Id="rId2" Type="http://schemas.openxmlformats.org/officeDocument/2006/relationships/image" Target="../media/image12.jpeg"/><Relationship Id="rId1" Type="http://schemas.openxmlformats.org/officeDocument/2006/relationships/tags" Target="../tags/tag6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68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cn.vuejs.org/" TargetMode="External"/><Relationship Id="rId31" Type="http://schemas.openxmlformats.org/officeDocument/2006/relationships/notesSlide" Target="../notesSlides/notesSlide13.xml"/><Relationship Id="rId30" Type="http://schemas.openxmlformats.org/officeDocument/2006/relationships/slideLayout" Target="../slideLayouts/slideLayout5.xml"/><Relationship Id="rId3" Type="http://schemas.openxmlformats.org/officeDocument/2006/relationships/image" Target="../media/image15.png"/><Relationship Id="rId29" Type="http://schemas.openxmlformats.org/officeDocument/2006/relationships/tags" Target="../tags/tag89.xml"/><Relationship Id="rId28" Type="http://schemas.openxmlformats.org/officeDocument/2006/relationships/tags" Target="../tags/tag88.xml"/><Relationship Id="rId27" Type="http://schemas.openxmlformats.org/officeDocument/2006/relationships/tags" Target="../tags/tag87.xml"/><Relationship Id="rId26" Type="http://schemas.openxmlformats.org/officeDocument/2006/relationships/tags" Target="../tags/tag86.xml"/><Relationship Id="rId25" Type="http://schemas.openxmlformats.org/officeDocument/2006/relationships/image" Target="../media/image20.png"/><Relationship Id="rId24" Type="http://schemas.openxmlformats.org/officeDocument/2006/relationships/tags" Target="../tags/tag85.xml"/><Relationship Id="rId23" Type="http://schemas.openxmlformats.org/officeDocument/2006/relationships/tags" Target="../tags/tag84.xml"/><Relationship Id="rId22" Type="http://schemas.openxmlformats.org/officeDocument/2006/relationships/tags" Target="../tags/tag83.xml"/><Relationship Id="rId21" Type="http://schemas.openxmlformats.org/officeDocument/2006/relationships/tags" Target="../tags/tag82.xml"/><Relationship Id="rId20" Type="http://schemas.openxmlformats.org/officeDocument/2006/relationships/tags" Target="../tags/tag81.xml"/><Relationship Id="rId2" Type="http://schemas.openxmlformats.org/officeDocument/2006/relationships/image" Target="../media/image14.png"/><Relationship Id="rId19" Type="http://schemas.openxmlformats.org/officeDocument/2006/relationships/tags" Target="../tags/tag80.xml"/><Relationship Id="rId18" Type="http://schemas.openxmlformats.org/officeDocument/2006/relationships/image" Target="../media/image19.png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image" Target="../media/image18.png"/><Relationship Id="rId10" Type="http://schemas.openxmlformats.org/officeDocument/2006/relationships/tags" Target="../tags/tag73.xml"/><Relationship Id="rId1" Type="http://schemas.openxmlformats.org/officeDocument/2006/relationships/tags" Target="../tags/tag69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95.xml"/><Relationship Id="rId4" Type="http://schemas.openxmlformats.org/officeDocument/2006/relationships/image" Target="../media/image21.png"/><Relationship Id="rId3" Type="http://schemas.openxmlformats.org/officeDocument/2006/relationships/hyperlink" Target="https://www.npmjs.com/" TargetMode="Externa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98.xml"/><Relationship Id="rId3" Type="http://schemas.openxmlformats.org/officeDocument/2006/relationships/image" Target="../media/image22.jpeg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01.xml"/><Relationship Id="rId3" Type="http://schemas.openxmlformats.org/officeDocument/2006/relationships/image" Target="../media/image22.jpeg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104.xml"/><Relationship Id="rId4" Type="http://schemas.openxmlformats.org/officeDocument/2006/relationships/image" Target="../media/image23.png"/><Relationship Id="rId3" Type="http://schemas.openxmlformats.org/officeDocument/2006/relationships/hyperlink" Target="https://npm.taobao.org/" TargetMode="Externa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8.xml"/><Relationship Id="rId7" Type="http://schemas.openxmlformats.org/officeDocument/2006/relationships/tags" Target="../tags/tag9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jpeg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0" Type="http://schemas.openxmlformats.org/officeDocument/2006/relationships/notesSlide" Target="../notesSlides/notesSlide2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110.xml"/><Relationship Id="rId4" Type="http://schemas.openxmlformats.org/officeDocument/2006/relationships/image" Target="../media/image24.png"/><Relationship Id="rId3" Type="http://schemas.openxmlformats.org/officeDocument/2006/relationships/hyperlink" Target="https://github.com/vuejs/vue-cli#official-templates" TargetMode="External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13.xml"/><Relationship Id="rId3" Type="http://schemas.openxmlformats.org/officeDocument/2006/relationships/image" Target="../media/image25.jpeg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16.xml"/><Relationship Id="rId3" Type="http://schemas.openxmlformats.org/officeDocument/2006/relationships/image" Target="../media/image26.jpeg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0" Type="http://schemas.openxmlformats.org/officeDocument/2006/relationships/notesSlide" Target="../notesSlides/notesSlide24.xml"/><Relationship Id="rId3" Type="http://schemas.openxmlformats.org/officeDocument/2006/relationships/tags" Target="../tags/tag122.xml"/><Relationship Id="rId29" Type="http://schemas.openxmlformats.org/officeDocument/2006/relationships/slideLayout" Target="../slideLayouts/slideLayout5.xml"/><Relationship Id="rId28" Type="http://schemas.openxmlformats.org/officeDocument/2006/relationships/tags" Target="../tags/tag147.xml"/><Relationship Id="rId27" Type="http://schemas.openxmlformats.org/officeDocument/2006/relationships/tags" Target="../tags/tag146.xml"/><Relationship Id="rId26" Type="http://schemas.openxmlformats.org/officeDocument/2006/relationships/tags" Target="../tags/tag145.xml"/><Relationship Id="rId25" Type="http://schemas.openxmlformats.org/officeDocument/2006/relationships/tags" Target="../tags/tag144.xml"/><Relationship Id="rId24" Type="http://schemas.openxmlformats.org/officeDocument/2006/relationships/tags" Target="../tags/tag143.xml"/><Relationship Id="rId23" Type="http://schemas.openxmlformats.org/officeDocument/2006/relationships/tags" Target="../tags/tag142.xml"/><Relationship Id="rId22" Type="http://schemas.openxmlformats.org/officeDocument/2006/relationships/tags" Target="../tags/tag141.xml"/><Relationship Id="rId21" Type="http://schemas.openxmlformats.org/officeDocument/2006/relationships/tags" Target="../tags/tag140.xml"/><Relationship Id="rId20" Type="http://schemas.openxmlformats.org/officeDocument/2006/relationships/tags" Target="../tags/tag139.xml"/><Relationship Id="rId2" Type="http://schemas.openxmlformats.org/officeDocument/2006/relationships/tags" Target="../tags/tag121.xml"/><Relationship Id="rId19" Type="http://schemas.openxmlformats.org/officeDocument/2006/relationships/tags" Target="../tags/tag138.xml"/><Relationship Id="rId18" Type="http://schemas.openxmlformats.org/officeDocument/2006/relationships/tags" Target="../tags/tag137.xml"/><Relationship Id="rId17" Type="http://schemas.openxmlformats.org/officeDocument/2006/relationships/tags" Target="../tags/tag136.xml"/><Relationship Id="rId16" Type="http://schemas.openxmlformats.org/officeDocument/2006/relationships/tags" Target="../tags/tag135.xml"/><Relationship Id="rId15" Type="http://schemas.openxmlformats.org/officeDocument/2006/relationships/tags" Target="../tags/tag134.xml"/><Relationship Id="rId14" Type="http://schemas.openxmlformats.org/officeDocument/2006/relationships/tags" Target="../tags/tag133.xml"/><Relationship Id="rId13" Type="http://schemas.openxmlformats.org/officeDocument/2006/relationships/tags" Target="../tags/tag132.xml"/><Relationship Id="rId12" Type="http://schemas.openxmlformats.org/officeDocument/2006/relationships/tags" Target="../tags/tag13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tags" Target="../tags/tag120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3" Type="http://schemas.openxmlformats.org/officeDocument/2006/relationships/notesSlide" Target="../notesSlides/notesSlide25.xml"/><Relationship Id="rId22" Type="http://schemas.openxmlformats.org/officeDocument/2006/relationships/slideLayout" Target="../slideLayouts/slideLayout5.xml"/><Relationship Id="rId21" Type="http://schemas.openxmlformats.org/officeDocument/2006/relationships/tags" Target="../tags/tag168.xml"/><Relationship Id="rId20" Type="http://schemas.openxmlformats.org/officeDocument/2006/relationships/tags" Target="../tags/tag167.xml"/><Relationship Id="rId2" Type="http://schemas.openxmlformats.org/officeDocument/2006/relationships/tags" Target="../tags/tag149.xml"/><Relationship Id="rId19" Type="http://schemas.openxmlformats.org/officeDocument/2006/relationships/tags" Target="../tags/tag166.xml"/><Relationship Id="rId18" Type="http://schemas.openxmlformats.org/officeDocument/2006/relationships/tags" Target="../tags/tag165.xml"/><Relationship Id="rId17" Type="http://schemas.openxmlformats.org/officeDocument/2006/relationships/tags" Target="../tags/tag164.xml"/><Relationship Id="rId16" Type="http://schemas.openxmlformats.org/officeDocument/2006/relationships/tags" Target="../tags/tag163.xml"/><Relationship Id="rId15" Type="http://schemas.openxmlformats.org/officeDocument/2006/relationships/tags" Target="../tags/tag162.xml"/><Relationship Id="rId14" Type="http://schemas.openxmlformats.org/officeDocument/2006/relationships/tags" Target="../tags/tag161.xml"/><Relationship Id="rId13" Type="http://schemas.openxmlformats.org/officeDocument/2006/relationships/tags" Target="../tags/tag160.xml"/><Relationship Id="rId12" Type="http://schemas.openxmlformats.org/officeDocument/2006/relationships/tags" Target="../tags/tag159.xml"/><Relationship Id="rId11" Type="http://schemas.openxmlformats.org/officeDocument/2006/relationships/tags" Target="../tags/tag158.xml"/><Relationship Id="rId10" Type="http://schemas.openxmlformats.org/officeDocument/2006/relationships/tags" Target="../tags/tag157.xml"/><Relationship Id="rId1" Type="http://schemas.openxmlformats.org/officeDocument/2006/relationships/tags" Target="../tags/tag148.xml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178.xml"/><Relationship Id="rId4" Type="http://schemas.openxmlformats.org/officeDocument/2006/relationships/tags" Target="../tags/tag177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tags" Target="../tags/tag179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84.xml"/><Relationship Id="rId3" Type="http://schemas.openxmlformats.org/officeDocument/2006/relationships/image" Target="../media/image27.png"/><Relationship Id="rId2" Type="http://schemas.openxmlformats.org/officeDocument/2006/relationships/tags" Target="../tags/tag183.xml"/><Relationship Id="rId1" Type="http://schemas.openxmlformats.org/officeDocument/2006/relationships/tags" Target="../tags/tag18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8.xml"/><Relationship Id="rId7" Type="http://schemas.openxmlformats.org/officeDocument/2006/relationships/tags" Target="../tags/tag13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GIF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0" Type="http://schemas.openxmlformats.org/officeDocument/2006/relationships/notesSlide" Target="../notesSlides/notesSlide3.xml"/><Relationship Id="rId1" Type="http://schemas.openxmlformats.org/officeDocument/2006/relationships/tags" Target="../tags/tag10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87.xml"/><Relationship Id="rId3" Type="http://schemas.openxmlformats.org/officeDocument/2006/relationships/image" Target="../media/image28.png"/><Relationship Id="rId2" Type="http://schemas.openxmlformats.org/officeDocument/2006/relationships/tags" Target="../tags/tag186.xml"/><Relationship Id="rId1" Type="http://schemas.openxmlformats.org/officeDocument/2006/relationships/tags" Target="../tags/tag185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90.xml"/><Relationship Id="rId3" Type="http://schemas.openxmlformats.org/officeDocument/2006/relationships/image" Target="../media/image29.png"/><Relationship Id="rId2" Type="http://schemas.openxmlformats.org/officeDocument/2006/relationships/tags" Target="../tags/tag189.xml"/><Relationship Id="rId1" Type="http://schemas.openxmlformats.org/officeDocument/2006/relationships/tags" Target="../tags/tag188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2.xml"/><Relationship Id="rId8" Type="http://schemas.openxmlformats.org/officeDocument/2006/relationships/slideLayout" Target="../slideLayouts/slideLayout8.xml"/><Relationship Id="rId7" Type="http://schemas.openxmlformats.org/officeDocument/2006/relationships/tags" Target="../tags/tag19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tags" Target="../tags/tag192.xml"/><Relationship Id="rId1" Type="http://schemas.openxmlformats.org/officeDocument/2006/relationships/tags" Target="../tags/tag191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tags" Target="../tags/tag194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206.xml"/><Relationship Id="rId8" Type="http://schemas.openxmlformats.org/officeDocument/2006/relationships/tags" Target="../tags/tag205.xml"/><Relationship Id="rId7" Type="http://schemas.openxmlformats.org/officeDocument/2006/relationships/tags" Target="../tags/tag204.xml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4" Type="http://schemas.openxmlformats.org/officeDocument/2006/relationships/tags" Target="../tags/tag201.xml"/><Relationship Id="rId3" Type="http://schemas.openxmlformats.org/officeDocument/2006/relationships/tags" Target="../tags/tag200.xml"/><Relationship Id="rId23" Type="http://schemas.openxmlformats.org/officeDocument/2006/relationships/notesSlide" Target="../notesSlides/notesSlide34.xml"/><Relationship Id="rId22" Type="http://schemas.openxmlformats.org/officeDocument/2006/relationships/slideLayout" Target="../slideLayouts/slideLayout5.xml"/><Relationship Id="rId21" Type="http://schemas.openxmlformats.org/officeDocument/2006/relationships/tags" Target="../tags/tag218.xml"/><Relationship Id="rId20" Type="http://schemas.openxmlformats.org/officeDocument/2006/relationships/tags" Target="../tags/tag217.xml"/><Relationship Id="rId2" Type="http://schemas.openxmlformats.org/officeDocument/2006/relationships/tags" Target="../tags/tag199.xml"/><Relationship Id="rId19" Type="http://schemas.openxmlformats.org/officeDocument/2006/relationships/tags" Target="../tags/tag216.xml"/><Relationship Id="rId18" Type="http://schemas.openxmlformats.org/officeDocument/2006/relationships/tags" Target="../tags/tag215.xml"/><Relationship Id="rId17" Type="http://schemas.openxmlformats.org/officeDocument/2006/relationships/tags" Target="../tags/tag214.xml"/><Relationship Id="rId16" Type="http://schemas.openxmlformats.org/officeDocument/2006/relationships/tags" Target="../tags/tag213.xml"/><Relationship Id="rId15" Type="http://schemas.openxmlformats.org/officeDocument/2006/relationships/tags" Target="../tags/tag212.xml"/><Relationship Id="rId14" Type="http://schemas.openxmlformats.org/officeDocument/2006/relationships/tags" Target="../tags/tag211.xml"/><Relationship Id="rId13" Type="http://schemas.openxmlformats.org/officeDocument/2006/relationships/tags" Target="../tags/tag210.xml"/><Relationship Id="rId12" Type="http://schemas.openxmlformats.org/officeDocument/2006/relationships/tags" Target="../tags/tag209.xml"/><Relationship Id="rId11" Type="http://schemas.openxmlformats.org/officeDocument/2006/relationships/tags" Target="../tags/tag208.xml"/><Relationship Id="rId10" Type="http://schemas.openxmlformats.org/officeDocument/2006/relationships/tags" Target="../tags/tag207.xml"/><Relationship Id="rId1" Type="http://schemas.openxmlformats.org/officeDocument/2006/relationships/tags" Target="../tags/tag198.xml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221.xml"/><Relationship Id="rId3" Type="http://schemas.openxmlformats.org/officeDocument/2006/relationships/tags" Target="../tags/tag220.xml"/><Relationship Id="rId2" Type="http://schemas.openxmlformats.org/officeDocument/2006/relationships/image" Target="../media/image34.png"/><Relationship Id="rId1" Type="http://schemas.openxmlformats.org/officeDocument/2006/relationships/tags" Target="../tags/tag219.xml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224.xml"/><Relationship Id="rId3" Type="http://schemas.openxmlformats.org/officeDocument/2006/relationships/tags" Target="../tags/tag223.xml"/><Relationship Id="rId2" Type="http://schemas.openxmlformats.org/officeDocument/2006/relationships/image" Target="../media/image35.png"/><Relationship Id="rId1" Type="http://schemas.openxmlformats.org/officeDocument/2006/relationships/tags" Target="../tags/tag22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7.x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22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tags" Target="../tags/tag226.xml"/><Relationship Id="rId1" Type="http://schemas.openxmlformats.org/officeDocument/2006/relationships/tags" Target="../tags/tag225.xml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30.xml"/><Relationship Id="rId3" Type="http://schemas.openxmlformats.org/officeDocument/2006/relationships/image" Target="../media/image39.png"/><Relationship Id="rId2" Type="http://schemas.openxmlformats.org/officeDocument/2006/relationships/tags" Target="../tags/tag229.xml"/><Relationship Id="rId1" Type="http://schemas.openxmlformats.org/officeDocument/2006/relationships/tags" Target="../tags/tag228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9.xml"/><Relationship Id="rId8" Type="http://schemas.openxmlformats.org/officeDocument/2006/relationships/slideLayout" Target="../slideLayouts/slideLayout8.xml"/><Relationship Id="rId7" Type="http://schemas.openxmlformats.org/officeDocument/2006/relationships/tags" Target="../tags/tag23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tags" Target="../tags/tag232.xml"/><Relationship Id="rId1" Type="http://schemas.openxmlformats.org/officeDocument/2006/relationships/tags" Target="../tags/tag23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tags" Target="../tags/tag17.xml"/><Relationship Id="rId7" Type="http://schemas.openxmlformats.org/officeDocument/2006/relationships/image" Target="../media/image8.png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png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1" Type="http://schemas.openxmlformats.org/officeDocument/2006/relationships/notesSlide" Target="../notesSlides/notesSlide4.xml"/><Relationship Id="rId10" Type="http://schemas.openxmlformats.org/officeDocument/2006/relationships/vmlDrawing" Target="../drawings/vmlDrawing3.vml"/><Relationship Id="rId1" Type="http://schemas.openxmlformats.org/officeDocument/2006/relationships/tags" Target="../tags/tag14.xml"/></Relationships>
</file>

<file path=ppt/slides/_rels/slide4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236.xml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tags" Target="../tags/tag235.xml"/><Relationship Id="rId1" Type="http://schemas.openxmlformats.org/officeDocument/2006/relationships/tags" Target="../tags/tag234.xml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239.xml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tags" Target="../tags/tag238.xml"/><Relationship Id="rId1" Type="http://schemas.openxmlformats.org/officeDocument/2006/relationships/tags" Target="../tags/tag237.xml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2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242.xml"/><Relationship Id="rId3" Type="http://schemas.openxmlformats.org/officeDocument/2006/relationships/image" Target="../media/image48.png"/><Relationship Id="rId2" Type="http://schemas.openxmlformats.org/officeDocument/2006/relationships/tags" Target="../tags/tag241.xml"/><Relationship Id="rId1" Type="http://schemas.openxmlformats.org/officeDocument/2006/relationships/tags" Target="../tags/tag240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48.xml"/><Relationship Id="rId3" Type="http://schemas.openxmlformats.org/officeDocument/2006/relationships/image" Target="../media/image49.png"/><Relationship Id="rId2" Type="http://schemas.openxmlformats.org/officeDocument/2006/relationships/tags" Target="../tags/tag247.xml"/><Relationship Id="rId1" Type="http://schemas.openxmlformats.org/officeDocument/2006/relationships/tags" Target="../tags/tag246.xml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5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51.xml"/><Relationship Id="rId3" Type="http://schemas.openxmlformats.org/officeDocument/2006/relationships/image" Target="../media/image50.png"/><Relationship Id="rId2" Type="http://schemas.openxmlformats.org/officeDocument/2006/relationships/tags" Target="../tags/tag250.xml"/><Relationship Id="rId1" Type="http://schemas.openxmlformats.org/officeDocument/2006/relationships/tags" Target="../tags/tag249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253.xml"/><Relationship Id="rId1" Type="http://schemas.openxmlformats.org/officeDocument/2006/relationships/tags" Target="../tags/tag252.xml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56.xml"/><Relationship Id="rId3" Type="http://schemas.openxmlformats.org/officeDocument/2006/relationships/image" Target="../media/image51.png"/><Relationship Id="rId2" Type="http://schemas.openxmlformats.org/officeDocument/2006/relationships/tags" Target="../tags/tag255.xml"/><Relationship Id="rId1" Type="http://schemas.openxmlformats.org/officeDocument/2006/relationships/tags" Target="../tags/tag254.xml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8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" Type="http://schemas.openxmlformats.org/officeDocument/2006/relationships/tags" Target="../tags/tag26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268.xml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tags" Target="../tags/tag267.xml"/><Relationship Id="rId1" Type="http://schemas.openxmlformats.org/officeDocument/2006/relationships/tags" Target="../tags/tag266.xml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2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70.xml"/><Relationship Id="rId1" Type="http://schemas.openxmlformats.org/officeDocument/2006/relationships/tags" Target="../tags/tag26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0" Type="http://schemas.openxmlformats.org/officeDocument/2006/relationships/notesSlide" Target="../notesSlides/notesSlide6.xml"/><Relationship Id="rId3" Type="http://schemas.openxmlformats.org/officeDocument/2006/relationships/tags" Target="../tags/tag26.xml"/><Relationship Id="rId29" Type="http://schemas.openxmlformats.org/officeDocument/2006/relationships/slideLayout" Target="../slideLayouts/slideLayout5.xml"/><Relationship Id="rId28" Type="http://schemas.openxmlformats.org/officeDocument/2006/relationships/tags" Target="../tags/tag51.xml"/><Relationship Id="rId27" Type="http://schemas.openxmlformats.org/officeDocument/2006/relationships/tags" Target="../tags/tag50.xml"/><Relationship Id="rId26" Type="http://schemas.openxmlformats.org/officeDocument/2006/relationships/tags" Target="../tags/tag49.xml"/><Relationship Id="rId25" Type="http://schemas.openxmlformats.org/officeDocument/2006/relationships/tags" Target="../tags/tag48.xml"/><Relationship Id="rId24" Type="http://schemas.openxmlformats.org/officeDocument/2006/relationships/tags" Target="../tags/tag47.xml"/><Relationship Id="rId23" Type="http://schemas.openxmlformats.org/officeDocument/2006/relationships/tags" Target="../tags/tag46.xml"/><Relationship Id="rId22" Type="http://schemas.openxmlformats.org/officeDocument/2006/relationships/tags" Target="../tags/tag45.xml"/><Relationship Id="rId21" Type="http://schemas.openxmlformats.org/officeDocument/2006/relationships/tags" Target="../tags/tag44.xml"/><Relationship Id="rId20" Type="http://schemas.openxmlformats.org/officeDocument/2006/relationships/tags" Target="../tags/tag43.xml"/><Relationship Id="rId2" Type="http://schemas.openxmlformats.org/officeDocument/2006/relationships/tags" Target="../tags/tag25.xml"/><Relationship Id="rId19" Type="http://schemas.openxmlformats.org/officeDocument/2006/relationships/tags" Target="../tags/tag42.xml"/><Relationship Id="rId18" Type="http://schemas.openxmlformats.org/officeDocument/2006/relationships/tags" Target="../tags/tag41.xml"/><Relationship Id="rId17" Type="http://schemas.openxmlformats.org/officeDocument/2006/relationships/tags" Target="../tags/tag40.xml"/><Relationship Id="rId16" Type="http://schemas.openxmlformats.org/officeDocument/2006/relationships/tags" Target="../tags/tag39.xml"/><Relationship Id="rId15" Type="http://schemas.openxmlformats.org/officeDocument/2006/relationships/tags" Target="../tags/tag38.xml"/><Relationship Id="rId14" Type="http://schemas.openxmlformats.org/officeDocument/2006/relationships/tags" Target="../tags/tag37.xml"/><Relationship Id="rId13" Type="http://schemas.openxmlformats.org/officeDocument/2006/relationships/tags" Target="../tags/tag36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55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4.xml"/><Relationship Id="rId6" Type="http://schemas.openxmlformats.org/officeDocument/2006/relationships/tags" Target="../tags/tag60.xml"/><Relationship Id="rId5" Type="http://schemas.openxmlformats.org/officeDocument/2006/relationships/image" Target="../media/image10.jpeg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Vue.js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前后端分离（上）</a:t>
            </a:r>
            <a:endParaRPr lang="zh-CN" altLang="en-US" sz="28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MVP</a:t>
            </a:r>
            <a:endParaRPr lang="en-US" altLang="zh-CN" dirty="0"/>
          </a:p>
        </p:txBody>
      </p:sp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5889470" y="1890173"/>
            <a:ext cx="654050" cy="748846"/>
            <a:chOff x="922338" y="1619704"/>
            <a:chExt cx="654050" cy="748846"/>
          </a:xfrm>
        </p:grpSpPr>
        <p:sp>
          <p:nvSpPr>
            <p:cNvPr id="10" name="椭圆 9"/>
            <p:cNvSpPr/>
            <p:nvPr>
              <p:custDataLst>
                <p:tags r:id="rId3"/>
              </p:custDataLst>
            </p:nvPr>
          </p:nvSpPr>
          <p:spPr>
            <a:xfrm>
              <a:off x="922338" y="1930400"/>
              <a:ext cx="438150" cy="438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25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>
              <p:custDataLst>
                <p:tags r:id="rId4"/>
              </p:custDataLst>
            </p:nvPr>
          </p:nvSpPr>
          <p:spPr>
            <a:xfrm>
              <a:off x="1360488" y="1619704"/>
              <a:ext cx="215900" cy="2159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 descr="C:\Users\Administrator\Desktop\work\node\vue-guide\MV2.jpgMV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645920" y="1890713"/>
            <a:ext cx="8899525" cy="40843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483873"/>
            <a:ext cx="10515600" cy="674688"/>
          </a:xfrm>
        </p:spPr>
        <p:txBody>
          <a:bodyPr/>
          <a:lstStyle/>
          <a:p>
            <a:r>
              <a:rPr lang="en-US" altLang="zh-CN" dirty="0"/>
              <a:t>MVVM</a:t>
            </a:r>
            <a:endParaRPr lang="en-US" altLang="zh-CN" dirty="0"/>
          </a:p>
        </p:txBody>
      </p:sp>
      <p:pic>
        <p:nvPicPr>
          <p:cNvPr id="5" name="图片 4" descr="MV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610" y="1158240"/>
            <a:ext cx="9542780" cy="55613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51918otl1zn4ngge0ngye.png.thum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8050" y="2414270"/>
            <a:ext cx="5295265" cy="20288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>
            <p:custDataLst>
              <p:tags r:id="rId1"/>
            </p:custDataLst>
          </p:nvPr>
        </p:nvSpPr>
        <p:spPr>
          <a:xfrm>
            <a:off x="4677591" y="399833"/>
            <a:ext cx="6922716" cy="833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3600" dirty="0">
                <a:latin typeface="+mj-lt"/>
                <a:ea typeface="+mj-ea"/>
              </a:rPr>
              <a:t>为什么是</a:t>
            </a:r>
            <a:r>
              <a:rPr lang="en-US" altLang="zh-CN" sz="3600" dirty="0">
                <a:latin typeface="+mj-lt"/>
                <a:ea typeface="+mj-ea"/>
              </a:rPr>
              <a:t>Vue.js ?</a:t>
            </a:r>
            <a:endParaRPr lang="en-US" altLang="zh-CN" sz="3600" dirty="0">
              <a:latin typeface="+mj-lt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35710" y="1252220"/>
            <a:ext cx="1313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angular 1.x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259205" y="1691640"/>
            <a:ext cx="132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vuejs</a:t>
            </a:r>
            <a:endParaRPr lang="en-US" altLang="zh-CN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440" y="1776095"/>
            <a:ext cx="3828415" cy="2857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915" y="1293495"/>
            <a:ext cx="3895090" cy="285750"/>
          </a:xfrm>
          <a:prstGeom prst="rect">
            <a:avLst/>
          </a:prstGeom>
        </p:spPr>
      </p:pic>
      <p:pic>
        <p:nvPicPr>
          <p:cNvPr id="19" name="图片 18" descr="logo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7220" y="1776095"/>
            <a:ext cx="316865" cy="316865"/>
          </a:xfrm>
          <a:prstGeom prst="rect">
            <a:avLst/>
          </a:prstGeom>
        </p:spPr>
      </p:pic>
      <p:pic>
        <p:nvPicPr>
          <p:cNvPr id="20" name="图片 19" descr="angular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7220" y="1285875"/>
            <a:ext cx="304800" cy="304800"/>
          </a:xfrm>
          <a:prstGeom prst="rect">
            <a:avLst/>
          </a:prstGeom>
        </p:spPr>
      </p:pic>
      <p:sp>
        <p:nvSpPr>
          <p:cNvPr id="21" name="矩形 1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56000" y="2447749"/>
            <a:ext cx="10080000" cy="22225"/>
          </a:xfrm>
          <a:prstGeom prst="rect">
            <a:avLst/>
          </a:prstGeom>
          <a:gradFill rotWithShape="0">
            <a:gsLst>
              <a:gs pos="0">
                <a:srgbClr val="F2F2F2"/>
              </a:gs>
              <a:gs pos="2000">
                <a:srgbClr val="F2F2F2"/>
              </a:gs>
              <a:gs pos="49628">
                <a:srgbClr val="A2A4A6"/>
              </a:gs>
              <a:gs pos="100000">
                <a:srgbClr val="F2F2F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25000" lnSpcReduction="2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/>
            <a:endParaRPr lang="zh-CN" altLang="en-US" sz="1400">
              <a:solidFill>
                <a:srgbClr val="FFFFFF"/>
              </a:solidFill>
              <a:latin typeface="+mn-lt"/>
              <a:ea typeface="+mn-ea"/>
            </a:endParaRPr>
          </a:p>
        </p:txBody>
      </p:sp>
      <p:grpSp>
        <p:nvGrpSpPr>
          <p:cNvPr id="22" name="组合 21"/>
          <p:cNvGrpSpPr/>
          <p:nvPr>
            <p:custDataLst>
              <p:tags r:id="rId8"/>
            </p:custDataLst>
          </p:nvPr>
        </p:nvGrpSpPr>
        <p:grpSpPr>
          <a:xfrm>
            <a:off x="2755699" y="2447749"/>
            <a:ext cx="1257300" cy="3709987"/>
            <a:chOff x="5467350" y="2198729"/>
            <a:chExt cx="1257300" cy="3709987"/>
          </a:xfrm>
        </p:grpSpPr>
        <p:grpSp>
          <p:nvGrpSpPr>
            <p:cNvPr id="23" name="组合 5"/>
            <p:cNvGrpSpPr/>
            <p:nvPr>
              <p:custDataLst>
                <p:tags r:id="rId9"/>
              </p:custDataLst>
            </p:nvPr>
          </p:nvGrpSpPr>
          <p:grpSpPr bwMode="auto">
            <a:xfrm>
              <a:off x="5467350" y="2198729"/>
              <a:ext cx="1257300" cy="3706812"/>
              <a:chOff x="0" y="0"/>
              <a:chExt cx="1257002" cy="3706830"/>
            </a:xfrm>
          </p:grpSpPr>
          <p:pic>
            <p:nvPicPr>
              <p:cNvPr id="3" name="任意多边形 23"/>
              <p:cNvPicPr>
                <a:picLocks noChangeArrowheads="1"/>
              </p:cNvPicPr>
              <p:nvPr>
                <p:custDataLst>
                  <p:tags r:id="rId10"/>
                </p:custDataLst>
              </p:nvPr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6283" y="1074869"/>
                <a:ext cx="1310329" cy="2657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" name="椭圆 39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582475" y="1238256"/>
                <a:ext cx="99988" cy="100012"/>
              </a:xfrm>
              <a:prstGeom prst="ellipse">
                <a:avLst/>
              </a:prstGeom>
              <a:solidFill>
                <a:srgbClr val="FFFFFF"/>
              </a:solidFill>
              <a:ln w="25400" cmpd="sng">
                <a:solidFill>
                  <a:srgbClr val="5F5F5F"/>
                </a:solidFill>
                <a:round/>
              </a:ln>
            </p:spPr>
            <p:txBody>
              <a:bodyPr lIns="68580" tIns="34290" rIns="68580" bIns="34290" anchor="ctr">
                <a:normAutofit fontScale="25000" lnSpcReduction="20000"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9pPr>
              </a:lstStyle>
              <a:p>
                <a:pPr algn="ctr" eaLnBrk="1" hangingPunct="1"/>
                <a:endParaRPr lang="zh-CN" altLang="en-US" sz="1200">
                  <a:solidFill>
                    <a:srgbClr val="FFFFFF"/>
                  </a:solidFill>
                  <a:latin typeface="+mn-lt"/>
                  <a:ea typeface="+mn-ea"/>
                </a:endParaRPr>
              </a:p>
            </p:txBody>
          </p:sp>
          <p:cxnSp>
            <p:nvCxnSpPr>
              <p:cNvPr id="27" name="直接连接符 40"/>
              <p:cNvCxnSpPr>
                <a:cxnSpLocks noChangeShapeType="1"/>
                <a:endCxn id="4" idx="0"/>
              </p:cNvCxnSpPr>
              <p:nvPr>
                <p:custDataLst>
                  <p:tags r:id="rId13"/>
                </p:custDataLst>
              </p:nvPr>
            </p:nvCxnSpPr>
            <p:spPr bwMode="auto">
              <a:xfrm>
                <a:off x="628501" y="0"/>
                <a:ext cx="4152" cy="1237872"/>
              </a:xfrm>
              <a:prstGeom prst="line">
                <a:avLst/>
              </a:prstGeom>
              <a:noFill/>
              <a:ln w="28575" cmpd="sng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4" name="矩形 19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476875" y="4041816"/>
              <a:ext cx="1238250" cy="186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dirty="0">
                  <a:solidFill>
                    <a:srgbClr val="FFFFFF"/>
                  </a:solidFill>
                  <a:latin typeface="+mn-lt"/>
                  <a:ea typeface="+mn-ea"/>
                  <a:sym typeface="+mn-ea"/>
                </a:rPr>
                <a:t>简单而灵活的界面交互库</a:t>
              </a:r>
              <a:endParaRPr lang="zh-CN" altLang="en-US" dirty="0">
                <a:solidFill>
                  <a:srgbClr val="FFFFFF"/>
                </a:solidFill>
                <a:latin typeface="+mn-lt"/>
                <a:ea typeface="+mn-ea"/>
              </a:endParaRPr>
            </a:p>
            <a:p>
              <a:pPr algn="ctr" eaLnBrk="1" hangingPunct="1">
                <a:lnSpc>
                  <a:spcPct val="130000"/>
                </a:lnSpc>
              </a:pPr>
              <a:endParaRPr lang="zh-CN" altLang="en-US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15"/>
            </p:custDataLst>
          </p:nvPr>
        </p:nvGrpSpPr>
        <p:grpSpPr>
          <a:xfrm>
            <a:off x="5467350" y="2469974"/>
            <a:ext cx="1257300" cy="3205161"/>
            <a:chOff x="5467350" y="2378246"/>
            <a:chExt cx="1257300" cy="3205161"/>
          </a:xfrm>
        </p:grpSpPr>
        <p:grpSp>
          <p:nvGrpSpPr>
            <p:cNvPr id="29" name="组合 3"/>
            <p:cNvGrpSpPr/>
            <p:nvPr>
              <p:custDataLst>
                <p:tags r:id="rId16"/>
              </p:custDataLst>
            </p:nvPr>
          </p:nvGrpSpPr>
          <p:grpSpPr bwMode="auto">
            <a:xfrm>
              <a:off x="5467350" y="2378246"/>
              <a:ext cx="1257300" cy="3190875"/>
              <a:chOff x="0" y="0"/>
              <a:chExt cx="1257002" cy="3191468"/>
            </a:xfrm>
          </p:grpSpPr>
          <p:pic>
            <p:nvPicPr>
              <p:cNvPr id="31" name="任意多边形 33"/>
              <p:cNvPicPr>
                <a:picLocks noChangeArrowheads="1"/>
              </p:cNvPicPr>
              <p:nvPr>
                <p:custDataLst>
                  <p:tags r:id="rId17"/>
                </p:custDataLst>
              </p:nvPr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5585" y="562905"/>
                <a:ext cx="1310329" cy="2658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椭圆 35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582474" y="722446"/>
                <a:ext cx="99989" cy="100032"/>
              </a:xfrm>
              <a:prstGeom prst="ellipse">
                <a:avLst/>
              </a:prstGeom>
              <a:solidFill>
                <a:srgbClr val="FFFFFF"/>
              </a:solidFill>
              <a:ln w="25400" cmpd="sng">
                <a:solidFill>
                  <a:srgbClr val="5F5F5F"/>
                </a:solidFill>
                <a:round/>
              </a:ln>
            </p:spPr>
            <p:txBody>
              <a:bodyPr lIns="68580" tIns="34290" rIns="68580" bIns="34290" anchor="ctr">
                <a:normAutofit fontScale="25000" lnSpcReduction="20000"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9pPr>
              </a:lstStyle>
              <a:p>
                <a:pPr algn="ctr" eaLnBrk="1" hangingPunct="1"/>
                <a:endParaRPr lang="zh-CN" altLang="en-US" sz="1200">
                  <a:solidFill>
                    <a:srgbClr val="FFFFFF"/>
                  </a:solidFill>
                  <a:latin typeface="+mn-lt"/>
                  <a:ea typeface="+mn-ea"/>
                </a:endParaRPr>
              </a:p>
            </p:txBody>
          </p:sp>
          <p:cxnSp>
            <p:nvCxnSpPr>
              <p:cNvPr id="33" name="直接连接符 36"/>
              <p:cNvCxnSpPr>
                <a:cxnSpLocks noChangeShapeType="1"/>
                <a:endCxn id="32" idx="0"/>
              </p:cNvCxnSpPr>
              <p:nvPr>
                <p:custDataLst>
                  <p:tags r:id="rId20"/>
                </p:custDataLst>
              </p:nvPr>
            </p:nvCxnSpPr>
            <p:spPr bwMode="auto">
              <a:xfrm>
                <a:off x="628501" y="0"/>
                <a:ext cx="4152" cy="722509"/>
              </a:xfrm>
              <a:prstGeom prst="line">
                <a:avLst/>
              </a:prstGeom>
              <a:noFill/>
              <a:ln w="28575" cmpd="sng">
                <a:solidFill>
                  <a:schemeClr val="accent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0" name="矩形 26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5477669" y="3716507"/>
              <a:ext cx="1236662" cy="186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dirty="0">
                  <a:solidFill>
                    <a:srgbClr val="FFFFFF"/>
                  </a:solidFill>
                  <a:latin typeface="+mn-lt"/>
                  <a:ea typeface="+mn-ea"/>
                  <a:sym typeface="+mn-ea"/>
                </a:rPr>
                <a:t>更容易上手，易学</a:t>
              </a:r>
              <a:endParaRPr lang="zh-CN" altLang="en-US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4" name="组合 33"/>
          <p:cNvGrpSpPr/>
          <p:nvPr>
            <p:custDataLst>
              <p:tags r:id="rId22"/>
            </p:custDataLst>
          </p:nvPr>
        </p:nvGrpSpPr>
        <p:grpSpPr>
          <a:xfrm>
            <a:off x="8179001" y="2447749"/>
            <a:ext cx="1257300" cy="4087812"/>
            <a:chOff x="5467350" y="2257249"/>
            <a:chExt cx="1257300" cy="4087812"/>
          </a:xfrm>
        </p:grpSpPr>
        <p:grpSp>
          <p:nvGrpSpPr>
            <p:cNvPr id="35" name="组合 2"/>
            <p:cNvGrpSpPr/>
            <p:nvPr>
              <p:custDataLst>
                <p:tags r:id="rId23"/>
              </p:custDataLst>
            </p:nvPr>
          </p:nvGrpSpPr>
          <p:grpSpPr bwMode="auto">
            <a:xfrm>
              <a:off x="5467350" y="2257249"/>
              <a:ext cx="1257300" cy="4087812"/>
              <a:chOff x="0" y="0"/>
              <a:chExt cx="1257002" cy="4087408"/>
            </a:xfrm>
          </p:grpSpPr>
          <p:pic>
            <p:nvPicPr>
              <p:cNvPr id="37" name="任意多边形 24"/>
              <p:cNvPicPr>
                <a:picLocks noChangeArrowheads="1"/>
              </p:cNvPicPr>
              <p:nvPr>
                <p:custDataLst>
                  <p:tags r:id="rId24"/>
                </p:custDataLst>
              </p:nvPr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822" y="1458768"/>
                <a:ext cx="1316424" cy="26575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" name="椭圆 43"/>
              <p:cNvSpPr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587236" y="1619090"/>
                <a:ext cx="99989" cy="100002"/>
              </a:xfrm>
              <a:prstGeom prst="ellipse">
                <a:avLst/>
              </a:prstGeom>
              <a:solidFill>
                <a:srgbClr val="FFFFFF"/>
              </a:solidFill>
              <a:ln w="25400" cmpd="sng">
                <a:solidFill>
                  <a:srgbClr val="5F5F5F"/>
                </a:solidFill>
                <a:round/>
              </a:ln>
            </p:spPr>
            <p:txBody>
              <a:bodyPr lIns="68580" tIns="34290" rIns="68580" bIns="34290" anchor="ctr">
                <a:normAutofit fontScale="25000" lnSpcReduction="20000"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9pPr>
              </a:lstStyle>
              <a:p>
                <a:pPr algn="ctr" eaLnBrk="1" hangingPunct="1"/>
                <a:endParaRPr lang="zh-CN" altLang="en-US" sz="1200">
                  <a:solidFill>
                    <a:srgbClr val="FFFFFF"/>
                  </a:solidFill>
                  <a:latin typeface="+mn-lt"/>
                  <a:ea typeface="+mn-ea"/>
                </a:endParaRPr>
              </a:p>
            </p:txBody>
          </p:sp>
          <p:cxnSp>
            <p:nvCxnSpPr>
              <p:cNvPr id="39" name="直接连接符 44"/>
              <p:cNvCxnSpPr>
                <a:cxnSpLocks noChangeShapeType="1"/>
              </p:cNvCxnSpPr>
              <p:nvPr>
                <p:custDataLst>
                  <p:tags r:id="rId27"/>
                </p:custDataLst>
              </p:nvPr>
            </p:nvCxnSpPr>
            <p:spPr bwMode="auto">
              <a:xfrm flipH="1">
                <a:off x="630982" y="0"/>
                <a:ext cx="12456" cy="1618450"/>
              </a:xfrm>
              <a:prstGeom prst="line">
                <a:avLst/>
              </a:prstGeom>
              <a:noFill/>
              <a:ln w="28575" cmpd="sng">
                <a:solidFill>
                  <a:srgbClr val="FC849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" name="矩形 27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477669" y="4454349"/>
              <a:ext cx="1236663" cy="186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 fontScale="80000"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dirty="0">
                  <a:solidFill>
                    <a:srgbClr val="FFFFFF"/>
                  </a:solidFill>
                  <a:latin typeface="+mn-lt"/>
                  <a:ea typeface="+mn-ea"/>
                  <a:sym typeface="+mn-ea"/>
                </a:rPr>
                <a:t>20kbmin+gzip 运行大小</a:t>
              </a:r>
              <a:endParaRPr lang="zh-CN" altLang="en-US" dirty="0">
                <a:solidFill>
                  <a:srgbClr val="FFFFFF"/>
                </a:solidFill>
                <a:latin typeface="+mn-lt"/>
                <a:ea typeface="+mn-ea"/>
              </a:endParaRPr>
            </a:p>
            <a:p>
              <a:pPr algn="ctr" eaLnBrk="1" hangingPunct="1">
                <a:lnSpc>
                  <a:spcPct val="130000"/>
                </a:lnSpc>
              </a:pPr>
              <a:r>
                <a:rPr lang="zh-CN" altLang="en-US" dirty="0">
                  <a:solidFill>
                    <a:srgbClr val="FFFFFF"/>
                  </a:solidFill>
                  <a:latin typeface="+mn-lt"/>
                  <a:ea typeface="+mn-ea"/>
                  <a:sym typeface="+mn-ea"/>
                </a:rPr>
                <a:t>超快虚拟DOM </a:t>
              </a:r>
              <a:endParaRPr lang="zh-CN" altLang="en-US" dirty="0">
                <a:solidFill>
                  <a:srgbClr val="FFFFFF"/>
                </a:solidFill>
                <a:latin typeface="+mn-lt"/>
                <a:ea typeface="+mn-ea"/>
              </a:endParaRPr>
            </a:p>
            <a:p>
              <a:pPr algn="ctr" eaLnBrk="1" hangingPunct="1">
                <a:lnSpc>
                  <a:spcPct val="130000"/>
                </a:lnSpc>
              </a:pPr>
              <a:r>
                <a:rPr lang="zh-CN" altLang="en-US" dirty="0">
                  <a:solidFill>
                    <a:srgbClr val="FFFFFF"/>
                  </a:solidFill>
                  <a:latin typeface="+mn-lt"/>
                  <a:ea typeface="+mn-ea"/>
                  <a:sym typeface="+mn-ea"/>
                </a:rPr>
                <a:t>最省心的优化</a:t>
              </a:r>
              <a:endParaRPr lang="zh-CN" altLang="en-US" dirty="0">
                <a:solidFill>
                  <a:srgbClr val="FFFFFF"/>
                </a:solidFill>
                <a:latin typeface="+mn-lt"/>
                <a:ea typeface="+mn-ea"/>
              </a:endParaRPr>
            </a:p>
            <a:p>
              <a:pPr algn="ctr" eaLnBrk="1" hangingPunct="1">
                <a:lnSpc>
                  <a:spcPct val="130000"/>
                </a:lnSpc>
              </a:pPr>
              <a:endParaRPr lang="zh-CN" altLang="en-US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2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NP</a:t>
            </a:r>
            <a:r>
              <a:rPr lang="en-US" altLang="zh-CN" dirty="0">
                <a:sym typeface="+mn-ea"/>
              </a:rPr>
              <a:t>M</a:t>
            </a:r>
            <a:endParaRPr lang="en-US" altLang="zh-CN" dirty="0">
              <a:latin typeface="+mj-ea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sym typeface="+mn-ea"/>
              </a:rPr>
              <a:t>Node Package Manager，</a:t>
            </a:r>
            <a:r>
              <a:rPr lang="en-US" altLang="zh-CN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sym typeface="+mn-ea"/>
              </a:rPr>
              <a:t>Node</a:t>
            </a:r>
            <a:r>
              <a:rPr lang="zh-CN" altLang="en-US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sym typeface="+mn-ea"/>
              </a:rPr>
              <a:t>包管理器</a:t>
            </a:r>
            <a:endParaRPr lang="zh-CN" altLang="en-US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文本框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696585" y="1461770"/>
            <a:ext cx="5537835" cy="4559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 lnSpcReduction="20000"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Aft>
                <a:spcPts val="600"/>
              </a:spcAft>
              <a:buClrTx/>
              <a:buSzTx/>
              <a:buNone/>
            </a:pPr>
            <a:r>
              <a:rPr lang="en-US" altLang="zh-CN" b="1" dirty="0">
                <a:solidFill>
                  <a:srgbClr val="333333"/>
                </a:solidFill>
                <a:latin typeface="+mn-lt"/>
                <a:ea typeface="+mn-ea"/>
              </a:rPr>
              <a:t>npm</a:t>
            </a:r>
            <a:r>
              <a:rPr lang="zh-CN" altLang="en-US" b="1" dirty="0">
                <a:solidFill>
                  <a:srgbClr val="333333"/>
                </a:solidFill>
                <a:latin typeface="+mn-lt"/>
                <a:ea typeface="+mn-ea"/>
              </a:rPr>
              <a:t>安装</a:t>
            </a:r>
            <a:endParaRPr lang="zh-CN" altLang="en-US" b="1" dirty="0">
              <a:solidFill>
                <a:srgbClr val="333333"/>
              </a:solidFill>
              <a:latin typeface="+mn-lt"/>
              <a:ea typeface="+mn-ea"/>
            </a:endParaRPr>
          </a:p>
          <a:p>
            <a:pPr algn="l" eaLnBrk="1" hangingPunct="1">
              <a:lnSpc>
                <a:spcPct val="150000"/>
              </a:lnSpc>
              <a:spcAft>
                <a:spcPts val="600"/>
              </a:spcAft>
              <a:buClrTx/>
              <a:buSzTx/>
              <a:buNone/>
            </a:pPr>
            <a:r>
              <a:rPr lang="zh-CN" sz="1800" dirty="0">
                <a:solidFill>
                  <a:srgbClr val="333333"/>
                </a:solidFill>
                <a:latin typeface="+mn-lt"/>
                <a:ea typeface="+mn-ea"/>
                <a:sym typeface="+mn-ea"/>
              </a:rPr>
              <a:t>    安装 </a:t>
            </a:r>
            <a:r>
              <a:rPr lang="en-US" altLang="zh-CN" sz="1800" dirty="0">
                <a:solidFill>
                  <a:srgbClr val="333333"/>
                </a:solidFill>
                <a:latin typeface="+mn-lt"/>
                <a:ea typeface="+mn-ea"/>
                <a:sym typeface="+mn-ea"/>
              </a:rPr>
              <a:t>( windows</a:t>
            </a:r>
            <a:r>
              <a:rPr lang="zh-CN" altLang="en-US" sz="1800" dirty="0">
                <a:solidFill>
                  <a:srgbClr val="333333"/>
                </a:solidFill>
                <a:latin typeface="+mn-lt"/>
                <a:ea typeface="+mn-ea"/>
                <a:sym typeface="+mn-ea"/>
              </a:rPr>
              <a:t>或</a:t>
            </a:r>
            <a:r>
              <a:rPr lang="en-US" altLang="zh-CN" sz="1800" dirty="0">
                <a:solidFill>
                  <a:srgbClr val="333333"/>
                </a:solidFill>
                <a:latin typeface="+mn-lt"/>
                <a:ea typeface="+mn-ea"/>
                <a:sym typeface="+mn-ea"/>
              </a:rPr>
              <a:t>Mac</a:t>
            </a:r>
            <a:r>
              <a:rPr lang="zh-CN" altLang="en-US" sz="1800" dirty="0">
                <a:solidFill>
                  <a:srgbClr val="333333"/>
                </a:solidFill>
                <a:latin typeface="+mn-lt"/>
                <a:ea typeface="+mn-ea"/>
                <a:sym typeface="+mn-ea"/>
              </a:rPr>
              <a:t>机，直接下载安装包。安装成功后，在控制台输入：</a:t>
            </a:r>
            <a:r>
              <a:rPr lang="zh-CN" alt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node -v</a:t>
            </a:r>
            <a:r>
              <a:rPr lang="zh-CN" altLang="en-US" sz="1800" dirty="0">
                <a:solidFill>
                  <a:srgbClr val="333333"/>
                </a:solidFill>
                <a:latin typeface="+mn-lt"/>
                <a:ea typeface="+mn-ea"/>
                <a:sym typeface="+mn-ea"/>
              </a:rPr>
              <a:t>，返回版本号，则说明安装成功；安装完 nodejs 就已经有了 npm，通过 </a:t>
            </a:r>
            <a:r>
              <a:rPr lang="zh-CN" alt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npm -v</a:t>
            </a:r>
            <a:r>
              <a:rPr lang="zh-CN" altLang="en-US" sz="1800" dirty="0">
                <a:solidFill>
                  <a:srgbClr val="333333"/>
                </a:solidFill>
                <a:latin typeface="+mn-lt"/>
                <a:ea typeface="+mn-ea"/>
                <a:sym typeface="+mn-ea"/>
              </a:rPr>
              <a:t> ，查看</a:t>
            </a:r>
            <a:r>
              <a:rPr lang="en-US" altLang="zh-CN" sz="1800" dirty="0">
                <a:solidFill>
                  <a:srgbClr val="333333"/>
                </a:solidFill>
                <a:latin typeface="+mn-lt"/>
                <a:ea typeface="+mn-ea"/>
                <a:sym typeface="+mn-ea"/>
              </a:rPr>
              <a:t>npm</a:t>
            </a:r>
            <a:r>
              <a:rPr lang="zh-CN" altLang="en-US" sz="1800" dirty="0">
                <a:solidFill>
                  <a:srgbClr val="333333"/>
                </a:solidFill>
                <a:latin typeface="+mn-lt"/>
                <a:ea typeface="+mn-ea"/>
                <a:sym typeface="+mn-ea"/>
              </a:rPr>
              <a:t>版本</a:t>
            </a:r>
            <a:r>
              <a:rPr lang="en-US" altLang="zh-CN" sz="1800" dirty="0">
                <a:solidFill>
                  <a:srgbClr val="333333"/>
                </a:solidFill>
                <a:latin typeface="+mn-lt"/>
                <a:ea typeface="+mn-ea"/>
                <a:sym typeface="+mn-ea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+mn-lt"/>
              <a:ea typeface="+mn-ea"/>
              <a:sym typeface="+mn-ea"/>
            </a:endParaRPr>
          </a:p>
          <a:p>
            <a:pPr algn="l" eaLnBrk="1" hangingPunct="1">
              <a:lnSpc>
                <a:spcPct val="150000"/>
              </a:lnSpc>
              <a:spcAft>
                <a:spcPts val="600"/>
              </a:spcAft>
              <a:buClrTx/>
              <a:buSzTx/>
              <a:buNone/>
            </a:pPr>
            <a:endParaRPr lang="zh-CN" altLang="en-US" sz="1800" dirty="0">
              <a:solidFill>
                <a:srgbClr val="333333"/>
              </a:solidFill>
              <a:latin typeface="+mn-lt"/>
              <a:ea typeface="+mn-ea"/>
            </a:endParaRPr>
          </a:p>
          <a:p>
            <a:pPr algn="l" eaLnBrk="1" hangingPunct="1">
              <a:lnSpc>
                <a:spcPct val="150000"/>
              </a:lnSpc>
              <a:spcAft>
                <a:spcPts val="600"/>
              </a:spcAft>
              <a:buClrTx/>
              <a:buSzTx/>
              <a:buNone/>
            </a:pPr>
            <a:r>
              <a:rPr lang="zh-CN" altLang="en-US" b="1" dirty="0">
                <a:solidFill>
                  <a:srgbClr val="333333"/>
                </a:solidFill>
                <a:latin typeface="+mn-lt"/>
                <a:ea typeface="+mn-ea"/>
              </a:rPr>
              <a:t>常用命令</a:t>
            </a:r>
            <a:endParaRPr lang="zh-CN" altLang="en-US" b="1" dirty="0">
              <a:solidFill>
                <a:srgbClr val="333333"/>
              </a:solidFill>
              <a:latin typeface="+mn-lt"/>
              <a:ea typeface="+mn-ea"/>
              <a:cs typeface="+mj-cs"/>
            </a:endParaRPr>
          </a:p>
          <a:p>
            <a:pPr algn="l" eaLnBrk="1" hangingPunct="1">
              <a:lnSpc>
                <a:spcPct val="100000"/>
              </a:lnSpc>
              <a:spcAft>
                <a:spcPts val="600"/>
              </a:spcAft>
              <a:buClrTx/>
              <a:buSzTx/>
            </a:pPr>
            <a:r>
              <a:rPr lang="zh-CN" alt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 npm init</a:t>
            </a:r>
            <a:endParaRPr lang="zh-CN" altLang="en-US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  <a:sym typeface="+mn-ea"/>
            </a:endParaRPr>
          </a:p>
          <a:p>
            <a:pPr algn="l" eaLnBrk="1" hangingPunct="1">
              <a:lnSpc>
                <a:spcPct val="100000"/>
              </a:lnSpc>
              <a:spcAft>
                <a:spcPts val="600"/>
              </a:spcAft>
              <a:buClrTx/>
              <a:buSzTx/>
            </a:pPr>
            <a:r>
              <a:rPr lang="zh-CN" alt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 npm install</a:t>
            </a:r>
            <a:endParaRPr lang="zh-CN" altLang="en-US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</a:endParaRPr>
          </a:p>
          <a:p>
            <a:pPr algn="l" eaLnBrk="1" hangingPunct="1">
              <a:lnSpc>
                <a:spcPct val="100000"/>
              </a:lnSpc>
              <a:spcAft>
                <a:spcPts val="600"/>
              </a:spcAft>
              <a:buClrTx/>
              <a:buSzTx/>
            </a:pPr>
            <a:r>
              <a:rPr lang="zh-CN" alt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 npm ru</a:t>
            </a: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n</a:t>
            </a:r>
            <a:endParaRPr lang="en-US" altLang="zh-CN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330038" y="650313"/>
            <a:ext cx="5903960" cy="746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3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sym typeface="+mn-ea"/>
              </a:rPr>
              <a:t>Node Package Manager</a:t>
            </a:r>
            <a:endParaRPr lang="zh-CN" altLang="en-US" sz="3600" dirty="0">
              <a:latin typeface="+mj-lt"/>
              <a:ea typeface="+mj-ea"/>
            </a:endParaRPr>
          </a:p>
        </p:txBody>
      </p:sp>
      <p:pic>
        <p:nvPicPr>
          <p:cNvPr id="7" name="图片 6" descr="npm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975" y="2272665"/>
            <a:ext cx="3957320" cy="15392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15975" y="4523740"/>
            <a:ext cx="3930015" cy="1430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400"/>
              <a:t>       </a:t>
            </a:r>
            <a:r>
              <a:rPr lang="zh-CN" altLang="en-US" sz="1400"/>
              <a:t>它可以让 javascript 开发者能够更加轻松的共享代码和共用代码片段，并且通过 npm 管理你分享的代码也很方便快捷和简单。</a:t>
            </a:r>
            <a:endParaRPr lang="zh-CN" altLang="en-US" sz="1400"/>
          </a:p>
          <a:p>
            <a:pPr algn="l">
              <a:lnSpc>
                <a:spcPct val="150000"/>
              </a:lnSpc>
            </a:pPr>
            <a:r>
              <a:rPr lang="zh-CN" altLang="en-US" sz="1400"/>
              <a:t>例： 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npm install jquery -D</a:t>
            </a:r>
            <a:endParaRPr lang="zh-CN" altLang="en-US" sz="16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文本框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771515" y="1682750"/>
            <a:ext cx="5859145" cy="44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 fontScale="90000"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indent="0" algn="l">
              <a:buNone/>
            </a:pPr>
            <a:r>
              <a:rPr lang="zh-CN" alt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npm init </a:t>
            </a:r>
            <a:endParaRPr lang="zh-CN" altLang="en-US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zh-CN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用来初始化生成一个新的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package.json</a:t>
            </a:r>
            <a:r>
              <a:rPr lang="zh-CN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文件。它会向用户提问一系列问题，如果你觉得不用修改默认配置，一路回车就可以了。</a:t>
            </a:r>
            <a:endParaRPr lang="zh-CN" altLang="en-US" sz="1600" dirty="0">
              <a:solidFill>
                <a:schemeClr val="tx1"/>
              </a:solidFill>
              <a:latin typeface="+mj-lt"/>
              <a:ea typeface="+mj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$ npm init -y</a:t>
            </a:r>
            <a:endParaRPr lang="zh-CN" altLang="en-US" sz="1800" dirty="0">
              <a:solidFill>
                <a:schemeClr val="tx1"/>
              </a:solidFill>
              <a:latin typeface="+mj-lt"/>
              <a:ea typeface="+mj-ea"/>
              <a:cs typeface="+mj-cs"/>
              <a:sym typeface="+mn-ea"/>
            </a:endParaRPr>
          </a:p>
          <a:p>
            <a:pPr indent="0" algn="l">
              <a:buNone/>
            </a:pPr>
            <a:endParaRPr lang="zh-CN" altLang="en-US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zh-CN" alt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npm install</a:t>
            </a:r>
            <a:endParaRPr lang="zh-CN" altLang="en-US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  <a:sym typeface="+mn-ea"/>
            </a:endParaRPr>
          </a:p>
          <a:p>
            <a:pPr algn="l"/>
            <a:r>
              <a:rPr lang="zh-CN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 npm install 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-g</a:t>
            </a:r>
            <a:r>
              <a:rPr lang="zh-CN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 vue</a:t>
            </a:r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  </a:t>
            </a:r>
            <a:r>
              <a:rPr lang="zh-CN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(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全局安装</a:t>
            </a:r>
            <a:r>
              <a:rPr lang="zh-CN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)</a:t>
            </a:r>
            <a:endParaRPr lang="en-US" altLang="zh-CN" sz="16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  <a:sym typeface="+mn-ea"/>
            </a:endParaRPr>
          </a:p>
          <a:p>
            <a:pPr algn="l"/>
            <a:r>
              <a:rPr lang="zh-CN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 npm install vue </a:t>
            </a:r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-S </a:t>
            </a:r>
            <a:r>
              <a:rPr lang="zh-CN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（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安装项目依赖</a:t>
            </a:r>
            <a:r>
              <a:rPr lang="zh-CN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）</a:t>
            </a:r>
            <a:endParaRPr lang="zh-CN" altLang="en-US" sz="16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  <a:sym typeface="+mn-ea"/>
            </a:endParaRPr>
          </a:p>
          <a:p>
            <a:pPr algn="l"/>
            <a:r>
              <a:rPr lang="zh-CN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 npm install jquery </a:t>
            </a:r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-D </a:t>
            </a:r>
            <a:r>
              <a:rPr lang="zh-CN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（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安装开发依赖</a:t>
            </a:r>
            <a:r>
              <a:rPr lang="zh-CN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）</a:t>
            </a:r>
            <a:endParaRPr lang="zh-CN" altLang="en-US" sz="1600" dirty="0">
              <a:solidFill>
                <a:schemeClr val="tx1"/>
              </a:solidFill>
              <a:latin typeface="+mj-lt"/>
              <a:ea typeface="+mj-ea"/>
              <a:cs typeface="+mj-cs"/>
              <a:sym typeface="+mn-ea"/>
            </a:endParaRPr>
          </a:p>
          <a:p>
            <a:pPr indent="0" algn="l">
              <a:buNone/>
            </a:pPr>
            <a:endParaRPr lang="zh-CN" altLang="en-US" sz="1600" dirty="0">
              <a:solidFill>
                <a:schemeClr val="tx1"/>
              </a:solidFill>
              <a:latin typeface="+mj-lt"/>
              <a:ea typeface="+mj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npm </a:t>
            </a:r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run </a:t>
            </a:r>
            <a:r>
              <a:rPr lang="en-US" altLang="zh-CN" sz="16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(</a:t>
            </a:r>
            <a:r>
              <a:rPr lang="zh-CN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即：</a:t>
            </a:r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npm run-script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。scripts</a:t>
            </a:r>
            <a:r>
              <a:rPr lang="zh-CN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字段用于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指定脚本命令</a:t>
            </a:r>
            <a:r>
              <a:rPr lang="en-US" altLang="zh-CN" sz="16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)</a:t>
            </a:r>
            <a:endParaRPr lang="en-US" altLang="zh-CN" sz="1600" dirty="0">
              <a:solidFill>
                <a:schemeClr val="tx1"/>
              </a:solidFill>
              <a:latin typeface="+mj-lt"/>
              <a:ea typeface="+mj-ea"/>
              <a:cs typeface="+mj-cs"/>
              <a:sym typeface="+mn-ea"/>
            </a:endParaRPr>
          </a:p>
          <a:p>
            <a:pPr algn="l"/>
            <a:r>
              <a:rPr lang="zh-CN" altLang="en-US" sz="1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npm run </a:t>
            </a:r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dev </a:t>
            </a:r>
            <a:endParaRPr lang="en-US" altLang="zh-CN" sz="16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</a:endParaRPr>
          </a:p>
          <a:p>
            <a:pPr algn="l"/>
            <a:r>
              <a:rPr lang="en-US" altLang="zh-CN" sz="1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npm run </a:t>
            </a:r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build</a:t>
            </a:r>
            <a:endParaRPr lang="en-US" altLang="zh-CN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</a:endParaRPr>
          </a:p>
          <a:p>
            <a:pPr algn="l" eaLnBrk="1" hangingPunct="1">
              <a:lnSpc>
                <a:spcPct val="150000"/>
              </a:lnSpc>
              <a:spcAft>
                <a:spcPts val="600"/>
              </a:spcAft>
              <a:buClrTx/>
              <a:buSzTx/>
              <a:buNone/>
            </a:pPr>
            <a:endParaRPr lang="en-US" altLang="zh-CN" sz="1800" dirty="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73760" y="650240"/>
            <a:ext cx="10360660" cy="7467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sz="3600" dirty="0">
                <a:latin typeface="+mj-lt"/>
                <a:ea typeface="+mj-ea"/>
              </a:rPr>
              <a:t>npm init &amp;&amp; npm install &amp;&amp; npm run</a:t>
            </a:r>
            <a:endParaRPr lang="en-US" sz="3600" dirty="0">
              <a:latin typeface="+mj-lt"/>
              <a:ea typeface="+mj-ea"/>
            </a:endParaRPr>
          </a:p>
        </p:txBody>
      </p:sp>
      <p:pic>
        <p:nvPicPr>
          <p:cNvPr id="6" name="图片 5" descr="pack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70" y="1903095"/>
            <a:ext cx="4114165" cy="42189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文本框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771515" y="1682750"/>
            <a:ext cx="5859145" cy="44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 fontScale="90000"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indent="0" algn="l">
              <a:buNone/>
            </a:pPr>
            <a:r>
              <a:rPr lang="zh-CN" alt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npm init </a:t>
            </a:r>
            <a:endParaRPr lang="zh-CN" altLang="en-US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zh-CN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用来初始化生成一个新的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package.json</a:t>
            </a:r>
            <a:r>
              <a:rPr lang="zh-CN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文件。它会向用户提问一系列问题，如果你觉得不用修改默认配置，一路回车就可以了。</a:t>
            </a:r>
            <a:endParaRPr lang="zh-CN" altLang="en-US" sz="1600" dirty="0">
              <a:solidFill>
                <a:schemeClr val="tx1"/>
              </a:solidFill>
              <a:latin typeface="+mj-lt"/>
              <a:ea typeface="+mj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$ npm init -y</a:t>
            </a:r>
            <a:endParaRPr lang="zh-CN" altLang="en-US" sz="1800" dirty="0">
              <a:solidFill>
                <a:schemeClr val="tx1"/>
              </a:solidFill>
              <a:latin typeface="+mj-lt"/>
              <a:ea typeface="+mj-ea"/>
              <a:cs typeface="+mj-cs"/>
              <a:sym typeface="+mn-ea"/>
            </a:endParaRPr>
          </a:p>
          <a:p>
            <a:pPr indent="0" algn="l">
              <a:buNone/>
            </a:pPr>
            <a:endParaRPr lang="zh-CN" altLang="en-US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zh-CN" alt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npm install</a:t>
            </a:r>
            <a:endParaRPr lang="zh-CN" altLang="en-US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  <a:sym typeface="+mn-ea"/>
            </a:endParaRPr>
          </a:p>
          <a:p>
            <a:pPr algn="l"/>
            <a:r>
              <a:rPr lang="zh-CN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 npm install 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-g</a:t>
            </a:r>
            <a:r>
              <a:rPr lang="zh-CN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 vue</a:t>
            </a:r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  </a:t>
            </a:r>
            <a:r>
              <a:rPr lang="zh-CN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(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全局安装</a:t>
            </a:r>
            <a:r>
              <a:rPr lang="zh-CN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)</a:t>
            </a:r>
            <a:endParaRPr lang="en-US" altLang="zh-CN" sz="16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  <a:sym typeface="+mn-ea"/>
            </a:endParaRPr>
          </a:p>
          <a:p>
            <a:pPr algn="l"/>
            <a:r>
              <a:rPr lang="zh-CN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 npm install vue </a:t>
            </a:r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-S </a:t>
            </a:r>
            <a:r>
              <a:rPr lang="zh-CN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（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安装项目依赖</a:t>
            </a:r>
            <a:r>
              <a:rPr lang="zh-CN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）</a:t>
            </a:r>
            <a:endParaRPr lang="zh-CN" altLang="en-US" sz="16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  <a:sym typeface="+mn-ea"/>
            </a:endParaRPr>
          </a:p>
          <a:p>
            <a:pPr algn="l"/>
            <a:r>
              <a:rPr lang="zh-CN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 npm install jquery </a:t>
            </a:r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-D </a:t>
            </a:r>
            <a:r>
              <a:rPr lang="zh-CN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（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安装开发依赖</a:t>
            </a:r>
            <a:r>
              <a:rPr lang="zh-CN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）</a:t>
            </a:r>
            <a:endParaRPr lang="zh-CN" altLang="en-US" sz="1600" dirty="0">
              <a:solidFill>
                <a:schemeClr val="tx1"/>
              </a:solidFill>
              <a:latin typeface="+mj-lt"/>
              <a:ea typeface="+mj-ea"/>
              <a:cs typeface="+mj-cs"/>
              <a:sym typeface="+mn-ea"/>
            </a:endParaRPr>
          </a:p>
          <a:p>
            <a:pPr indent="0" algn="l">
              <a:buNone/>
            </a:pPr>
            <a:endParaRPr lang="zh-CN" altLang="en-US" sz="1600" dirty="0">
              <a:solidFill>
                <a:schemeClr val="tx1"/>
              </a:solidFill>
              <a:latin typeface="+mj-lt"/>
              <a:ea typeface="+mj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npm </a:t>
            </a:r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run </a:t>
            </a:r>
            <a:r>
              <a:rPr lang="en-US" altLang="zh-CN" sz="16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(</a:t>
            </a:r>
            <a:r>
              <a:rPr lang="zh-CN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即：</a:t>
            </a:r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npm run-script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。scripts</a:t>
            </a:r>
            <a:r>
              <a:rPr lang="zh-CN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字段用于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指定脚本命令</a:t>
            </a:r>
            <a:r>
              <a:rPr lang="en-US" altLang="zh-CN" sz="16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)</a:t>
            </a:r>
            <a:endParaRPr lang="en-US" altLang="zh-CN" sz="1600" dirty="0">
              <a:solidFill>
                <a:schemeClr val="tx1"/>
              </a:solidFill>
              <a:latin typeface="+mj-lt"/>
              <a:ea typeface="+mj-ea"/>
              <a:cs typeface="+mj-cs"/>
              <a:sym typeface="+mn-ea"/>
            </a:endParaRPr>
          </a:p>
          <a:p>
            <a:pPr algn="l"/>
            <a:r>
              <a:rPr lang="zh-CN" altLang="en-US" sz="1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npm run </a:t>
            </a:r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dev </a:t>
            </a:r>
            <a:endParaRPr lang="en-US" altLang="zh-CN" sz="16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</a:endParaRPr>
          </a:p>
          <a:p>
            <a:pPr algn="l"/>
            <a:r>
              <a:rPr lang="en-US" altLang="zh-CN" sz="1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npm run </a:t>
            </a:r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build</a:t>
            </a:r>
            <a:endParaRPr lang="en-US" altLang="zh-CN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</a:endParaRPr>
          </a:p>
          <a:p>
            <a:pPr algn="l" eaLnBrk="1" hangingPunct="1">
              <a:lnSpc>
                <a:spcPct val="150000"/>
              </a:lnSpc>
              <a:spcAft>
                <a:spcPts val="600"/>
              </a:spcAft>
              <a:buClrTx/>
              <a:buSzTx/>
              <a:buNone/>
            </a:pPr>
            <a:endParaRPr lang="en-US" altLang="zh-CN" sz="1800" dirty="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73760" y="650240"/>
            <a:ext cx="10360660" cy="7467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sz="3600" dirty="0">
                <a:latin typeface="+mj-lt"/>
                <a:ea typeface="+mj-ea"/>
              </a:rPr>
              <a:t>npm init &amp;&amp; npm install &amp;&amp; npm run</a:t>
            </a:r>
            <a:endParaRPr lang="en-US" sz="3600" dirty="0">
              <a:latin typeface="+mj-lt"/>
              <a:ea typeface="+mj-ea"/>
            </a:endParaRPr>
          </a:p>
        </p:txBody>
      </p:sp>
      <p:pic>
        <p:nvPicPr>
          <p:cNvPr id="6" name="图片 5" descr="pack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70" y="1903095"/>
            <a:ext cx="4114165" cy="42189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897880" y="6189980"/>
            <a:ext cx="40881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"layer": "https://github.com/sentsin/layer.git"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文本框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771515" y="1682750"/>
            <a:ext cx="5859145" cy="3442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indent="0" algn="l">
              <a:buNone/>
            </a:pPr>
            <a:r>
              <a:rPr lang="zh-CN" altLang="en-US" sz="18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这是一个完整 </a:t>
            </a:r>
            <a:r>
              <a:rPr 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npmjs.org </a:t>
            </a:r>
            <a:r>
              <a:rPr 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镜像</a:t>
            </a:r>
            <a:r>
              <a:rPr lang="zh-CN" altLang="en-US" sz="18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，你可以用此代替官方版本(</a:t>
            </a:r>
            <a:r>
              <a:rPr 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只读</a:t>
            </a:r>
            <a:r>
              <a:rPr lang="zh-CN" altLang="en-US" sz="18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)，同步频率目前为 10分钟 一次以保证尽量与官方服务同步。</a:t>
            </a:r>
            <a:endParaRPr lang="zh-CN" altLang="en-US" sz="1800" dirty="0">
              <a:solidFill>
                <a:schemeClr val="tx1"/>
              </a:solidFill>
              <a:latin typeface="+mj-lt"/>
              <a:ea typeface="+mj-ea"/>
              <a:cs typeface="+mj-cs"/>
              <a:sym typeface="+mn-ea"/>
            </a:endParaRPr>
          </a:p>
          <a:p>
            <a:pPr indent="0" algn="l">
              <a:buNone/>
            </a:pPr>
            <a:endParaRPr lang="zh-CN" altLang="en-US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zh-CN" altLang="en-US" sz="18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使用说明</a:t>
            </a:r>
            <a:endParaRPr lang="zh-CN" altLang="en-US" sz="1800" dirty="0">
              <a:solidFill>
                <a:schemeClr val="tx1"/>
              </a:solidFill>
              <a:latin typeface="+mj-lt"/>
              <a:ea typeface="+mj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npm install -g cnpm --registry=https://registry.npm.taobao.org</a:t>
            </a:r>
            <a:endParaRPr lang="zh-CN" altLang="en-US" sz="16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  <a:sym typeface="+mn-ea"/>
            </a:endParaRPr>
          </a:p>
          <a:p>
            <a:pPr algn="l"/>
            <a:endParaRPr lang="zh-CN" altLang="en-US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</a:endParaRPr>
          </a:p>
          <a:p>
            <a:pPr indent="0" algn="l">
              <a:buNone/>
            </a:pPr>
            <a:r>
              <a:rPr lang="zh-CN" altLang="en-US" sz="1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安装模块 （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cnpm</a:t>
            </a:r>
            <a:r>
              <a:rPr lang="zh-CN" altLang="en-US" sz="1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命令行工具代替默认的 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npm</a:t>
            </a:r>
            <a:r>
              <a:rPr lang="zh-CN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）</a:t>
            </a:r>
            <a:endParaRPr lang="zh-CN" altLang="en-US" sz="16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indent="0" algn="l">
              <a:buNone/>
            </a:pP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cnpm install [name]</a:t>
            </a:r>
            <a:endParaRPr lang="en-US" altLang="zh-CN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</a:endParaRPr>
          </a:p>
          <a:p>
            <a:pPr algn="l" eaLnBrk="1" hangingPunct="1">
              <a:lnSpc>
                <a:spcPct val="150000"/>
              </a:lnSpc>
              <a:spcAft>
                <a:spcPts val="600"/>
              </a:spcAft>
              <a:buClrTx/>
              <a:buSzTx/>
              <a:buNone/>
            </a:pPr>
            <a:endParaRPr lang="en-US" altLang="zh-CN" sz="1800" dirty="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330038" y="650313"/>
            <a:ext cx="5903960" cy="746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sz="3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sym typeface="+mn-ea"/>
              </a:rPr>
              <a:t>CNPM</a:t>
            </a:r>
            <a:endParaRPr lang="en-US" sz="3600" dirty="0">
              <a:latin typeface="+mj-lt"/>
              <a:ea typeface="+mj-ea"/>
            </a:endParaRPr>
          </a:p>
        </p:txBody>
      </p:sp>
      <p:pic>
        <p:nvPicPr>
          <p:cNvPr id="11" name="图片 10" descr="UQvFKvLLWPPmxTM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2458720"/>
            <a:ext cx="4431665" cy="12065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35150" y="3886835"/>
            <a:ext cx="19043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dirty="0">
                <a:latin typeface="+mj-lt"/>
                <a:ea typeface="+mj-ea"/>
                <a:cs typeface="+mj-cs"/>
                <a:sym typeface="+mn-ea"/>
              </a:rPr>
              <a:t>淘宝 NPM 镜像</a:t>
            </a:r>
            <a:endParaRPr lang="zh-CN" altLang="en-US" sz="200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命令行工具（vue-cl</a:t>
            </a:r>
            <a:r>
              <a:rPr lang="en-US" dirty="0">
                <a:latin typeface="+mj-ea"/>
                <a:sym typeface="+mn-ea"/>
              </a:rPr>
              <a:t>i</a:t>
            </a:r>
            <a:r>
              <a:rPr lang="zh-CN" altLang="en-US" dirty="0">
                <a:latin typeface="+mj-ea"/>
                <a:sym typeface="+mn-ea"/>
              </a:rPr>
              <a:t>）</a:t>
            </a:r>
            <a:endParaRPr lang="zh-CN" altLang="en-US" dirty="0">
              <a:latin typeface="+mj-ea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一个官方命令行工具，用于</a:t>
            </a:r>
            <a:r>
              <a:rPr lang="zh-CN" altLang="en-US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快速搭建大型单页应用</a:t>
            </a:r>
            <a:r>
              <a:rPr lang="zh-CN" altLang="en-US" dirty="0"/>
              <a:t>。</a:t>
            </a:r>
            <a:endParaRPr 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文本框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85248" y="1721922"/>
            <a:ext cx="5048749" cy="4396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 eaLnBrk="1" hangingPunct="1">
              <a:lnSpc>
                <a:spcPct val="200000"/>
              </a:lnSpc>
              <a:spcAft>
                <a:spcPts val="600"/>
              </a:spcAft>
              <a:buClrTx/>
              <a:buSzTx/>
              <a:buNone/>
            </a:pPr>
            <a:r>
              <a:rPr lang="en-US" sz="1800">
                <a:solidFill>
                  <a:srgbClr val="333333"/>
                </a:solidFill>
                <a:latin typeface="+mn-lt"/>
                <a:ea typeface="+mn-ea"/>
              </a:rPr>
              <a:t>      传统的MVC架构开发，没有进行前后端分离，前端工程师负责编写HTML，完成前端页面设计，然后给后端工程师员套界面，使用模板技术将前端代码转换成JSP页面，同时内嵌java代码。应用运行期，将全部代码进行打包，部署到同一服务器上，或者进行简单的动静态分离部署。</a:t>
            </a:r>
            <a:endParaRPr lang="en-US" sz="180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330038" y="650313"/>
            <a:ext cx="5903960" cy="746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pPr algn="ctr"/>
            <a:r>
              <a:rPr lang="zh-CN" altLang="en-US" sz="3600" dirty="0">
                <a:latin typeface="+mj-lt"/>
                <a:ea typeface="+mj-ea"/>
              </a:rPr>
              <a:t>传统开发模式</a:t>
            </a:r>
            <a:endParaRPr lang="zh-CN" altLang="en-US" sz="3600" dirty="0">
              <a:latin typeface="+mj-lt"/>
              <a:ea typeface="+mj-ea"/>
            </a:endParaRPr>
          </a:p>
        </p:txBody>
      </p:sp>
      <p:pic>
        <p:nvPicPr>
          <p:cNvPr id="2" name="图片 1" descr="C:\Users\Administrator\Desktop\work\node\vue-guide\1.jpg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494665" y="1993900"/>
            <a:ext cx="5208270" cy="2870200"/>
          </a:xfrm>
          <a:prstGeom prst="rect">
            <a:avLst/>
          </a:prstGeom>
        </p:spPr>
      </p:pic>
      <p:graphicFrame>
        <p:nvGraphicFramePr>
          <p:cNvPr id="5" name="对象 4"/>
          <p:cNvGraphicFramePr/>
          <p:nvPr/>
        </p:nvGraphicFramePr>
        <p:xfrm>
          <a:off x="6089015" y="3428365"/>
          <a:ext cx="13335" cy="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12700" imgH="12700" progId="Photoshop.Image.18">
                  <p:embed/>
                </p:oleObj>
              </mc:Choice>
              <mc:Fallback>
                <p:oleObj name="" r:id="rId5" imgW="12700" imgH="12700" progId="Photoshop.Image.18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89015" y="3428365"/>
                        <a:ext cx="13335" cy="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6254115" y="2927985"/>
            <a:ext cx="47345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986270" y="3514090"/>
            <a:ext cx="403479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270625" y="4058920"/>
            <a:ext cx="424624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文本框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88465" y="1215390"/>
            <a:ext cx="8969375" cy="480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 lnSpcReduction="20000"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Aft>
                <a:spcPts val="600"/>
              </a:spcAft>
              <a:buClrTx/>
              <a:buSzTx/>
              <a:buNone/>
            </a:pPr>
            <a:r>
              <a:rPr lang="zh-CN" altLang="en-US" b="1" dirty="0">
                <a:solidFill>
                  <a:srgbClr val="333333"/>
                </a:solidFill>
                <a:latin typeface="+mn-lt"/>
                <a:ea typeface="+mn-ea"/>
              </a:rPr>
              <a:t>安装</a:t>
            </a:r>
            <a:endParaRPr lang="zh-CN" altLang="en-US" b="1" dirty="0">
              <a:solidFill>
                <a:srgbClr val="333333"/>
              </a:solidFill>
              <a:latin typeface="+mn-lt"/>
              <a:ea typeface="+mn-ea"/>
            </a:endParaRPr>
          </a:p>
          <a:p>
            <a:pPr algn="l" eaLnBrk="1" hangingPunct="1">
              <a:lnSpc>
                <a:spcPct val="150000"/>
              </a:lnSpc>
              <a:spcAft>
                <a:spcPts val="600"/>
              </a:spcAft>
              <a:buClrTx/>
              <a:buSzTx/>
              <a:buNone/>
            </a:pPr>
            <a:r>
              <a:rPr lang="zh-CN" sz="1800" dirty="0">
                <a:solidFill>
                  <a:srgbClr val="333333"/>
                </a:solidFill>
                <a:latin typeface="+mn-lt"/>
                <a:ea typeface="+mn-ea"/>
                <a:sym typeface="+mn-ea"/>
              </a:rPr>
              <a:t>    </a:t>
            </a:r>
            <a:r>
              <a:rPr lang="zh-CN" alt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npm install -g vue-cli</a:t>
            </a:r>
            <a:endParaRPr lang="zh-CN" sz="1800" dirty="0">
              <a:solidFill>
                <a:srgbClr val="333333"/>
              </a:solidFill>
              <a:latin typeface="+mn-lt"/>
              <a:ea typeface="+mn-ea"/>
              <a:sym typeface="+mn-ea"/>
            </a:endParaRPr>
          </a:p>
          <a:p>
            <a:pPr algn="l" eaLnBrk="1" hangingPunct="1">
              <a:lnSpc>
                <a:spcPct val="150000"/>
              </a:lnSpc>
              <a:spcAft>
                <a:spcPts val="600"/>
              </a:spcAft>
              <a:buClrTx/>
              <a:buSzTx/>
              <a:buNone/>
            </a:pPr>
            <a:r>
              <a:rPr lang="zh-CN" altLang="en-US" b="1" dirty="0">
                <a:solidFill>
                  <a:srgbClr val="333333"/>
                </a:solidFill>
                <a:latin typeface="+mn-lt"/>
                <a:ea typeface="+mn-ea"/>
                <a:cs typeface="+mj-cs"/>
              </a:rPr>
              <a:t>使用</a:t>
            </a:r>
            <a:endParaRPr lang="zh-CN" altLang="en-US" b="1" dirty="0">
              <a:solidFill>
                <a:srgbClr val="333333"/>
              </a:solidFill>
              <a:latin typeface="+mn-lt"/>
              <a:ea typeface="+mn-ea"/>
              <a:cs typeface="+mj-cs"/>
            </a:endParaRPr>
          </a:p>
          <a:p>
            <a:pPr indent="0" algn="l" eaLnBrk="1" hangingPunct="1">
              <a:lnSpc>
                <a:spcPct val="100000"/>
              </a:lnSpc>
              <a:spcAft>
                <a:spcPts val="600"/>
              </a:spcAft>
              <a:buClrTx/>
              <a:buSzTx/>
              <a:buNone/>
            </a:pP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    vue init &lt;template-name&gt; &lt;project-name&gt;</a:t>
            </a:r>
            <a:endParaRPr lang="en-US" altLang="zh-CN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</a:endParaRPr>
          </a:p>
          <a:p>
            <a:pPr indent="0" algn="l" eaLnBrk="1" hangingPunct="1">
              <a:lnSpc>
                <a:spcPct val="100000"/>
              </a:lnSpc>
              <a:spcAft>
                <a:spcPts val="600"/>
              </a:spcAft>
              <a:buClrTx/>
              <a:buSzTx/>
              <a:buNone/>
            </a:pPr>
            <a:endParaRPr lang="en-US" altLang="zh-CN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</a:endParaRPr>
          </a:p>
          <a:p>
            <a:pPr indent="0" algn="l" eaLnBrk="1" hangingPunct="1">
              <a:lnSpc>
                <a:spcPct val="100000"/>
              </a:lnSpc>
              <a:spcAft>
                <a:spcPts val="600"/>
              </a:spcAft>
              <a:buClrTx/>
              <a:buSzTx/>
              <a:buNone/>
            </a:pPr>
            <a:endParaRPr lang="en-US" altLang="zh-CN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330038" y="468703"/>
            <a:ext cx="5903960" cy="746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3600" dirty="0">
                <a:sym typeface="+mn-ea"/>
              </a:rPr>
              <a:t>V</a:t>
            </a:r>
            <a:r>
              <a:rPr lang="zh-CN" altLang="en-US" sz="3600" dirty="0">
                <a:sym typeface="+mn-ea"/>
              </a:rPr>
              <a:t>ue-cl</a:t>
            </a:r>
            <a:r>
              <a:rPr lang="en-US" sz="3600" dirty="0">
                <a:latin typeface="+mj-ea"/>
                <a:sym typeface="+mn-ea"/>
              </a:rPr>
              <a:t>i</a:t>
            </a:r>
            <a:endParaRPr lang="zh-CN" altLang="en-US" sz="3600" dirty="0">
              <a:latin typeface="+mj-lt"/>
              <a:ea typeface="+mj-ea"/>
            </a:endParaRPr>
          </a:p>
        </p:txBody>
      </p:sp>
      <p:pic>
        <p:nvPicPr>
          <p:cNvPr id="2" name="图片 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980" y="3376295"/>
            <a:ext cx="7571740" cy="26187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文本框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41985" y="1158240"/>
            <a:ext cx="2639695" cy="483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Aft>
                <a:spcPts val="600"/>
              </a:spcAft>
              <a:buClrTx/>
              <a:buSzTx/>
              <a:buNone/>
            </a:pPr>
            <a:r>
              <a:rPr lang="zh-CN" altLang="en-US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vue init webpack</a:t>
            </a:r>
            <a:endParaRPr lang="zh-CN" altLang="en-US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</a:endParaRPr>
          </a:p>
          <a:p>
            <a:pPr algn="l" eaLnBrk="1" hangingPunct="1">
              <a:lnSpc>
                <a:spcPct val="150000"/>
              </a:lnSpc>
              <a:spcAft>
                <a:spcPts val="600"/>
              </a:spcAft>
              <a:buClrTx/>
              <a:buSzTx/>
              <a:buNone/>
            </a:pPr>
            <a:endParaRPr lang="zh-CN" altLang="en-US" b="1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</a:endParaRPr>
          </a:p>
          <a:p>
            <a:pPr algn="l" eaLnBrk="1" hangingPunct="1">
              <a:lnSpc>
                <a:spcPct val="150000"/>
              </a:lnSpc>
              <a:spcAft>
                <a:spcPts val="600"/>
              </a:spcAft>
              <a:buClrTx/>
              <a:buSzTx/>
              <a:buNone/>
            </a:pPr>
            <a:r>
              <a:rPr lang="zh-CN" altLang="en-US" b="1" dirty="0">
                <a:solidFill>
                  <a:srgbClr val="333333"/>
                </a:solidFill>
                <a:latin typeface="+mn-lt"/>
                <a:ea typeface="+mn-ea"/>
              </a:rPr>
              <a:t>其它命令：</a:t>
            </a:r>
            <a:endParaRPr lang="zh-CN" altLang="en-US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</a:endParaRPr>
          </a:p>
          <a:p>
            <a:pPr algn="l" eaLnBrk="1" hangingPunct="1">
              <a:lnSpc>
                <a:spcPct val="100000"/>
              </a:lnSpc>
              <a:spcAft>
                <a:spcPts val="600"/>
              </a:spcAft>
              <a:buClrTx/>
              <a:buSzTx/>
            </a:pP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 </a:t>
            </a: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vue init</a:t>
            </a:r>
            <a:endParaRPr lang="zh-CN" altLang="en-US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  <a:sym typeface="+mn-ea"/>
            </a:endParaRPr>
          </a:p>
          <a:p>
            <a:pPr algn="l" eaLnBrk="1" hangingPunct="1">
              <a:lnSpc>
                <a:spcPct val="100000"/>
              </a:lnSpc>
              <a:spcAft>
                <a:spcPts val="600"/>
              </a:spcAft>
              <a:buClrTx/>
              <a:buSzTx/>
            </a:pPr>
            <a:r>
              <a:rPr lang="zh-CN" alt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 </a:t>
            </a: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vue list</a:t>
            </a:r>
            <a:endParaRPr lang="zh-CN" altLang="en-US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</a:endParaRPr>
          </a:p>
          <a:p>
            <a:pPr algn="l" eaLnBrk="1" hangingPunct="1">
              <a:lnSpc>
                <a:spcPct val="100000"/>
              </a:lnSpc>
              <a:spcAft>
                <a:spcPts val="600"/>
              </a:spcAft>
              <a:buClrTx/>
              <a:buSzTx/>
            </a:pPr>
            <a:r>
              <a:rPr lang="zh-CN" alt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 </a:t>
            </a: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vue build</a:t>
            </a:r>
            <a:endParaRPr lang="en-US" altLang="zh-CN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  <a:sym typeface="+mn-ea"/>
            </a:endParaRPr>
          </a:p>
          <a:p>
            <a:pPr algn="l" eaLnBrk="1" hangingPunct="1">
              <a:lnSpc>
                <a:spcPct val="100000"/>
              </a:lnSpc>
              <a:spcAft>
                <a:spcPts val="600"/>
              </a:spcAft>
              <a:buClrTx/>
              <a:buSzTx/>
            </a:pP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 vue help</a:t>
            </a:r>
            <a:endParaRPr lang="en-US" altLang="zh-CN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  <a:sym typeface="+mn-ea"/>
            </a:endParaRPr>
          </a:p>
          <a:p>
            <a:pPr algn="l" eaLnBrk="1" hangingPunct="1">
              <a:lnSpc>
                <a:spcPct val="100000"/>
              </a:lnSpc>
              <a:spcAft>
                <a:spcPts val="600"/>
              </a:spcAft>
              <a:buClrTx/>
              <a:buSzTx/>
            </a:pP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 vue --version</a:t>
            </a:r>
            <a:endParaRPr lang="en-US" altLang="zh-CN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  <a:sym typeface="+mn-ea"/>
            </a:endParaRPr>
          </a:p>
          <a:p>
            <a:pPr algn="l" eaLnBrk="1" hangingPunct="1">
              <a:lnSpc>
                <a:spcPct val="150000"/>
              </a:lnSpc>
              <a:spcAft>
                <a:spcPts val="600"/>
              </a:spcAft>
              <a:buClrTx/>
              <a:buSzTx/>
              <a:buNone/>
            </a:pPr>
            <a:endParaRPr lang="en-US" altLang="zh-CN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330038" y="411553"/>
            <a:ext cx="5903960" cy="746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3600" dirty="0">
                <a:latin typeface="+mj-lt"/>
                <a:ea typeface="+mj-ea"/>
              </a:rPr>
              <a:t>Vue-cli</a:t>
            </a:r>
            <a:endParaRPr lang="en-US" altLang="zh-CN" sz="3600" dirty="0">
              <a:latin typeface="+mj-lt"/>
              <a:ea typeface="+mj-ea"/>
            </a:endParaRPr>
          </a:p>
        </p:txBody>
      </p:sp>
      <p:pic>
        <p:nvPicPr>
          <p:cNvPr id="5" name="图片 4" descr="vue-cli-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680" y="1324610"/>
            <a:ext cx="8609330" cy="51523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文本框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22345" y="1486535"/>
            <a:ext cx="7712075" cy="4601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 lnSpcReduction="10000"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Aft>
                <a:spcPts val="600"/>
              </a:spcAft>
              <a:buClrTx/>
              <a:buSzTx/>
              <a:buNone/>
            </a:pPr>
            <a:r>
              <a:rPr lang="zh-CN" altLang="en-US" b="1" dirty="0">
                <a:solidFill>
                  <a:srgbClr val="333333"/>
                </a:solidFill>
                <a:latin typeface="+mn-lt"/>
                <a:ea typeface="+mn-ea"/>
                <a:cs typeface="+mj-cs"/>
              </a:rPr>
              <a:t>目录结构</a:t>
            </a:r>
            <a:endParaRPr lang="zh-CN" altLang="en-US" b="1" dirty="0">
              <a:solidFill>
                <a:srgbClr val="333333"/>
              </a:solidFill>
              <a:latin typeface="+mn-lt"/>
              <a:ea typeface="+mn-ea"/>
              <a:cs typeface="+mj-cs"/>
            </a:endParaRPr>
          </a:p>
          <a:p>
            <a:pPr algn="l" eaLnBrk="1" hangingPunct="1">
              <a:lnSpc>
                <a:spcPct val="100000"/>
              </a:lnSpc>
              <a:spcAft>
                <a:spcPts val="600"/>
              </a:spcAft>
              <a:buClrTx/>
              <a:buSzTx/>
            </a:pPr>
            <a:r>
              <a:rPr lang="zh-CN" alt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 </a:t>
            </a: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build - </a:t>
            </a:r>
            <a:r>
              <a:rPr lang="en-US" altLang="zh-CN" sz="18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操作文件，使用</a:t>
            </a:r>
            <a:r>
              <a:rPr lang="zh-CN" alt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npm run * </a:t>
            </a:r>
            <a:r>
              <a:rPr lang="en-US" altLang="zh-CN" sz="18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 时其实执行的就是这里的文件</a:t>
            </a:r>
            <a:endParaRPr lang="en-US" altLang="zh-CN" sz="1800" dirty="0">
              <a:solidFill>
                <a:schemeClr val="tx1"/>
              </a:solidFill>
              <a:latin typeface="+mj-lt"/>
              <a:ea typeface="+mj-ea"/>
              <a:cs typeface="+mj-cs"/>
              <a:sym typeface="+mn-ea"/>
            </a:endParaRPr>
          </a:p>
          <a:p>
            <a:pPr algn="l" eaLnBrk="1" hangingPunct="1">
              <a:lnSpc>
                <a:spcPct val="100000"/>
              </a:lnSpc>
              <a:spcAft>
                <a:spcPts val="600"/>
              </a:spcAft>
              <a:buClrTx/>
              <a:buSzTx/>
            </a:pPr>
            <a:r>
              <a:rPr lang="zh-CN" alt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 </a:t>
            </a: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config - 配置文件</a:t>
            </a:r>
            <a:r>
              <a:rPr lang="en-US" altLang="zh-CN" sz="1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，执行文件需要的配置信息</a:t>
            </a:r>
            <a:endParaRPr lang="en-US" altLang="zh-CN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</a:endParaRPr>
          </a:p>
          <a:p>
            <a:pPr algn="l" eaLnBrk="1" hangingPunct="1">
              <a:lnSpc>
                <a:spcPct val="100000"/>
              </a:lnSpc>
              <a:spcAft>
                <a:spcPts val="600"/>
              </a:spcAft>
              <a:buClrTx/>
              <a:buSzTx/>
            </a:pPr>
            <a:r>
              <a:rPr lang="zh-CN" alt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 </a:t>
            </a: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src - 资源文件</a:t>
            </a:r>
            <a:r>
              <a:rPr lang="en-US" altLang="zh-CN" sz="1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，所有的组件以及所用的图片</a:t>
            </a:r>
            <a:endParaRPr lang="en-US" altLang="zh-CN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</a:endParaRPr>
          </a:p>
          <a:p>
            <a:pPr algn="l" eaLnBrk="1" hangingPunct="1">
              <a:lnSpc>
                <a:spcPct val="100000"/>
              </a:lnSpc>
              <a:spcAft>
                <a:spcPts val="600"/>
              </a:spcAft>
              <a:buClrTx/>
              <a:buSzTx/>
            </a:pP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 static</a:t>
            </a: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 - </a:t>
            </a:r>
            <a:r>
              <a:rPr lang="zh-CN" alt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静态</a:t>
            </a: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  <a:sym typeface="+mn-ea"/>
              </a:rPr>
              <a:t>资源文件</a:t>
            </a:r>
            <a:endParaRPr lang="en-US" altLang="zh-CN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</a:endParaRPr>
          </a:p>
          <a:p>
            <a:pPr algn="l" eaLnBrk="1" hangingPunct="1">
              <a:lnSpc>
                <a:spcPct val="100000"/>
              </a:lnSpc>
              <a:spcAft>
                <a:spcPts val="600"/>
              </a:spcAft>
              <a:buClrTx/>
              <a:buSzTx/>
            </a:pP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 .babelrc - </a:t>
            </a:r>
            <a:r>
              <a:rPr lang="en-US" altLang="zh-CN" sz="1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Babel的</a:t>
            </a: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配置文件</a:t>
            </a:r>
            <a:r>
              <a:rPr lang="en-US" altLang="zh-CN" sz="1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，将ES6代码转为ES5代码</a:t>
            </a:r>
            <a:endParaRPr lang="zh-CN" altLang="en-US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</a:endParaRPr>
          </a:p>
          <a:p>
            <a:pPr algn="l" eaLnBrk="1" hangingPunct="1">
              <a:lnSpc>
                <a:spcPct val="100000"/>
              </a:lnSpc>
              <a:spcAft>
                <a:spcPts val="600"/>
              </a:spcAft>
              <a:buClrTx/>
              <a:buSzTx/>
            </a:pP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 .editorconfig - </a:t>
            </a:r>
            <a:r>
              <a:rPr lang="en-US" altLang="zh-CN" sz="1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不同编辑器，在共同开发一个项目时遵循编码规范</a:t>
            </a:r>
            <a:endParaRPr lang="en-US" altLang="zh-CN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</a:endParaRPr>
          </a:p>
          <a:p>
            <a:pPr algn="l" eaLnBrk="1" hangingPunct="1">
              <a:lnSpc>
                <a:spcPct val="100000"/>
              </a:lnSpc>
              <a:spcAft>
                <a:spcPts val="600"/>
              </a:spcAft>
              <a:buClrTx/>
              <a:buSzTx/>
            </a:pP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 .gitignore - </a:t>
            </a:r>
            <a:r>
              <a:rPr lang="en-US" altLang="zh-CN" sz="1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提交到git仓库时，</a:t>
            </a:r>
            <a:r>
              <a:rPr lang="zh-CN" alt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忽略文件</a:t>
            </a:r>
            <a:endParaRPr lang="zh-CN" altLang="en-US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</a:endParaRPr>
          </a:p>
          <a:p>
            <a:pPr algn="l" eaLnBrk="1" hangingPunct="1">
              <a:lnSpc>
                <a:spcPct val="100000"/>
              </a:lnSpc>
              <a:spcAft>
                <a:spcPts val="600"/>
              </a:spcAft>
              <a:buClrTx/>
              <a:buSzTx/>
            </a:pP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 package.json - </a:t>
            </a:r>
            <a:r>
              <a:rPr lang="en-US" altLang="zh-CN" sz="1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项目根目录；项目所需要的各种模块。</a:t>
            </a:r>
            <a:r>
              <a:rPr lang="zh-CN" alt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（</a:t>
            </a: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npm init</a:t>
            </a:r>
            <a:r>
              <a:rPr lang="zh-CN" alt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）</a:t>
            </a:r>
            <a:endParaRPr lang="zh-CN" altLang="en-US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</a:endParaRPr>
          </a:p>
          <a:p>
            <a:pPr algn="l" eaLnBrk="1" hangingPunct="1">
              <a:lnSpc>
                <a:spcPct val="100000"/>
              </a:lnSpc>
              <a:spcAft>
                <a:spcPts val="600"/>
              </a:spcAft>
              <a:buClrTx/>
              <a:buSzTx/>
            </a:pP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 README.md - </a:t>
            </a:r>
            <a:r>
              <a:rPr lang="en-US" altLang="zh-CN" sz="1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帮助文件</a:t>
            </a:r>
            <a:endParaRPr lang="zh-CN" altLang="en-US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</a:endParaRPr>
          </a:p>
          <a:p>
            <a:pPr algn="l" eaLnBrk="1" hangingPunct="1">
              <a:lnSpc>
                <a:spcPct val="100000"/>
              </a:lnSpc>
              <a:spcAft>
                <a:spcPts val="600"/>
              </a:spcAft>
              <a:buClrTx/>
              <a:buSzTx/>
            </a:pPr>
            <a:endParaRPr lang="zh-CN" altLang="en-US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330038" y="650313"/>
            <a:ext cx="5903960" cy="746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3600" dirty="0">
                <a:latin typeface="+mj-lt"/>
                <a:ea typeface="+mj-ea"/>
                <a:sym typeface="+mn-ea"/>
              </a:rPr>
              <a:t>Vue-cli</a:t>
            </a:r>
            <a:endParaRPr lang="zh-CN" altLang="en-US" sz="3600" dirty="0">
              <a:latin typeface="+mj-lt"/>
              <a:ea typeface="+mj-ea"/>
            </a:endParaRPr>
          </a:p>
        </p:txBody>
      </p:sp>
      <p:pic>
        <p:nvPicPr>
          <p:cNvPr id="5" name="图片 4" descr="vue-cl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65" y="1545590"/>
            <a:ext cx="1905000" cy="42951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84705" y="2943225"/>
            <a:ext cx="8021955" cy="817880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Vue.js</a:t>
            </a:r>
            <a:endParaRPr lang="zh-CN" altLang="en-US" dirty="0">
              <a:latin typeface="+mj-ea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084705" y="3890010"/>
            <a:ext cx="8021955" cy="60642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Vue.js（音 /vjuː/）是一套构建用户界面的</a:t>
            </a:r>
            <a:r>
              <a:rPr lang="zh-CN" altLang="en-US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JavaScript渐进式框架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3583557" y="1656067"/>
            <a:ext cx="4106910" cy="517367"/>
            <a:chOff x="1655763" y="1838325"/>
            <a:chExt cx="3868737" cy="487363"/>
          </a:xfrm>
        </p:grpSpPr>
        <p:sp>
          <p:nvSpPr>
            <p:cNvPr id="14" name="Oval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698625" y="1874838"/>
              <a:ext cx="376238" cy="377825"/>
            </a:xfrm>
            <a:prstGeom prst="ellipse">
              <a:avLst/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b="1" kern="0">
                  <a:solidFill>
                    <a:srgbClr val="FFFFFF"/>
                  </a:solidFill>
                  <a:latin typeface="+mn-lt"/>
                  <a:ea typeface="+mn-ea"/>
                </a:rPr>
                <a:t>1</a:t>
              </a:r>
              <a:endParaRPr lang="zh-CN" altLang="zh-CN" b="1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Oval 7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655763" y="2157413"/>
              <a:ext cx="168275" cy="168275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  <a:effectLst/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zh-CN" sz="1000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文本框 34"/>
            <p:cNvSpPr txBox="1"/>
            <p:nvPr>
              <p:custDataLst>
                <p:tags r:id="rId4"/>
              </p:custDataLst>
            </p:nvPr>
          </p:nvSpPr>
          <p:spPr>
            <a:xfrm>
              <a:off x="2274888" y="1838325"/>
              <a:ext cx="3249612" cy="439738"/>
            </a:xfrm>
            <a:prstGeom prst="rect">
              <a:avLst/>
            </a:prstGeom>
            <a:noFill/>
          </p:spPr>
          <p:txBody>
            <a:bodyPr lIns="0" tIns="0" rIns="0" bIns="0" anchor="ctr">
              <a:normAutofit/>
            </a:bodyPr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dirty="0">
                  <a:gradFill>
                    <a:gsLst>
                      <a:gs pos="100000">
                        <a:schemeClr val="accent2">
                          <a:lumMod val="75000"/>
                        </a:schemeClr>
                      </a:gs>
                      <a:gs pos="60000">
                        <a:schemeClr val="accent1"/>
                      </a:gs>
                      <a:gs pos="0">
                        <a:schemeClr val="accent3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+mj-ea"/>
                  <a:ea typeface="+mj-ea"/>
                  <a:cs typeface="+mj-cs"/>
                  <a:sym typeface="+mn-ea"/>
                </a:rPr>
                <a:t>指令（</a:t>
              </a:r>
              <a:r>
                <a:rPr lang="zh-CN" altLang="en-US" sz="2200" dirty="0">
                  <a:gradFill>
                    <a:gsLst>
                      <a:gs pos="100000">
                        <a:schemeClr val="accent2">
                          <a:lumMod val="75000"/>
                        </a:schemeClr>
                      </a:gs>
                      <a:gs pos="60000">
                        <a:schemeClr val="accent1"/>
                      </a:gs>
                      <a:gs pos="0">
                        <a:schemeClr val="accent3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+mj-lt"/>
                  <a:ea typeface="+mj-ea"/>
                  <a:cs typeface="+mj-cs"/>
                  <a:sym typeface="+mn-ea"/>
                </a:rPr>
                <a:t>Directives</a:t>
              </a:r>
              <a:r>
                <a:rPr lang="zh-CN" altLang="en-US" sz="2200" dirty="0">
                  <a:gradFill>
                    <a:gsLst>
                      <a:gs pos="100000">
                        <a:schemeClr val="accent2">
                          <a:lumMod val="75000"/>
                        </a:schemeClr>
                      </a:gs>
                      <a:gs pos="60000">
                        <a:schemeClr val="accent1"/>
                      </a:gs>
                      <a:gs pos="0">
                        <a:schemeClr val="accent3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+mj-ea"/>
                  <a:ea typeface="+mj-ea"/>
                  <a:cs typeface="+mj-cs"/>
                  <a:sym typeface="+mn-ea"/>
                </a:rPr>
                <a:t>）</a:t>
              </a:r>
              <a:endParaRPr lang="zh-CN" altLang="en-US" sz="22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ea"/>
                <a:ea typeface="+mj-ea"/>
                <a:cs typeface="+mj-cs"/>
                <a:sym typeface="+mn-ea"/>
              </a:endParaRPr>
            </a:p>
          </p:txBody>
        </p:sp>
      </p:grpSp>
      <p:grpSp>
        <p:nvGrpSpPr>
          <p:cNvPr id="6" name="组合 5"/>
          <p:cNvGrpSpPr/>
          <p:nvPr>
            <p:custDataLst>
              <p:tags r:id="rId5"/>
            </p:custDataLst>
          </p:nvPr>
        </p:nvGrpSpPr>
        <p:grpSpPr>
          <a:xfrm>
            <a:off x="3583557" y="2384024"/>
            <a:ext cx="4106910" cy="519051"/>
            <a:chOff x="1655763" y="2402840"/>
            <a:chExt cx="3868737" cy="488950"/>
          </a:xfrm>
        </p:grpSpPr>
        <p:sp>
          <p:nvSpPr>
            <p:cNvPr id="40" name="Oval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698625" y="2440940"/>
              <a:ext cx="376238" cy="376238"/>
            </a:xfrm>
            <a:prstGeom prst="ellipse">
              <a:avLst/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b="1" kern="0">
                  <a:solidFill>
                    <a:srgbClr val="FFFFFF"/>
                  </a:solidFill>
                  <a:latin typeface="+mn-lt"/>
                  <a:ea typeface="+mn-ea"/>
                </a:rPr>
                <a:t>2</a:t>
              </a:r>
              <a:endParaRPr lang="zh-CN" altLang="zh-CN" b="1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Oval 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655763" y="2721928"/>
              <a:ext cx="168275" cy="169862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  <a:effectLst/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zh-CN" sz="1000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文本框 38"/>
            <p:cNvSpPr txBox="1"/>
            <p:nvPr>
              <p:custDataLst>
                <p:tags r:id="rId8"/>
              </p:custDataLst>
            </p:nvPr>
          </p:nvSpPr>
          <p:spPr>
            <a:xfrm>
              <a:off x="2274888" y="2402840"/>
              <a:ext cx="3249612" cy="439738"/>
            </a:xfrm>
            <a:prstGeom prst="rect">
              <a:avLst/>
            </a:prstGeom>
            <a:noFill/>
          </p:spPr>
          <p:txBody>
            <a:bodyPr lIns="0" tIns="0" rIns="0" bIns="0" anchor="ctr">
              <a:normAutofit/>
            </a:bodyPr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dirty="0">
                  <a:gradFill>
                    <a:gsLst>
                      <a:gs pos="100000">
                        <a:schemeClr val="accent2">
                          <a:lumMod val="75000"/>
                        </a:schemeClr>
                      </a:gs>
                      <a:gs pos="60000">
                        <a:schemeClr val="accent1"/>
                      </a:gs>
                      <a:gs pos="0">
                        <a:schemeClr val="accent3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+mj-lt"/>
                  <a:ea typeface="+mj-ea"/>
                  <a:cs typeface="+mj-cs"/>
                  <a:sym typeface="+mn-ea"/>
                </a:rPr>
                <a:t>组件（Component）</a:t>
              </a:r>
              <a:endParaRPr lang="zh-CN" altLang="en-US" sz="22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9"/>
            </p:custDataLst>
          </p:nvPr>
        </p:nvGrpSpPr>
        <p:grpSpPr>
          <a:xfrm>
            <a:off x="3583557" y="3148044"/>
            <a:ext cx="4106910" cy="519051"/>
            <a:chOff x="1655763" y="3096895"/>
            <a:chExt cx="3868737" cy="488950"/>
          </a:xfrm>
        </p:grpSpPr>
        <p:sp>
          <p:nvSpPr>
            <p:cNvPr id="45" name="Oval 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698625" y="3134995"/>
              <a:ext cx="376238" cy="376238"/>
            </a:xfrm>
            <a:prstGeom prst="ellipse">
              <a:avLst/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b="1" kern="0">
                  <a:solidFill>
                    <a:srgbClr val="FFFFFF"/>
                  </a:solidFill>
                  <a:latin typeface="+mn-lt"/>
                  <a:ea typeface="+mn-ea"/>
                </a:rPr>
                <a:t>3</a:t>
              </a:r>
              <a:endParaRPr lang="zh-CN" altLang="zh-CN" b="1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Oval 7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655763" y="3415983"/>
              <a:ext cx="168275" cy="169862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  <a:effectLst/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zh-CN" sz="1000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文本框 43"/>
            <p:cNvSpPr txBox="1"/>
            <p:nvPr>
              <p:custDataLst>
                <p:tags r:id="rId12"/>
              </p:custDataLst>
            </p:nvPr>
          </p:nvSpPr>
          <p:spPr>
            <a:xfrm>
              <a:off x="2274888" y="3096895"/>
              <a:ext cx="3249612" cy="439738"/>
            </a:xfrm>
            <a:prstGeom prst="rect">
              <a:avLst/>
            </a:prstGeom>
            <a:noFill/>
          </p:spPr>
          <p:txBody>
            <a:bodyPr lIns="0" tIns="0" rIns="0" bIns="0" anchor="ctr">
              <a:normAutofit/>
            </a:bodyPr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dirty="0">
                  <a:gradFill>
                    <a:gsLst>
                      <a:gs pos="100000">
                        <a:schemeClr val="accent2">
                          <a:lumMod val="75000"/>
                        </a:schemeClr>
                      </a:gs>
                      <a:gs pos="60000">
                        <a:schemeClr val="accent1"/>
                      </a:gs>
                      <a:gs pos="0">
                        <a:schemeClr val="accent3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+mj-lt"/>
                  <a:ea typeface="+mj-ea"/>
                  <a:cs typeface="+mj-cs"/>
                </a:rPr>
                <a:t>过渡 &amp; 动画(transitions)</a:t>
              </a:r>
              <a:endParaRPr lang="zh-CN" altLang="en-US" sz="22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13"/>
            </p:custDataLst>
          </p:nvPr>
        </p:nvGrpSpPr>
        <p:grpSpPr>
          <a:xfrm>
            <a:off x="3583557" y="3924197"/>
            <a:ext cx="4106910" cy="527141"/>
            <a:chOff x="1655763" y="3691890"/>
            <a:chExt cx="3868737" cy="496570"/>
          </a:xfrm>
        </p:grpSpPr>
        <p:sp>
          <p:nvSpPr>
            <p:cNvPr id="50" name="Oval 6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698625" y="3729990"/>
              <a:ext cx="376238" cy="376238"/>
            </a:xfrm>
            <a:prstGeom prst="ellipse">
              <a:avLst/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b="1" kern="0">
                  <a:solidFill>
                    <a:srgbClr val="FFFFFF"/>
                  </a:solidFill>
                  <a:latin typeface="+mn-lt"/>
                  <a:ea typeface="+mn-ea"/>
                </a:rPr>
                <a:t>4</a:t>
              </a:r>
              <a:endParaRPr lang="zh-CN" altLang="zh-CN" b="1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Oval 7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655763" y="4018598"/>
              <a:ext cx="168275" cy="169862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  <a:effectLst/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zh-CN" sz="1000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文本框 48"/>
            <p:cNvSpPr txBox="1"/>
            <p:nvPr>
              <p:custDataLst>
                <p:tags r:id="rId16"/>
              </p:custDataLst>
            </p:nvPr>
          </p:nvSpPr>
          <p:spPr>
            <a:xfrm>
              <a:off x="2274888" y="3691890"/>
              <a:ext cx="3249612" cy="439738"/>
            </a:xfrm>
            <a:prstGeom prst="rect">
              <a:avLst/>
            </a:prstGeom>
            <a:noFill/>
          </p:spPr>
          <p:txBody>
            <a:bodyPr lIns="0" tIns="0" rIns="0" bIns="0" anchor="ctr">
              <a:normAutofit fontScale="90000"/>
            </a:bodyPr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dirty="0">
                  <a:gradFill>
                    <a:gsLst>
                      <a:gs pos="100000">
                        <a:schemeClr val="accent2">
                          <a:lumMod val="75000"/>
                        </a:schemeClr>
                      </a:gs>
                      <a:gs pos="60000">
                        <a:schemeClr val="accent1"/>
                      </a:gs>
                      <a:gs pos="0">
                        <a:schemeClr val="accent3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+mj-lt"/>
                  <a:ea typeface="+mj-ea"/>
                  <a:cs typeface="+mj-cs"/>
                  <a:sym typeface="+mn-ea"/>
                </a:rPr>
                <a:t>自定义指令（custom directive）</a:t>
              </a:r>
              <a:endParaRPr lang="zh-CN" altLang="en-US" sz="22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17"/>
            </p:custDataLst>
          </p:nvPr>
        </p:nvGrpSpPr>
        <p:grpSpPr>
          <a:xfrm>
            <a:off x="3583557" y="4743493"/>
            <a:ext cx="4106910" cy="519051"/>
            <a:chOff x="1655763" y="4347845"/>
            <a:chExt cx="3868737" cy="488950"/>
          </a:xfrm>
        </p:grpSpPr>
        <p:sp>
          <p:nvSpPr>
            <p:cNvPr id="55" name="Oval 6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698625" y="4385945"/>
              <a:ext cx="376238" cy="376238"/>
            </a:xfrm>
            <a:prstGeom prst="ellipse">
              <a:avLst/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b="1" kern="0">
                  <a:solidFill>
                    <a:srgbClr val="FFFFFF"/>
                  </a:solidFill>
                  <a:latin typeface="+mn-lt"/>
                  <a:ea typeface="+mn-ea"/>
                </a:rPr>
                <a:t>5</a:t>
              </a:r>
              <a:endParaRPr lang="zh-CN" altLang="zh-CN" b="1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Oval 7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655763" y="4666933"/>
              <a:ext cx="168275" cy="169862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  <a:effectLst/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zh-CN" sz="1000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4" name="文本框 53"/>
            <p:cNvSpPr txBox="1"/>
            <p:nvPr>
              <p:custDataLst>
                <p:tags r:id="rId20"/>
              </p:custDataLst>
            </p:nvPr>
          </p:nvSpPr>
          <p:spPr>
            <a:xfrm>
              <a:off x="2274888" y="4347845"/>
              <a:ext cx="3249612" cy="439738"/>
            </a:xfrm>
            <a:prstGeom prst="rect">
              <a:avLst/>
            </a:prstGeom>
            <a:noFill/>
          </p:spPr>
          <p:txBody>
            <a:bodyPr lIns="0" tIns="0" rIns="0" bIns="0" anchor="ctr">
              <a:normAutofit/>
            </a:bodyPr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dirty="0">
                  <a:gradFill>
                    <a:gsLst>
                      <a:gs pos="100000">
                        <a:schemeClr val="accent2">
                          <a:lumMod val="75000"/>
                        </a:schemeClr>
                      </a:gs>
                      <a:gs pos="60000">
                        <a:schemeClr val="accent1"/>
                      </a:gs>
                      <a:gs pos="0">
                        <a:schemeClr val="accent3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+mj-lt"/>
                  <a:ea typeface="+mj-ea"/>
                  <a:cs typeface="+mj-cs"/>
                  <a:sym typeface="+mn-ea"/>
                </a:rPr>
                <a:t>过滤器（filters）</a:t>
              </a:r>
              <a:endParaRPr lang="zh-CN" altLang="en-US" sz="22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2" name="组合 1"/>
          <p:cNvGrpSpPr/>
          <p:nvPr>
            <p:custDataLst>
              <p:tags r:id="rId21"/>
            </p:custDataLst>
          </p:nvPr>
        </p:nvGrpSpPr>
        <p:grpSpPr>
          <a:xfrm>
            <a:off x="3583557" y="5537173"/>
            <a:ext cx="4106910" cy="519051"/>
            <a:chOff x="1655763" y="5262880"/>
            <a:chExt cx="3868737" cy="488950"/>
          </a:xfrm>
        </p:grpSpPr>
        <p:sp>
          <p:nvSpPr>
            <p:cNvPr id="60" name="Oval 6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698625" y="5300980"/>
              <a:ext cx="376238" cy="376238"/>
            </a:xfrm>
            <a:prstGeom prst="ellipse">
              <a:avLst/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b="1" kern="0">
                  <a:solidFill>
                    <a:srgbClr val="FFFFFF"/>
                  </a:solidFill>
                  <a:latin typeface="+mn-lt"/>
                  <a:ea typeface="+mn-ea"/>
                </a:rPr>
                <a:t>6</a:t>
              </a:r>
              <a:endParaRPr lang="zh-CN" altLang="zh-CN" b="1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" name="Oval 7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655763" y="5581968"/>
              <a:ext cx="168275" cy="169862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  <a:effectLst/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zh-CN" sz="1000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9" name="文本框 58"/>
            <p:cNvSpPr txBox="1"/>
            <p:nvPr>
              <p:custDataLst>
                <p:tags r:id="rId24"/>
              </p:custDataLst>
            </p:nvPr>
          </p:nvSpPr>
          <p:spPr>
            <a:xfrm>
              <a:off x="2274888" y="5262880"/>
              <a:ext cx="3249612" cy="439738"/>
            </a:xfrm>
            <a:prstGeom prst="rect">
              <a:avLst/>
            </a:prstGeom>
            <a:noFill/>
          </p:spPr>
          <p:txBody>
            <a:bodyPr lIns="0" tIns="0" rIns="0" bIns="0" anchor="ctr">
              <a:normAutofit/>
            </a:bodyPr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dirty="0">
                  <a:gradFill>
                    <a:gsLst>
                      <a:gs pos="100000">
                        <a:schemeClr val="accent2">
                          <a:lumMod val="75000"/>
                        </a:schemeClr>
                      </a:gs>
                      <a:gs pos="60000">
                        <a:schemeClr val="accent1"/>
                      </a:gs>
                      <a:gs pos="0">
                        <a:schemeClr val="accent3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+mj-lt"/>
                  <a:ea typeface="+mj-ea"/>
                  <a:cs typeface="+mj-cs"/>
                  <a:sym typeface="+mn-ea"/>
                </a:rPr>
                <a:t>单元测试</a:t>
              </a:r>
              <a:endParaRPr lang="zh-CN" altLang="en-US" sz="22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77" name="Oval 6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9060001" y="782637"/>
            <a:ext cx="1619509" cy="1624564"/>
          </a:xfrm>
          <a:prstGeom prst="ellipse">
            <a:avLst/>
          </a:prstGeom>
          <a:solidFill>
            <a:schemeClr val="accent1">
              <a:alpha val="69000"/>
            </a:schemeClr>
          </a:solidFill>
          <a:ln>
            <a:noFill/>
          </a:ln>
          <a:effectLst/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7200" b="1" kern="0">
                <a:solidFill>
                  <a:srgbClr val="FFFFFF"/>
                </a:solidFill>
                <a:latin typeface="+mn-lt"/>
                <a:ea typeface="+mn-ea"/>
              </a:rPr>
              <a:t>目</a:t>
            </a:r>
            <a:endParaRPr lang="zh-CN" altLang="zh-CN" sz="7200" b="1" kern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78" name="Oval 7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0187421" y="1994320"/>
            <a:ext cx="984176" cy="985860"/>
          </a:xfrm>
          <a:prstGeom prst="ellipse">
            <a:avLst/>
          </a:prstGeom>
          <a:solidFill>
            <a:schemeClr val="accent1">
              <a:alpha val="35000"/>
            </a:schemeClr>
          </a:solidFill>
          <a:ln>
            <a:noFill/>
          </a:ln>
          <a:effectLst/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ker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rPr>
              <a:t>录</a:t>
            </a:r>
            <a:endParaRPr lang="zh-CN" altLang="zh-CN" sz="4400" kern="0">
              <a:solidFill>
                <a:schemeClr val="accent1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27"/>
            </p:custDataLst>
          </p:nvPr>
        </p:nvSpPr>
        <p:spPr>
          <a:xfrm>
            <a:off x="9577748" y="2389187"/>
            <a:ext cx="611187" cy="2744788"/>
          </a:xfrm>
          <a:prstGeom prst="rect">
            <a:avLst/>
          </a:prstGeom>
          <a:noFill/>
        </p:spPr>
        <p:txBody>
          <a:bodyPr vert="eaVert" lIns="0" tIns="0" rIns="0" bIns="0" anchor="ctr"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CONTENTS</a:t>
            </a:r>
            <a:endParaRPr lang="en-US" altLang="zh-CN" sz="3600" smtClean="0">
              <a:solidFill>
                <a:schemeClr val="accent1">
                  <a:lumMod val="20000"/>
                  <a:lumOff val="8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2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330038" y="650313"/>
            <a:ext cx="5903960" cy="746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3600" dirty="0">
                <a:latin typeface="+mj-lt"/>
                <a:ea typeface="+mj-ea"/>
                <a:sym typeface="+mn-ea"/>
              </a:rPr>
              <a:t>指令（</a:t>
            </a:r>
            <a:r>
              <a:rPr lang="en-US" altLang="zh-CN" sz="3600" dirty="0">
                <a:latin typeface="+mj-lt"/>
                <a:ea typeface="+mj-ea"/>
                <a:sym typeface="+mn-ea"/>
              </a:rPr>
              <a:t>D</a:t>
            </a:r>
            <a:r>
              <a:rPr lang="zh-CN" altLang="en-US" sz="3600" dirty="0">
                <a:latin typeface="+mj-lt"/>
                <a:ea typeface="+mj-ea"/>
                <a:sym typeface="+mn-ea"/>
              </a:rPr>
              <a:t>irective</a:t>
            </a:r>
            <a:r>
              <a:rPr lang="en-US" altLang="zh-CN" sz="3600" dirty="0">
                <a:latin typeface="+mj-lt"/>
                <a:ea typeface="+mj-ea"/>
                <a:sym typeface="+mn-ea"/>
              </a:rPr>
              <a:t>s</a:t>
            </a:r>
            <a:r>
              <a:rPr lang="zh-CN" altLang="en-US" sz="3600" dirty="0">
                <a:latin typeface="+mj-lt"/>
                <a:ea typeface="+mj-ea"/>
                <a:sym typeface="+mn-ea"/>
              </a:rPr>
              <a:t>）</a:t>
            </a:r>
            <a:endParaRPr lang="zh-CN" altLang="en-US" sz="3600" dirty="0">
              <a:latin typeface="+mj-lt"/>
              <a:ea typeface="+mj-ea"/>
            </a:endParaRPr>
          </a:p>
        </p:txBody>
      </p:sp>
      <p:sp>
        <p:nvSpPr>
          <p:cNvPr id="9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0060" y="1625600"/>
            <a:ext cx="9029700" cy="1478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indent="0" algn="l">
              <a:buNone/>
            </a:pPr>
            <a:r>
              <a:rPr lang="zh-CN" altLang="en-US" sz="2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指令</a:t>
            </a:r>
            <a:endParaRPr lang="zh-CN" altLang="en-US" sz="2800" b="1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zh-CN" altLang="en-US" sz="20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    用来 </a:t>
            </a:r>
            <a:r>
              <a:rPr lang="en-US" altLang="zh-CN" sz="20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扩展HTML属性</a:t>
            </a:r>
            <a:r>
              <a:rPr lang="zh-CN" altLang="en-US" sz="20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，</a:t>
            </a:r>
            <a:r>
              <a:rPr lang="zh-CN" altLang="en-US" sz="20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是带有</a:t>
            </a:r>
            <a:r>
              <a:rPr lang="en-US" altLang="zh-CN" sz="20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v- </a:t>
            </a:r>
            <a:r>
              <a:rPr lang="zh-CN" altLang="en-US" sz="20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前缀的特殊属性。当表达式的值改变时，将其产生的连带影响，响应式地作用于 DOM。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</p:txBody>
      </p:sp>
      <p:grpSp>
        <p:nvGrpSpPr>
          <p:cNvPr id="12" name="组合 11"/>
          <p:cNvGrpSpPr/>
          <p:nvPr>
            <p:custDataLst>
              <p:tags r:id="rId3"/>
            </p:custDataLst>
          </p:nvPr>
        </p:nvGrpSpPr>
        <p:grpSpPr>
          <a:xfrm>
            <a:off x="2094225" y="3623721"/>
            <a:ext cx="1573876" cy="1573876"/>
            <a:chOff x="941560" y="3612332"/>
            <a:chExt cx="1403287" cy="1403287"/>
          </a:xfrm>
        </p:grpSpPr>
        <p:sp>
          <p:nvSpPr>
            <p:cNvPr id="13" name="任意多边形 12"/>
            <p:cNvSpPr/>
            <p:nvPr>
              <p:custDataLst>
                <p:tags r:id="rId4"/>
              </p:custDataLst>
            </p:nvPr>
          </p:nvSpPr>
          <p:spPr>
            <a:xfrm>
              <a:off x="941560" y="3612332"/>
              <a:ext cx="736961" cy="1403287"/>
            </a:xfrm>
            <a:custGeom>
              <a:avLst/>
              <a:gdLst>
                <a:gd name="connsiteX0" fmla="*/ 701644 w 736961"/>
                <a:gd name="connsiteY0" fmla="*/ 0 h 1403287"/>
                <a:gd name="connsiteX1" fmla="*/ 736961 w 736961"/>
                <a:gd name="connsiteY1" fmla="*/ 35317 h 1403287"/>
                <a:gd name="connsiteX2" fmla="*/ 70634 w 736961"/>
                <a:gd name="connsiteY2" fmla="*/ 701644 h 1403287"/>
                <a:gd name="connsiteX3" fmla="*/ 736961 w 736961"/>
                <a:gd name="connsiteY3" fmla="*/ 1367970 h 1403287"/>
                <a:gd name="connsiteX4" fmla="*/ 701644 w 736961"/>
                <a:gd name="connsiteY4" fmla="*/ 1403287 h 1403287"/>
                <a:gd name="connsiteX5" fmla="*/ 0 w 736961"/>
                <a:gd name="connsiteY5" fmla="*/ 701644 h 14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6961" h="1403287">
                  <a:moveTo>
                    <a:pt x="701644" y="0"/>
                  </a:moveTo>
                  <a:lnTo>
                    <a:pt x="736961" y="35317"/>
                  </a:lnTo>
                  <a:lnTo>
                    <a:pt x="70634" y="701644"/>
                  </a:lnTo>
                  <a:lnTo>
                    <a:pt x="736961" y="1367970"/>
                  </a:lnTo>
                  <a:lnTo>
                    <a:pt x="701644" y="1403287"/>
                  </a:lnTo>
                  <a:lnTo>
                    <a:pt x="0" y="701644"/>
                  </a:lnTo>
                  <a:close/>
                </a:path>
              </a:pathLst>
            </a:custGeom>
            <a:solidFill>
              <a:srgbClr val="B2BD29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16" name="菱形 15"/>
            <p:cNvSpPr/>
            <p:nvPr>
              <p:custDataLst>
                <p:tags r:id="rId5"/>
              </p:custDataLst>
            </p:nvPr>
          </p:nvSpPr>
          <p:spPr>
            <a:xfrm>
              <a:off x="1032094" y="3657599"/>
              <a:ext cx="1312753" cy="1312753"/>
            </a:xfrm>
            <a:prstGeom prst="diamond">
              <a:avLst/>
            </a:prstGeom>
            <a:solidFill>
              <a:srgbClr val="B2BD29"/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/>
            </a:bodyPr>
            <a:p>
              <a:pPr algn="ctr">
                <a:lnSpc>
                  <a:spcPct val="110000"/>
                </a:lnSpc>
              </a:pPr>
              <a:r>
                <a:rPr lang="zh-CN" altLang="en-US" smtClean="0">
                  <a:solidFill>
                    <a:srgbClr val="FFFFFF"/>
                  </a:solidFill>
                </a:rPr>
                <a:t>插值</a:t>
              </a:r>
              <a:endParaRPr lang="zh-CN" altLang="en-US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17" name="组合 16"/>
          <p:cNvGrpSpPr/>
          <p:nvPr>
            <p:custDataLst>
              <p:tags r:id="rId6"/>
            </p:custDataLst>
          </p:nvPr>
        </p:nvGrpSpPr>
        <p:grpSpPr>
          <a:xfrm>
            <a:off x="4666096" y="3623721"/>
            <a:ext cx="1573876" cy="1573876"/>
            <a:chOff x="941560" y="3612332"/>
            <a:chExt cx="1403287" cy="1403287"/>
          </a:xfrm>
          <a:solidFill>
            <a:srgbClr val="E6B07A"/>
          </a:solidFill>
        </p:grpSpPr>
        <p:sp>
          <p:nvSpPr>
            <p:cNvPr id="18" name="任意多边形 17"/>
            <p:cNvSpPr/>
            <p:nvPr>
              <p:custDataLst>
                <p:tags r:id="rId7"/>
              </p:custDataLst>
            </p:nvPr>
          </p:nvSpPr>
          <p:spPr>
            <a:xfrm>
              <a:off x="941560" y="3612332"/>
              <a:ext cx="736961" cy="1403287"/>
            </a:xfrm>
            <a:custGeom>
              <a:avLst/>
              <a:gdLst>
                <a:gd name="connsiteX0" fmla="*/ 701644 w 736961"/>
                <a:gd name="connsiteY0" fmla="*/ 0 h 1403287"/>
                <a:gd name="connsiteX1" fmla="*/ 736961 w 736961"/>
                <a:gd name="connsiteY1" fmla="*/ 35317 h 1403287"/>
                <a:gd name="connsiteX2" fmla="*/ 70634 w 736961"/>
                <a:gd name="connsiteY2" fmla="*/ 701644 h 1403287"/>
                <a:gd name="connsiteX3" fmla="*/ 736961 w 736961"/>
                <a:gd name="connsiteY3" fmla="*/ 1367970 h 1403287"/>
                <a:gd name="connsiteX4" fmla="*/ 701644 w 736961"/>
                <a:gd name="connsiteY4" fmla="*/ 1403287 h 1403287"/>
                <a:gd name="connsiteX5" fmla="*/ 0 w 736961"/>
                <a:gd name="connsiteY5" fmla="*/ 701644 h 14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6961" h="1403287">
                  <a:moveTo>
                    <a:pt x="701644" y="0"/>
                  </a:moveTo>
                  <a:lnTo>
                    <a:pt x="736961" y="35317"/>
                  </a:lnTo>
                  <a:lnTo>
                    <a:pt x="70634" y="701644"/>
                  </a:lnTo>
                  <a:lnTo>
                    <a:pt x="736961" y="1367970"/>
                  </a:lnTo>
                  <a:lnTo>
                    <a:pt x="701644" y="1403287"/>
                  </a:lnTo>
                  <a:lnTo>
                    <a:pt x="0" y="701644"/>
                  </a:lnTo>
                  <a:close/>
                </a:path>
              </a:pathLst>
            </a:cu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19" name="菱形 18"/>
            <p:cNvSpPr/>
            <p:nvPr>
              <p:custDataLst>
                <p:tags r:id="rId8"/>
              </p:custDataLst>
            </p:nvPr>
          </p:nvSpPr>
          <p:spPr>
            <a:xfrm>
              <a:off x="1032094" y="3657599"/>
              <a:ext cx="1312753" cy="1312753"/>
            </a:xfrm>
            <a:prstGeom prst="diamond">
              <a:avLst/>
            </a:prstGeom>
            <a:grpFill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/>
            </a:bodyPr>
            <a:p>
              <a:pPr algn="ctr">
                <a:lnSpc>
                  <a:spcPct val="110000"/>
                </a:lnSpc>
              </a:pPr>
              <a:r>
                <a:rPr lang="zh-CN" altLang="en-US" sz="1400" smtClean="0">
                  <a:solidFill>
                    <a:srgbClr val="FFFFFF"/>
                  </a:solidFill>
                </a:rPr>
                <a:t>条件渲染</a:t>
              </a:r>
              <a:endParaRPr lang="zh-CN" altLang="en-US" sz="140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20" name="组合 19"/>
          <p:cNvGrpSpPr/>
          <p:nvPr>
            <p:custDataLst>
              <p:tags r:id="rId9"/>
            </p:custDataLst>
          </p:nvPr>
        </p:nvGrpSpPr>
        <p:grpSpPr>
          <a:xfrm>
            <a:off x="7237968" y="3623721"/>
            <a:ext cx="1573876" cy="1573876"/>
            <a:chOff x="941560" y="3612332"/>
            <a:chExt cx="1403287" cy="1403287"/>
          </a:xfrm>
          <a:solidFill>
            <a:srgbClr val="E7ABB1"/>
          </a:solidFill>
        </p:grpSpPr>
        <p:sp>
          <p:nvSpPr>
            <p:cNvPr id="21" name="任意多边形 20"/>
            <p:cNvSpPr/>
            <p:nvPr>
              <p:custDataLst>
                <p:tags r:id="rId10"/>
              </p:custDataLst>
            </p:nvPr>
          </p:nvSpPr>
          <p:spPr>
            <a:xfrm>
              <a:off x="941560" y="3612332"/>
              <a:ext cx="736961" cy="1403287"/>
            </a:xfrm>
            <a:custGeom>
              <a:avLst/>
              <a:gdLst>
                <a:gd name="connsiteX0" fmla="*/ 701644 w 736961"/>
                <a:gd name="connsiteY0" fmla="*/ 0 h 1403287"/>
                <a:gd name="connsiteX1" fmla="*/ 736961 w 736961"/>
                <a:gd name="connsiteY1" fmla="*/ 35317 h 1403287"/>
                <a:gd name="connsiteX2" fmla="*/ 70634 w 736961"/>
                <a:gd name="connsiteY2" fmla="*/ 701644 h 1403287"/>
                <a:gd name="connsiteX3" fmla="*/ 736961 w 736961"/>
                <a:gd name="connsiteY3" fmla="*/ 1367970 h 1403287"/>
                <a:gd name="connsiteX4" fmla="*/ 701644 w 736961"/>
                <a:gd name="connsiteY4" fmla="*/ 1403287 h 1403287"/>
                <a:gd name="connsiteX5" fmla="*/ 0 w 736961"/>
                <a:gd name="connsiteY5" fmla="*/ 701644 h 14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6961" h="1403287">
                  <a:moveTo>
                    <a:pt x="701644" y="0"/>
                  </a:moveTo>
                  <a:lnTo>
                    <a:pt x="736961" y="35317"/>
                  </a:lnTo>
                  <a:lnTo>
                    <a:pt x="70634" y="701644"/>
                  </a:lnTo>
                  <a:lnTo>
                    <a:pt x="736961" y="1367970"/>
                  </a:lnTo>
                  <a:lnTo>
                    <a:pt x="701644" y="1403287"/>
                  </a:lnTo>
                  <a:lnTo>
                    <a:pt x="0" y="701644"/>
                  </a:lnTo>
                  <a:close/>
                </a:path>
              </a:pathLst>
            </a:cu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22" name="菱形 21"/>
            <p:cNvSpPr/>
            <p:nvPr>
              <p:custDataLst>
                <p:tags r:id="rId11"/>
              </p:custDataLst>
            </p:nvPr>
          </p:nvSpPr>
          <p:spPr>
            <a:xfrm>
              <a:off x="1032094" y="3657599"/>
              <a:ext cx="1312753" cy="1312753"/>
            </a:xfrm>
            <a:prstGeom prst="diamond">
              <a:avLst/>
            </a:prstGeom>
            <a:grpFill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/>
            </a:bodyPr>
            <a:p>
              <a:pPr algn="ctr">
                <a:lnSpc>
                  <a:spcPct val="110000"/>
                </a:lnSpc>
              </a:pPr>
              <a:r>
                <a:rPr lang="zh-CN" altLang="en-US" sz="1400" smtClean="0">
                  <a:solidFill>
                    <a:srgbClr val="FFFFFF"/>
                  </a:solidFill>
                </a:rPr>
                <a:t>事件处理</a:t>
              </a:r>
              <a:endParaRPr lang="zh-CN" altLang="en-US" sz="140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组合 37"/>
          <p:cNvGrpSpPr/>
          <p:nvPr>
            <p:custDataLst>
              <p:tags r:id="rId12"/>
            </p:custDataLst>
          </p:nvPr>
        </p:nvGrpSpPr>
        <p:grpSpPr>
          <a:xfrm>
            <a:off x="3380161" y="4221963"/>
            <a:ext cx="1573876" cy="1573876"/>
            <a:chOff x="941560" y="3612332"/>
            <a:chExt cx="1403287" cy="1403287"/>
          </a:xfrm>
          <a:solidFill>
            <a:srgbClr val="E7ABB1"/>
          </a:solidFill>
        </p:grpSpPr>
        <p:sp>
          <p:nvSpPr>
            <p:cNvPr id="23" name="任意多边形 22"/>
            <p:cNvSpPr/>
            <p:nvPr>
              <p:custDataLst>
                <p:tags r:id="rId13"/>
              </p:custDataLst>
            </p:nvPr>
          </p:nvSpPr>
          <p:spPr>
            <a:xfrm>
              <a:off x="941560" y="3612332"/>
              <a:ext cx="736961" cy="1403287"/>
            </a:xfrm>
            <a:custGeom>
              <a:avLst/>
              <a:gdLst>
                <a:gd name="connsiteX0" fmla="*/ 701644 w 736961"/>
                <a:gd name="connsiteY0" fmla="*/ 0 h 1403287"/>
                <a:gd name="connsiteX1" fmla="*/ 736961 w 736961"/>
                <a:gd name="connsiteY1" fmla="*/ 35317 h 1403287"/>
                <a:gd name="connsiteX2" fmla="*/ 70634 w 736961"/>
                <a:gd name="connsiteY2" fmla="*/ 701644 h 1403287"/>
                <a:gd name="connsiteX3" fmla="*/ 736961 w 736961"/>
                <a:gd name="connsiteY3" fmla="*/ 1367970 h 1403287"/>
                <a:gd name="connsiteX4" fmla="*/ 701644 w 736961"/>
                <a:gd name="connsiteY4" fmla="*/ 1403287 h 1403287"/>
                <a:gd name="connsiteX5" fmla="*/ 0 w 736961"/>
                <a:gd name="connsiteY5" fmla="*/ 701644 h 14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6961" h="1403287">
                  <a:moveTo>
                    <a:pt x="701644" y="0"/>
                  </a:moveTo>
                  <a:lnTo>
                    <a:pt x="736961" y="35317"/>
                  </a:lnTo>
                  <a:lnTo>
                    <a:pt x="70634" y="701644"/>
                  </a:lnTo>
                  <a:lnTo>
                    <a:pt x="736961" y="1367970"/>
                  </a:lnTo>
                  <a:lnTo>
                    <a:pt x="701644" y="1403287"/>
                  </a:lnTo>
                  <a:lnTo>
                    <a:pt x="0" y="701644"/>
                  </a:lnTo>
                  <a:close/>
                </a:path>
              </a:pathLst>
            </a:cu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24" name="菱形 23"/>
            <p:cNvSpPr/>
            <p:nvPr>
              <p:custDataLst>
                <p:tags r:id="rId14"/>
              </p:custDataLst>
            </p:nvPr>
          </p:nvSpPr>
          <p:spPr>
            <a:xfrm>
              <a:off x="1032094" y="3657599"/>
              <a:ext cx="1312753" cy="1312753"/>
            </a:xfrm>
            <a:prstGeom prst="diamond">
              <a:avLst/>
            </a:prstGeom>
            <a:grpFill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/>
            </a:bodyPr>
            <a:p>
              <a:pPr algn="ctr">
                <a:lnSpc>
                  <a:spcPct val="110000"/>
                </a:lnSpc>
              </a:pPr>
              <a:r>
                <a:rPr lang="en-US" altLang="zh-CN" sz="1400" smtClean="0">
                  <a:solidFill>
                    <a:srgbClr val="FFFFFF"/>
                  </a:solidFill>
                </a:rPr>
                <a:t>class</a:t>
              </a:r>
              <a:r>
                <a:rPr lang="zh-CN" altLang="en-US" sz="1400" smtClean="0">
                  <a:solidFill>
                    <a:srgbClr val="FFFFFF"/>
                  </a:solidFill>
                </a:rPr>
                <a:t>与</a:t>
              </a:r>
              <a:r>
                <a:rPr lang="en-US" altLang="zh-CN" sz="1400" smtClean="0">
                  <a:solidFill>
                    <a:srgbClr val="FFFFFF"/>
                  </a:solidFill>
                </a:rPr>
                <a:t>style</a:t>
              </a:r>
              <a:r>
                <a:rPr lang="zh-CN" altLang="en-US" sz="1400" smtClean="0">
                  <a:solidFill>
                    <a:srgbClr val="FFFFFF"/>
                  </a:solidFill>
                </a:rPr>
                <a:t>绑定</a:t>
              </a:r>
              <a:endParaRPr lang="zh-CN" altLang="en-US" sz="140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组合 24"/>
          <p:cNvGrpSpPr/>
          <p:nvPr>
            <p:custDataLst>
              <p:tags r:id="rId15"/>
            </p:custDataLst>
          </p:nvPr>
        </p:nvGrpSpPr>
        <p:grpSpPr>
          <a:xfrm>
            <a:off x="5952032" y="4221963"/>
            <a:ext cx="1573876" cy="1573876"/>
            <a:chOff x="941560" y="3612332"/>
            <a:chExt cx="1403287" cy="1403287"/>
          </a:xfrm>
        </p:grpSpPr>
        <p:sp>
          <p:nvSpPr>
            <p:cNvPr id="42" name="任意多边形 41"/>
            <p:cNvSpPr/>
            <p:nvPr>
              <p:custDataLst>
                <p:tags r:id="rId16"/>
              </p:custDataLst>
            </p:nvPr>
          </p:nvSpPr>
          <p:spPr>
            <a:xfrm>
              <a:off x="941560" y="3612332"/>
              <a:ext cx="736961" cy="1403287"/>
            </a:xfrm>
            <a:custGeom>
              <a:avLst/>
              <a:gdLst>
                <a:gd name="connsiteX0" fmla="*/ 701644 w 736961"/>
                <a:gd name="connsiteY0" fmla="*/ 0 h 1403287"/>
                <a:gd name="connsiteX1" fmla="*/ 736961 w 736961"/>
                <a:gd name="connsiteY1" fmla="*/ 35317 h 1403287"/>
                <a:gd name="connsiteX2" fmla="*/ 70634 w 736961"/>
                <a:gd name="connsiteY2" fmla="*/ 701644 h 1403287"/>
                <a:gd name="connsiteX3" fmla="*/ 736961 w 736961"/>
                <a:gd name="connsiteY3" fmla="*/ 1367970 h 1403287"/>
                <a:gd name="connsiteX4" fmla="*/ 701644 w 736961"/>
                <a:gd name="connsiteY4" fmla="*/ 1403287 h 1403287"/>
                <a:gd name="connsiteX5" fmla="*/ 0 w 736961"/>
                <a:gd name="connsiteY5" fmla="*/ 701644 h 14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6961" h="1403287">
                  <a:moveTo>
                    <a:pt x="701644" y="0"/>
                  </a:moveTo>
                  <a:lnTo>
                    <a:pt x="736961" y="35317"/>
                  </a:lnTo>
                  <a:lnTo>
                    <a:pt x="70634" y="701644"/>
                  </a:lnTo>
                  <a:lnTo>
                    <a:pt x="736961" y="1367970"/>
                  </a:lnTo>
                  <a:lnTo>
                    <a:pt x="701644" y="1403287"/>
                  </a:lnTo>
                  <a:lnTo>
                    <a:pt x="0" y="701644"/>
                  </a:lnTo>
                  <a:close/>
                </a:path>
              </a:pathLst>
            </a:custGeom>
            <a:solidFill>
              <a:srgbClr val="B2BD29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43" name="菱形 42"/>
            <p:cNvSpPr/>
            <p:nvPr>
              <p:custDataLst>
                <p:tags r:id="rId17"/>
              </p:custDataLst>
            </p:nvPr>
          </p:nvSpPr>
          <p:spPr>
            <a:xfrm>
              <a:off x="1032094" y="3657599"/>
              <a:ext cx="1312753" cy="1312753"/>
            </a:xfrm>
            <a:prstGeom prst="diamond">
              <a:avLst/>
            </a:prstGeom>
            <a:solidFill>
              <a:srgbClr val="B2BD29"/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/>
            </a:bodyPr>
            <a:p>
              <a:pPr algn="ctr">
                <a:lnSpc>
                  <a:spcPct val="110000"/>
                </a:lnSpc>
              </a:pPr>
              <a:r>
                <a:rPr lang="zh-CN" altLang="en-US" sz="1400" smtClean="0">
                  <a:solidFill>
                    <a:srgbClr val="FFFFFF"/>
                  </a:solidFill>
                </a:rPr>
                <a:t>列表渲染</a:t>
              </a:r>
              <a:endParaRPr lang="zh-CN" altLang="en-US" sz="140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26" name="组合 25"/>
          <p:cNvGrpSpPr/>
          <p:nvPr>
            <p:custDataLst>
              <p:tags r:id="rId18"/>
            </p:custDataLst>
          </p:nvPr>
        </p:nvGrpSpPr>
        <p:grpSpPr>
          <a:xfrm>
            <a:off x="8523903" y="4221963"/>
            <a:ext cx="1573876" cy="1573876"/>
            <a:chOff x="941560" y="3612332"/>
            <a:chExt cx="1403287" cy="1403287"/>
          </a:xfrm>
          <a:solidFill>
            <a:srgbClr val="E6B07A"/>
          </a:solidFill>
        </p:grpSpPr>
        <p:sp>
          <p:nvSpPr>
            <p:cNvPr id="27" name="任意多边形 26"/>
            <p:cNvSpPr/>
            <p:nvPr>
              <p:custDataLst>
                <p:tags r:id="rId19"/>
              </p:custDataLst>
            </p:nvPr>
          </p:nvSpPr>
          <p:spPr>
            <a:xfrm>
              <a:off x="941560" y="3612332"/>
              <a:ext cx="736961" cy="1403287"/>
            </a:xfrm>
            <a:custGeom>
              <a:avLst/>
              <a:gdLst>
                <a:gd name="connsiteX0" fmla="*/ 701644 w 736961"/>
                <a:gd name="connsiteY0" fmla="*/ 0 h 1403287"/>
                <a:gd name="connsiteX1" fmla="*/ 736961 w 736961"/>
                <a:gd name="connsiteY1" fmla="*/ 35317 h 1403287"/>
                <a:gd name="connsiteX2" fmla="*/ 70634 w 736961"/>
                <a:gd name="connsiteY2" fmla="*/ 701644 h 1403287"/>
                <a:gd name="connsiteX3" fmla="*/ 736961 w 736961"/>
                <a:gd name="connsiteY3" fmla="*/ 1367970 h 1403287"/>
                <a:gd name="connsiteX4" fmla="*/ 701644 w 736961"/>
                <a:gd name="connsiteY4" fmla="*/ 1403287 h 1403287"/>
                <a:gd name="connsiteX5" fmla="*/ 0 w 736961"/>
                <a:gd name="connsiteY5" fmla="*/ 701644 h 14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6961" h="1403287">
                  <a:moveTo>
                    <a:pt x="701644" y="0"/>
                  </a:moveTo>
                  <a:lnTo>
                    <a:pt x="736961" y="35317"/>
                  </a:lnTo>
                  <a:lnTo>
                    <a:pt x="70634" y="701644"/>
                  </a:lnTo>
                  <a:lnTo>
                    <a:pt x="736961" y="1367970"/>
                  </a:lnTo>
                  <a:lnTo>
                    <a:pt x="701644" y="1403287"/>
                  </a:lnTo>
                  <a:lnTo>
                    <a:pt x="0" y="701644"/>
                  </a:lnTo>
                  <a:close/>
                </a:path>
              </a:pathLst>
            </a:cu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28" name="菱形 27"/>
            <p:cNvSpPr/>
            <p:nvPr>
              <p:custDataLst>
                <p:tags r:id="rId20"/>
              </p:custDataLst>
            </p:nvPr>
          </p:nvSpPr>
          <p:spPr>
            <a:xfrm>
              <a:off x="1032094" y="3657599"/>
              <a:ext cx="1312753" cy="1312753"/>
            </a:xfrm>
            <a:prstGeom prst="diamond">
              <a:avLst/>
            </a:prstGeom>
            <a:grpFill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/>
            </a:bodyPr>
            <a:p>
              <a:pPr algn="ctr">
                <a:lnSpc>
                  <a:spcPct val="110000"/>
                </a:lnSpc>
              </a:pPr>
              <a:r>
                <a:rPr lang="zh-CN" altLang="en-US" smtClean="0">
                  <a:solidFill>
                    <a:srgbClr val="FFFFFF"/>
                  </a:solidFill>
                </a:rPr>
                <a:t>表单输入绑定</a:t>
              </a:r>
              <a:endParaRPr lang="zh-CN" altLang="en-US" smtClean="0">
                <a:solidFill>
                  <a:srgbClr val="FFFFFF"/>
                </a:solidFill>
              </a:endParaRPr>
            </a:p>
          </p:txBody>
        </p:sp>
      </p:grpSp>
    </p:spTree>
    <p:custDataLst>
      <p:tags r:id="rId2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330190" y="757555"/>
            <a:ext cx="5904230" cy="6394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2800" dirty="0">
                <a:latin typeface="+mj-lt"/>
                <a:ea typeface="+mj-ea"/>
                <a:sym typeface="+mn-ea"/>
              </a:rPr>
              <a:t>内置指令 </a:t>
            </a:r>
            <a:r>
              <a:rPr lang="en-US" altLang="zh-CN" sz="2800" dirty="0">
                <a:latin typeface="+mj-lt"/>
                <a:ea typeface="+mj-ea"/>
                <a:sym typeface="+mn-ea"/>
              </a:rPr>
              <a:t>- </a:t>
            </a:r>
            <a:r>
              <a:rPr lang="zh-CN" altLang="en-US" sz="2800" dirty="0">
                <a:latin typeface="+mj-lt"/>
                <a:ea typeface="+mj-ea"/>
                <a:sym typeface="+mn-ea"/>
              </a:rPr>
              <a:t>插值（Interpolations）</a:t>
            </a:r>
            <a:endParaRPr lang="zh-CN" altLang="en-US" sz="2800" dirty="0">
              <a:latin typeface="+mj-lt"/>
              <a:ea typeface="+mj-ea"/>
            </a:endParaRPr>
          </a:p>
        </p:txBody>
      </p:sp>
      <p:sp>
        <p:nvSpPr>
          <p:cNvPr id="6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89100" y="3169285"/>
            <a:ext cx="8930640" cy="778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 lnSpcReduction="10000"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/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纯HTML</a:t>
            </a:r>
            <a:endParaRPr lang="zh-CN" altLang="en-US" sz="16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&lt;div </a:t>
            </a:r>
            <a:r>
              <a:rPr lang="zh-CN" altLang="en-US" sz="14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v-html="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rawHtml</a:t>
            </a:r>
            <a:r>
              <a:rPr lang="zh-CN" altLang="en-US" sz="14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"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&gt;&lt;/div&gt;</a:t>
            </a:r>
            <a:endParaRPr lang="en-US" altLang="zh-CN" sz="14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</p:txBody>
      </p:sp>
      <p:sp>
        <p:nvSpPr>
          <p:cNvPr id="8" name="文本框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88465" y="1762760"/>
            <a:ext cx="8931275" cy="1094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 fontScale="90000"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/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</a:t>
            </a:r>
            <a:r>
              <a:rPr lang="zh-CN" alt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文本</a:t>
            </a:r>
            <a:endParaRPr lang="zh-CN" altLang="en-US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数据绑定最常见的形式就是使用Mustache语法(双大括号)的文本插值</a:t>
            </a:r>
            <a:endParaRPr lang="zh-CN" altLang="en-US" sz="18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&lt;span&gt;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{{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msg 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}}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&lt;/span&gt;                          &lt;span 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v-text="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msg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"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&gt;&lt;/span&gt;</a:t>
            </a:r>
            <a:endParaRPr lang="en-US" altLang="zh-CN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endParaRPr lang="en-US" altLang="zh-CN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endParaRPr lang="en-US" altLang="zh-CN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</p:txBody>
      </p:sp>
      <p:sp>
        <p:nvSpPr>
          <p:cNvPr id="9" name="文本框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89100" y="4164965"/>
            <a:ext cx="8930640" cy="109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 lnSpcReduction="10000"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/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v-once</a:t>
            </a:r>
            <a:endParaRPr lang="zh-CN" altLang="en-US" sz="16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</a:t>
            </a:r>
            <a:r>
              <a:rPr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通过使用 v-once 指令，你也能执行一次性地插值，当数据改变时，插值处的内容不会更新。</a:t>
            </a:r>
            <a:endParaRPr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&lt;span </a:t>
            </a:r>
            <a:r>
              <a:rPr lang="zh-CN" altLang="en-US" sz="14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v-once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&gt;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{{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msg 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}}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&lt;/span&gt;</a:t>
            </a:r>
            <a:endParaRPr sz="1400" dirty="0">
              <a:latin typeface="+mn-ea"/>
              <a:ea typeface="+mn-ea"/>
              <a:cs typeface="+mj-cs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330190" y="757555"/>
            <a:ext cx="5904230" cy="6394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2800" dirty="0">
                <a:latin typeface="+mj-lt"/>
                <a:ea typeface="+mj-ea"/>
                <a:sym typeface="+mn-ea"/>
              </a:rPr>
              <a:t>内置指令 </a:t>
            </a:r>
            <a:r>
              <a:rPr lang="en-US" altLang="zh-CN" sz="2800" dirty="0">
                <a:latin typeface="+mj-lt"/>
                <a:ea typeface="+mj-ea"/>
                <a:sym typeface="+mn-ea"/>
              </a:rPr>
              <a:t>- </a:t>
            </a:r>
            <a:r>
              <a:rPr lang="zh-CN" altLang="en-US" sz="2800" dirty="0">
                <a:latin typeface="+mj-lt"/>
                <a:ea typeface="+mj-ea"/>
                <a:sym typeface="+mn-ea"/>
              </a:rPr>
              <a:t>class与style绑定</a:t>
            </a:r>
            <a:endParaRPr lang="zh-CN" altLang="en-US" sz="2800" dirty="0">
              <a:latin typeface="+mj-lt"/>
              <a:ea typeface="+mj-ea"/>
              <a:sym typeface="+mn-ea"/>
            </a:endParaRPr>
          </a:p>
        </p:txBody>
      </p:sp>
      <p:sp>
        <p:nvSpPr>
          <p:cNvPr id="6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88465" y="2630805"/>
            <a:ext cx="893064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 lnSpcReduction="10000"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/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绑定HTML Class</a:t>
            </a:r>
            <a:endParaRPr lang="en-US" altLang="zh-CN" sz="16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1. 对象语法</a:t>
            </a:r>
            <a:r>
              <a:rPr lang="zh-CN" altLang="zh-CN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：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&lt;div </a:t>
            </a:r>
            <a:r>
              <a:rPr lang="zh-CN" altLang="en-US" sz="14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v-bind:class="{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active: isActive </a:t>
            </a:r>
            <a:r>
              <a:rPr lang="zh-CN" altLang="en-US" sz="14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}"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&gt;&lt;/div&gt;</a:t>
            </a:r>
            <a:endParaRPr lang="en-US" altLang="zh-CN" sz="14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2. 数组语法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：&lt;div </a:t>
            </a:r>
            <a:r>
              <a:rPr lang="zh-CN" altLang="en-US" sz="14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v-bind:class="[ 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activeClass, errorClass </a:t>
            </a:r>
            <a:r>
              <a:rPr lang="zh-CN" altLang="en-US" sz="14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]"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&gt;&lt;/div&gt;</a:t>
            </a:r>
            <a:endParaRPr lang="zh-CN" altLang="en-US" sz="14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</p:txBody>
      </p:sp>
      <p:sp>
        <p:nvSpPr>
          <p:cNvPr id="8" name="文本框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88465" y="1762760"/>
            <a:ext cx="8931275" cy="791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indent="0" algn="l">
              <a:buNone/>
            </a:pP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操作元素的 </a:t>
            </a: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class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列表和 </a:t>
            </a: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style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内联样式是数据绑定的一个常见需求。因为它们都是属性，所以我们可以用 </a:t>
            </a: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v-bind 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处理它们：</a:t>
            </a: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只需要通过表达式计算出字符串结果即可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。</a:t>
            </a:r>
            <a:endParaRPr lang="en-US" altLang="zh-CN" sz="18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</p:txBody>
      </p:sp>
      <p:sp>
        <p:nvSpPr>
          <p:cNvPr id="4" name="文本框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85925" y="4068445"/>
            <a:ext cx="8930640" cy="161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 fontScale="90000"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/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绑定内联样式</a:t>
            </a:r>
            <a:endParaRPr lang="en-US" altLang="zh-CN" sz="16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1. 对象语法</a:t>
            </a:r>
            <a:r>
              <a:rPr lang="zh-CN" altLang="zh-CN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：&lt;div </a:t>
            </a:r>
            <a:r>
              <a:rPr lang="zh-CN" altLang="en-US" sz="14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v-bind:style="{</a:t>
            </a:r>
            <a:r>
              <a:rPr lang="zh-CN" altLang="zh-CN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color: activeColor, fontSize: fontSize + 'px' </a:t>
            </a:r>
            <a:r>
              <a:rPr lang="zh-CN" altLang="en-US" sz="14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}"</a:t>
            </a:r>
            <a:r>
              <a:rPr lang="zh-CN" altLang="zh-CN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&gt;&lt;/div&gt;</a:t>
            </a:r>
            <a:endParaRPr lang="zh-CN" altLang="zh-CN" sz="14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2. 数组语法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：&lt;div </a:t>
            </a:r>
            <a:r>
              <a:rPr lang="zh-CN" altLang="en-US" sz="14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v-bind:style="[ 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baseStyles, overridingStyles </a:t>
            </a:r>
            <a:r>
              <a:rPr lang="zh-CN" altLang="en-US" sz="14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]"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&gt;&lt;/div&gt;</a:t>
            </a:r>
            <a:endParaRPr lang="zh-CN" altLang="en-US" sz="14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lnSpc>
                <a:spcPct val="100000"/>
              </a:lnSpc>
              <a:buNone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3. 自动添加前缀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：当 v-bind:style 使用需要添加浏览器引擎前缀的 CSS 属性时，如 transform，Vue.js 会</a:t>
            </a:r>
            <a:endParaRPr lang="zh-CN" altLang="en-US" sz="14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lnSpc>
                <a:spcPct val="100000"/>
              </a:lnSpc>
              <a:buNone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   </a:t>
            </a:r>
            <a:r>
              <a:rPr lang="zh-CN" altLang="en-US" sz="14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自动侦测并添加相应的前缀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。</a:t>
            </a:r>
            <a:endParaRPr lang="zh-CN" altLang="en-US" sz="14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330190" y="757555"/>
            <a:ext cx="5904230" cy="6394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2800" dirty="0">
                <a:latin typeface="+mj-lt"/>
                <a:ea typeface="+mj-ea"/>
                <a:sym typeface="+mn-ea"/>
              </a:rPr>
              <a:t>内置指令 </a:t>
            </a:r>
            <a:r>
              <a:rPr lang="en-US" altLang="zh-CN" sz="2800" dirty="0">
                <a:latin typeface="+mj-lt"/>
                <a:ea typeface="+mj-ea"/>
                <a:sym typeface="+mn-ea"/>
              </a:rPr>
              <a:t>- </a:t>
            </a:r>
            <a:r>
              <a:rPr lang="zh-CN" altLang="en-US" sz="2800" dirty="0">
                <a:latin typeface="+mj-lt"/>
                <a:ea typeface="+mj-ea"/>
                <a:sym typeface="+mn-ea"/>
              </a:rPr>
              <a:t>条件渲染</a:t>
            </a:r>
            <a:endParaRPr lang="zh-CN" altLang="en-US" sz="2800" dirty="0">
              <a:latin typeface="+mj-lt"/>
              <a:ea typeface="+mj-ea"/>
              <a:sym typeface="+mn-ea"/>
            </a:endParaRPr>
          </a:p>
        </p:txBody>
      </p:sp>
      <p:sp>
        <p:nvSpPr>
          <p:cNvPr id="6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88465" y="1602105"/>
            <a:ext cx="9184005" cy="450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 lnSpcReduction="20000"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/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</a:t>
            </a: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v-if</a:t>
            </a:r>
            <a:endParaRPr lang="en-US" altLang="zh-CN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在 Vue 中，我们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可以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使用 </a:t>
            </a:r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v-if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指令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表示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一个条件块：    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&lt;h1 </a:t>
            </a:r>
            <a:r>
              <a:rPr lang="en-US" altLang="zh-CN" sz="14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v-if="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ok</a:t>
            </a:r>
            <a:r>
              <a:rPr lang="en-US" altLang="zh-CN" sz="14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"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&gt; Yes &lt;/h1&gt;</a:t>
            </a:r>
            <a:endParaRPr lang="zh-CN" altLang="en-US" sz="14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endParaRPr lang="zh-CN" altLang="en-US" sz="14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algn="l"/>
            <a:r>
              <a:rPr lang="en-US" altLang="zh-CN" sz="14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</a:t>
            </a: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v-else</a:t>
            </a:r>
            <a:endParaRPr lang="en-US" altLang="zh-CN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en-US" altLang="zh-CN" sz="14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 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你可以使用 </a:t>
            </a:r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v-else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指令来表示 v-if 的 </a:t>
            </a:r>
            <a:r>
              <a:rPr lang="en-US" altLang="zh-CN" sz="14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"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else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块</a:t>
            </a:r>
            <a:r>
              <a:rPr lang="en-US" altLang="zh-CN" sz="14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"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：     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&lt;h1 </a:t>
            </a:r>
            <a:r>
              <a:rPr lang="en-US" altLang="zh-CN" sz="14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v-if="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ok</a:t>
            </a:r>
            <a:r>
              <a:rPr lang="en-US" altLang="zh-CN" sz="14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"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&gt; Yes &lt;/h1&gt;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&lt;h1 </a:t>
            </a:r>
            <a:r>
              <a:rPr lang="en-US" altLang="zh-CN" sz="14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v-else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&gt; No &lt;/h1&gt;</a:t>
            </a:r>
            <a:endParaRPr lang="en-US" altLang="zh-CN" sz="14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endParaRPr lang="zh-CN" altLang="en-US" sz="14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algn="l"/>
            <a:r>
              <a:rPr lang="en-US" altLang="zh-CN" sz="14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</a:t>
            </a: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v-else-if</a:t>
            </a:r>
            <a:endParaRPr lang="en-US" altLang="zh-CN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en-US" altLang="zh-CN" sz="14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 v-else-if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，顾名思义，充当 v-if 的 "else-if块"，可以连续使用：</a:t>
            </a:r>
            <a:endParaRPr lang="en-US" altLang="zh-CN" sz="14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&lt;div </a:t>
            </a:r>
            <a:r>
              <a:rPr lang="en-US" altLang="zh-CN" sz="14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v-if="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type==='A'</a:t>
            </a:r>
            <a:r>
              <a:rPr lang="en-US" altLang="zh-CN" sz="14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"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&gt; A &lt;/div&gt;&lt;div </a:t>
            </a:r>
            <a:r>
              <a:rPr lang="en-US" altLang="zh-CN" sz="14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v-else-if="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type ==='B'</a:t>
            </a:r>
            <a:r>
              <a:rPr lang="en-US" altLang="zh-CN" sz="14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"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&gt; B &lt;/div&gt;&lt;div </a:t>
            </a:r>
            <a:r>
              <a:rPr lang="en-US" altLang="zh-CN" sz="14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v-else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&gt; Not A/B &lt;/div&gt;</a:t>
            </a:r>
            <a:endParaRPr lang="zh-CN" altLang="en-US" sz="14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endParaRPr lang="zh-CN" altLang="en-US" sz="14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algn="l"/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v-show</a:t>
            </a:r>
            <a:endParaRPr lang="en-US" altLang="zh-CN" sz="14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en-US" altLang="zh-CN" sz="14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 </a:t>
            </a:r>
            <a:r>
              <a:rPr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带有 </a:t>
            </a:r>
            <a:r>
              <a:rPr lang="en-US" altLang="zh-CN" sz="14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v-show</a:t>
            </a:r>
            <a:r>
              <a:rPr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的元素始终会被渲染并保留在 DOM 中。v-show 只是简单地切换元素的 CSS 属性 </a:t>
            </a:r>
            <a:r>
              <a:rPr lang="en-US" altLang="zh-CN" sz="14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display</a:t>
            </a:r>
            <a:r>
              <a:rPr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。</a:t>
            </a:r>
            <a:endParaRPr sz="14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&lt;h1 </a:t>
            </a:r>
            <a:r>
              <a:rPr lang="en-US" altLang="zh-CN" sz="14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v-show="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ok</a:t>
            </a:r>
            <a:r>
              <a:rPr lang="en-US" altLang="zh-CN" sz="14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"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&gt; Hello! &lt;/h1&gt;</a:t>
            </a:r>
            <a:endParaRPr lang="zh-CN" altLang="en-US" sz="14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endParaRPr lang="zh-CN" altLang="en-US" sz="14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endParaRPr lang="zh-CN" altLang="en-US" sz="14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330190" y="757555"/>
            <a:ext cx="5904230" cy="6394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2800" dirty="0">
                <a:latin typeface="+mj-lt"/>
                <a:ea typeface="+mj-ea"/>
                <a:sym typeface="+mn-ea"/>
              </a:rPr>
              <a:t>内置指令 </a:t>
            </a:r>
            <a:r>
              <a:rPr lang="en-US" altLang="zh-CN" sz="2800" dirty="0">
                <a:latin typeface="+mj-lt"/>
                <a:ea typeface="+mj-ea"/>
                <a:sym typeface="+mn-ea"/>
              </a:rPr>
              <a:t>- </a:t>
            </a:r>
            <a:r>
              <a:rPr lang="zh-CN" altLang="en-US" sz="2800" dirty="0">
                <a:latin typeface="+mj-lt"/>
                <a:ea typeface="+mj-ea"/>
                <a:sym typeface="+mn-ea"/>
              </a:rPr>
              <a:t>列表渲染</a:t>
            </a:r>
            <a:endParaRPr lang="zh-CN" altLang="en-US" sz="2800" dirty="0">
              <a:latin typeface="+mj-lt"/>
              <a:ea typeface="+mj-ea"/>
              <a:sym typeface="+mn-ea"/>
            </a:endParaRPr>
          </a:p>
        </p:txBody>
      </p:sp>
      <p:sp>
        <p:nvSpPr>
          <p:cNvPr id="8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787390" y="1762760"/>
            <a:ext cx="5313045" cy="1256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indent="0" algn="l">
              <a:buNone/>
            </a:pP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我们用 </a:t>
            </a:r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v-for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指令根据一组数组的选项列表进行渲染。v-for 指令需要使用 </a:t>
            </a:r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item in items 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形式的特殊语法，</a:t>
            </a:r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items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是源数据数组并且 </a:t>
            </a:r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item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是数组元素迭代的别名。</a:t>
            </a:r>
            <a:endParaRPr lang="zh-CN" altLang="en-US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425" y="1330325"/>
            <a:ext cx="4157980" cy="46443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文本框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85535" y="1982470"/>
            <a:ext cx="5048885" cy="4136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 eaLnBrk="1" hangingPunct="1">
              <a:lnSpc>
                <a:spcPct val="200000"/>
              </a:lnSpc>
              <a:spcAft>
                <a:spcPts val="600"/>
              </a:spcAft>
              <a:buClrTx/>
              <a:buSzTx/>
              <a:buNone/>
            </a:pPr>
            <a:r>
              <a:rPr lang="en-US" sz="1800">
                <a:solidFill>
                  <a:srgbClr val="333333"/>
                </a:solidFill>
                <a:latin typeface="+mn-lt"/>
                <a:ea typeface="+mn-ea"/>
              </a:rPr>
              <a:t>      在实现前后端分离架构之后，前端工程师只需要编写HTML、js、CSS等前端资源，然后通 过HTTP请求调用后端提供的服务即可。除了开发期的分离，在运行期前后端资源也 会进行分离部署。</a:t>
            </a:r>
            <a:endParaRPr lang="en-US" sz="180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330038" y="650313"/>
            <a:ext cx="5903960" cy="746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pPr algn="ctr"/>
            <a:r>
              <a:rPr lang="zh-CN" altLang="en-US" sz="3600" dirty="0">
                <a:latin typeface="+mj-lt"/>
                <a:ea typeface="+mj-ea"/>
              </a:rPr>
              <a:t>前后端分离开发模式</a:t>
            </a:r>
            <a:endParaRPr lang="zh-CN" altLang="en-US" sz="3600" dirty="0">
              <a:latin typeface="+mj-lt"/>
              <a:ea typeface="+mj-ea"/>
            </a:endParaRPr>
          </a:p>
        </p:txBody>
      </p:sp>
      <p:pic>
        <p:nvPicPr>
          <p:cNvPr id="2" name="图片 1" descr="C:\Users\Administrator\Desktop\work\node\vue-guide\2.gif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514668" y="2286635"/>
            <a:ext cx="5086985" cy="2870200"/>
          </a:xfrm>
          <a:prstGeom prst="rect">
            <a:avLst/>
          </a:prstGeom>
        </p:spPr>
      </p:pic>
      <p:graphicFrame>
        <p:nvGraphicFramePr>
          <p:cNvPr id="5" name="对象 4"/>
          <p:cNvGraphicFramePr/>
          <p:nvPr/>
        </p:nvGraphicFramePr>
        <p:xfrm>
          <a:off x="6089015" y="3428365"/>
          <a:ext cx="13335" cy="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12700" imgH="12700" progId="Photoshop.Image.18">
                  <p:embed/>
                </p:oleObj>
              </mc:Choice>
              <mc:Fallback>
                <p:oleObj name="" r:id="rId5" imgW="12700" imgH="12700" progId="Photoshop.Image.18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89015" y="3428365"/>
                        <a:ext cx="13335" cy="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6815455" y="3237230"/>
            <a:ext cx="41325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335395" y="3790950"/>
            <a:ext cx="367728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330190" y="757555"/>
            <a:ext cx="5904230" cy="6394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2800" dirty="0">
                <a:latin typeface="+mj-lt"/>
                <a:ea typeface="+mj-ea"/>
                <a:sym typeface="+mn-ea"/>
              </a:rPr>
              <a:t>内置指令 </a:t>
            </a:r>
            <a:r>
              <a:rPr lang="en-US" altLang="zh-CN" sz="2800" dirty="0">
                <a:latin typeface="+mj-lt"/>
                <a:ea typeface="+mj-ea"/>
                <a:sym typeface="+mn-ea"/>
              </a:rPr>
              <a:t>- </a:t>
            </a:r>
            <a:r>
              <a:rPr lang="zh-CN" altLang="en-US" sz="2800" dirty="0">
                <a:latin typeface="+mj-lt"/>
                <a:ea typeface="+mj-ea"/>
                <a:sym typeface="+mn-ea"/>
              </a:rPr>
              <a:t>事件处理</a:t>
            </a:r>
            <a:endParaRPr lang="zh-CN" altLang="en-US" sz="2800" dirty="0">
              <a:latin typeface="+mj-lt"/>
              <a:ea typeface="+mj-ea"/>
              <a:sym typeface="+mn-ea"/>
            </a:endParaRPr>
          </a:p>
        </p:txBody>
      </p:sp>
      <p:sp>
        <p:nvSpPr>
          <p:cNvPr id="6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85535" y="1637030"/>
            <a:ext cx="4846955" cy="3382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/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v-on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指令</a:t>
            </a:r>
            <a:endParaRPr lang="en-US" altLang="zh-CN" sz="16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  用来监听 DOM 事件来触发一些 JavaScript 代码。</a:t>
            </a:r>
            <a:endParaRPr sz="14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1. 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语法： </a:t>
            </a:r>
            <a:r>
              <a:rPr lang="en-US" altLang="zh-CN" sz="14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v-on:eventName="eventHandle"</a:t>
            </a:r>
            <a:endParaRPr lang="en-US" altLang="zh-CN" sz="14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2. 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指令简写：</a:t>
            </a:r>
            <a:r>
              <a:rPr lang="en-US" altLang="zh-CN" sz="14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@</a:t>
            </a:r>
            <a:endParaRPr lang="en-US" altLang="zh-CN" sz="14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3. 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事件处理函数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: 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写在</a:t>
            </a:r>
            <a:r>
              <a:rPr lang="en-US" altLang="zh-CN" sz="14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methods</a:t>
            </a:r>
            <a:endParaRPr lang="zh-CN" altLang="en-US" sz="14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endParaRPr lang="zh-CN" altLang="en-US" sz="14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endParaRPr lang="zh-CN" altLang="en-US" sz="14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endParaRPr lang="zh-CN" altLang="en-US" sz="14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algn="l"/>
            <a:r>
              <a:rPr lang="en-US" altLang="zh-CN" sz="14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事件对象</a:t>
            </a:r>
            <a:endParaRPr lang="zh-CN" altLang="en-US" sz="14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内联事件处理函数执行，传入事件对象 </a:t>
            </a:r>
            <a:r>
              <a:rPr lang="en-US" altLang="zh-CN" sz="14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$event</a:t>
            </a:r>
            <a:endParaRPr lang="zh-CN" altLang="en-US" sz="14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005" y="2197100"/>
            <a:ext cx="3666490" cy="25615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330190" y="757555"/>
            <a:ext cx="5904230" cy="6394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2800" dirty="0">
                <a:latin typeface="+mj-lt"/>
                <a:ea typeface="+mj-ea"/>
                <a:sym typeface="+mn-ea"/>
              </a:rPr>
              <a:t>内置指令 </a:t>
            </a:r>
            <a:r>
              <a:rPr lang="en-US" altLang="zh-CN" sz="2800" dirty="0">
                <a:latin typeface="+mj-lt"/>
                <a:ea typeface="+mj-ea"/>
                <a:sym typeface="+mn-ea"/>
              </a:rPr>
              <a:t>- </a:t>
            </a:r>
            <a:r>
              <a:rPr lang="zh-CN" altLang="en-US" sz="2800" dirty="0">
                <a:latin typeface="+mj-lt"/>
                <a:ea typeface="+mj-ea"/>
                <a:sym typeface="+mn-ea"/>
              </a:rPr>
              <a:t>事件处理</a:t>
            </a:r>
            <a:endParaRPr lang="zh-CN" altLang="en-US" sz="2800" dirty="0">
              <a:latin typeface="+mj-lt"/>
              <a:ea typeface="+mj-ea"/>
              <a:sym typeface="+mn-ea"/>
            </a:endParaRPr>
          </a:p>
        </p:txBody>
      </p:sp>
      <p:sp>
        <p:nvSpPr>
          <p:cNvPr id="2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785485" y="1658620"/>
            <a:ext cx="5639435" cy="4133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 lnSpcReduction="10000"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/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修饰符</a:t>
            </a:r>
            <a:endParaRPr lang="zh-CN" altLang="en-US" sz="16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Vue.js 为 v-on 提供了事件修饰符。通过由点 (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.</a:t>
            </a:r>
            <a:r>
              <a:rPr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) 表示的指令后缀来调用修饰符</a:t>
            </a:r>
            <a:r>
              <a:rPr lang="zh-CN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。</a:t>
            </a:r>
            <a:endParaRPr lang="zh-CN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1.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事件修饰符</a:t>
            </a:r>
            <a:endParaRPr lang="zh-CN" altLang="en-US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.stop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.prevent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.capture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.self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.once</a:t>
            </a:r>
            <a:endParaRPr lang="en-US" altLang="zh-CN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endParaRPr lang="zh-CN" altLang="en-US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2.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键值修饰符</a:t>
            </a:r>
            <a:endParaRPr lang="zh-CN" altLang="en-US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</a:t>
            </a:r>
            <a:r>
              <a:rPr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.enter、.tab、.delete、.esc、.space、.up、.down、.left、</a:t>
            </a:r>
            <a:endParaRPr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.right</a:t>
            </a:r>
            <a:endParaRPr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endParaRPr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3.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系统修饰符</a:t>
            </a:r>
            <a:endParaRPr lang="zh-CN" altLang="en-US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.ctrl、.alt、.shift、.meta</a:t>
            </a:r>
            <a:endParaRPr lang="zh-CN" altLang="en-US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65" y="1791335"/>
            <a:ext cx="4028440" cy="32759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330190" y="757555"/>
            <a:ext cx="5904230" cy="6394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2800" dirty="0">
                <a:latin typeface="+mj-lt"/>
                <a:ea typeface="+mj-ea"/>
                <a:sym typeface="+mn-ea"/>
              </a:rPr>
              <a:t>内置指令 </a:t>
            </a:r>
            <a:r>
              <a:rPr lang="en-US" altLang="zh-CN" sz="2800" dirty="0">
                <a:latin typeface="+mj-lt"/>
                <a:ea typeface="+mj-ea"/>
                <a:sym typeface="+mn-ea"/>
              </a:rPr>
              <a:t>- </a:t>
            </a:r>
            <a:r>
              <a:rPr lang="zh-CN" altLang="en-US" sz="2800" dirty="0">
                <a:latin typeface="+mj-lt"/>
                <a:ea typeface="+mj-ea"/>
                <a:sym typeface="+mn-ea"/>
              </a:rPr>
              <a:t>表单输入绑定</a:t>
            </a:r>
            <a:endParaRPr lang="zh-CN" altLang="en-US" sz="2800" dirty="0">
              <a:latin typeface="+mj-lt"/>
              <a:ea typeface="+mj-ea"/>
              <a:sym typeface="+mn-ea"/>
            </a:endParaRPr>
          </a:p>
        </p:txBody>
      </p:sp>
      <p:sp>
        <p:nvSpPr>
          <p:cNvPr id="6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69365" y="1645285"/>
            <a:ext cx="9770745" cy="462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/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</a:t>
            </a:r>
            <a:r>
              <a:rPr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v-model</a:t>
            </a:r>
            <a:endParaRPr sz="16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用 v-model 指令在表单控件元素上创建双向数据绑定</a:t>
            </a:r>
            <a:endParaRPr lang="zh-CN" altLang="en-US" sz="14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endParaRPr lang="zh-CN" altLang="en-US" sz="14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endParaRPr lang="zh-CN" altLang="en-US" sz="14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algn="l"/>
            <a:r>
              <a:rPr lang="en-US" altLang="zh-CN" sz="14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</a:t>
            </a:r>
            <a:r>
              <a:rPr lang="zh-CN" altLang="en-US" sz="14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修饰符</a:t>
            </a:r>
            <a:endParaRPr lang="zh-CN" altLang="en-US" sz="14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1. </a:t>
            </a:r>
            <a:r>
              <a:rPr lang="zh-CN" altLang="en-US" sz="14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.lazy</a:t>
            </a:r>
            <a:endParaRPr lang="en-US" altLang="zh-CN" sz="14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在 change 事件中同步输入框的值与数据</a:t>
            </a:r>
            <a:endParaRPr lang="zh-CN" altLang="en-US" sz="12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</a:t>
            </a:r>
            <a:endParaRPr lang="zh-CN" altLang="en-US" sz="14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2. </a:t>
            </a:r>
            <a:r>
              <a:rPr lang="zh-CN" altLang="en-US" sz="14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.number</a:t>
            </a:r>
            <a:endParaRPr lang="en-US" altLang="zh-CN" sz="14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en-US" altLang="zh-CN" sz="12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自动将用户的输入值转为 Number 类型</a:t>
            </a:r>
            <a:endParaRPr lang="en-US" altLang="zh-CN" sz="12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endParaRPr lang="en-US" altLang="zh-CN" sz="12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3. </a:t>
            </a:r>
            <a:r>
              <a:rPr lang="zh-CN" altLang="en-US" sz="14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.trim</a:t>
            </a:r>
            <a:endParaRPr lang="en-US" altLang="zh-CN" sz="14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en-US" altLang="zh-CN" sz="12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自动过滤用户输入的首尾空格</a:t>
            </a:r>
            <a:endParaRPr lang="en-US" altLang="zh-CN" sz="12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350" y="4595495"/>
            <a:ext cx="3218815" cy="342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350" y="3611880"/>
            <a:ext cx="3094990" cy="400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350" y="5426710"/>
            <a:ext cx="2047875" cy="314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2350" y="2002155"/>
            <a:ext cx="3466465" cy="46672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330038" y="650313"/>
            <a:ext cx="5903960" cy="746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3600" dirty="0">
                <a:latin typeface="+mj-lt"/>
                <a:ea typeface="+mj-ea"/>
                <a:sym typeface="+mn-ea"/>
              </a:rPr>
              <a:t>内置指令（</a:t>
            </a:r>
            <a:r>
              <a:rPr lang="en-US" altLang="zh-CN" sz="3600" dirty="0">
                <a:latin typeface="+mj-lt"/>
                <a:ea typeface="+mj-ea"/>
                <a:sym typeface="+mn-ea"/>
              </a:rPr>
              <a:t>D</a:t>
            </a:r>
            <a:r>
              <a:rPr lang="zh-CN" altLang="en-US" sz="3600" dirty="0">
                <a:latin typeface="+mj-lt"/>
                <a:ea typeface="+mj-ea"/>
                <a:sym typeface="+mn-ea"/>
              </a:rPr>
              <a:t>irective</a:t>
            </a:r>
            <a:r>
              <a:rPr lang="en-US" altLang="zh-CN" sz="3600" dirty="0">
                <a:latin typeface="+mj-lt"/>
                <a:ea typeface="+mj-ea"/>
                <a:sym typeface="+mn-ea"/>
              </a:rPr>
              <a:t>s</a:t>
            </a:r>
            <a:r>
              <a:rPr lang="zh-CN" altLang="en-US" sz="3600" dirty="0">
                <a:latin typeface="+mj-lt"/>
                <a:ea typeface="+mj-ea"/>
                <a:sym typeface="+mn-ea"/>
              </a:rPr>
              <a:t>）</a:t>
            </a:r>
            <a:endParaRPr lang="en-US" altLang="zh-CN" sz="3600" dirty="0">
              <a:latin typeface="+mj-lt"/>
              <a:ea typeface="+mj-ea"/>
              <a:sym typeface="+mn-ea"/>
            </a:endParaRPr>
          </a:p>
        </p:txBody>
      </p:sp>
      <p:sp>
        <p:nvSpPr>
          <p:cNvPr id="6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54380" y="1913890"/>
            <a:ext cx="5380355" cy="297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indent="0" algn="l">
              <a:lnSpc>
                <a:spcPct val="150000"/>
              </a:lnSpc>
              <a:buNone/>
            </a:pP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v-bind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  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动态的绑定数据，可简写为 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:</a:t>
            </a:r>
            <a:endParaRPr lang="en-US" altLang="zh-CN" sz="18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v-text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  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更新数据，会覆盖已有结构</a:t>
            </a:r>
            <a:endParaRPr lang="zh-CN" altLang="en-US" sz="18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v-show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  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根据值的真假，切换元素的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display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属性</a:t>
            </a:r>
            <a:endParaRPr lang="zh-CN" altLang="en-US" sz="18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v-else-if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多条件判断，为真则渲染</a:t>
            </a:r>
            <a:endParaRPr lang="zh-CN" altLang="en-US" sz="18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v-for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   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基于源数据多次渲染元素或模板块</a:t>
            </a:r>
            <a:endParaRPr lang="zh-CN" altLang="en-US" sz="18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v-pre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   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跳过元素和子元素的编译过程</a:t>
            </a:r>
            <a:endParaRPr lang="zh-CN" altLang="en-US" sz="18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</p:txBody>
      </p:sp>
      <p:sp>
        <p:nvSpPr>
          <p:cNvPr id="2" name="文本框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249670" y="1913890"/>
            <a:ext cx="5349240" cy="297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indent="0" algn="l">
              <a:lnSpc>
                <a:spcPct val="150000"/>
              </a:lnSpc>
              <a:buNone/>
            </a:pP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v-on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  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绑定事件监听器，简写为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@</a:t>
            </a:r>
            <a:endParaRPr lang="en-US" altLang="zh-CN" sz="18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v-html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可以解析数据中的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html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结构</a:t>
            </a:r>
            <a:endParaRPr lang="zh-CN" altLang="en-US" sz="18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v-if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  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根据值的真假，切换元素会被销毁、重建</a:t>
            </a:r>
            <a:endParaRPr lang="zh-CN" altLang="en-US" sz="18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v-else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条件都不符合渲染</a:t>
            </a:r>
            <a:endParaRPr lang="zh-CN" altLang="en-US" sz="18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v-model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在表单控件元素上创建双向数据绑定</a:t>
            </a:r>
            <a:endParaRPr lang="zh-CN" altLang="en-US" sz="18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v-once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只渲染一次，随后数据更新不重新渲染</a:t>
            </a:r>
            <a:endParaRPr lang="zh-CN" altLang="en-US" sz="18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4380" y="4982210"/>
            <a:ext cx="8183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None/>
            </a:pPr>
            <a:r>
              <a:rPr lang="en-US" altLang="zh-CN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cs typeface="+mj-cs"/>
                <a:sym typeface="+mn-ea"/>
              </a:rPr>
              <a:t>v-cloak</a:t>
            </a:r>
            <a:r>
              <a:rPr lang="en-US" altLang="zh-CN" dirty="0">
                <a:latin typeface="+mn-ea"/>
                <a:cs typeface="+mj-cs"/>
                <a:sym typeface="+mn-ea"/>
              </a:rPr>
              <a:t>   </a:t>
            </a:r>
            <a:r>
              <a:rPr lang="zh-CN" altLang="en-US" dirty="0">
                <a:latin typeface="+mn-ea"/>
                <a:cs typeface="+mj-cs"/>
                <a:sym typeface="+mn-ea"/>
              </a:rPr>
              <a:t>隐藏未编译的</a:t>
            </a:r>
            <a:r>
              <a:rPr lang="en-US" altLang="zh-CN" dirty="0">
                <a:latin typeface="+mn-ea"/>
                <a:cs typeface="+mj-cs"/>
                <a:sym typeface="+mn-ea"/>
              </a:rPr>
              <a:t>Mustache</a:t>
            </a:r>
            <a:r>
              <a:rPr lang="zh-CN" altLang="en-US" dirty="0">
                <a:latin typeface="+mn-ea"/>
                <a:cs typeface="+mj-cs"/>
                <a:sym typeface="+mn-ea"/>
              </a:rPr>
              <a:t>语法，</a:t>
            </a:r>
            <a:r>
              <a:rPr lang="en-US" altLang="zh-CN" dirty="0">
                <a:latin typeface="+mn-ea"/>
                <a:cs typeface="+mj-cs"/>
                <a:sym typeface="+mn-ea"/>
              </a:rPr>
              <a:t>css</a:t>
            </a:r>
            <a:r>
              <a:rPr lang="zh-CN" altLang="en-US" dirty="0">
                <a:latin typeface="+mn-ea"/>
                <a:cs typeface="+mj-cs"/>
                <a:sym typeface="+mn-ea"/>
              </a:rPr>
              <a:t>中设置</a:t>
            </a:r>
            <a:r>
              <a:rPr lang="en-US" altLang="zh-CN" dirty="0">
                <a:latin typeface="+mn-ea"/>
                <a:cs typeface="+mj-cs"/>
                <a:sym typeface="+mn-ea"/>
              </a:rPr>
              <a:t>[v-cloak]{display: none;}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71210" y="6029325"/>
            <a:ext cx="5440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latin typeface="+mn-ea"/>
                <a:cs typeface="+mj-cs"/>
                <a:sym typeface="+mn-ea"/>
              </a:rPr>
              <a:t>更多，见官方文档：</a:t>
            </a:r>
            <a:r>
              <a:rPr lang="en-US" altLang="zh-CN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cs typeface="+mj-cs"/>
                <a:sym typeface="+mn-ea"/>
              </a:rPr>
              <a:t>https://cn.vuejs.org/v2/api/</a:t>
            </a:r>
            <a:endParaRPr lang="en-US" altLang="zh-CN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n-ea"/>
              <a:cs typeface="+mj-cs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1"/>
            </p:custDataLst>
          </p:nvPr>
        </p:nvGrpSpPr>
        <p:grpSpPr>
          <a:xfrm>
            <a:off x="2094225" y="3623721"/>
            <a:ext cx="1573876" cy="1573876"/>
            <a:chOff x="941560" y="3612332"/>
            <a:chExt cx="1403287" cy="1403287"/>
          </a:xfrm>
        </p:grpSpPr>
        <p:sp>
          <p:nvSpPr>
            <p:cNvPr id="13" name="任意多边形 12"/>
            <p:cNvSpPr/>
            <p:nvPr>
              <p:custDataLst>
                <p:tags r:id="rId2"/>
              </p:custDataLst>
            </p:nvPr>
          </p:nvSpPr>
          <p:spPr>
            <a:xfrm>
              <a:off x="941560" y="3612332"/>
              <a:ext cx="736961" cy="1403287"/>
            </a:xfrm>
            <a:custGeom>
              <a:avLst/>
              <a:gdLst>
                <a:gd name="connsiteX0" fmla="*/ 701644 w 736961"/>
                <a:gd name="connsiteY0" fmla="*/ 0 h 1403287"/>
                <a:gd name="connsiteX1" fmla="*/ 736961 w 736961"/>
                <a:gd name="connsiteY1" fmla="*/ 35317 h 1403287"/>
                <a:gd name="connsiteX2" fmla="*/ 70634 w 736961"/>
                <a:gd name="connsiteY2" fmla="*/ 701644 h 1403287"/>
                <a:gd name="connsiteX3" fmla="*/ 736961 w 736961"/>
                <a:gd name="connsiteY3" fmla="*/ 1367970 h 1403287"/>
                <a:gd name="connsiteX4" fmla="*/ 701644 w 736961"/>
                <a:gd name="connsiteY4" fmla="*/ 1403287 h 1403287"/>
                <a:gd name="connsiteX5" fmla="*/ 0 w 736961"/>
                <a:gd name="connsiteY5" fmla="*/ 701644 h 14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6961" h="1403287">
                  <a:moveTo>
                    <a:pt x="701644" y="0"/>
                  </a:moveTo>
                  <a:lnTo>
                    <a:pt x="736961" y="35317"/>
                  </a:lnTo>
                  <a:lnTo>
                    <a:pt x="70634" y="701644"/>
                  </a:lnTo>
                  <a:lnTo>
                    <a:pt x="736961" y="1367970"/>
                  </a:lnTo>
                  <a:lnTo>
                    <a:pt x="701644" y="1403287"/>
                  </a:lnTo>
                  <a:lnTo>
                    <a:pt x="0" y="701644"/>
                  </a:lnTo>
                  <a:close/>
                </a:path>
              </a:pathLst>
            </a:custGeom>
            <a:solidFill>
              <a:srgbClr val="B2BD29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16" name="菱形 15"/>
            <p:cNvSpPr/>
            <p:nvPr>
              <p:custDataLst>
                <p:tags r:id="rId3"/>
              </p:custDataLst>
            </p:nvPr>
          </p:nvSpPr>
          <p:spPr>
            <a:xfrm>
              <a:off x="1032094" y="3657599"/>
              <a:ext cx="1312753" cy="1312753"/>
            </a:xfrm>
            <a:prstGeom prst="diamond">
              <a:avLst/>
            </a:prstGeom>
            <a:solidFill>
              <a:srgbClr val="B2BD29"/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/>
            </a:bodyPr>
            <a:p>
              <a:pPr algn="ctr">
                <a:lnSpc>
                  <a:spcPct val="110000"/>
                </a:lnSpc>
              </a:pPr>
              <a:r>
                <a:rPr lang="zh-CN" altLang="en-US" sz="1400" smtClean="0">
                  <a:solidFill>
                    <a:srgbClr val="FFFFFF"/>
                  </a:solidFill>
                </a:rPr>
                <a:t>全局组件</a:t>
              </a:r>
              <a:endParaRPr lang="zh-CN" altLang="en-US" sz="140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17" name="组合 16"/>
          <p:cNvGrpSpPr/>
          <p:nvPr>
            <p:custDataLst>
              <p:tags r:id="rId4"/>
            </p:custDataLst>
          </p:nvPr>
        </p:nvGrpSpPr>
        <p:grpSpPr>
          <a:xfrm>
            <a:off x="4666096" y="3623721"/>
            <a:ext cx="1573876" cy="1573876"/>
            <a:chOff x="941560" y="3612332"/>
            <a:chExt cx="1403287" cy="1403287"/>
          </a:xfrm>
          <a:solidFill>
            <a:srgbClr val="E6B07A"/>
          </a:solidFill>
        </p:grpSpPr>
        <p:sp>
          <p:nvSpPr>
            <p:cNvPr id="18" name="任意多边形 17"/>
            <p:cNvSpPr/>
            <p:nvPr>
              <p:custDataLst>
                <p:tags r:id="rId5"/>
              </p:custDataLst>
            </p:nvPr>
          </p:nvSpPr>
          <p:spPr>
            <a:xfrm>
              <a:off x="941560" y="3612332"/>
              <a:ext cx="736961" cy="1403287"/>
            </a:xfrm>
            <a:custGeom>
              <a:avLst/>
              <a:gdLst>
                <a:gd name="connsiteX0" fmla="*/ 701644 w 736961"/>
                <a:gd name="connsiteY0" fmla="*/ 0 h 1403287"/>
                <a:gd name="connsiteX1" fmla="*/ 736961 w 736961"/>
                <a:gd name="connsiteY1" fmla="*/ 35317 h 1403287"/>
                <a:gd name="connsiteX2" fmla="*/ 70634 w 736961"/>
                <a:gd name="connsiteY2" fmla="*/ 701644 h 1403287"/>
                <a:gd name="connsiteX3" fmla="*/ 736961 w 736961"/>
                <a:gd name="connsiteY3" fmla="*/ 1367970 h 1403287"/>
                <a:gd name="connsiteX4" fmla="*/ 701644 w 736961"/>
                <a:gd name="connsiteY4" fmla="*/ 1403287 h 1403287"/>
                <a:gd name="connsiteX5" fmla="*/ 0 w 736961"/>
                <a:gd name="connsiteY5" fmla="*/ 701644 h 14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6961" h="1403287">
                  <a:moveTo>
                    <a:pt x="701644" y="0"/>
                  </a:moveTo>
                  <a:lnTo>
                    <a:pt x="736961" y="35317"/>
                  </a:lnTo>
                  <a:lnTo>
                    <a:pt x="70634" y="701644"/>
                  </a:lnTo>
                  <a:lnTo>
                    <a:pt x="736961" y="1367970"/>
                  </a:lnTo>
                  <a:lnTo>
                    <a:pt x="701644" y="1403287"/>
                  </a:lnTo>
                  <a:lnTo>
                    <a:pt x="0" y="701644"/>
                  </a:lnTo>
                  <a:close/>
                </a:path>
              </a:pathLst>
            </a:cu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19" name="菱形 18"/>
            <p:cNvSpPr/>
            <p:nvPr>
              <p:custDataLst>
                <p:tags r:id="rId6"/>
              </p:custDataLst>
            </p:nvPr>
          </p:nvSpPr>
          <p:spPr>
            <a:xfrm>
              <a:off x="1032094" y="3657599"/>
              <a:ext cx="1312753" cy="1312753"/>
            </a:xfrm>
            <a:prstGeom prst="diamond">
              <a:avLst/>
            </a:prstGeom>
            <a:grpFill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/>
            </a:bodyPr>
            <a:p>
              <a:pPr algn="ctr">
                <a:lnSpc>
                  <a:spcPct val="110000"/>
                </a:lnSpc>
              </a:pPr>
              <a:r>
                <a:rPr lang="zh-CN" altLang="en-US" sz="1600" smtClean="0">
                  <a:solidFill>
                    <a:srgbClr val="FFFFFF"/>
                  </a:solidFill>
                </a:rPr>
                <a:t>单文件组件</a:t>
              </a:r>
              <a:endParaRPr lang="zh-CN" altLang="en-US" sz="160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20" name="组合 19"/>
          <p:cNvGrpSpPr/>
          <p:nvPr>
            <p:custDataLst>
              <p:tags r:id="rId7"/>
            </p:custDataLst>
          </p:nvPr>
        </p:nvGrpSpPr>
        <p:grpSpPr>
          <a:xfrm>
            <a:off x="7237968" y="3623721"/>
            <a:ext cx="1573876" cy="1573876"/>
            <a:chOff x="941560" y="3612332"/>
            <a:chExt cx="1403287" cy="1403287"/>
          </a:xfrm>
          <a:solidFill>
            <a:srgbClr val="E7ABB1"/>
          </a:solidFill>
        </p:grpSpPr>
        <p:sp>
          <p:nvSpPr>
            <p:cNvPr id="21" name="任意多边形 20"/>
            <p:cNvSpPr/>
            <p:nvPr>
              <p:custDataLst>
                <p:tags r:id="rId8"/>
              </p:custDataLst>
            </p:nvPr>
          </p:nvSpPr>
          <p:spPr>
            <a:xfrm>
              <a:off x="941560" y="3612332"/>
              <a:ext cx="736961" cy="1403287"/>
            </a:xfrm>
            <a:custGeom>
              <a:avLst/>
              <a:gdLst>
                <a:gd name="connsiteX0" fmla="*/ 701644 w 736961"/>
                <a:gd name="connsiteY0" fmla="*/ 0 h 1403287"/>
                <a:gd name="connsiteX1" fmla="*/ 736961 w 736961"/>
                <a:gd name="connsiteY1" fmla="*/ 35317 h 1403287"/>
                <a:gd name="connsiteX2" fmla="*/ 70634 w 736961"/>
                <a:gd name="connsiteY2" fmla="*/ 701644 h 1403287"/>
                <a:gd name="connsiteX3" fmla="*/ 736961 w 736961"/>
                <a:gd name="connsiteY3" fmla="*/ 1367970 h 1403287"/>
                <a:gd name="connsiteX4" fmla="*/ 701644 w 736961"/>
                <a:gd name="connsiteY4" fmla="*/ 1403287 h 1403287"/>
                <a:gd name="connsiteX5" fmla="*/ 0 w 736961"/>
                <a:gd name="connsiteY5" fmla="*/ 701644 h 14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6961" h="1403287">
                  <a:moveTo>
                    <a:pt x="701644" y="0"/>
                  </a:moveTo>
                  <a:lnTo>
                    <a:pt x="736961" y="35317"/>
                  </a:lnTo>
                  <a:lnTo>
                    <a:pt x="70634" y="701644"/>
                  </a:lnTo>
                  <a:lnTo>
                    <a:pt x="736961" y="1367970"/>
                  </a:lnTo>
                  <a:lnTo>
                    <a:pt x="701644" y="1403287"/>
                  </a:lnTo>
                  <a:lnTo>
                    <a:pt x="0" y="701644"/>
                  </a:lnTo>
                  <a:close/>
                </a:path>
              </a:pathLst>
            </a:cu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22" name="菱形 21"/>
            <p:cNvSpPr/>
            <p:nvPr>
              <p:custDataLst>
                <p:tags r:id="rId9"/>
              </p:custDataLst>
            </p:nvPr>
          </p:nvSpPr>
          <p:spPr>
            <a:xfrm>
              <a:off x="1032094" y="3657599"/>
              <a:ext cx="1312753" cy="1312753"/>
            </a:xfrm>
            <a:prstGeom prst="diamond">
              <a:avLst/>
            </a:prstGeom>
            <a:grpFill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/>
            </a:bodyPr>
            <a:p>
              <a:pPr algn="ctr">
                <a:lnSpc>
                  <a:spcPct val="110000"/>
                </a:lnSpc>
              </a:pPr>
              <a:r>
                <a:rPr lang="en-US" altLang="zh-CN" sz="1400" smtClean="0">
                  <a:solidFill>
                    <a:srgbClr val="FFFFFF"/>
                  </a:solidFill>
                  <a:sym typeface="+mn-ea"/>
                </a:rPr>
                <a:t>slot</a:t>
              </a:r>
              <a:r>
                <a:rPr lang="zh-CN" altLang="en-US" sz="1400" smtClean="0">
                  <a:solidFill>
                    <a:srgbClr val="FFFFFF"/>
                  </a:solidFill>
                  <a:sym typeface="+mn-ea"/>
                </a:rPr>
                <a:t>内容分发</a:t>
              </a:r>
              <a:endParaRPr lang="zh-CN" altLang="en-US" sz="140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组合 37"/>
          <p:cNvGrpSpPr/>
          <p:nvPr>
            <p:custDataLst>
              <p:tags r:id="rId10"/>
            </p:custDataLst>
          </p:nvPr>
        </p:nvGrpSpPr>
        <p:grpSpPr>
          <a:xfrm>
            <a:off x="3380161" y="4221963"/>
            <a:ext cx="1573876" cy="1573876"/>
            <a:chOff x="941560" y="3612332"/>
            <a:chExt cx="1403287" cy="1403287"/>
          </a:xfrm>
          <a:solidFill>
            <a:srgbClr val="E7ABB1"/>
          </a:solidFill>
        </p:grpSpPr>
        <p:sp>
          <p:nvSpPr>
            <p:cNvPr id="23" name="任意多边形 22"/>
            <p:cNvSpPr/>
            <p:nvPr>
              <p:custDataLst>
                <p:tags r:id="rId11"/>
              </p:custDataLst>
            </p:nvPr>
          </p:nvSpPr>
          <p:spPr>
            <a:xfrm>
              <a:off x="941560" y="3612332"/>
              <a:ext cx="736961" cy="1403287"/>
            </a:xfrm>
            <a:custGeom>
              <a:avLst/>
              <a:gdLst>
                <a:gd name="connsiteX0" fmla="*/ 701644 w 736961"/>
                <a:gd name="connsiteY0" fmla="*/ 0 h 1403287"/>
                <a:gd name="connsiteX1" fmla="*/ 736961 w 736961"/>
                <a:gd name="connsiteY1" fmla="*/ 35317 h 1403287"/>
                <a:gd name="connsiteX2" fmla="*/ 70634 w 736961"/>
                <a:gd name="connsiteY2" fmla="*/ 701644 h 1403287"/>
                <a:gd name="connsiteX3" fmla="*/ 736961 w 736961"/>
                <a:gd name="connsiteY3" fmla="*/ 1367970 h 1403287"/>
                <a:gd name="connsiteX4" fmla="*/ 701644 w 736961"/>
                <a:gd name="connsiteY4" fmla="*/ 1403287 h 1403287"/>
                <a:gd name="connsiteX5" fmla="*/ 0 w 736961"/>
                <a:gd name="connsiteY5" fmla="*/ 701644 h 14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6961" h="1403287">
                  <a:moveTo>
                    <a:pt x="701644" y="0"/>
                  </a:moveTo>
                  <a:lnTo>
                    <a:pt x="736961" y="35317"/>
                  </a:lnTo>
                  <a:lnTo>
                    <a:pt x="70634" y="701644"/>
                  </a:lnTo>
                  <a:lnTo>
                    <a:pt x="736961" y="1367970"/>
                  </a:lnTo>
                  <a:lnTo>
                    <a:pt x="701644" y="1403287"/>
                  </a:lnTo>
                  <a:lnTo>
                    <a:pt x="0" y="701644"/>
                  </a:lnTo>
                  <a:close/>
                </a:path>
              </a:pathLst>
            </a:cu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24" name="菱形 23"/>
            <p:cNvSpPr/>
            <p:nvPr>
              <p:custDataLst>
                <p:tags r:id="rId12"/>
              </p:custDataLst>
            </p:nvPr>
          </p:nvSpPr>
          <p:spPr>
            <a:xfrm>
              <a:off x="1032094" y="3657599"/>
              <a:ext cx="1312753" cy="1312753"/>
            </a:xfrm>
            <a:prstGeom prst="diamond">
              <a:avLst/>
            </a:prstGeom>
            <a:grpFill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/>
            </a:bodyPr>
            <a:p>
              <a:pPr algn="ctr">
                <a:lnSpc>
                  <a:spcPct val="110000"/>
                </a:lnSpc>
              </a:pPr>
              <a:r>
                <a:rPr lang="zh-CN" altLang="en-US" sz="1400" smtClean="0">
                  <a:solidFill>
                    <a:srgbClr val="FFFFFF"/>
                  </a:solidFill>
                </a:rPr>
                <a:t>局部组件</a:t>
              </a:r>
              <a:endParaRPr lang="zh-CN" altLang="en-US" sz="140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组合 24"/>
          <p:cNvGrpSpPr/>
          <p:nvPr>
            <p:custDataLst>
              <p:tags r:id="rId13"/>
            </p:custDataLst>
          </p:nvPr>
        </p:nvGrpSpPr>
        <p:grpSpPr>
          <a:xfrm>
            <a:off x="5952032" y="4221963"/>
            <a:ext cx="1573876" cy="1573876"/>
            <a:chOff x="941560" y="3612332"/>
            <a:chExt cx="1403287" cy="1403287"/>
          </a:xfrm>
        </p:grpSpPr>
        <p:sp>
          <p:nvSpPr>
            <p:cNvPr id="42" name="任意多边形 41"/>
            <p:cNvSpPr/>
            <p:nvPr>
              <p:custDataLst>
                <p:tags r:id="rId14"/>
              </p:custDataLst>
            </p:nvPr>
          </p:nvSpPr>
          <p:spPr>
            <a:xfrm>
              <a:off x="941560" y="3612332"/>
              <a:ext cx="736961" cy="1403287"/>
            </a:xfrm>
            <a:custGeom>
              <a:avLst/>
              <a:gdLst>
                <a:gd name="connsiteX0" fmla="*/ 701644 w 736961"/>
                <a:gd name="connsiteY0" fmla="*/ 0 h 1403287"/>
                <a:gd name="connsiteX1" fmla="*/ 736961 w 736961"/>
                <a:gd name="connsiteY1" fmla="*/ 35317 h 1403287"/>
                <a:gd name="connsiteX2" fmla="*/ 70634 w 736961"/>
                <a:gd name="connsiteY2" fmla="*/ 701644 h 1403287"/>
                <a:gd name="connsiteX3" fmla="*/ 736961 w 736961"/>
                <a:gd name="connsiteY3" fmla="*/ 1367970 h 1403287"/>
                <a:gd name="connsiteX4" fmla="*/ 701644 w 736961"/>
                <a:gd name="connsiteY4" fmla="*/ 1403287 h 1403287"/>
                <a:gd name="connsiteX5" fmla="*/ 0 w 736961"/>
                <a:gd name="connsiteY5" fmla="*/ 701644 h 14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6961" h="1403287">
                  <a:moveTo>
                    <a:pt x="701644" y="0"/>
                  </a:moveTo>
                  <a:lnTo>
                    <a:pt x="736961" y="35317"/>
                  </a:lnTo>
                  <a:lnTo>
                    <a:pt x="70634" y="701644"/>
                  </a:lnTo>
                  <a:lnTo>
                    <a:pt x="736961" y="1367970"/>
                  </a:lnTo>
                  <a:lnTo>
                    <a:pt x="701644" y="1403287"/>
                  </a:lnTo>
                  <a:lnTo>
                    <a:pt x="0" y="701644"/>
                  </a:lnTo>
                  <a:close/>
                </a:path>
              </a:pathLst>
            </a:custGeom>
            <a:solidFill>
              <a:srgbClr val="B2BD29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43" name="菱形 42"/>
            <p:cNvSpPr/>
            <p:nvPr>
              <p:custDataLst>
                <p:tags r:id="rId15"/>
              </p:custDataLst>
            </p:nvPr>
          </p:nvSpPr>
          <p:spPr>
            <a:xfrm>
              <a:off x="1032094" y="3657599"/>
              <a:ext cx="1312753" cy="1312753"/>
            </a:xfrm>
            <a:prstGeom prst="diamond">
              <a:avLst/>
            </a:prstGeom>
            <a:solidFill>
              <a:srgbClr val="B2BD29"/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/>
            </a:bodyPr>
            <a:p>
              <a:pPr algn="ctr">
                <a:lnSpc>
                  <a:spcPct val="110000"/>
                </a:lnSpc>
              </a:pPr>
              <a:r>
                <a:rPr lang="zh-CN" altLang="en-US" sz="1400" smtClean="0">
                  <a:solidFill>
                    <a:srgbClr val="FFFFFF"/>
                  </a:solidFill>
                  <a:sym typeface="+mn-ea"/>
                </a:rPr>
                <a:t>组件通信</a:t>
              </a:r>
              <a:endParaRPr lang="zh-CN" altLang="en-US" sz="140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26" name="组合 25"/>
          <p:cNvGrpSpPr/>
          <p:nvPr>
            <p:custDataLst>
              <p:tags r:id="rId16"/>
            </p:custDataLst>
          </p:nvPr>
        </p:nvGrpSpPr>
        <p:grpSpPr>
          <a:xfrm>
            <a:off x="8523903" y="4221963"/>
            <a:ext cx="1573876" cy="1573876"/>
            <a:chOff x="941560" y="3612332"/>
            <a:chExt cx="1403287" cy="1403287"/>
          </a:xfrm>
          <a:solidFill>
            <a:srgbClr val="E6B07A"/>
          </a:solidFill>
        </p:grpSpPr>
        <p:sp>
          <p:nvSpPr>
            <p:cNvPr id="27" name="任意多边形 26"/>
            <p:cNvSpPr/>
            <p:nvPr>
              <p:custDataLst>
                <p:tags r:id="rId17"/>
              </p:custDataLst>
            </p:nvPr>
          </p:nvSpPr>
          <p:spPr>
            <a:xfrm>
              <a:off x="941560" y="3612332"/>
              <a:ext cx="736961" cy="1403287"/>
            </a:xfrm>
            <a:custGeom>
              <a:avLst/>
              <a:gdLst>
                <a:gd name="connsiteX0" fmla="*/ 701644 w 736961"/>
                <a:gd name="connsiteY0" fmla="*/ 0 h 1403287"/>
                <a:gd name="connsiteX1" fmla="*/ 736961 w 736961"/>
                <a:gd name="connsiteY1" fmla="*/ 35317 h 1403287"/>
                <a:gd name="connsiteX2" fmla="*/ 70634 w 736961"/>
                <a:gd name="connsiteY2" fmla="*/ 701644 h 1403287"/>
                <a:gd name="connsiteX3" fmla="*/ 736961 w 736961"/>
                <a:gd name="connsiteY3" fmla="*/ 1367970 h 1403287"/>
                <a:gd name="connsiteX4" fmla="*/ 701644 w 736961"/>
                <a:gd name="connsiteY4" fmla="*/ 1403287 h 1403287"/>
                <a:gd name="connsiteX5" fmla="*/ 0 w 736961"/>
                <a:gd name="connsiteY5" fmla="*/ 701644 h 14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6961" h="1403287">
                  <a:moveTo>
                    <a:pt x="701644" y="0"/>
                  </a:moveTo>
                  <a:lnTo>
                    <a:pt x="736961" y="35317"/>
                  </a:lnTo>
                  <a:lnTo>
                    <a:pt x="70634" y="701644"/>
                  </a:lnTo>
                  <a:lnTo>
                    <a:pt x="736961" y="1367970"/>
                  </a:lnTo>
                  <a:lnTo>
                    <a:pt x="701644" y="1403287"/>
                  </a:lnTo>
                  <a:lnTo>
                    <a:pt x="0" y="701644"/>
                  </a:lnTo>
                  <a:close/>
                </a:path>
              </a:pathLst>
            </a:cu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28" name="菱形 27"/>
            <p:cNvSpPr/>
            <p:nvPr>
              <p:custDataLst>
                <p:tags r:id="rId18"/>
              </p:custDataLst>
            </p:nvPr>
          </p:nvSpPr>
          <p:spPr>
            <a:xfrm>
              <a:off x="1032094" y="3657599"/>
              <a:ext cx="1312753" cy="1312753"/>
            </a:xfrm>
            <a:prstGeom prst="diamond">
              <a:avLst/>
            </a:prstGeom>
            <a:grpFill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/>
            </a:bodyPr>
            <a:p>
              <a:pPr algn="ctr">
                <a:lnSpc>
                  <a:spcPct val="110000"/>
                </a:lnSpc>
              </a:pPr>
              <a:r>
                <a:rPr lang="zh-CN" altLang="en-US" sz="1400" smtClean="0">
                  <a:solidFill>
                    <a:srgbClr val="FFFFFF"/>
                  </a:solidFill>
                </a:rPr>
                <a:t>动态和递归组件</a:t>
              </a:r>
              <a:endParaRPr lang="zh-CN" altLang="en-US" sz="140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3" name="文本框 2"/>
          <p:cNvSpPr txBox="1"/>
          <p:nvPr>
            <p:custDataLst>
              <p:tags r:id="rId19"/>
            </p:custDataLst>
          </p:nvPr>
        </p:nvSpPr>
        <p:spPr>
          <a:xfrm>
            <a:off x="5330190" y="757555"/>
            <a:ext cx="5904230" cy="6394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2800" dirty="0">
                <a:latin typeface="+mj-lt"/>
                <a:ea typeface="+mj-ea"/>
                <a:sym typeface="+mn-ea"/>
              </a:rPr>
              <a:t>组件（Components）</a:t>
            </a:r>
            <a:endParaRPr lang="zh-CN" altLang="en-US" sz="2800" dirty="0">
              <a:latin typeface="+mj-lt"/>
              <a:ea typeface="+mj-ea"/>
            </a:endParaRPr>
          </a:p>
        </p:txBody>
      </p:sp>
      <p:sp>
        <p:nvSpPr>
          <p:cNvPr id="6" name="文本框 4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557020" y="1780540"/>
            <a:ext cx="901573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/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组件</a:t>
            </a:r>
            <a:endParaRPr lang="zh-CN" altLang="en-US" sz="16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组件可以</a:t>
            </a:r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扩展 HTML 元素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，封装可重用的代码。在较高层面上，组件是自定义元素，Vue.js 的编译器为它添加特殊功能。在有些情况下，组件也可以表现为用 </a:t>
            </a:r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is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特性进行了扩展的原生 HTML 元素。</a:t>
            </a:r>
            <a:endParaRPr lang="en-US" altLang="zh-CN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endParaRPr lang="zh-CN" altLang="en-US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</p:txBody>
      </p:sp>
    </p:spTree>
    <p:custDataLst>
      <p:tags r:id="rId2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330190" y="757555"/>
            <a:ext cx="5904230" cy="6394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2800" dirty="0">
                <a:latin typeface="+mj-lt"/>
                <a:ea typeface="+mj-ea"/>
                <a:sym typeface="+mn-ea"/>
              </a:rPr>
              <a:t>组件（Components） </a:t>
            </a:r>
            <a:r>
              <a:rPr lang="en-US" altLang="zh-CN" sz="2800" dirty="0">
                <a:latin typeface="+mj-lt"/>
                <a:ea typeface="+mj-ea"/>
                <a:sym typeface="+mn-ea"/>
              </a:rPr>
              <a:t>- </a:t>
            </a:r>
            <a:r>
              <a:rPr lang="zh-CN" altLang="en-US" sz="2800" dirty="0">
                <a:latin typeface="+mj-lt"/>
                <a:ea typeface="+mj-ea"/>
                <a:sym typeface="+mn-ea"/>
              </a:rPr>
              <a:t>全局组件</a:t>
            </a:r>
            <a:endParaRPr lang="zh-CN" altLang="en-US" sz="2800" dirty="0">
              <a:latin typeface="+mj-lt"/>
              <a:ea typeface="+mj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-256" r="256" b="4164"/>
          <a:stretch>
            <a:fillRect/>
          </a:stretch>
        </p:blipFill>
        <p:spPr>
          <a:xfrm>
            <a:off x="790575" y="1656715"/>
            <a:ext cx="3218815" cy="4326255"/>
          </a:xfrm>
          <a:prstGeom prst="rect">
            <a:avLst/>
          </a:prstGeom>
        </p:spPr>
      </p:pic>
      <p:sp>
        <p:nvSpPr>
          <p:cNvPr id="8" name="文本框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54525" y="1656715"/>
            <a:ext cx="7079615" cy="98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 lnSpcReduction="20000"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/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全局组件</a:t>
            </a:r>
            <a:endParaRPr lang="zh-CN" altLang="en-US" sz="16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   Vue.component(tagName, options)</a:t>
            </a:r>
            <a:endParaRPr lang="en-US" sz="16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注：自定义标签名，Vue不强制要求遵循 W3C 规则 (</a:t>
            </a:r>
            <a:r>
              <a:rPr lang="zh-CN" altLang="en-US" sz="14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小写，并且包含一个短杠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)。</a:t>
            </a:r>
            <a:r>
              <a:rPr 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</a:t>
            </a:r>
            <a:endParaRPr lang="zh-CN" altLang="en-US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330190" y="757555"/>
            <a:ext cx="5904230" cy="6394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2800" dirty="0">
                <a:latin typeface="+mj-lt"/>
                <a:ea typeface="+mj-ea"/>
                <a:sym typeface="+mn-ea"/>
              </a:rPr>
              <a:t>组件（Components） </a:t>
            </a:r>
            <a:r>
              <a:rPr lang="en-US" altLang="zh-CN" sz="2800" dirty="0">
                <a:latin typeface="+mj-lt"/>
                <a:ea typeface="+mj-ea"/>
                <a:sym typeface="+mn-ea"/>
              </a:rPr>
              <a:t>- </a:t>
            </a:r>
            <a:r>
              <a:rPr lang="zh-CN" altLang="en-US" sz="2800" dirty="0">
                <a:latin typeface="+mj-lt"/>
                <a:ea typeface="+mj-ea"/>
                <a:sym typeface="+mn-ea"/>
              </a:rPr>
              <a:t>局部组件</a:t>
            </a:r>
            <a:endParaRPr lang="zh-CN" altLang="en-US" sz="2800" dirty="0">
              <a:latin typeface="+mj-lt"/>
              <a:ea typeface="+mj-ea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65" y="1826895"/>
            <a:ext cx="3314065" cy="1990725"/>
          </a:xfrm>
          <a:prstGeom prst="rect">
            <a:avLst/>
          </a:prstGeom>
        </p:spPr>
      </p:pic>
      <p:sp>
        <p:nvSpPr>
          <p:cNvPr id="9" name="文本框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67250" y="1826895"/>
            <a:ext cx="6859905" cy="814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 fontScale="90000"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/>
            <a:r>
              <a:rPr 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局部注册</a:t>
            </a:r>
            <a:endParaRPr lang="en-US" altLang="zh-CN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通过某个 Vue 实例/组件的实例选项 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components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注册仅在其作用域中可用的组件：</a:t>
            </a:r>
            <a:endParaRPr lang="en-US" altLang="zh-CN" sz="14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330190" y="757555"/>
            <a:ext cx="5904230" cy="6394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2800" dirty="0">
                <a:latin typeface="+mj-lt"/>
                <a:ea typeface="+mj-ea"/>
                <a:sym typeface="+mn-ea"/>
              </a:rPr>
              <a:t>组件（Components） </a:t>
            </a:r>
            <a:r>
              <a:rPr lang="en-US" altLang="zh-CN" sz="2800" dirty="0">
                <a:latin typeface="+mj-lt"/>
                <a:ea typeface="+mj-ea"/>
                <a:sym typeface="+mn-ea"/>
              </a:rPr>
              <a:t>- </a:t>
            </a:r>
            <a:r>
              <a:rPr lang="zh-CN" altLang="en-US" sz="2800" dirty="0">
                <a:latin typeface="+mj-lt"/>
                <a:ea typeface="+mj-ea"/>
                <a:sym typeface="+mn-ea"/>
              </a:rPr>
              <a:t>单文件组件</a:t>
            </a:r>
            <a:endParaRPr lang="zh-CN" altLang="en-US" sz="2800" dirty="0">
              <a:latin typeface="+mj-lt"/>
              <a:ea typeface="+mj-ea"/>
              <a:sym typeface="+mn-ea"/>
            </a:endParaRPr>
          </a:p>
        </p:txBody>
      </p:sp>
      <p:sp>
        <p:nvSpPr>
          <p:cNvPr id="11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06570" y="1743075"/>
            <a:ext cx="7168515" cy="4430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/>
            <a:r>
              <a:rPr 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单文件组件（single-file components）</a:t>
            </a:r>
            <a:endParaRPr lang="en-US" sz="16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文件扩展名为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.vue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的单文件组件</a:t>
            </a:r>
            <a:endParaRPr lang="en-US" altLang="zh-CN" sz="14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endParaRPr lang="en-US" altLang="zh-CN" sz="14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algn="l"/>
            <a:r>
              <a:rPr lang="en-US" sz="14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DOM模板解析注意事项</a:t>
            </a:r>
            <a:endParaRPr lang="zh-CN" altLang="en-US" sz="16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当使用DOM作为模板时，你会受到HTML本身的一些限制，因为Vue只有在浏览器解析、规范化模板之后才能获取其内容。尤其要注意，像</a:t>
            </a:r>
            <a:r>
              <a:rPr lang="zh-CN" altLang="en-US" sz="14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&lt;ul&gt;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、</a:t>
            </a:r>
            <a:r>
              <a:rPr lang="zh-CN" altLang="en-US" sz="14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&lt;ol&gt;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、</a:t>
            </a:r>
            <a:r>
              <a:rPr lang="zh-CN" altLang="en-US" sz="14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&lt;table&gt;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、</a:t>
            </a:r>
            <a:r>
              <a:rPr lang="zh-CN" altLang="en-US" sz="14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&lt;select&gt;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这样的元素里允许包含的元素有限制，而另一些像</a:t>
            </a:r>
            <a:r>
              <a:rPr lang="zh-CN" altLang="en-US" sz="14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&lt;option&gt;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这样的元素只能出现在某些特定元素的内部。</a:t>
            </a:r>
            <a:endParaRPr lang="en-US" altLang="zh-CN" sz="14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</p:txBody>
      </p:sp>
      <p:pic>
        <p:nvPicPr>
          <p:cNvPr id="13" name="图片 12" descr="vue-component"/>
          <p:cNvPicPr>
            <a:picLocks noChangeAspect="1"/>
          </p:cNvPicPr>
          <p:nvPr/>
        </p:nvPicPr>
        <p:blipFill>
          <a:blip r:embed="rId3"/>
          <a:srcRect l="9012" t="9039" r="40055" b="12264"/>
          <a:stretch>
            <a:fillRect/>
          </a:stretch>
        </p:blipFill>
        <p:spPr>
          <a:xfrm>
            <a:off x="852805" y="1407160"/>
            <a:ext cx="2805430" cy="47663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670" y="4253865"/>
            <a:ext cx="3409315" cy="15335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4635" y="4215765"/>
            <a:ext cx="3514090" cy="157162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>
            <p:custDataLst>
              <p:tags r:id="rId1"/>
            </p:custDataLst>
          </p:nvPr>
        </p:nvSpPr>
        <p:spPr>
          <a:xfrm>
            <a:off x="5330190" y="757555"/>
            <a:ext cx="5904230" cy="6394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2800" dirty="0">
                <a:latin typeface="+mj-lt"/>
                <a:ea typeface="+mj-ea"/>
                <a:sym typeface="+mn-ea"/>
              </a:rPr>
              <a:t>组件（Components） </a:t>
            </a:r>
            <a:r>
              <a:rPr lang="en-US" altLang="zh-CN" sz="2800" dirty="0">
                <a:latin typeface="+mj-lt"/>
                <a:ea typeface="+mj-ea"/>
                <a:sym typeface="+mn-ea"/>
              </a:rPr>
              <a:t>- </a:t>
            </a:r>
            <a:r>
              <a:rPr lang="zh-CN" altLang="en-US" sz="2800" dirty="0">
                <a:latin typeface="+mj-lt"/>
                <a:ea typeface="+mj-ea"/>
                <a:sym typeface="+mn-ea"/>
              </a:rPr>
              <a:t>通信</a:t>
            </a:r>
            <a:endParaRPr lang="zh-CN" altLang="en-US" sz="2800" dirty="0">
              <a:latin typeface="+mj-lt"/>
              <a:ea typeface="+mj-ea"/>
            </a:endParaRPr>
          </a:p>
        </p:txBody>
      </p:sp>
      <p:sp>
        <p:nvSpPr>
          <p:cNvPr id="41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89100" y="1658620"/>
            <a:ext cx="8698865" cy="1039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 lnSpcReduction="10000"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/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父子组件（</a:t>
            </a:r>
            <a:r>
              <a:rPr lang="en-US" altLang="zh-CN" sz="1600" dirty="0">
                <a:latin typeface="+mn-ea"/>
                <a:ea typeface="+mn-ea"/>
                <a:cs typeface="+mj-cs"/>
                <a:sym typeface="+mn-ea"/>
              </a:rPr>
              <a:t>props down, events up</a:t>
            </a:r>
            <a:r>
              <a:rPr lang="zh-CN" altLang="en-US" sz="1600" dirty="0">
                <a:latin typeface="+mn-ea"/>
                <a:ea typeface="+mn-ea"/>
                <a:cs typeface="+mj-cs"/>
                <a:sym typeface="+mn-ea"/>
              </a:rPr>
              <a:t>）</a:t>
            </a:r>
            <a:endParaRPr lang="zh-CN" altLang="en-US" sz="1600" dirty="0"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父组件通过 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props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向下传递数据给子组件，子组件通过 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events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给父组件发送消息。</a:t>
            </a:r>
            <a:endParaRPr lang="en-US" altLang="zh-CN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endParaRPr lang="zh-CN" altLang="en-US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</p:txBody>
      </p:sp>
      <p:pic>
        <p:nvPicPr>
          <p:cNvPr id="44" name="图片 43" descr="props-events"/>
          <p:cNvPicPr>
            <a:picLocks noChangeAspect="1"/>
          </p:cNvPicPr>
          <p:nvPr/>
        </p:nvPicPr>
        <p:blipFill>
          <a:blip r:embed="rId3"/>
          <a:srcRect l="10323" r="8272"/>
          <a:stretch>
            <a:fillRect/>
          </a:stretch>
        </p:blipFill>
        <p:spPr>
          <a:xfrm>
            <a:off x="4361180" y="3136265"/>
            <a:ext cx="2941955" cy="29559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330190" y="757555"/>
            <a:ext cx="5904230" cy="6394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2800" dirty="0">
                <a:latin typeface="+mj-lt"/>
                <a:ea typeface="+mj-ea"/>
                <a:sym typeface="+mn-ea"/>
              </a:rPr>
              <a:t>组件通信 </a:t>
            </a:r>
            <a:r>
              <a:rPr lang="en-US" altLang="zh-CN" sz="2800" dirty="0">
                <a:latin typeface="+mj-lt"/>
                <a:ea typeface="+mj-ea"/>
                <a:sym typeface="+mn-ea"/>
              </a:rPr>
              <a:t>- Prop</a:t>
            </a:r>
            <a:endParaRPr lang="en-US" altLang="zh-CN" sz="2800" dirty="0">
              <a:latin typeface="+mj-lt"/>
              <a:ea typeface="+mj-ea"/>
              <a:sym typeface="+mn-ea"/>
            </a:endParaRPr>
          </a:p>
        </p:txBody>
      </p:sp>
      <p:sp>
        <p:nvSpPr>
          <p:cNvPr id="2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59815" y="1658620"/>
            <a:ext cx="10365105" cy="437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/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</a:t>
            </a:r>
            <a:r>
              <a:rPr lang="en-US" altLang="zh-CN" sz="1600" dirty="0">
                <a:latin typeface="+mn-ea"/>
                <a:ea typeface="+mn-ea"/>
                <a:cs typeface="+mj-cs"/>
                <a:sym typeface="+mn-ea"/>
              </a:rPr>
              <a:t>使用 Prop 传递数据</a:t>
            </a:r>
            <a:endParaRPr lang="zh-CN" altLang="en-US" sz="1600" dirty="0"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父组件的数据需要通过 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prop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才能下发到子组件中。子组件要显式地用 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props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选项声明它预期的数据：</a:t>
            </a:r>
            <a:endParaRPr lang="en-US" altLang="zh-CN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endParaRPr lang="en-US" altLang="zh-CN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endParaRPr lang="en-US" altLang="zh-CN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endParaRPr lang="en-US" altLang="zh-CN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endParaRPr lang="en-US" altLang="zh-CN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algn="l"/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camelCase vs. kebab-case</a:t>
            </a:r>
            <a:endParaRPr lang="zh-CN" altLang="en-US" sz="16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HTML特性是不区分大小写的。所以，当使用的不是字符串模板时，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camelCase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(驼峰式命名)的 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prop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需要转换为相对应的 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kebab-case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(短横线分隔式命名)：</a:t>
            </a:r>
            <a:endParaRPr lang="en-US" altLang="zh-CN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endParaRPr lang="zh-CN" altLang="en-US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endParaRPr lang="en-US" altLang="zh-CN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endParaRPr lang="zh-CN" altLang="en-US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t="8449" b="8515"/>
          <a:stretch>
            <a:fillRect/>
          </a:stretch>
        </p:blipFill>
        <p:spPr>
          <a:xfrm>
            <a:off x="1419860" y="2519045"/>
            <a:ext cx="3933190" cy="7988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rcRect t="4207" b="11650"/>
          <a:stretch>
            <a:fillRect/>
          </a:stretch>
        </p:blipFill>
        <p:spPr>
          <a:xfrm>
            <a:off x="6073775" y="2499360"/>
            <a:ext cx="4047490" cy="825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rcRect t="17968" b="8952"/>
          <a:stretch>
            <a:fillRect/>
          </a:stretch>
        </p:blipFill>
        <p:spPr>
          <a:xfrm>
            <a:off x="1242695" y="4879975"/>
            <a:ext cx="4533265" cy="7308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6970" y="4912360"/>
            <a:ext cx="4514215" cy="6667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文本框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85535" y="1982470"/>
            <a:ext cx="5048885" cy="176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 eaLnBrk="1" hangingPunct="1">
              <a:lnSpc>
                <a:spcPct val="200000"/>
              </a:lnSpc>
              <a:spcAft>
                <a:spcPts val="600"/>
              </a:spcAft>
              <a:buClrTx/>
              <a:buSzTx/>
              <a:buNone/>
            </a:pPr>
            <a:r>
              <a:rPr lang="en-US" sz="1800">
                <a:solidFill>
                  <a:srgbClr val="333333"/>
                </a:solidFill>
                <a:latin typeface="+mn-lt"/>
                <a:ea typeface="+mn-ea"/>
              </a:rPr>
              <a:t>前端：负责View和Controller层。</a:t>
            </a:r>
            <a:endParaRPr lang="en-US" sz="1800">
              <a:solidFill>
                <a:srgbClr val="333333"/>
              </a:solidFill>
              <a:latin typeface="+mn-lt"/>
              <a:ea typeface="+mn-ea"/>
            </a:endParaRPr>
          </a:p>
          <a:p>
            <a:pPr algn="l" eaLnBrk="1" hangingPunct="1">
              <a:lnSpc>
                <a:spcPct val="200000"/>
              </a:lnSpc>
              <a:spcAft>
                <a:spcPts val="600"/>
              </a:spcAft>
              <a:buClrTx/>
              <a:buSzTx/>
              <a:buNone/>
            </a:pPr>
            <a:r>
              <a:rPr lang="en-US" sz="1800">
                <a:solidFill>
                  <a:srgbClr val="333333"/>
                </a:solidFill>
                <a:latin typeface="+mn-lt"/>
                <a:ea typeface="+mn-ea"/>
              </a:rPr>
              <a:t>后端：负责Model层，业务处理/数据等。</a:t>
            </a:r>
            <a:endParaRPr lang="en-US" sz="180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330038" y="650313"/>
            <a:ext cx="5903960" cy="746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pPr algn="ctr"/>
            <a:r>
              <a:rPr lang="zh-CN" altLang="en-US" sz="3600" dirty="0">
                <a:latin typeface="+mj-lt"/>
                <a:ea typeface="+mj-ea"/>
              </a:rPr>
              <a:t>怎么做前后端分离</a:t>
            </a:r>
            <a:endParaRPr lang="zh-CN" altLang="en-US" sz="3600" dirty="0">
              <a:latin typeface="+mj-lt"/>
              <a:ea typeface="+mj-ea"/>
            </a:endParaRPr>
          </a:p>
        </p:txBody>
      </p:sp>
      <p:pic>
        <p:nvPicPr>
          <p:cNvPr id="2" name="图片 1" descr="C:\Users\Administrator\Desktop\qu5dZn1.pngqu5dZn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6102350" y="3743325"/>
            <a:ext cx="4221480" cy="2586355"/>
          </a:xfrm>
          <a:prstGeom prst="rect">
            <a:avLst/>
          </a:prstGeom>
        </p:spPr>
      </p:pic>
      <p:graphicFrame>
        <p:nvGraphicFramePr>
          <p:cNvPr id="5" name="对象 4"/>
          <p:cNvGraphicFramePr/>
          <p:nvPr/>
        </p:nvGraphicFramePr>
        <p:xfrm>
          <a:off x="6089015" y="3428365"/>
          <a:ext cx="13335" cy="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12700" imgH="12700" progId="Photoshop.Image.18">
                  <p:embed/>
                </p:oleObj>
              </mc:Choice>
              <mc:Fallback>
                <p:oleObj name="" r:id="rId5" imgW="12700" imgH="12700" progId="Photoshop.Image.18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89015" y="3428365"/>
                        <a:ext cx="13335" cy="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 descr="QnrL8i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670" y="2242820"/>
            <a:ext cx="4418965" cy="211455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330190" y="757555"/>
            <a:ext cx="5904230" cy="6394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2800" dirty="0">
                <a:latin typeface="+mj-lt"/>
                <a:ea typeface="+mj-ea"/>
                <a:sym typeface="+mn-ea"/>
              </a:rPr>
              <a:t>组件通信 </a:t>
            </a:r>
            <a:r>
              <a:rPr lang="en-US" altLang="zh-CN" sz="2800" dirty="0">
                <a:latin typeface="+mj-lt"/>
                <a:ea typeface="+mj-ea"/>
                <a:sym typeface="+mn-ea"/>
              </a:rPr>
              <a:t>- </a:t>
            </a:r>
            <a:r>
              <a:rPr lang="zh-CN" altLang="en-US" sz="2800" dirty="0">
                <a:latin typeface="+mj-lt"/>
                <a:ea typeface="+mj-ea"/>
                <a:sym typeface="+mn-ea"/>
              </a:rPr>
              <a:t>单向数据流</a:t>
            </a:r>
            <a:endParaRPr lang="zh-CN" altLang="en-US" sz="2800" dirty="0">
              <a:latin typeface="+mj-lt"/>
              <a:ea typeface="+mj-ea"/>
              <a:sym typeface="+mn-ea"/>
            </a:endParaRPr>
          </a:p>
        </p:txBody>
      </p:sp>
      <p:sp>
        <p:nvSpPr>
          <p:cNvPr id="2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35050" y="1666875"/>
            <a:ext cx="10365105" cy="437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/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</a:t>
            </a:r>
            <a:r>
              <a:rPr lang="zh-CN" altLang="en-US" sz="1600" dirty="0">
                <a:latin typeface="+mn-ea"/>
                <a:ea typeface="+mn-ea"/>
                <a:cs typeface="+mj-cs"/>
                <a:sym typeface="+mn-ea"/>
              </a:rPr>
              <a:t>单向数据流</a:t>
            </a:r>
            <a:endParaRPr lang="zh-CN" altLang="en-US" sz="1600" dirty="0"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Prop 是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单向绑定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的：当父组件的属性变化时，将传导给子组件，但是反过来不会。</a:t>
            </a:r>
            <a:endParaRPr lang="en-US" altLang="zh-CN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endParaRPr lang="zh-CN" altLang="en-US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在两种情况下，我们很容易忍不住想去修改 prop 中数据：</a:t>
            </a:r>
            <a:endParaRPr lang="zh-CN" altLang="en-US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1. 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Prop 作为初始值传入后，子组件想把它当作局部数据来用；</a:t>
            </a:r>
            <a:endParaRPr lang="zh-CN" altLang="en-US" sz="14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2. 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Prop 作为原始数据传入，由子组件处理成其它数据输出。</a:t>
            </a:r>
            <a:endParaRPr lang="zh-CN" altLang="en-US" sz="14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endParaRPr lang="zh-CN" altLang="en-US" sz="14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对这两种情况，正确的应对方式是：</a:t>
            </a:r>
            <a:endParaRPr lang="zh-CN" altLang="en-US" sz="14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250" y="4442460"/>
            <a:ext cx="3837940" cy="1466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915" y="4109085"/>
            <a:ext cx="3837940" cy="18002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330190" y="757555"/>
            <a:ext cx="5904230" cy="6394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2800" dirty="0">
                <a:latin typeface="+mj-lt"/>
                <a:ea typeface="+mj-ea"/>
                <a:sym typeface="+mn-ea"/>
              </a:rPr>
              <a:t>组件通信 </a:t>
            </a:r>
            <a:r>
              <a:rPr lang="en-US" altLang="zh-CN" sz="2800" dirty="0">
                <a:latin typeface="+mj-lt"/>
                <a:ea typeface="+mj-ea"/>
                <a:sym typeface="+mn-ea"/>
              </a:rPr>
              <a:t>- Prop</a:t>
            </a:r>
            <a:r>
              <a:rPr lang="zh-CN" altLang="en-US" sz="2800" dirty="0">
                <a:latin typeface="+mj-lt"/>
                <a:ea typeface="+mj-ea"/>
                <a:sym typeface="+mn-ea"/>
              </a:rPr>
              <a:t>验证</a:t>
            </a:r>
            <a:endParaRPr lang="zh-CN" altLang="en-US" sz="2800" dirty="0">
              <a:latin typeface="+mj-lt"/>
              <a:ea typeface="+mj-ea"/>
              <a:sym typeface="+mn-ea"/>
            </a:endParaRPr>
          </a:p>
        </p:txBody>
      </p:sp>
      <p:sp>
        <p:nvSpPr>
          <p:cNvPr id="2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35050" y="1666875"/>
            <a:ext cx="10365105" cy="437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/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Prop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验证</a:t>
            </a:r>
            <a:endParaRPr lang="zh-CN" altLang="en-US" sz="16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我们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可以为组件的 prop 指定验证规则。如果传入的数据不符合要求，Vue 会发出警告。</a:t>
            </a:r>
            <a:endParaRPr lang="en-US" altLang="zh-CN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</a:t>
            </a:r>
            <a:endParaRPr lang="zh-CN" altLang="en-US" sz="14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190" y="2753360"/>
            <a:ext cx="5676265" cy="28378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9345" y="3145155"/>
            <a:ext cx="4161790" cy="24384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330190" y="757555"/>
            <a:ext cx="5904230" cy="6394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2800" dirty="0">
                <a:latin typeface="+mj-lt"/>
                <a:ea typeface="+mj-ea"/>
                <a:sym typeface="+mn-ea"/>
              </a:rPr>
              <a:t>组件通信 </a:t>
            </a:r>
            <a:r>
              <a:rPr lang="en-US" altLang="zh-CN" sz="2800" dirty="0">
                <a:latin typeface="+mj-lt"/>
                <a:ea typeface="+mj-ea"/>
                <a:sym typeface="+mn-ea"/>
              </a:rPr>
              <a:t>- </a:t>
            </a:r>
            <a:r>
              <a:rPr lang="zh-CN" altLang="en-US" sz="2800" dirty="0">
                <a:latin typeface="+mj-lt"/>
                <a:ea typeface="+mj-ea"/>
                <a:sym typeface="+mn-ea"/>
              </a:rPr>
              <a:t>自定义事件</a:t>
            </a:r>
            <a:endParaRPr lang="zh-CN" altLang="en-US" sz="2800" dirty="0">
              <a:latin typeface="+mj-lt"/>
              <a:ea typeface="+mj-ea"/>
              <a:sym typeface="+mn-ea"/>
            </a:endParaRPr>
          </a:p>
        </p:txBody>
      </p:sp>
      <p:sp>
        <p:nvSpPr>
          <p:cNvPr id="2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32450" y="1666875"/>
            <a:ext cx="5767705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indent="0" algn="l">
              <a:buNone/>
            </a:pP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  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我们知道，父组件使用prop传递数据给子组件。但子组件怎么跟父组件通信呢？这个时候Vue的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自定义事件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系统就派得上用场了。</a:t>
            </a:r>
            <a:endParaRPr lang="zh-CN" altLang="en-US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algn="l"/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使用 v-on 绑定自定义事件</a:t>
            </a:r>
            <a:endParaRPr lang="zh-CN" altLang="en-US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每个 Vue 实例都实现了事件接口，即：</a:t>
            </a:r>
            <a:endParaRPr lang="zh-CN" altLang="en-US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 $on(eventName)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监听事件、</a:t>
            </a:r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$emit(eventName)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触发事件</a:t>
            </a:r>
            <a:endParaRPr lang="zh-CN" altLang="en-US" sz="14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l="1962" t="3417" r="4582"/>
          <a:stretch>
            <a:fillRect/>
          </a:stretch>
        </p:blipFill>
        <p:spPr>
          <a:xfrm>
            <a:off x="699135" y="1666875"/>
            <a:ext cx="4688840" cy="39846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>
            <p:custDataLst>
              <p:tags r:id="rId1"/>
            </p:custDataLst>
          </p:nvPr>
        </p:nvSpPr>
        <p:spPr>
          <a:xfrm>
            <a:off x="5330190" y="757555"/>
            <a:ext cx="5904230" cy="6394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2800" dirty="0">
                <a:latin typeface="+mj-lt"/>
                <a:ea typeface="+mj-ea"/>
                <a:sym typeface="+mn-ea"/>
              </a:rPr>
              <a:t>组件 </a:t>
            </a:r>
            <a:r>
              <a:rPr lang="en-US" altLang="zh-CN" sz="2800" dirty="0">
                <a:latin typeface="+mj-lt"/>
                <a:ea typeface="+mj-ea"/>
                <a:sym typeface="+mn-ea"/>
              </a:rPr>
              <a:t>- </a:t>
            </a:r>
            <a:r>
              <a:rPr lang="zh-CN" altLang="en-US" sz="2800" dirty="0">
                <a:latin typeface="+mj-lt"/>
                <a:ea typeface="+mj-ea"/>
                <a:sym typeface="+mn-ea"/>
              </a:rPr>
              <a:t>slot内容分发</a:t>
            </a:r>
            <a:endParaRPr lang="zh-CN" altLang="en-US" sz="2800" dirty="0">
              <a:latin typeface="+mj-lt"/>
              <a:ea typeface="+mj-ea"/>
              <a:sym typeface="+mn-ea"/>
            </a:endParaRPr>
          </a:p>
        </p:txBody>
      </p:sp>
      <p:sp>
        <p:nvSpPr>
          <p:cNvPr id="41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89100" y="1658620"/>
            <a:ext cx="8698865" cy="1039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 lnSpcReduction="10000"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/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插槽（</a:t>
            </a:r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slot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）分发内容</a:t>
            </a:r>
            <a:endParaRPr lang="zh-CN" altLang="en-US" sz="16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单个插槽、具名插槽、作用域插槽</a:t>
            </a:r>
            <a:endParaRPr lang="zh-CN" altLang="en-US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endParaRPr lang="zh-CN" altLang="en-US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>
            <p:custDataLst>
              <p:tags r:id="rId1"/>
            </p:custDataLst>
          </p:nvPr>
        </p:nvSpPr>
        <p:spPr>
          <a:xfrm>
            <a:off x="5330190" y="757555"/>
            <a:ext cx="5904230" cy="6394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2800" dirty="0">
                <a:latin typeface="+mj-lt"/>
                <a:ea typeface="+mj-ea"/>
                <a:sym typeface="+mn-ea"/>
              </a:rPr>
              <a:t>组件 </a:t>
            </a:r>
            <a:r>
              <a:rPr lang="en-US" altLang="zh-CN" sz="2800" dirty="0">
                <a:latin typeface="+mj-lt"/>
                <a:ea typeface="+mj-ea"/>
                <a:sym typeface="+mn-ea"/>
              </a:rPr>
              <a:t>- keep-alive</a:t>
            </a:r>
            <a:endParaRPr lang="zh-CN" altLang="en-US" sz="2800" dirty="0">
              <a:latin typeface="+mj-lt"/>
              <a:ea typeface="+mj-ea"/>
              <a:sym typeface="+mn-ea"/>
            </a:endParaRPr>
          </a:p>
        </p:txBody>
      </p:sp>
      <p:sp>
        <p:nvSpPr>
          <p:cNvPr id="41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89100" y="1658620"/>
            <a:ext cx="8698865" cy="1039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 lnSpcReduction="10000"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/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keep-alive</a:t>
            </a:r>
            <a:endParaRPr lang="en-US" altLang="zh-CN" sz="16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endParaRPr lang="zh-CN" altLang="en-US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t="19625"/>
          <a:stretch>
            <a:fillRect/>
          </a:stretch>
        </p:blipFill>
        <p:spPr>
          <a:xfrm>
            <a:off x="1755775" y="2316480"/>
            <a:ext cx="3895090" cy="190627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>
            <p:custDataLst>
              <p:tags r:id="rId1"/>
            </p:custDataLst>
          </p:nvPr>
        </p:nvSpPr>
        <p:spPr>
          <a:xfrm>
            <a:off x="5330190" y="757555"/>
            <a:ext cx="5904230" cy="6394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2800" dirty="0">
                <a:latin typeface="+mj-lt"/>
                <a:ea typeface="+mj-ea"/>
                <a:sym typeface="+mn-ea"/>
              </a:rPr>
              <a:t>组件 </a:t>
            </a:r>
            <a:r>
              <a:rPr lang="en-US" altLang="zh-CN" sz="2800" dirty="0">
                <a:latin typeface="+mj-lt"/>
                <a:ea typeface="+mj-ea"/>
                <a:sym typeface="+mn-ea"/>
              </a:rPr>
              <a:t>- </a:t>
            </a:r>
            <a:r>
              <a:rPr lang="zh-CN" altLang="en-US" sz="2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sym typeface="+mn-ea"/>
              </a:rPr>
              <a:t>杂项</a:t>
            </a:r>
            <a:endParaRPr lang="zh-CN" altLang="en-US" sz="2800" dirty="0">
              <a:latin typeface="+mj-lt"/>
              <a:ea typeface="+mj-ea"/>
              <a:sym typeface="+mn-ea"/>
            </a:endParaRPr>
          </a:p>
        </p:txBody>
      </p:sp>
      <p:sp>
        <p:nvSpPr>
          <p:cNvPr id="41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89100" y="1658620"/>
            <a:ext cx="8698865" cy="56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 lnSpcReduction="10000"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/>
            <a:r>
              <a:rPr lang="en-US" altLang="zh-CN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</a:t>
            </a:r>
            <a:r>
              <a:rPr lang="zh-CN" altLang="en-US" sz="1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杂项</a:t>
            </a:r>
            <a:endParaRPr lang="zh-CN" altLang="en-US" sz="16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endParaRPr lang="zh-CN" altLang="en-US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100" y="2374265"/>
            <a:ext cx="2057400" cy="26473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330038" y="650313"/>
            <a:ext cx="5903960" cy="746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2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sym typeface="+mn-ea"/>
              </a:rPr>
              <a:t>自定义指令</a:t>
            </a:r>
            <a:r>
              <a:rPr lang="zh-CN" altLang="en-US" sz="2800" dirty="0">
                <a:latin typeface="+mj-lt"/>
                <a:ea typeface="+mj-ea"/>
                <a:sym typeface="+mn-ea"/>
              </a:rPr>
              <a:t>（</a:t>
            </a:r>
            <a:r>
              <a:rPr lang="en-US" altLang="zh-CN" sz="2800" dirty="0">
                <a:latin typeface="+mj-lt"/>
                <a:ea typeface="+mj-ea"/>
                <a:sym typeface="+mn-ea"/>
              </a:rPr>
              <a:t>D</a:t>
            </a:r>
            <a:r>
              <a:rPr lang="zh-CN" altLang="en-US" sz="2800" dirty="0">
                <a:latin typeface="+mj-lt"/>
                <a:ea typeface="+mj-ea"/>
                <a:sym typeface="+mn-ea"/>
              </a:rPr>
              <a:t>irective</a:t>
            </a:r>
            <a:r>
              <a:rPr lang="en-US" altLang="zh-CN" sz="2800" dirty="0">
                <a:latin typeface="+mj-lt"/>
                <a:ea typeface="+mj-ea"/>
                <a:sym typeface="+mn-ea"/>
              </a:rPr>
              <a:t>s</a:t>
            </a:r>
            <a:r>
              <a:rPr lang="zh-CN" altLang="en-US" sz="2800" dirty="0">
                <a:latin typeface="+mj-lt"/>
                <a:ea typeface="+mj-ea"/>
                <a:sym typeface="+mn-ea"/>
              </a:rPr>
              <a:t>）</a:t>
            </a:r>
            <a:endParaRPr lang="en-US" altLang="zh-CN" sz="2800" dirty="0">
              <a:latin typeface="+mj-lt"/>
              <a:ea typeface="+mj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2705" y="1998345"/>
            <a:ext cx="966089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buNone/>
            </a:pPr>
            <a:r>
              <a:rPr lang="en-US" altLang="zh-CN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cs typeface="+mj-cs"/>
                <a:sym typeface="+mn-ea"/>
              </a:rPr>
              <a:t>1. 自定义指令</a:t>
            </a:r>
            <a:endParaRPr lang="en-US" altLang="zh-CN" dirty="0">
              <a:solidFill>
                <a:schemeClr val="tx1"/>
              </a:solidFill>
              <a:latin typeface="+mn-ea"/>
              <a:ea typeface="+mn-ea"/>
              <a:cs typeface="+mj-cs"/>
            </a:endParaRPr>
          </a:p>
          <a:p>
            <a:pPr indent="0" algn="l">
              <a:buNone/>
            </a:pPr>
            <a:r>
              <a:rPr lang="en-US" altLang="zh-CN" dirty="0">
                <a:latin typeface="+mn-ea"/>
                <a:cs typeface="+mj-cs"/>
                <a:sym typeface="+mn-ea"/>
              </a:rPr>
              <a:t>  directive(&lt;directive-name&gt;,function(){  })</a:t>
            </a:r>
            <a:endParaRPr lang="en-US" altLang="zh-CN" dirty="0">
              <a:solidFill>
                <a:schemeClr val="tx1"/>
              </a:solidFill>
              <a:latin typeface="+mn-ea"/>
              <a:ea typeface="+mn-ea"/>
              <a:cs typeface="+mj-cs"/>
            </a:endParaRPr>
          </a:p>
          <a:p>
            <a:pPr indent="0" algn="l">
              <a:buNone/>
            </a:pPr>
            <a:endParaRPr lang="en-US" altLang="zh-CN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en-US" altLang="zh-CN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cs typeface="+mj-cs"/>
                <a:sym typeface="+mn-ea"/>
              </a:rPr>
              <a:t>2. 自定义</a:t>
            </a:r>
            <a:r>
              <a:rPr lang="zh-CN" altLang="en-US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cs typeface="+mj-cs"/>
                <a:sym typeface="+mn-ea"/>
              </a:rPr>
              <a:t>键盘信息</a:t>
            </a:r>
            <a:endParaRPr lang="zh-CN" altLang="en-US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en-US" altLang="zh-CN" dirty="0">
                <a:latin typeface="+mn-ea"/>
                <a:cs typeface="+mj-cs"/>
                <a:sym typeface="+mn-ea"/>
              </a:rPr>
              <a:t>  Vue.directive('on').keyCodes.Ctrl = 17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31155" y="2070100"/>
            <a:ext cx="5904230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 lnSpcReduction="10000"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/>
            <a:r>
              <a:rPr 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</a:t>
            </a:r>
            <a:r>
              <a:rPr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过滤器</a:t>
            </a:r>
            <a:endParaRPr lang="zh-CN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zh-CN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Vue.js 允许你自定义过滤器，可被用作一些常见的文本格式化</a:t>
            </a:r>
            <a:endParaRPr lang="zh-CN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endParaRPr lang="en-US" altLang="zh-CN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algn="l"/>
            <a:r>
              <a:rPr 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Vue.filter( id, [definition] )</a:t>
            </a:r>
            <a:endParaRPr lang="zh-CN" altLang="en-US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n-ea"/>
              <a:ea typeface="+mn-ea"/>
              <a:cs typeface="+mj-cs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5430520" y="941070"/>
            <a:ext cx="5904230" cy="5251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3200" dirty="0">
                <a:latin typeface="+mj-lt"/>
                <a:ea typeface="+mj-ea"/>
                <a:sym typeface="+mn-ea"/>
              </a:rPr>
              <a:t>过滤器（</a:t>
            </a:r>
            <a:r>
              <a:rPr sz="3200" dirty="0">
                <a:latin typeface="+mj-lt"/>
                <a:ea typeface="+mj-ea"/>
                <a:sym typeface="+mn-ea"/>
              </a:rPr>
              <a:t>Filters</a:t>
            </a:r>
            <a:r>
              <a:rPr lang="zh-CN" altLang="en-US" sz="3200" dirty="0">
                <a:latin typeface="+mj-lt"/>
                <a:ea typeface="+mj-ea"/>
                <a:sym typeface="+mn-ea"/>
              </a:rPr>
              <a:t>）</a:t>
            </a:r>
            <a:endParaRPr lang="zh-CN" altLang="en-US" sz="3200" dirty="0">
              <a:latin typeface="+mj-lt"/>
              <a:ea typeface="+mj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l="4178" r="11039"/>
          <a:stretch>
            <a:fillRect/>
          </a:stretch>
        </p:blipFill>
        <p:spPr>
          <a:xfrm>
            <a:off x="846455" y="2054225"/>
            <a:ext cx="4174490" cy="14954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42695" y="2070100"/>
            <a:ext cx="10092690" cy="227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 lnSpcReduction="10000"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/>
            <a:r>
              <a:rPr 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karma+mocha </a:t>
            </a:r>
            <a:r>
              <a:rPr 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单元测试</a:t>
            </a:r>
            <a:endParaRPr lang="zh-CN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zh-CN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任何兼容基于模块的构建系统都可以正常使用，但如果你需要一个具体的建议，可以使用 Karma 进行自动化测试。</a:t>
            </a:r>
            <a:endParaRPr lang="zh-CN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endParaRPr lang="zh-CN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algn="l"/>
            <a:r>
              <a:rPr 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nightWatch</a:t>
            </a:r>
            <a:r>
              <a:rPr lang="zh-CN" alt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端对端测试</a:t>
            </a:r>
            <a:endParaRPr lang="zh-CN" altLang="en-US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n-ea"/>
              <a:ea typeface="+mn-ea"/>
              <a:cs typeface="+mj-cs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5430520" y="941070"/>
            <a:ext cx="5904230" cy="5251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3200" dirty="0">
                <a:latin typeface="+mj-lt"/>
                <a:ea typeface="+mj-ea"/>
              </a:rPr>
              <a:t>单元测试</a:t>
            </a:r>
            <a:endParaRPr lang="zh-CN" altLang="en-US" sz="3200" dirty="0"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42695" y="2070100"/>
            <a:ext cx="10092690" cy="1991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 lnSpcReduction="20000"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/>
            <a:r>
              <a:rPr lang="en-US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 ESlint</a:t>
            </a:r>
            <a:endParaRPr lang="zh-CN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zh-CN" sz="1600" dirty="0">
                <a:solidFill>
                  <a:schemeClr val="tx1"/>
                </a:solidFill>
                <a:latin typeface="+mn-ea"/>
                <a:ea typeface="+mn-ea"/>
                <a:cs typeface="+mj-cs"/>
                <a:sym typeface="+mn-ea"/>
              </a:rPr>
              <a:t>  ESLint的作用是检查代码错误和统一代码风格的。由于每个人写代码的习惯都会有所不同，所以统一代码风格在团队协作中尤为重要。</a:t>
            </a:r>
            <a:endParaRPr lang="zh-CN" sz="1600" dirty="0">
              <a:solidFill>
                <a:schemeClr val="tx1"/>
              </a:soli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1. .eslintignore</a:t>
            </a:r>
            <a:endParaRPr lang="en-US" altLang="zh-CN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n-ea"/>
              <a:ea typeface="+mn-ea"/>
              <a:cs typeface="+mj-cs"/>
              <a:sym typeface="+mn-ea"/>
            </a:endParaRPr>
          </a:p>
          <a:p>
            <a:pPr indent="0" algn="l">
              <a:buNone/>
            </a:pPr>
            <a:r>
              <a:rPr lang="en-US" altLang="zh-CN" sz="18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ea typeface="+mn-ea"/>
                <a:cs typeface="+mj-cs"/>
                <a:sym typeface="+mn-ea"/>
              </a:rPr>
              <a:t>2. .eslintrc.js</a:t>
            </a:r>
            <a:endParaRPr lang="en-US" altLang="zh-CN" sz="18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n-ea"/>
              <a:ea typeface="+mn-ea"/>
              <a:cs typeface="+mj-cs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5430520" y="941070"/>
            <a:ext cx="5904230" cy="5251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3200" dirty="0">
                <a:latin typeface="+mj-lt"/>
                <a:ea typeface="+mj-ea"/>
              </a:rPr>
              <a:t>语法检测</a:t>
            </a:r>
            <a:endParaRPr lang="zh-CN" altLang="en-US" sz="3200" dirty="0"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840182" y="1692275"/>
            <a:ext cx="593013" cy="678963"/>
            <a:chOff x="922338" y="1619704"/>
            <a:chExt cx="654050" cy="748846"/>
          </a:xfrm>
        </p:grpSpPr>
        <p:sp>
          <p:nvSpPr>
            <p:cNvPr id="4" name="椭圆 3"/>
            <p:cNvSpPr/>
            <p:nvPr>
              <p:custDataLst>
                <p:tags r:id="rId2"/>
              </p:custDataLst>
            </p:nvPr>
          </p:nvSpPr>
          <p:spPr>
            <a:xfrm>
              <a:off x="922338" y="1930400"/>
              <a:ext cx="438150" cy="438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>
              <p:custDataLst>
                <p:tags r:id="rId3"/>
              </p:custDataLst>
            </p:nvPr>
          </p:nvSpPr>
          <p:spPr>
            <a:xfrm>
              <a:off x="1360488" y="1619704"/>
              <a:ext cx="215900" cy="2159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7" name="标题 6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780415" y="763273"/>
            <a:ext cx="10515600" cy="674688"/>
          </a:xfrm>
        </p:spPr>
        <p:txBody>
          <a:bodyPr>
            <a:normAutofit/>
          </a:bodyPr>
          <a:lstStyle/>
          <a:p>
            <a:r>
              <a:rPr lang="zh-CN" altLang="en-US" dirty="0"/>
              <a:t>前后端分离的好处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1580515" y="1887855"/>
            <a:ext cx="9773285" cy="4384675"/>
          </a:xfrm>
        </p:spPr>
        <p:txBody>
          <a:bodyPr>
            <a:normAutofit fontScale="90000" lnSpcReduction="2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>
                <a:latin typeface="+mn-ea"/>
              </a:rPr>
              <a:t>为优质产品打造精益团队</a:t>
            </a:r>
            <a:endParaRPr>
              <a:latin typeface="+mn-ea"/>
            </a:endParaRPr>
          </a:p>
          <a:p>
            <a:pPr>
              <a:lnSpc>
                <a:spcPct val="150000"/>
              </a:lnSpc>
            </a:pPr>
            <a:r>
              <a:rPr sz="2200">
                <a:latin typeface="+mn-ea"/>
              </a:rPr>
              <a:t>通过将开发团队前后端分离化，让前后端工程师只需要</a:t>
            </a:r>
            <a:r>
              <a:rPr lang="zh-CN" altLang="en-US" sz="22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专注于前端或后端的开发工作</a:t>
            </a:r>
            <a:r>
              <a:rPr sz="2200">
                <a:latin typeface="+mn-ea"/>
              </a:rPr>
              <a:t>。</a:t>
            </a:r>
            <a:endParaRPr sz="2200">
              <a:latin typeface="+mn-ea"/>
            </a:endParaRPr>
          </a:p>
          <a:p>
            <a:pPr>
              <a:lnSpc>
                <a:spcPct val="100000"/>
              </a:lnSpc>
            </a:pPr>
            <a:endParaRPr sz="2200">
              <a:latin typeface="+mn-ea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>
                <a:latin typeface="+mn-ea"/>
              </a:rPr>
              <a:t>提升开发效率</a:t>
            </a:r>
            <a:endParaRPr>
              <a:latin typeface="+mn-ea"/>
            </a:endParaRPr>
          </a:p>
          <a:p>
            <a:pPr>
              <a:lnSpc>
                <a:spcPct val="150000"/>
              </a:lnSpc>
            </a:pPr>
            <a:r>
              <a:rPr sz="2200">
                <a:latin typeface="+mn-ea"/>
              </a:rPr>
              <a:t>前后端分离以后，可以实现前后端代码的解耦，只要</a:t>
            </a:r>
            <a:r>
              <a:rPr lang="zh-CN" altLang="en-US" sz="22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cs typeface="+mj-cs"/>
              </a:rPr>
              <a:t>前后端沟通约定好应用所需接口以及接口参数</a:t>
            </a:r>
            <a:r>
              <a:rPr sz="2200">
                <a:latin typeface="+mn-ea"/>
              </a:rPr>
              <a:t>，便可以开始</a:t>
            </a:r>
            <a:r>
              <a:rPr lang="zh-CN" altLang="en-US" sz="22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cs typeface="+mj-cs"/>
              </a:rPr>
              <a:t>并行开发</a:t>
            </a:r>
            <a:r>
              <a:rPr sz="2200">
                <a:latin typeface="+mn-ea"/>
              </a:rPr>
              <a:t>，无需等待对方的开发工作结束。</a:t>
            </a:r>
            <a:endParaRPr sz="2200">
              <a:latin typeface="+mn-ea"/>
            </a:endParaRPr>
          </a:p>
          <a:p>
            <a:pPr>
              <a:lnSpc>
                <a:spcPct val="100000"/>
              </a:lnSpc>
            </a:pPr>
            <a:endParaRPr sz="2200">
              <a:latin typeface="+mn-ea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>
                <a:latin typeface="+mn-ea"/>
              </a:rPr>
              <a:t>增强代码可维护性</a:t>
            </a:r>
            <a:endParaRPr>
              <a:latin typeface="+mn-ea"/>
            </a:endParaRPr>
          </a:p>
          <a:p>
            <a:pPr>
              <a:lnSpc>
                <a:spcPct val="150000"/>
              </a:lnSpc>
            </a:pPr>
            <a:r>
              <a:rPr sz="2200">
                <a:latin typeface="+mn-ea"/>
              </a:rPr>
              <a:t>前后端分离后，应用的</a:t>
            </a:r>
            <a:r>
              <a:rPr lang="zh-CN" altLang="en-US" sz="22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cs typeface="+mj-cs"/>
              </a:rPr>
              <a:t>代码不再是前后端混合</a:t>
            </a:r>
            <a:r>
              <a:rPr sz="2200">
                <a:latin typeface="+mn-ea"/>
              </a:rPr>
              <a:t>，只有在运行期才会有调用依赖关系。应用</a:t>
            </a:r>
            <a:r>
              <a:rPr lang="zh-CN" altLang="en-US" sz="22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n-ea"/>
                <a:cs typeface="+mj-cs"/>
              </a:rPr>
              <a:t>代码将会变得整洁清晰</a:t>
            </a:r>
            <a:r>
              <a:rPr sz="2200">
                <a:latin typeface="+mn-ea"/>
              </a:rPr>
              <a:t>，不论是代码阅读还是代码维护都会比以前轻松。</a:t>
            </a:r>
            <a:endParaRPr sz="2200">
              <a:latin typeface="+mn-ea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axios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LOREM IPSUM DOLOR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文本框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85248" y="1721922"/>
            <a:ext cx="5048749" cy="4396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72000" rIns="108000" bIns="72000">
            <a:norm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D958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Aft>
                <a:spcPts val="600"/>
              </a:spcAft>
              <a:buClrTx/>
              <a:buSzTx/>
              <a:buNone/>
            </a:pPr>
            <a:r>
              <a:rPr lang="zh-CN" sz="1800">
                <a:solidFill>
                  <a:srgbClr val="333333"/>
                </a:solidFill>
                <a:latin typeface="+mn-lt"/>
                <a:ea typeface="+mn-ea"/>
              </a:rPr>
              <a:t>手册：</a:t>
            </a:r>
            <a:r>
              <a:rPr lang="en-US" sz="1800">
                <a:solidFill>
                  <a:srgbClr val="333333"/>
                </a:solidFill>
                <a:latin typeface="+mn-lt"/>
                <a:ea typeface="+mn-ea"/>
              </a:rPr>
              <a:t> https://github.com/mzabriskie/axios</a:t>
            </a:r>
            <a:endParaRPr lang="en-US" sz="1800">
              <a:solidFill>
                <a:srgbClr val="333333"/>
              </a:solidFill>
              <a:latin typeface="+mn-lt"/>
              <a:ea typeface="+mn-ea"/>
            </a:endParaRPr>
          </a:p>
          <a:p>
            <a:pPr algn="l" eaLnBrk="1" hangingPunct="1">
              <a:lnSpc>
                <a:spcPct val="100000"/>
              </a:lnSpc>
              <a:spcAft>
                <a:spcPts val="600"/>
              </a:spcAft>
              <a:buClrTx/>
              <a:buSzTx/>
              <a:buNone/>
            </a:pPr>
            <a:endParaRPr lang="en-US" sz="1800">
              <a:solidFill>
                <a:srgbClr val="333333"/>
              </a:solidFill>
              <a:latin typeface="+mn-lt"/>
              <a:ea typeface="+mn-ea"/>
            </a:endParaRPr>
          </a:p>
          <a:p>
            <a:pPr algn="l" eaLnBrk="1" hangingPunct="1">
              <a:lnSpc>
                <a:spcPct val="100000"/>
              </a:lnSpc>
              <a:spcAft>
                <a:spcPts val="600"/>
              </a:spcAft>
              <a:buClrTx/>
              <a:buSzTx/>
              <a:buNone/>
            </a:pPr>
            <a:r>
              <a:rPr lang="zh-CN" altLang="en-US" sz="1800">
                <a:solidFill>
                  <a:srgbClr val="333333"/>
                </a:solidFill>
                <a:latin typeface="+mn-lt"/>
                <a:ea typeface="+mn-ea"/>
              </a:rPr>
              <a:t>封装：https://github.com/bluefox1688/vue-cli-multi-page/issues/46</a:t>
            </a:r>
            <a:endParaRPr lang="zh-CN" altLang="en-US" sz="180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330038" y="650313"/>
            <a:ext cx="5903960" cy="746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eaLnBrk="1" latinLnBrk="0" hangingPunct="1">
              <a:lnSpc>
                <a:spcPct val="90000"/>
              </a:lnSpc>
              <a:buNone/>
              <a:defRPr sz="3000" b="1" i="0" baseline="0">
                <a:gradFill flip="none" rotWithShape="1"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3600" dirty="0">
                <a:latin typeface="+mj-lt"/>
                <a:ea typeface="+mj-ea"/>
              </a:rPr>
              <a:t>axios</a:t>
            </a:r>
            <a:endParaRPr lang="en-US" altLang="zh-CN" sz="3600" dirty="0">
              <a:latin typeface="+mj-lt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" y="650240"/>
            <a:ext cx="5269865" cy="58210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535" y="3878580"/>
            <a:ext cx="5733415" cy="15335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THINKS</a:t>
            </a:r>
            <a:endParaRPr lang="en-US" altLang="zh-CN" smtClean="0"/>
          </a:p>
        </p:txBody>
      </p:sp>
      <p:sp>
        <p:nvSpPr>
          <p:cNvPr id="2" name="文本框 1"/>
          <p:cNvSpPr txBox="1"/>
          <p:nvPr/>
        </p:nvSpPr>
        <p:spPr>
          <a:xfrm>
            <a:off x="7122160" y="3360420"/>
            <a:ext cx="119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by</a:t>
            </a:r>
            <a:r>
              <a:rPr lang="en-US" altLang="zh-CN"/>
              <a:t> </a:t>
            </a:r>
            <a:r>
              <a:rPr lang="en-US" altLang="zh-CN">
                <a:solidFill>
                  <a:schemeClr val="bg1"/>
                </a:solidFill>
              </a:rPr>
              <a:t>jackLei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4023612" y="1605414"/>
            <a:ext cx="3868737" cy="487363"/>
            <a:chOff x="1655763" y="1838325"/>
            <a:chExt cx="3868737" cy="487363"/>
          </a:xfrm>
        </p:grpSpPr>
        <p:sp>
          <p:nvSpPr>
            <p:cNvPr id="14" name="Oval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698625" y="1874838"/>
              <a:ext cx="376238" cy="377825"/>
            </a:xfrm>
            <a:prstGeom prst="ellipse">
              <a:avLst/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b="1" kern="0">
                  <a:solidFill>
                    <a:srgbClr val="FFFFFF"/>
                  </a:solidFill>
                  <a:latin typeface="+mn-lt"/>
                  <a:ea typeface="+mn-ea"/>
                </a:rPr>
                <a:t>1</a:t>
              </a:r>
              <a:endParaRPr lang="zh-CN" altLang="zh-CN" b="1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Oval 7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655763" y="2157413"/>
              <a:ext cx="168275" cy="168275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  <a:effectLst/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zh-CN" sz="1000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文本框 34"/>
            <p:cNvSpPr txBox="1"/>
            <p:nvPr>
              <p:custDataLst>
                <p:tags r:id="rId4"/>
              </p:custDataLst>
            </p:nvPr>
          </p:nvSpPr>
          <p:spPr>
            <a:xfrm>
              <a:off x="2274888" y="1838325"/>
              <a:ext cx="3249612" cy="439738"/>
            </a:xfrm>
            <a:prstGeom prst="rect">
              <a:avLst/>
            </a:prstGeom>
            <a:noFill/>
          </p:spPr>
          <p:txBody>
            <a:bodyPr lIns="0" tIns="0" rIns="0" bIns="0" anchor="ctr">
              <a:normAutofit/>
            </a:bodyPr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dirty="0">
                  <a:gradFill>
                    <a:gsLst>
                      <a:gs pos="100000">
                        <a:schemeClr val="accent2">
                          <a:lumMod val="75000"/>
                        </a:schemeClr>
                      </a:gs>
                      <a:gs pos="60000">
                        <a:schemeClr val="accent1"/>
                      </a:gs>
                      <a:gs pos="0">
                        <a:schemeClr val="accent3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+mj-lt"/>
                  <a:ea typeface="+mj-ea"/>
                  <a:cs typeface="+mj-cs"/>
                  <a:sym typeface="+mn-ea"/>
                </a:rPr>
                <a:t>前端 M</a:t>
              </a:r>
              <a:r>
                <a:rPr lang="en-US" altLang="zh-CN" sz="2200" dirty="0">
                  <a:gradFill>
                    <a:gsLst>
                      <a:gs pos="100000">
                        <a:schemeClr val="accent2">
                          <a:lumMod val="75000"/>
                        </a:schemeClr>
                      </a:gs>
                      <a:gs pos="60000">
                        <a:schemeClr val="accent1"/>
                      </a:gs>
                      <a:gs pos="0">
                        <a:schemeClr val="accent3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+mj-lt"/>
                  <a:ea typeface="+mj-ea"/>
                  <a:cs typeface="+mj-cs"/>
                  <a:sym typeface="+mn-ea"/>
                </a:rPr>
                <a:t>V</a:t>
              </a:r>
              <a:r>
                <a:rPr lang="zh-CN" altLang="en-US" sz="2200" dirty="0">
                  <a:gradFill>
                    <a:gsLst>
                      <a:gs pos="100000">
                        <a:schemeClr val="accent2">
                          <a:lumMod val="75000"/>
                        </a:schemeClr>
                      </a:gs>
                      <a:gs pos="60000">
                        <a:schemeClr val="accent1"/>
                      </a:gs>
                      <a:gs pos="0">
                        <a:schemeClr val="accent3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+mj-lt"/>
                  <a:ea typeface="+mj-ea"/>
                  <a:cs typeface="+mj-cs"/>
                  <a:sym typeface="+mn-ea"/>
                </a:rPr>
                <a:t>* 框架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</p:grpSp>
      <p:grpSp>
        <p:nvGrpSpPr>
          <p:cNvPr id="6" name="组合 5"/>
          <p:cNvGrpSpPr/>
          <p:nvPr>
            <p:custDataLst>
              <p:tags r:id="rId5"/>
            </p:custDataLst>
          </p:nvPr>
        </p:nvGrpSpPr>
        <p:grpSpPr>
          <a:xfrm>
            <a:off x="4023612" y="2428314"/>
            <a:ext cx="3868737" cy="488950"/>
            <a:chOff x="1655763" y="2540000"/>
            <a:chExt cx="3868737" cy="488950"/>
          </a:xfrm>
        </p:grpSpPr>
        <p:sp>
          <p:nvSpPr>
            <p:cNvPr id="40" name="Oval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698625" y="2578100"/>
              <a:ext cx="376238" cy="376238"/>
            </a:xfrm>
            <a:prstGeom prst="ellipse">
              <a:avLst/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b="1" kern="0">
                  <a:solidFill>
                    <a:srgbClr val="FFFFFF"/>
                  </a:solidFill>
                  <a:latin typeface="+mn-lt"/>
                  <a:ea typeface="+mn-ea"/>
                </a:rPr>
                <a:t>2</a:t>
              </a:r>
              <a:endParaRPr lang="zh-CN" altLang="zh-CN" b="1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Oval 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655763" y="2859088"/>
              <a:ext cx="168275" cy="169862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  <a:effectLst/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zh-CN" sz="1000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文本框 38"/>
            <p:cNvSpPr txBox="1"/>
            <p:nvPr>
              <p:custDataLst>
                <p:tags r:id="rId8"/>
              </p:custDataLst>
            </p:nvPr>
          </p:nvSpPr>
          <p:spPr>
            <a:xfrm>
              <a:off x="2274888" y="2540000"/>
              <a:ext cx="3249612" cy="439738"/>
            </a:xfrm>
            <a:prstGeom prst="rect">
              <a:avLst/>
            </a:prstGeom>
            <a:noFill/>
          </p:spPr>
          <p:txBody>
            <a:bodyPr lIns="0" tIns="0" rIns="0" bIns="0" anchor="ctr">
              <a:normAutofit/>
            </a:bodyPr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dirty="0">
                  <a:gradFill>
                    <a:gsLst>
                      <a:gs pos="100000">
                        <a:schemeClr val="accent2">
                          <a:lumMod val="75000"/>
                        </a:schemeClr>
                      </a:gs>
                      <a:gs pos="60000">
                        <a:schemeClr val="accent1"/>
                      </a:gs>
                      <a:gs pos="0">
                        <a:schemeClr val="accent3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+mj-lt"/>
                  <a:ea typeface="+mj-ea"/>
                  <a:cs typeface="+mj-cs"/>
                  <a:sym typeface="+mn-ea"/>
                </a:rPr>
                <a:t>npm命令使用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9"/>
            </p:custDataLst>
          </p:nvPr>
        </p:nvGrpSpPr>
        <p:grpSpPr>
          <a:xfrm>
            <a:off x="4023612" y="3252801"/>
            <a:ext cx="3868737" cy="488950"/>
            <a:chOff x="1655763" y="3241675"/>
            <a:chExt cx="3868737" cy="488950"/>
          </a:xfrm>
        </p:grpSpPr>
        <p:sp>
          <p:nvSpPr>
            <p:cNvPr id="45" name="Oval 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698625" y="3279775"/>
              <a:ext cx="376238" cy="376238"/>
            </a:xfrm>
            <a:prstGeom prst="ellipse">
              <a:avLst/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b="1" kern="0">
                  <a:solidFill>
                    <a:srgbClr val="FFFFFF"/>
                  </a:solidFill>
                  <a:latin typeface="+mn-lt"/>
                  <a:ea typeface="+mn-ea"/>
                </a:rPr>
                <a:t>3</a:t>
              </a:r>
              <a:endParaRPr lang="zh-CN" altLang="zh-CN" b="1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Oval 7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655763" y="3560763"/>
              <a:ext cx="168275" cy="169862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  <a:effectLst/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zh-CN" sz="1000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文本框 43"/>
            <p:cNvSpPr txBox="1"/>
            <p:nvPr>
              <p:custDataLst>
                <p:tags r:id="rId12"/>
              </p:custDataLst>
            </p:nvPr>
          </p:nvSpPr>
          <p:spPr>
            <a:xfrm>
              <a:off x="2274888" y="3241675"/>
              <a:ext cx="3249612" cy="439738"/>
            </a:xfrm>
            <a:prstGeom prst="rect">
              <a:avLst/>
            </a:prstGeom>
            <a:noFill/>
          </p:spPr>
          <p:txBody>
            <a:bodyPr lIns="0" tIns="0" rIns="0" bIns="0" anchor="ctr">
              <a:normAutofit fontScale="80000"/>
            </a:bodyPr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dirty="0">
                  <a:gradFill>
                    <a:gsLst>
                      <a:gs pos="100000">
                        <a:schemeClr val="accent2">
                          <a:lumMod val="75000"/>
                        </a:schemeClr>
                      </a:gs>
                      <a:gs pos="60000">
                        <a:schemeClr val="accent1"/>
                      </a:gs>
                      <a:gs pos="0">
                        <a:schemeClr val="accent3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+mj-lt"/>
                  <a:ea typeface="+mj-ea"/>
                  <a:cs typeface="+mj-cs"/>
                  <a:sym typeface="+mn-ea"/>
                </a:rPr>
                <a:t>Vue.js（渐进式JavaScript 框架）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13"/>
            </p:custDataLst>
          </p:nvPr>
        </p:nvGrpSpPr>
        <p:grpSpPr>
          <a:xfrm>
            <a:off x="4023612" y="4077288"/>
            <a:ext cx="3868737" cy="488950"/>
            <a:chOff x="1655763" y="3943350"/>
            <a:chExt cx="3868737" cy="488950"/>
          </a:xfrm>
        </p:grpSpPr>
        <p:sp>
          <p:nvSpPr>
            <p:cNvPr id="50" name="Oval 6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698625" y="3981450"/>
              <a:ext cx="376238" cy="376238"/>
            </a:xfrm>
            <a:prstGeom prst="ellipse">
              <a:avLst/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b="1" kern="0">
                  <a:solidFill>
                    <a:srgbClr val="FFFFFF"/>
                  </a:solidFill>
                  <a:latin typeface="+mn-lt"/>
                  <a:ea typeface="+mn-ea"/>
                </a:rPr>
                <a:t>4</a:t>
              </a:r>
              <a:endParaRPr lang="zh-CN" altLang="zh-CN" b="1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Oval 7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655763" y="4262438"/>
              <a:ext cx="168275" cy="169862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  <a:effectLst/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zh-CN" sz="1000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文本框 48"/>
            <p:cNvSpPr txBox="1"/>
            <p:nvPr>
              <p:custDataLst>
                <p:tags r:id="rId16"/>
              </p:custDataLst>
            </p:nvPr>
          </p:nvSpPr>
          <p:spPr>
            <a:xfrm>
              <a:off x="2274888" y="3943350"/>
              <a:ext cx="3249612" cy="439738"/>
            </a:xfrm>
            <a:prstGeom prst="rect">
              <a:avLst/>
            </a:prstGeom>
            <a:noFill/>
          </p:spPr>
          <p:txBody>
            <a:bodyPr lIns="0" tIns="0" rIns="0" bIns="0" anchor="ctr">
              <a:normAutofit/>
            </a:bodyPr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dirty="0">
                  <a:gradFill>
                    <a:gsLst>
                      <a:gs pos="100000">
                        <a:schemeClr val="accent2">
                          <a:lumMod val="75000"/>
                        </a:schemeClr>
                      </a:gs>
                      <a:gs pos="60000">
                        <a:schemeClr val="accent1"/>
                      </a:gs>
                      <a:gs pos="0">
                        <a:schemeClr val="accent3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+mj-lt"/>
                  <a:ea typeface="+mj-ea"/>
                  <a:cs typeface="+mj-cs"/>
                  <a:sym typeface="+mn-ea"/>
                </a:rPr>
                <a:t>webpack（模块打包器）</a:t>
              </a:r>
              <a:endParaRPr lang="zh-CN" altLang="en-US" sz="22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17"/>
            </p:custDataLst>
          </p:nvPr>
        </p:nvGrpSpPr>
        <p:grpSpPr>
          <a:xfrm>
            <a:off x="4023612" y="4901775"/>
            <a:ext cx="3868737" cy="488950"/>
            <a:chOff x="1655763" y="4645025"/>
            <a:chExt cx="3868737" cy="488950"/>
          </a:xfrm>
        </p:grpSpPr>
        <p:sp>
          <p:nvSpPr>
            <p:cNvPr id="55" name="Oval 6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698625" y="4683125"/>
              <a:ext cx="376238" cy="376238"/>
            </a:xfrm>
            <a:prstGeom prst="ellipse">
              <a:avLst/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b="1" kern="0">
                  <a:solidFill>
                    <a:srgbClr val="FFFFFF"/>
                  </a:solidFill>
                  <a:latin typeface="+mn-lt"/>
                  <a:ea typeface="+mn-ea"/>
                </a:rPr>
                <a:t>5</a:t>
              </a:r>
              <a:endParaRPr lang="zh-CN" altLang="zh-CN" b="1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Oval 7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655763" y="4964113"/>
              <a:ext cx="168275" cy="169862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  <a:effectLst/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zh-CN" sz="1000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4" name="文本框 53"/>
            <p:cNvSpPr txBox="1"/>
            <p:nvPr>
              <p:custDataLst>
                <p:tags r:id="rId20"/>
              </p:custDataLst>
            </p:nvPr>
          </p:nvSpPr>
          <p:spPr>
            <a:xfrm>
              <a:off x="2274888" y="4645025"/>
              <a:ext cx="3249612" cy="439738"/>
            </a:xfrm>
            <a:prstGeom prst="rect">
              <a:avLst/>
            </a:prstGeom>
            <a:noFill/>
          </p:spPr>
          <p:txBody>
            <a:bodyPr lIns="0" tIns="0" rIns="0" bIns="0" anchor="ctr">
              <a:normAutofit/>
            </a:bodyPr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dirty="0">
                  <a:gradFill>
                    <a:gsLst>
                      <a:gs pos="100000">
                        <a:schemeClr val="accent2">
                          <a:lumMod val="75000"/>
                        </a:schemeClr>
                      </a:gs>
                      <a:gs pos="60000">
                        <a:schemeClr val="accent1"/>
                      </a:gs>
                      <a:gs pos="0">
                        <a:schemeClr val="accent3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+mj-lt"/>
                  <a:ea typeface="+mj-ea"/>
                  <a:cs typeface="+mj-cs"/>
                  <a:sym typeface="+mn-ea"/>
                </a:rPr>
                <a:t>vue-router</a:t>
              </a:r>
              <a:endParaRPr lang="zh-CN" altLang="en-US" sz="22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2" name="组合 1"/>
          <p:cNvGrpSpPr/>
          <p:nvPr>
            <p:custDataLst>
              <p:tags r:id="rId21"/>
            </p:custDataLst>
          </p:nvPr>
        </p:nvGrpSpPr>
        <p:grpSpPr>
          <a:xfrm>
            <a:off x="4023612" y="5726262"/>
            <a:ext cx="3868737" cy="488950"/>
            <a:chOff x="1655763" y="5346700"/>
            <a:chExt cx="3868737" cy="488950"/>
          </a:xfrm>
        </p:grpSpPr>
        <p:sp>
          <p:nvSpPr>
            <p:cNvPr id="60" name="Oval 6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698625" y="5384800"/>
              <a:ext cx="376238" cy="376238"/>
            </a:xfrm>
            <a:prstGeom prst="ellipse">
              <a:avLst/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b="1" kern="0">
                  <a:solidFill>
                    <a:srgbClr val="FFFFFF"/>
                  </a:solidFill>
                  <a:latin typeface="+mn-lt"/>
                  <a:ea typeface="+mn-ea"/>
                </a:rPr>
                <a:t>6</a:t>
              </a:r>
              <a:endParaRPr lang="zh-CN" altLang="zh-CN" b="1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" name="Oval 7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655763" y="5665788"/>
              <a:ext cx="168275" cy="169862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  <a:effectLst/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zh-CN" sz="1000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9" name="文本框 58"/>
            <p:cNvSpPr txBox="1"/>
            <p:nvPr>
              <p:custDataLst>
                <p:tags r:id="rId24"/>
              </p:custDataLst>
            </p:nvPr>
          </p:nvSpPr>
          <p:spPr>
            <a:xfrm>
              <a:off x="2274888" y="5346700"/>
              <a:ext cx="3249612" cy="439738"/>
            </a:xfrm>
            <a:prstGeom prst="rect">
              <a:avLst/>
            </a:prstGeom>
            <a:noFill/>
          </p:spPr>
          <p:txBody>
            <a:bodyPr lIns="0" tIns="0" rIns="0" bIns="0" anchor="ctr">
              <a:normAutofit/>
            </a:bodyPr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dirty="0">
                  <a:gradFill>
                    <a:gsLst>
                      <a:gs pos="100000">
                        <a:schemeClr val="accent2">
                          <a:lumMod val="75000"/>
                        </a:schemeClr>
                      </a:gs>
                      <a:gs pos="60000">
                        <a:schemeClr val="accent1"/>
                      </a:gs>
                      <a:gs pos="0">
                        <a:schemeClr val="accent3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+mj-lt"/>
                  <a:ea typeface="+mj-ea"/>
                  <a:cs typeface="+mj-cs"/>
                </a:rPr>
                <a:t>axios</a:t>
              </a:r>
              <a:endParaRPr lang="zh-CN" altLang="en-US" sz="22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77" name="Oval 6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9182459" y="782637"/>
            <a:ext cx="1525588" cy="1530350"/>
          </a:xfrm>
          <a:prstGeom prst="ellipse">
            <a:avLst/>
          </a:prstGeom>
          <a:solidFill>
            <a:schemeClr val="accent1">
              <a:alpha val="69000"/>
            </a:schemeClr>
          </a:solidFill>
          <a:ln>
            <a:noFill/>
          </a:ln>
          <a:effectLst/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7200" b="1" kern="0">
                <a:solidFill>
                  <a:srgbClr val="FFFFFF"/>
                </a:solidFill>
                <a:latin typeface="+mn-lt"/>
                <a:ea typeface="+mn-ea"/>
              </a:rPr>
              <a:t>目</a:t>
            </a:r>
            <a:endParaRPr lang="zh-CN" altLang="zh-CN" sz="7200" b="1" kern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78" name="Oval 7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0244497" y="1924051"/>
            <a:ext cx="927100" cy="928687"/>
          </a:xfrm>
          <a:prstGeom prst="ellipse">
            <a:avLst/>
          </a:prstGeom>
          <a:solidFill>
            <a:schemeClr val="accent1">
              <a:alpha val="35000"/>
            </a:schemeClr>
          </a:solidFill>
          <a:ln>
            <a:noFill/>
          </a:ln>
          <a:effectLst/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ker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rPr>
              <a:t>录</a:t>
            </a:r>
            <a:endParaRPr lang="zh-CN" altLang="zh-CN" sz="4400" kern="0">
              <a:solidFill>
                <a:schemeClr val="accent1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27"/>
            </p:custDataLst>
          </p:nvPr>
        </p:nvSpPr>
        <p:spPr>
          <a:xfrm>
            <a:off x="9577748" y="2389187"/>
            <a:ext cx="611187" cy="2744788"/>
          </a:xfrm>
          <a:prstGeom prst="rect">
            <a:avLst/>
          </a:prstGeom>
          <a:noFill/>
        </p:spPr>
        <p:txBody>
          <a:bodyPr vert="eaVert" lIns="0" tIns="0" rIns="0" bIns="0" anchor="ctr"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CONTENTS</a:t>
            </a:r>
            <a:endParaRPr lang="en-US" altLang="zh-CN" sz="3600" smtClean="0">
              <a:solidFill>
                <a:schemeClr val="accent1">
                  <a:lumMod val="20000"/>
                  <a:lumOff val="8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2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前端 M</a:t>
            </a:r>
            <a:r>
              <a:rPr lang="en-US" altLang="zh-CN" dirty="0">
                <a:sym typeface="+mn-ea"/>
              </a:rPr>
              <a:t>V</a:t>
            </a:r>
            <a:r>
              <a:rPr lang="zh-CN" altLang="en-US" dirty="0">
                <a:sym typeface="+mn-ea"/>
              </a:rPr>
              <a:t>* 框架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MVC</a:t>
            </a:r>
            <a:r>
              <a:rPr lang="zh-CN" altLang="en-US" dirty="0"/>
              <a:t>、</a:t>
            </a:r>
            <a:r>
              <a:rPr lang="en-US" altLang="zh-CN" dirty="0"/>
              <a:t>MVP</a:t>
            </a:r>
            <a:r>
              <a:rPr lang="zh-CN" altLang="en-US" dirty="0"/>
              <a:t>、</a:t>
            </a:r>
            <a:r>
              <a:rPr lang="en-US" dirty="0"/>
              <a:t>MVVM</a:t>
            </a:r>
            <a:endParaRPr 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51813mgzazuamtl2stlmt.png.thum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0" y="1609725"/>
            <a:ext cx="6095365" cy="36379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MVC</a:t>
            </a:r>
            <a:endParaRPr lang="en-US" altLang="zh-CN" dirty="0"/>
          </a:p>
        </p:txBody>
      </p:sp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5889470" y="1890173"/>
            <a:ext cx="654050" cy="748846"/>
            <a:chOff x="922338" y="1619704"/>
            <a:chExt cx="654050" cy="748846"/>
          </a:xfrm>
        </p:grpSpPr>
        <p:sp>
          <p:nvSpPr>
            <p:cNvPr id="10" name="椭圆 9"/>
            <p:cNvSpPr/>
            <p:nvPr>
              <p:custDataLst>
                <p:tags r:id="rId3"/>
              </p:custDataLst>
            </p:nvPr>
          </p:nvSpPr>
          <p:spPr>
            <a:xfrm>
              <a:off x="922338" y="1930400"/>
              <a:ext cx="438150" cy="438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25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>
              <p:custDataLst>
                <p:tags r:id="rId4"/>
              </p:custDataLst>
            </p:nvPr>
          </p:nvSpPr>
          <p:spPr>
            <a:xfrm>
              <a:off x="1360488" y="1619704"/>
              <a:ext cx="215900" cy="2159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 descr="MV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5920" y="1890395"/>
            <a:ext cx="8899525" cy="408495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59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0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1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20"/>
  <p:tag name="KSO_WM_SLIDE_INDEX" val="20"/>
  <p:tag name="KSO_WM_SLIDE_ITEM_CNT" val="3"/>
  <p:tag name="KSO_WM_SLIDE_LAYOUT" val="a_f_d"/>
  <p:tag name="KSO_WM_SLIDE_LAYOUT_CNT" val="1_1_2"/>
  <p:tag name="KSO_WM_SLIDE_TYPE" val="text"/>
  <p:tag name="KSO_WM_BEAUTIFY_FLAG" val="#wm#"/>
  <p:tag name="KSO_WM_TAG_VERSION" val="1.0"/>
  <p:tag name="KSO_WM_SLIDE_POSITION" val="31*67"/>
  <p:tag name="KSO_WM_SLIDE_SIZE" val="854*415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0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4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20"/>
  <p:tag name="KSO_WM_SLIDE_INDEX" val="20"/>
  <p:tag name="KSO_WM_SLIDE_ITEM_CNT" val="3"/>
  <p:tag name="KSO_WM_SLIDE_LAYOUT" val="a_f_d"/>
  <p:tag name="KSO_WM_SLIDE_LAYOUT_CNT" val="1_1_2"/>
  <p:tag name="KSO_WM_SLIDE_TYPE" val="text"/>
  <p:tag name="KSO_WM_BEAUTIFY_FLAG" val="#wm#"/>
  <p:tag name="KSO_WM_TAG_VERSION" val="1.0"/>
  <p:tag name="KSO_WM_SLIDE_POSITION" val="31*67"/>
  <p:tag name="KSO_WM_SLIDE_SIZE" val="854*415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12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b"/>
  <p:tag name="KSO_WM_UNIT_INDEX" val="1"/>
  <p:tag name="KSO_WM_UNIT_ID" val="custom160459_12*b*1"/>
  <p:tag name="KSO_WM_UNIT_CLEAR" val="1"/>
  <p:tag name="KSO_WM_UNIT_LAYERLEVEL" val="1"/>
  <p:tag name="KSO_WM_UNIT_VALUE" val="6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7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12"/>
  <p:tag name="KSO_WM_SLIDE_INDEX" val="12"/>
  <p:tag name="KSO_WM_SLIDE_ITEM_CNT" val="2"/>
  <p:tag name="KSO_WM_SLIDE_LAYOUT" val="a_b"/>
  <p:tag name="KSO_WM_SLIDE_LAYOUT_CNT" val="1_1"/>
  <p:tag name="KSO_WM_SLIDE_TYPE" val="sectionTitle"/>
  <p:tag name="KSO_WM_BEAUTIFY_FLAG" val="#wm#"/>
  <p:tag name="KSO_WM_TAG_VERSION" val="1.0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0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0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0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20"/>
  <p:tag name="KSO_WM_SLIDE_INDEX" val="20"/>
  <p:tag name="KSO_WM_SLIDE_ITEM_CNT" val="3"/>
  <p:tag name="KSO_WM_SLIDE_LAYOUT" val="a_f_d"/>
  <p:tag name="KSO_WM_SLIDE_LAYOUT_CNT" val="1_1_2"/>
  <p:tag name="KSO_WM_SLIDE_TYPE" val="text"/>
  <p:tag name="KSO_WM_BEAUTIFY_FLAG" val="#wm#"/>
  <p:tag name="KSO_WM_TAG_VERSION" val="1.0"/>
  <p:tag name="KSO_WM_SLIDE_POSITION" val="31*67"/>
  <p:tag name="KSO_WM_SLIDE_SIZE" val="854*415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0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3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20"/>
  <p:tag name="KSO_WM_SLIDE_INDEX" val="20"/>
  <p:tag name="KSO_WM_SLIDE_ITEM_CNT" val="3"/>
  <p:tag name="KSO_WM_SLIDE_LAYOUT" val="a_f_d"/>
  <p:tag name="KSO_WM_SLIDE_LAYOUT_CNT" val="1_1_2"/>
  <p:tag name="KSO_WM_SLIDE_TYPE" val="text"/>
  <p:tag name="KSO_WM_BEAUTIFY_FLAG" val="#wm#"/>
  <p:tag name="KSO_WM_TAG_VERSION" val="1.0"/>
  <p:tag name="KSO_WM_SLIDE_POSITION" val="31*67"/>
  <p:tag name="KSO_WM_SLIDE_SIZE" val="854*415"/>
</p:tagLst>
</file>

<file path=ppt/tags/tag1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0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6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20"/>
  <p:tag name="KSO_WM_SLIDE_INDEX" val="20"/>
  <p:tag name="KSO_WM_SLIDE_ITEM_CNT" val="3"/>
  <p:tag name="KSO_WM_SLIDE_LAYOUT" val="a_f_d"/>
  <p:tag name="KSO_WM_SLIDE_LAYOUT_CNT" val="1_1_2"/>
  <p:tag name="KSO_WM_SLIDE_TYPE" val="text"/>
  <p:tag name="KSO_WM_BEAUTIFY_FLAG" val="#wm#"/>
  <p:tag name="KSO_WM_TAG_VERSION" val="1.0"/>
  <p:tag name="KSO_WM_SLIDE_POSITION" val="31*67"/>
  <p:tag name="KSO_WM_SLIDE_SIZE" val="854*415"/>
</p:tagLst>
</file>

<file path=ppt/tags/tag1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12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b"/>
  <p:tag name="KSO_WM_UNIT_INDEX" val="1"/>
  <p:tag name="KSO_WM_UNIT_ID" val="custom160459_12*b*1"/>
  <p:tag name="KSO_WM_UNIT_CLEAR" val="1"/>
  <p:tag name="KSO_WM_UNIT_LAYERLEVEL" val="1"/>
  <p:tag name="KSO_WM_UNIT_VALUE" val="6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9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12"/>
  <p:tag name="KSO_WM_SLIDE_INDEX" val="12"/>
  <p:tag name="KSO_WM_SLIDE_ITEM_CNT" val="2"/>
  <p:tag name="KSO_WM_SLIDE_LAYOUT" val="a_b"/>
  <p:tag name="KSO_WM_SLIDE_LAYOUT_CNT" val="1_1"/>
  <p:tag name="KSO_WM_SLIDE_TYPE" val="sectionTitle"/>
  <p:tag name="KSO_WM_BEAUTIFY_FLAG" val="#wm#"/>
  <p:tag name="KSO_WM_TAG_VERSION" val="1.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d"/>
  <p:tag name="KSO_WM_UNIT_INDEX" val="1"/>
  <p:tag name="KSO_WM_UNIT_ID" val="custom160459_20*d*1"/>
  <p:tag name="KSO_WM_UNIT_CLEAR" val="0"/>
  <p:tag name="KSO_WM_UNIT_LAYERLEVEL" val="1"/>
  <p:tag name="KSO_WM_UNIT_VALUE" val="1117*1113"/>
  <p:tag name="KSO_WM_UNIT_HIGHLIGHT" val="0"/>
  <p:tag name="KSO_WM_UNIT_COMPATIBLE" val="0"/>
</p:tagLst>
</file>

<file path=ppt/tags/tag1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9_11*i*0"/>
  <p:tag name="KSO_WM_TEMPLATE_CATEGORY" val="custom"/>
  <p:tag name="KSO_WM_TEMPLATE_INDEX" val="160459"/>
  <p:tag name="KSO_WM_UNIT_INDEX" val="0"/>
</p:tagLst>
</file>

<file path=ppt/tags/tag1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1"/>
  <p:tag name="KSO_WM_UNIT_ID" val="custom160459_11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2"/>
  <p:tag name="KSO_WM_UNIT_ID" val="custom160459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h_f"/>
  <p:tag name="KSO_WM_UNIT_INDEX" val="1_1_1"/>
  <p:tag name="KSO_WM_UNIT_ID" val="custom160459_11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DIAGRAM_GROUP_CODE" val="l1-1"/>
  <p:tag name="KSO_WM_UNIT_PRESET_TEXT_LEN" val="17"/>
  <p:tag name="KSO_WM_UNIT_TEXT_FILL_FORE_SCHEMECOLOR_INDEX" val="13"/>
  <p:tag name="KSO_WM_UNIT_TEXT_FILL_TYPE" val="1"/>
  <p:tag name="KSO_WM_UNIT_USESOURCEFORMAT_APPLY" val="1"/>
</p:tagLst>
</file>

<file path=ppt/tags/tag1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9_11*i*7"/>
  <p:tag name="KSO_WM_TEMPLATE_CATEGORY" val="custom"/>
  <p:tag name="KSO_WM_TEMPLATE_INDEX" val="160459"/>
  <p:tag name="KSO_WM_UNIT_INDEX" val="7"/>
</p:tagLst>
</file>

<file path=ppt/tags/tag1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3"/>
  <p:tag name="KSO_WM_UNIT_ID" val="custom160459_11*l_i*1_3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4"/>
  <p:tag name="KSO_WM_UNIT_ID" val="custom160459_11*l_i*1_4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h_f"/>
  <p:tag name="KSO_WM_UNIT_INDEX" val="1_2_1"/>
  <p:tag name="KSO_WM_UNIT_ID" val="custom160459_11*l_h_f*1_2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DIAGRAM_GROUP_CODE" val="l1-1"/>
  <p:tag name="KSO_WM_UNIT_PRESET_TEXT_LEN" val="17"/>
  <p:tag name="KSO_WM_UNIT_TEXT_FILL_FORE_SCHEMECOLOR_INDEX" val="13"/>
  <p:tag name="KSO_WM_UNIT_TEXT_FILL_TYPE" val="1"/>
  <p:tag name="KSO_WM_UNIT_USESOURCEFORMAT_APPLY" val="1"/>
</p:tagLst>
</file>

<file path=ppt/tags/tag1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9_11*i*14"/>
  <p:tag name="KSO_WM_TEMPLATE_CATEGORY" val="custom"/>
  <p:tag name="KSO_WM_TEMPLATE_INDEX" val="160459"/>
  <p:tag name="KSO_WM_UNIT_INDEX" val="14"/>
</p:tagLst>
</file>

<file path=ppt/tags/tag1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5"/>
  <p:tag name="KSO_WM_UNIT_ID" val="custom160459_11*l_i*1_5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3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20"/>
  <p:tag name="KSO_WM_SLIDE_INDEX" val="20"/>
  <p:tag name="KSO_WM_SLIDE_ITEM_CNT" val="3"/>
  <p:tag name="KSO_WM_SLIDE_LAYOUT" val="a_f_d"/>
  <p:tag name="KSO_WM_SLIDE_LAYOUT_CNT" val="1_1_2"/>
  <p:tag name="KSO_WM_SLIDE_TYPE" val="text"/>
  <p:tag name="KSO_WM_BEAUTIFY_FLAG" val="#wm#"/>
  <p:tag name="KSO_WM_TAG_VERSION" val="1.0"/>
  <p:tag name="KSO_WM_SLIDE_POSITION" val="31*67"/>
  <p:tag name="KSO_WM_SLIDE_SIZE" val="854*415"/>
</p:tagLst>
</file>

<file path=ppt/tags/tag1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6"/>
  <p:tag name="KSO_WM_UNIT_ID" val="custom160459_11*l_i*1_6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h_f"/>
  <p:tag name="KSO_WM_UNIT_INDEX" val="1_3_1"/>
  <p:tag name="KSO_WM_UNIT_ID" val="custom160459_11*l_h_f*1_3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DIAGRAM_GROUP_CODE" val="l1-1"/>
  <p:tag name="KSO_WM_UNIT_PRESET_TEXT_LEN" val="17"/>
  <p:tag name="KSO_WM_UNIT_TEXT_FILL_FORE_SCHEMECOLOR_INDEX" val="13"/>
  <p:tag name="KSO_WM_UNIT_TEXT_FILL_TYPE" val="1"/>
  <p:tag name="KSO_WM_UNIT_USESOURCEFORMAT_APPLY" val="1"/>
</p:tagLst>
</file>

<file path=ppt/tags/tag1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9_11*i*21"/>
  <p:tag name="KSO_WM_TEMPLATE_CATEGORY" val="custom"/>
  <p:tag name="KSO_WM_TEMPLATE_INDEX" val="160459"/>
  <p:tag name="KSO_WM_UNIT_INDEX" val="21"/>
</p:tagLst>
</file>

<file path=ppt/tags/tag1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7"/>
  <p:tag name="KSO_WM_UNIT_ID" val="custom160459_11*l_i*1_7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8"/>
  <p:tag name="KSO_WM_UNIT_ID" val="custom160459_11*l_i*1_8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h_f"/>
  <p:tag name="KSO_WM_UNIT_INDEX" val="1_4_1"/>
  <p:tag name="KSO_WM_UNIT_ID" val="custom160459_11*l_h_f*1_4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DIAGRAM_GROUP_CODE" val="l1-1"/>
  <p:tag name="KSO_WM_UNIT_PRESET_TEXT_LEN" val="17"/>
  <p:tag name="KSO_WM_UNIT_TEXT_FILL_FORE_SCHEMECOLOR_INDEX" val="13"/>
  <p:tag name="KSO_WM_UNIT_TEXT_FILL_TYPE" val="1"/>
  <p:tag name="KSO_WM_UNIT_USESOURCEFORMAT_APPLY" val="1"/>
</p:tagLst>
</file>

<file path=ppt/tags/tag1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9_11*i*28"/>
  <p:tag name="KSO_WM_TEMPLATE_CATEGORY" val="custom"/>
  <p:tag name="KSO_WM_TEMPLATE_INDEX" val="160459"/>
  <p:tag name="KSO_WM_UNIT_INDEX" val="28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9"/>
  <p:tag name="KSO_WM_UNIT_ID" val="custom160459_11*l_i*1_9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10"/>
  <p:tag name="KSO_WM_UNIT_ID" val="custom160459_11*l_i*1_10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h_f"/>
  <p:tag name="KSO_WM_UNIT_INDEX" val="1_5_1"/>
  <p:tag name="KSO_WM_UNIT_ID" val="custom160459_11*l_h_f*1_5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DIAGRAM_GROUP_CODE" val="l1-1"/>
  <p:tag name="KSO_WM_UNIT_PRESET_TEXT_LEN" val="17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9_11*i*35"/>
  <p:tag name="KSO_WM_TEMPLATE_CATEGORY" val="custom"/>
  <p:tag name="KSO_WM_TEMPLATE_INDEX" val="160459"/>
  <p:tag name="KSO_WM_UNIT_INDEX" val="35"/>
</p:tagLst>
</file>

<file path=ppt/tags/tag1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11"/>
  <p:tag name="KSO_WM_UNIT_ID" val="custom160459_11*l_i*1_1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12"/>
  <p:tag name="KSO_WM_UNIT_ID" val="custom160459_11*l_i*1_1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h_f"/>
  <p:tag name="KSO_WM_UNIT_INDEX" val="1_6_1"/>
  <p:tag name="KSO_WM_UNIT_ID" val="custom160459_11*l_h_f*1_6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DIAGRAM_GROUP_CODE" val="l1-1"/>
  <p:tag name="KSO_WM_UNIT_PRESET_TEXT_LEN" val="17"/>
  <p:tag name="KSO_WM_UNIT_TEXT_FILL_FORE_SCHEMECOLOR_INDEX" val="13"/>
  <p:tag name="KSO_WM_UNIT_TEXT_FILL_TYPE" val="1"/>
  <p:tag name="KSO_WM_UNIT_USESOURCEFORMAT_APPLY" val="1"/>
</p:tagLst>
</file>

<file path=ppt/tags/tag1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13"/>
  <p:tag name="KSO_WM_UNIT_ID" val="custom160459_11*l_i*1_1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14"/>
  <p:tag name="KSO_WM_UNIT_ID" val="custom160459_11*l_i*1_1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1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11*a*1"/>
  <p:tag name="KSO_WM_UNIT_CLEAR" val="1"/>
  <p:tag name="KSO_WM_UNIT_LAYERLEVEL" val="1"/>
  <p:tag name="KSO_WM_UNIT_VALUE" val="5"/>
  <p:tag name="KSO_WM_UNIT_ISCONTENTSTITLE" val="0"/>
  <p:tag name="KSO_WM_UNIT_HIGHLIGHT" val="0"/>
  <p:tag name="KSO_WM_UNIT_COMPATIBLE" val="0"/>
  <p:tag name="KSO_WM_UNIT_PRESET_TEXT" val="CONTENTS"/>
</p:tagLst>
</file>

<file path=ppt/tags/tag147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1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0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0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50_1*i*1"/>
  <p:tag name="KSO_WM_TEMPLATE_CATEGORY" val="diagram"/>
  <p:tag name="KSO_WM_TEMPLATE_INDEX" val="160450"/>
  <p:tag name="KSO_WM_UNIT_INDEX" val="1"/>
</p:tagLst>
</file>

<file path=ppt/tags/tag15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50"/>
  <p:tag name="KSO_WM_UNIT_TYPE" val="m_i"/>
  <p:tag name="KSO_WM_UNIT_INDEX" val="1_1"/>
  <p:tag name="KSO_WM_UNIT_ID" val="diagram160450_1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5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50"/>
  <p:tag name="KSO_WM_DIAGRAM_GROUP_CODE" val="m1-1"/>
  <p:tag name="KSO_WM_UNIT_TYPE" val="m_h_f"/>
  <p:tag name="KSO_WM_UNIT_INDEX" val="1_1_1"/>
  <p:tag name="KSO_WM_UNIT_ID" val="diagram160450_1*m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" val="AMET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50_1*i*6"/>
  <p:tag name="KSO_WM_TEMPLATE_CATEGORY" val="diagram"/>
  <p:tag name="KSO_WM_TEMPLATE_INDEX" val="160450"/>
  <p:tag name="KSO_WM_UNIT_INDEX" val="6"/>
</p:tagLst>
</file>

<file path=ppt/tags/tag15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50"/>
  <p:tag name="KSO_WM_UNIT_TYPE" val="m_i"/>
  <p:tag name="KSO_WM_UNIT_INDEX" val="1_2"/>
  <p:tag name="KSO_WM_UNIT_ID" val="diagram160450_1*m_i*1_2"/>
  <p:tag name="KSO_WM_UNIT_CLEAR" val="1"/>
  <p:tag name="KSO_WM_UNIT_LAYERLEVEL" val="1_1"/>
  <p:tag name="KSO_WM_DIAGRAM_GROUP_CODE" val="m1-1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15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50"/>
  <p:tag name="KSO_WM_DIAGRAM_GROUP_CODE" val="m1-1"/>
  <p:tag name="KSO_WM_UNIT_TYPE" val="m_h_f"/>
  <p:tag name="KSO_WM_UNIT_INDEX" val="1_3_1"/>
  <p:tag name="KSO_WM_UNIT_ID" val="diagram160450_1*m_h_f*1_3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" val="AMET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1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50_1*i*11"/>
  <p:tag name="KSO_WM_TEMPLATE_CATEGORY" val="diagram"/>
  <p:tag name="KSO_WM_TEMPLATE_INDEX" val="160450"/>
  <p:tag name="KSO_WM_UNIT_INDEX" val="11"/>
</p:tagLst>
</file>

<file path=ppt/tags/tag15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50"/>
  <p:tag name="KSO_WM_UNIT_TYPE" val="m_i"/>
  <p:tag name="KSO_WM_UNIT_INDEX" val="1_3"/>
  <p:tag name="KSO_WM_UNIT_ID" val="diagram160450_1*m_i*1_3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15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50"/>
  <p:tag name="KSO_WM_DIAGRAM_GROUP_CODE" val="m1-1"/>
  <p:tag name="KSO_WM_UNIT_TYPE" val="m_h_f"/>
  <p:tag name="KSO_WM_UNIT_INDEX" val="1_5_1"/>
  <p:tag name="KSO_WM_UNIT_ID" val="diagram160450_1*m_h_f*1_5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" val="AMET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1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50_1*i*16"/>
  <p:tag name="KSO_WM_TEMPLATE_CATEGORY" val="diagram"/>
  <p:tag name="KSO_WM_TEMPLATE_INDEX" val="160450"/>
  <p:tag name="KSO_WM_UNIT_INDEX" val="16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d"/>
  <p:tag name="KSO_WM_UNIT_INDEX" val="1"/>
  <p:tag name="KSO_WM_UNIT_ID" val="custom160459_20*d*1"/>
  <p:tag name="KSO_WM_UNIT_CLEAR" val="0"/>
  <p:tag name="KSO_WM_UNIT_LAYERLEVEL" val="1"/>
  <p:tag name="KSO_WM_UNIT_VALUE" val="1117*1113"/>
  <p:tag name="KSO_WM_UNIT_HIGHLIGHT" val="0"/>
  <p:tag name="KSO_WM_UNIT_COMPATIBLE" val="0"/>
</p:tagLst>
</file>

<file path=ppt/tags/tag16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50"/>
  <p:tag name="KSO_WM_UNIT_TYPE" val="m_i"/>
  <p:tag name="KSO_WM_UNIT_INDEX" val="1_4"/>
  <p:tag name="KSO_WM_UNIT_ID" val="diagram160450_1*m_i*1_4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16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50"/>
  <p:tag name="KSO_WM_DIAGRAM_GROUP_CODE" val="m1-1"/>
  <p:tag name="KSO_WM_UNIT_TYPE" val="m_h_f"/>
  <p:tag name="KSO_WM_UNIT_INDEX" val="1_2_1"/>
  <p:tag name="KSO_WM_UNIT_ID" val="diagram160450_1*m_h_f*1_2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" val="AMET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1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50_1*i*21"/>
  <p:tag name="KSO_WM_TEMPLATE_CATEGORY" val="diagram"/>
  <p:tag name="KSO_WM_TEMPLATE_INDEX" val="160450"/>
  <p:tag name="KSO_WM_UNIT_INDEX" val="21"/>
</p:tagLst>
</file>

<file path=ppt/tags/tag16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50"/>
  <p:tag name="KSO_WM_UNIT_TYPE" val="m_i"/>
  <p:tag name="KSO_WM_UNIT_INDEX" val="1_5"/>
  <p:tag name="KSO_WM_UNIT_ID" val="diagram160450_1*m_i*1_5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6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50"/>
  <p:tag name="KSO_WM_DIAGRAM_GROUP_CODE" val="m1-1"/>
  <p:tag name="KSO_WM_UNIT_TYPE" val="m_h_f"/>
  <p:tag name="KSO_WM_UNIT_INDEX" val="1_4_1"/>
  <p:tag name="KSO_WM_UNIT_ID" val="diagram160450_1*m_h_f*1_4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" val="AMET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50_1*i*26"/>
  <p:tag name="KSO_WM_TEMPLATE_CATEGORY" val="diagram"/>
  <p:tag name="KSO_WM_TEMPLATE_INDEX" val="160450"/>
  <p:tag name="KSO_WM_UNIT_INDEX" val="26"/>
</p:tagLst>
</file>

<file path=ppt/tags/tag16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50"/>
  <p:tag name="KSO_WM_UNIT_TYPE" val="m_i"/>
  <p:tag name="KSO_WM_UNIT_INDEX" val="1_6"/>
  <p:tag name="KSO_WM_UNIT_ID" val="diagram160450_1*m_i*1_6"/>
  <p:tag name="KSO_WM_UNIT_CLEAR" val="1"/>
  <p:tag name="KSO_WM_UNIT_LAYERLEVEL" val="1_1"/>
  <p:tag name="KSO_WM_DIAGRAM_GROUP_CODE" val="m1-1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16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50"/>
  <p:tag name="KSO_WM_DIAGRAM_GROUP_CODE" val="m1-1"/>
  <p:tag name="KSO_WM_UNIT_TYPE" val="m_h_f"/>
  <p:tag name="KSO_WM_UNIT_INDEX" val="1_6_1"/>
  <p:tag name="KSO_WM_UNIT_ID" val="diagram160450_1*m_h_f*1_6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" val="AMET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168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1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0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20"/>
  <p:tag name="KSO_WM_SLIDE_INDEX" val="20"/>
  <p:tag name="KSO_WM_SLIDE_ITEM_CNT" val="3"/>
  <p:tag name="KSO_WM_SLIDE_LAYOUT" val="a_f_d"/>
  <p:tag name="KSO_WM_SLIDE_LAYOUT_CNT" val="1_1_2"/>
  <p:tag name="KSO_WM_SLIDE_TYPE" val="text"/>
  <p:tag name="KSO_WM_BEAUTIFY_FLAG" val="#wm#"/>
  <p:tag name="KSO_WM_TAG_VERSION" val="1.0"/>
  <p:tag name="KSO_WM_SLIDE_POSITION" val="31*67"/>
  <p:tag name="KSO_WM_SLIDE_SIZE" val="854*415"/>
</p:tagLst>
</file>

<file path=ppt/tags/tag1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1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1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173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20"/>
  <p:tag name="KSO_WM_SLIDE_INDEX" val="20"/>
  <p:tag name="KSO_WM_SLIDE_ITEM_CNT" val="3"/>
  <p:tag name="KSO_WM_SLIDE_LAYOUT" val="a_f_d"/>
  <p:tag name="KSO_WM_SLIDE_LAYOUT_CNT" val="1_1_2"/>
  <p:tag name="KSO_WM_SLIDE_TYPE" val="text"/>
  <p:tag name="KSO_WM_BEAUTIFY_FLAG" val="#wm#"/>
  <p:tag name="KSO_WM_TAG_VERSION" val="1.0"/>
  <p:tag name="KSO_WM_SLIDE_POSITION" val="31*67"/>
  <p:tag name="KSO_WM_SLIDE_SIZE" val="854*415"/>
</p:tagLst>
</file>

<file path=ppt/tags/tag1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0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1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1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178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20"/>
  <p:tag name="KSO_WM_SLIDE_INDEX" val="20"/>
  <p:tag name="KSO_WM_SLIDE_ITEM_CNT" val="3"/>
  <p:tag name="KSO_WM_SLIDE_LAYOUT" val="a_f_d"/>
  <p:tag name="KSO_WM_SLIDE_LAYOUT_CNT" val="1_1_2"/>
  <p:tag name="KSO_WM_SLIDE_TYPE" val="text"/>
  <p:tag name="KSO_WM_BEAUTIFY_FLAG" val="#wm#"/>
  <p:tag name="KSO_WM_TAG_VERSION" val="1.0"/>
  <p:tag name="KSO_WM_SLIDE_POSITION" val="31*67"/>
  <p:tag name="KSO_WM_SLIDE_SIZE" val="854*415"/>
</p:tagLst>
</file>

<file path=ppt/tags/tag1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0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9_2*i*0"/>
  <p:tag name="KSO_WM_TEMPLATE_CATEGORY" val="custom"/>
  <p:tag name="KSO_WM_TEMPLATE_INDEX" val="160459"/>
  <p:tag name="KSO_WM_UNIT_INDEX" val="0"/>
</p:tagLst>
</file>

<file path=ppt/tags/tag1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181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20"/>
  <p:tag name="KSO_WM_SLIDE_INDEX" val="20"/>
  <p:tag name="KSO_WM_SLIDE_ITEM_CNT" val="3"/>
  <p:tag name="KSO_WM_SLIDE_LAYOUT" val="a_f_d"/>
  <p:tag name="KSO_WM_SLIDE_LAYOUT_CNT" val="1_1_2"/>
  <p:tag name="KSO_WM_SLIDE_TYPE" val="text"/>
  <p:tag name="KSO_WM_BEAUTIFY_FLAG" val="#wm#"/>
  <p:tag name="KSO_WM_TAG_VERSION" val="1.0"/>
  <p:tag name="KSO_WM_SLIDE_POSITION" val="31*67"/>
  <p:tag name="KSO_WM_SLIDE_SIZE" val="854*415"/>
</p:tagLst>
</file>

<file path=ppt/tags/tag1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0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184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20"/>
  <p:tag name="KSO_WM_SLIDE_INDEX" val="20"/>
  <p:tag name="KSO_WM_SLIDE_ITEM_CNT" val="3"/>
  <p:tag name="KSO_WM_SLIDE_LAYOUT" val="a_f_d"/>
  <p:tag name="KSO_WM_SLIDE_LAYOUT_CNT" val="1_1_2"/>
  <p:tag name="KSO_WM_SLIDE_TYPE" val="text"/>
  <p:tag name="KSO_WM_BEAUTIFY_FLAG" val="#wm#"/>
  <p:tag name="KSO_WM_TAG_VERSION" val="1.0"/>
  <p:tag name="KSO_WM_SLIDE_POSITION" val="31*67"/>
  <p:tag name="KSO_WM_SLIDE_SIZE" val="854*415"/>
</p:tagLst>
</file>

<file path=ppt/tags/tag1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0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187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20"/>
  <p:tag name="KSO_WM_SLIDE_INDEX" val="20"/>
  <p:tag name="KSO_WM_SLIDE_ITEM_CNT" val="3"/>
  <p:tag name="KSO_WM_SLIDE_LAYOUT" val="a_f_d"/>
  <p:tag name="KSO_WM_SLIDE_LAYOUT_CNT" val="1_1_2"/>
  <p:tag name="KSO_WM_SLIDE_TYPE" val="text"/>
  <p:tag name="KSO_WM_BEAUTIFY_FLAG" val="#wm#"/>
  <p:tag name="KSO_WM_TAG_VERSION" val="1.0"/>
  <p:tag name="KSO_WM_SLIDE_POSITION" val="31*67"/>
  <p:tag name="KSO_WM_SLIDE_SIZE" val="854*415"/>
</p:tagLst>
</file>

<file path=ppt/tags/tag1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0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9_2*i*3"/>
  <p:tag name="KSO_WM_TEMPLATE_CATEGORY" val="custom"/>
  <p:tag name="KSO_WM_TEMPLATE_INDEX" val="160459"/>
  <p:tag name="KSO_WM_UNIT_INDEX" val="3"/>
</p:tagLst>
</file>

<file path=ppt/tags/tag190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20"/>
  <p:tag name="KSO_WM_SLIDE_INDEX" val="20"/>
  <p:tag name="KSO_WM_SLIDE_ITEM_CNT" val="3"/>
  <p:tag name="KSO_WM_SLIDE_LAYOUT" val="a_f_d"/>
  <p:tag name="KSO_WM_SLIDE_LAYOUT_CNT" val="1_1_2"/>
  <p:tag name="KSO_WM_SLIDE_TYPE" val="text"/>
  <p:tag name="KSO_WM_BEAUTIFY_FLAG" val="#wm#"/>
  <p:tag name="KSO_WM_TAG_VERSION" val="1.0"/>
  <p:tag name="KSO_WM_SLIDE_POSITION" val="31*67"/>
  <p:tag name="KSO_WM_SLIDE_SIZE" val="854*415"/>
</p:tagLst>
</file>

<file path=ppt/tags/tag1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0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193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20"/>
  <p:tag name="KSO_WM_SLIDE_INDEX" val="20"/>
  <p:tag name="KSO_WM_SLIDE_ITEM_CNT" val="3"/>
  <p:tag name="KSO_WM_SLIDE_LAYOUT" val="a_f_d"/>
  <p:tag name="KSO_WM_SLIDE_LAYOUT_CNT" val="1_1_2"/>
  <p:tag name="KSO_WM_SLIDE_TYPE" val="text"/>
  <p:tag name="KSO_WM_BEAUTIFY_FLAG" val="#wm#"/>
  <p:tag name="KSO_WM_TAG_VERSION" val="1.0"/>
  <p:tag name="KSO_WM_SLIDE_POSITION" val="31*67"/>
  <p:tag name="KSO_WM_SLIDE_SIZE" val="854*415"/>
</p:tagLst>
</file>

<file path=ppt/tags/tag1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0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19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197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20"/>
  <p:tag name="KSO_WM_SLIDE_INDEX" val="20"/>
  <p:tag name="KSO_WM_SLIDE_ITEM_CNT" val="3"/>
  <p:tag name="KSO_WM_SLIDE_LAYOUT" val="a_f_d"/>
  <p:tag name="KSO_WM_SLIDE_LAYOUT_CNT" val="1_1_2"/>
  <p:tag name="KSO_WM_SLIDE_TYPE" val="text"/>
  <p:tag name="KSO_WM_BEAUTIFY_FLAG" val="#wm#"/>
  <p:tag name="KSO_WM_TAG_VERSION" val="1.0"/>
  <p:tag name="KSO_WM_SLIDE_POSITION" val="31*67"/>
  <p:tag name="KSO_WM_SLIDE_SIZE" val="854*415"/>
</p:tagLst>
</file>

<file path=ppt/tags/tag19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50_1*i*1"/>
  <p:tag name="KSO_WM_TEMPLATE_CATEGORY" val="diagram"/>
  <p:tag name="KSO_WM_TEMPLATE_INDEX" val="160450"/>
  <p:tag name="KSO_WM_UNIT_INDEX" val="1"/>
</p:tagLst>
</file>

<file path=ppt/tags/tag19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50"/>
  <p:tag name="KSO_WM_UNIT_TYPE" val="m_i"/>
  <p:tag name="KSO_WM_UNIT_INDEX" val="1_1"/>
  <p:tag name="KSO_WM_UNIT_ID" val="diagram160450_1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59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9_2*i*4"/>
  <p:tag name="KSO_WM_TEMPLATE_CATEGORY" val="custom"/>
  <p:tag name="KSO_WM_TEMPLATE_INDEX" val="160459"/>
  <p:tag name="KSO_WM_UNIT_INDEX" val="4"/>
</p:tagLst>
</file>

<file path=ppt/tags/tag20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50"/>
  <p:tag name="KSO_WM_DIAGRAM_GROUP_CODE" val="m1-1"/>
  <p:tag name="KSO_WM_UNIT_TYPE" val="m_h_f"/>
  <p:tag name="KSO_WM_UNIT_INDEX" val="1_1_1"/>
  <p:tag name="KSO_WM_UNIT_ID" val="diagram160450_1*m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" val="AMET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0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50_1*i*6"/>
  <p:tag name="KSO_WM_TEMPLATE_CATEGORY" val="diagram"/>
  <p:tag name="KSO_WM_TEMPLATE_INDEX" val="160450"/>
  <p:tag name="KSO_WM_UNIT_INDEX" val="6"/>
</p:tagLst>
</file>

<file path=ppt/tags/tag20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50"/>
  <p:tag name="KSO_WM_UNIT_TYPE" val="m_i"/>
  <p:tag name="KSO_WM_UNIT_INDEX" val="1_2"/>
  <p:tag name="KSO_WM_UNIT_ID" val="diagram160450_1*m_i*1_2"/>
  <p:tag name="KSO_WM_UNIT_CLEAR" val="1"/>
  <p:tag name="KSO_WM_UNIT_LAYERLEVEL" val="1_1"/>
  <p:tag name="KSO_WM_DIAGRAM_GROUP_CODE" val="m1-1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20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50"/>
  <p:tag name="KSO_WM_DIAGRAM_GROUP_CODE" val="m1-1"/>
  <p:tag name="KSO_WM_UNIT_TYPE" val="m_h_f"/>
  <p:tag name="KSO_WM_UNIT_INDEX" val="1_3_1"/>
  <p:tag name="KSO_WM_UNIT_ID" val="diagram160450_1*m_h_f*1_3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" val="AMET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20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50_1*i*11"/>
  <p:tag name="KSO_WM_TEMPLATE_CATEGORY" val="diagram"/>
  <p:tag name="KSO_WM_TEMPLATE_INDEX" val="160450"/>
  <p:tag name="KSO_WM_UNIT_INDEX" val="11"/>
</p:tagLst>
</file>

<file path=ppt/tags/tag20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50"/>
  <p:tag name="KSO_WM_UNIT_TYPE" val="m_i"/>
  <p:tag name="KSO_WM_UNIT_INDEX" val="1_3"/>
  <p:tag name="KSO_WM_UNIT_ID" val="diagram160450_1*m_i*1_3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20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50"/>
  <p:tag name="KSO_WM_DIAGRAM_GROUP_CODE" val="m1-1"/>
  <p:tag name="KSO_WM_UNIT_TYPE" val="m_h_f"/>
  <p:tag name="KSO_WM_UNIT_INDEX" val="1_5_1"/>
  <p:tag name="KSO_WM_UNIT_ID" val="diagram160450_1*m_h_f*1_5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" val="AMET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20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50_1*i*16"/>
  <p:tag name="KSO_WM_TEMPLATE_CATEGORY" val="diagram"/>
  <p:tag name="KSO_WM_TEMPLATE_INDEX" val="160450"/>
  <p:tag name="KSO_WM_UNIT_INDEX" val="16"/>
</p:tagLst>
</file>

<file path=ppt/tags/tag20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50"/>
  <p:tag name="KSO_WM_UNIT_TYPE" val="m_i"/>
  <p:tag name="KSO_WM_UNIT_INDEX" val="1_4"/>
  <p:tag name="KSO_WM_UNIT_ID" val="diagram160450_1*m_i*1_4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20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50"/>
  <p:tag name="KSO_WM_DIAGRAM_GROUP_CODE" val="m1-1"/>
  <p:tag name="KSO_WM_UNIT_TYPE" val="m_h_f"/>
  <p:tag name="KSO_WM_UNIT_INDEX" val="1_2_1"/>
  <p:tag name="KSO_WM_UNIT_ID" val="diagram160450_1*m_h_f*1_2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" val="AMET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50_1*i*21"/>
  <p:tag name="KSO_WM_TEMPLATE_CATEGORY" val="diagram"/>
  <p:tag name="KSO_WM_TEMPLATE_INDEX" val="160450"/>
  <p:tag name="KSO_WM_UNIT_INDEX" val="21"/>
</p:tagLst>
</file>

<file path=ppt/tags/tag2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50"/>
  <p:tag name="KSO_WM_UNIT_TYPE" val="m_i"/>
  <p:tag name="KSO_WM_UNIT_INDEX" val="1_5"/>
  <p:tag name="KSO_WM_UNIT_ID" val="diagram160450_1*m_i*1_5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1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50"/>
  <p:tag name="KSO_WM_DIAGRAM_GROUP_CODE" val="m1-1"/>
  <p:tag name="KSO_WM_UNIT_TYPE" val="m_h_f"/>
  <p:tag name="KSO_WM_UNIT_INDEX" val="1_4_1"/>
  <p:tag name="KSO_WM_UNIT_ID" val="diagram160450_1*m_h_f*1_4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" val="AMET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50_1*i*26"/>
  <p:tag name="KSO_WM_TEMPLATE_CATEGORY" val="diagram"/>
  <p:tag name="KSO_WM_TEMPLATE_INDEX" val="160450"/>
  <p:tag name="KSO_WM_UNIT_INDEX" val="26"/>
</p:tagLst>
</file>

<file path=ppt/tags/tag2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50"/>
  <p:tag name="KSO_WM_UNIT_TYPE" val="m_i"/>
  <p:tag name="KSO_WM_UNIT_INDEX" val="1_6"/>
  <p:tag name="KSO_WM_UNIT_ID" val="diagram160450_1*m_i*1_6"/>
  <p:tag name="KSO_WM_UNIT_CLEAR" val="1"/>
  <p:tag name="KSO_WM_UNIT_LAYERLEVEL" val="1_1"/>
  <p:tag name="KSO_WM_DIAGRAM_GROUP_CODE" val="m1-1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21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50"/>
  <p:tag name="KSO_WM_DIAGRAM_GROUP_CODE" val="m1-1"/>
  <p:tag name="KSO_WM_UNIT_TYPE" val="m_h_f"/>
  <p:tag name="KSO_WM_UNIT_INDEX" val="1_6_1"/>
  <p:tag name="KSO_WM_UNIT_ID" val="diagram160450_1*m_h_f*1_6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" val="AMET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2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0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218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2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0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*f*1"/>
  <p:tag name="KSO_WM_UNIT_CLEAR" val="1"/>
  <p:tag name="KSO_WM_UNIT_LAYERLEVEL" val="1"/>
  <p:tag name="KSO_WM_UNIT_VALUE" val="198"/>
  <p:tag name="KSO_WM_UNIT_HIGHLIGHT" val="0"/>
  <p:tag name="KSO_WM_UNIT_COMPATIBLE" val="0"/>
  <p:tag name="KSO_WM_UNIT_PRESET_TEXT_INDEX" val="5"/>
  <p:tag name="KSO_WM_UNIT_PRESET_TEXT_LEN" val="232"/>
</p:tagLst>
</file>

<file path=ppt/tags/tag2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221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20"/>
  <p:tag name="KSO_WM_SLIDE_INDEX" val="20"/>
  <p:tag name="KSO_WM_SLIDE_ITEM_CNT" val="3"/>
  <p:tag name="KSO_WM_SLIDE_LAYOUT" val="a_f_d"/>
  <p:tag name="KSO_WM_SLIDE_LAYOUT_CNT" val="1_1_2"/>
  <p:tag name="KSO_WM_SLIDE_TYPE" val="text"/>
  <p:tag name="KSO_WM_BEAUTIFY_FLAG" val="#wm#"/>
  <p:tag name="KSO_WM_TAG_VERSION" val="1.0"/>
  <p:tag name="KSO_WM_SLIDE_POSITION" val="31*67"/>
  <p:tag name="KSO_WM_SLIDE_SIZE" val="854*415"/>
</p:tagLst>
</file>

<file path=ppt/tags/tag2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0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224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20"/>
  <p:tag name="KSO_WM_SLIDE_INDEX" val="20"/>
  <p:tag name="KSO_WM_SLIDE_ITEM_CNT" val="3"/>
  <p:tag name="KSO_WM_SLIDE_LAYOUT" val="a_f_d"/>
  <p:tag name="KSO_WM_SLIDE_LAYOUT_CNT" val="1_1_2"/>
  <p:tag name="KSO_WM_SLIDE_TYPE" val="text"/>
  <p:tag name="KSO_WM_BEAUTIFY_FLAG" val="#wm#"/>
  <p:tag name="KSO_WM_TAG_VERSION" val="1.0"/>
  <p:tag name="KSO_WM_SLIDE_POSITION" val="31*67"/>
  <p:tag name="KSO_WM_SLIDE_SIZE" val="854*415"/>
</p:tagLst>
</file>

<file path=ppt/tags/tag2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0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227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20"/>
  <p:tag name="KSO_WM_SLIDE_INDEX" val="20"/>
  <p:tag name="KSO_WM_SLIDE_ITEM_CNT" val="3"/>
  <p:tag name="KSO_WM_SLIDE_LAYOUT" val="a_f_d"/>
  <p:tag name="KSO_WM_SLIDE_LAYOUT_CNT" val="1_1_2"/>
  <p:tag name="KSO_WM_SLIDE_TYPE" val="text"/>
  <p:tag name="KSO_WM_BEAUTIFY_FLAG" val="#wm#"/>
  <p:tag name="KSO_WM_TAG_VERSION" val="1.0"/>
  <p:tag name="KSO_WM_SLIDE_POSITION" val="31*67"/>
  <p:tag name="KSO_WM_SLIDE_SIZE" val="854*415"/>
</p:tagLst>
</file>

<file path=ppt/tags/tag2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0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23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230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2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0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233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20"/>
  <p:tag name="KSO_WM_SLIDE_INDEX" val="20"/>
  <p:tag name="KSO_WM_SLIDE_ITEM_CNT" val="3"/>
  <p:tag name="KSO_WM_SLIDE_LAYOUT" val="a_f_d"/>
  <p:tag name="KSO_WM_SLIDE_LAYOUT_CNT" val="1_1_2"/>
  <p:tag name="KSO_WM_SLIDE_TYPE" val="text"/>
  <p:tag name="KSO_WM_BEAUTIFY_FLAG" val="#wm#"/>
  <p:tag name="KSO_WM_TAG_VERSION" val="1.0"/>
  <p:tag name="KSO_WM_SLIDE_POSITION" val="31*67"/>
  <p:tag name="KSO_WM_SLIDE_SIZE" val="854*415"/>
</p:tagLst>
</file>

<file path=ppt/tags/tag2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0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236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20"/>
  <p:tag name="KSO_WM_SLIDE_INDEX" val="20"/>
  <p:tag name="KSO_WM_SLIDE_ITEM_CNT" val="3"/>
  <p:tag name="KSO_WM_SLIDE_LAYOUT" val="a_f_d"/>
  <p:tag name="KSO_WM_SLIDE_LAYOUT_CNT" val="1_1_2"/>
  <p:tag name="KSO_WM_SLIDE_TYPE" val="text"/>
  <p:tag name="KSO_WM_BEAUTIFY_FLAG" val="#wm#"/>
  <p:tag name="KSO_WM_TAG_VERSION" val="1.0"/>
  <p:tag name="KSO_WM_SLIDE_POSITION" val="31*67"/>
  <p:tag name="KSO_WM_SLIDE_SIZE" val="854*415"/>
</p:tagLst>
</file>

<file path=ppt/tags/tag2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0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239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20"/>
  <p:tag name="KSO_WM_SLIDE_INDEX" val="20"/>
  <p:tag name="KSO_WM_SLIDE_ITEM_CNT" val="3"/>
  <p:tag name="KSO_WM_SLIDE_LAYOUT" val="a_f_d"/>
  <p:tag name="KSO_WM_SLIDE_LAYOUT_CNT" val="1_1_2"/>
  <p:tag name="KSO_WM_SLIDE_TYPE" val="text"/>
  <p:tag name="KSO_WM_BEAUTIFY_FLAG" val="#wm#"/>
  <p:tag name="KSO_WM_TAG_VERSION" val="1.0"/>
  <p:tag name="KSO_WM_SLIDE_POSITION" val="31*67"/>
  <p:tag name="KSO_WM_SLIDE_SIZE" val="854*415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9_11*i*0"/>
  <p:tag name="KSO_WM_TEMPLATE_CATEGORY" val="custom"/>
  <p:tag name="KSO_WM_TEMPLATE_INDEX" val="160459"/>
  <p:tag name="KSO_WM_UNIT_INDEX" val="0"/>
</p:tagLst>
</file>

<file path=ppt/tags/tag2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0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242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20"/>
  <p:tag name="KSO_WM_SLIDE_INDEX" val="20"/>
  <p:tag name="KSO_WM_SLIDE_ITEM_CNT" val="3"/>
  <p:tag name="KSO_WM_SLIDE_LAYOUT" val="a_f_d"/>
  <p:tag name="KSO_WM_SLIDE_LAYOUT_CNT" val="1_1_2"/>
  <p:tag name="KSO_WM_SLIDE_TYPE" val="text"/>
  <p:tag name="KSO_WM_BEAUTIFY_FLAG" val="#wm#"/>
  <p:tag name="KSO_WM_TAG_VERSION" val="1.0"/>
  <p:tag name="KSO_WM_SLIDE_POSITION" val="31*67"/>
  <p:tag name="KSO_WM_SLIDE_SIZE" val="854*415"/>
</p:tagLst>
</file>

<file path=ppt/tags/tag2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0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245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2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0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248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2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0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1"/>
  <p:tag name="KSO_WM_UNIT_ID" val="custom160459_11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2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251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2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0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3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2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2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0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6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2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2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0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9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2"/>
  <p:tag name="KSO_WM_UNIT_ID" val="custom160459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2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2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0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2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2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12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b"/>
  <p:tag name="KSO_WM_UNIT_INDEX" val="1"/>
  <p:tag name="KSO_WM_UNIT_ID" val="custom160459_12*b*1"/>
  <p:tag name="KSO_WM_UNIT_CLEAR" val="1"/>
  <p:tag name="KSO_WM_UNIT_LAYERLEVEL" val="1"/>
  <p:tag name="KSO_WM_UNIT_VALUE" val="6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5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12"/>
  <p:tag name="KSO_WM_SLIDE_INDEX" val="12"/>
  <p:tag name="KSO_WM_SLIDE_ITEM_CNT" val="2"/>
  <p:tag name="KSO_WM_SLIDE_LAYOUT" val="a_b"/>
  <p:tag name="KSO_WM_SLIDE_LAYOUT_CNT" val="1_1"/>
  <p:tag name="KSO_WM_SLIDE_TYPE" val="sectionTitle"/>
  <p:tag name="KSO_WM_BEAUTIFY_FLAG" val="#wm#"/>
  <p:tag name="KSO_WM_TAG_VERSION" val="1.0"/>
</p:tagLst>
</file>

<file path=ppt/tags/tag2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2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0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8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20"/>
  <p:tag name="KSO_WM_SLIDE_INDEX" val="20"/>
  <p:tag name="KSO_WM_SLIDE_ITEM_CNT" val="3"/>
  <p:tag name="KSO_WM_SLIDE_LAYOUT" val="a_f_d"/>
  <p:tag name="KSO_WM_SLIDE_LAYOUT_CNT" val="1_1_2"/>
  <p:tag name="KSO_WM_SLIDE_TYPE" val="text"/>
  <p:tag name="KSO_WM_BEAUTIFY_FLAG" val="#wm#"/>
  <p:tag name="KSO_WM_TAG_VERSION" val="1.0"/>
  <p:tag name="KSO_WM_SLIDE_POSITION" val="31*67"/>
  <p:tag name="KSO_WM_SLIDE_SIZE" val="854*415"/>
</p:tagLst>
</file>

<file path=ppt/tags/tag2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30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" val="THANKS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h_f"/>
  <p:tag name="KSO_WM_UNIT_INDEX" val="1_1_1"/>
  <p:tag name="KSO_WM_UNIT_ID" val="custom160459_11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DIAGRAM_GROUP_CODE" val="l1-1"/>
  <p:tag name="KSO_WM_UNIT_PRESET_TEXT_LEN" val="17"/>
  <p:tag name="KSO_WM_UNIT_TEXT_FILL_FORE_SCHEMECOLOR_INDEX" val="13"/>
  <p:tag name="KSO_WM_UNIT_TEXT_FILL_TYPE" val="1"/>
  <p:tag name="KSO_WM_UNIT_USESOURCEFORMAT_APPLY" val="1"/>
</p:tagLst>
</file>

<file path=ppt/tags/tag270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30"/>
  <p:tag name="KSO_WM_SLIDE_INDEX" val="30"/>
  <p:tag name="KSO_WM_SLIDE_ITEM_CNT" val="1"/>
  <p:tag name="KSO_WM_SLIDE_LAYOUT" val="a"/>
  <p:tag name="KSO_WM_SLIDE_LAYOUT_CNT" val="1"/>
  <p:tag name="KSO_WM_SLIDE_TYPE" val="endPage"/>
  <p:tag name="KSO_WM_BEAUTIFY_FLAG" val="#wm#"/>
  <p:tag name="KSO_WM_TAG_VERSION" val="1.0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9_11*i*7"/>
  <p:tag name="KSO_WM_TEMPLATE_CATEGORY" val="custom"/>
  <p:tag name="KSO_WM_TEMPLATE_INDEX" val="160459"/>
  <p:tag name="KSO_WM_UNIT_INDEX" val="7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3"/>
  <p:tag name="KSO_WM_UNIT_ID" val="custom160459_11*l_i*1_3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1*a*1"/>
  <p:tag name="KSO_WM_UNIT_CLEAR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PRESET_TEXT_INDEX" val="3"/>
  <p:tag name="KSO_WM_UNIT_PRESET_TEXT_LEN" val="12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4"/>
  <p:tag name="KSO_WM_UNIT_ID" val="custom160459_11*l_i*1_4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h_f"/>
  <p:tag name="KSO_WM_UNIT_INDEX" val="1_2_1"/>
  <p:tag name="KSO_WM_UNIT_ID" val="custom160459_11*l_h_f*1_2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DIAGRAM_GROUP_CODE" val="l1-1"/>
  <p:tag name="KSO_WM_UNIT_PRESET_TEXT_LEN" val="17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9_11*i*14"/>
  <p:tag name="KSO_WM_TEMPLATE_CATEGORY" val="custom"/>
  <p:tag name="KSO_WM_TEMPLATE_INDEX" val="160459"/>
  <p:tag name="KSO_WM_UNIT_INDEX" val="14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5"/>
  <p:tag name="KSO_WM_UNIT_ID" val="custom160459_11*l_i*1_5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6"/>
  <p:tag name="KSO_WM_UNIT_ID" val="custom160459_11*l_i*1_6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h_f"/>
  <p:tag name="KSO_WM_UNIT_INDEX" val="1_3_1"/>
  <p:tag name="KSO_WM_UNIT_ID" val="custom160459_11*l_h_f*1_3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DIAGRAM_GROUP_CODE" val="l1-1"/>
  <p:tag name="KSO_WM_UNIT_PRESET_TEXT_LEN" val="17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9_11*i*21"/>
  <p:tag name="KSO_WM_TEMPLATE_CATEGORY" val="custom"/>
  <p:tag name="KSO_WM_TEMPLATE_INDEX" val="160459"/>
  <p:tag name="KSO_WM_UNIT_INDEX" val="2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7"/>
  <p:tag name="KSO_WM_UNIT_ID" val="custom160459_11*l_i*1_7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8"/>
  <p:tag name="KSO_WM_UNIT_ID" val="custom160459_11*l_i*1_8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h_f"/>
  <p:tag name="KSO_WM_UNIT_INDEX" val="1_4_1"/>
  <p:tag name="KSO_WM_UNIT_ID" val="custom160459_11*l_h_f*1_4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DIAGRAM_GROUP_CODE" val="l1-1"/>
  <p:tag name="KSO_WM_UNIT_PRESET_TEXT_LEN" val="17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b"/>
  <p:tag name="KSO_WM_UNIT_INDEX" val="1"/>
  <p:tag name="KSO_WM_UNIT_ID" val="custom160459_1*b*1"/>
  <p:tag name="KSO_WM_UNIT_CLEAR" val="1"/>
  <p:tag name="KSO_WM_UNIT_LAYERLEVEL" val="1"/>
  <p:tag name="KSO_WM_UNIT_VALUE" val="46"/>
  <p:tag name="KSO_WM_UNIT_ISCONTENTSTITLE" val="0"/>
  <p:tag name="KSO_WM_UNIT_HIGHLIGHT" val="0"/>
  <p:tag name="KSO_WM_UNIT_COMPATIBLE" val="0"/>
  <p:tag name="KSO_WM_UNIT_PRESET_TEXT_INDEX" val="4"/>
  <p:tag name="KSO_WM_UNIT_PRESET_TEXT_LEN" val="46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9_11*i*28"/>
  <p:tag name="KSO_WM_TEMPLATE_CATEGORY" val="custom"/>
  <p:tag name="KSO_WM_TEMPLATE_INDEX" val="160459"/>
  <p:tag name="KSO_WM_UNIT_INDEX" val="28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9"/>
  <p:tag name="KSO_WM_UNIT_ID" val="custom160459_11*l_i*1_9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10"/>
  <p:tag name="KSO_WM_UNIT_ID" val="custom160459_11*l_i*1_10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h_f"/>
  <p:tag name="KSO_WM_UNIT_INDEX" val="1_5_1"/>
  <p:tag name="KSO_WM_UNIT_ID" val="custom160459_11*l_h_f*1_5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DIAGRAM_GROUP_CODE" val="l1-1"/>
  <p:tag name="KSO_WM_UNIT_PRESET_TEXT_LEN" val="17"/>
  <p:tag name="KSO_WM_UNIT_TEXT_FILL_FORE_SCHEMECOLOR_INDEX" val="13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9_11*i*35"/>
  <p:tag name="KSO_WM_TEMPLATE_CATEGORY" val="custom"/>
  <p:tag name="KSO_WM_TEMPLATE_INDEX" val="160459"/>
  <p:tag name="KSO_WM_UNIT_INDEX" val="35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11"/>
  <p:tag name="KSO_WM_UNIT_ID" val="custom160459_11*l_i*1_1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12"/>
  <p:tag name="KSO_WM_UNIT_ID" val="custom160459_11*l_i*1_1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h_f"/>
  <p:tag name="KSO_WM_UNIT_INDEX" val="1_6_1"/>
  <p:tag name="KSO_WM_UNIT_ID" val="custom160459_11*l_h_f*1_6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DIAGRAM_GROUP_CODE" val="l1-1"/>
  <p:tag name="KSO_WM_UNIT_PRESET_TEXT_LEN" val="17"/>
  <p:tag name="KSO_WM_UNIT_TEXT_FILL_FORE_SCHEMECOLOR_INDEX" val="13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13"/>
  <p:tag name="KSO_WM_UNIT_ID" val="custom160459_11*l_i*1_1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14"/>
  <p:tag name="KSO_WM_UNIT_ID" val="custom160459_11*l_i*1_1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TEMPLATE_THUMBS_INDEX" val="1、10、12、16、19、20、24、28、30"/>
  <p:tag name="KSO_WM_TEMPLATE_CATEGORY" val="custom"/>
  <p:tag name="KSO_WM_TEMPLATE_INDEX" val="160459"/>
  <p:tag name="KSO_WM_SLIDE_ID" val="custom16045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11*a*1"/>
  <p:tag name="KSO_WM_UNIT_CLEAR" val="1"/>
  <p:tag name="KSO_WM_UNIT_LAYERLEVEL" val="1"/>
  <p:tag name="KSO_WM_UNIT_VALUE" val="5"/>
  <p:tag name="KSO_WM_UNIT_ISCONTENTSTITLE" val="0"/>
  <p:tag name="KSO_WM_UNIT_HIGHLIGHT" val="0"/>
  <p:tag name="KSO_WM_UNIT_COMPATIBLE" val="0"/>
  <p:tag name="KSO_WM_UNIT_PRESET_TEXT" val="CONTENTS"/>
</p:tagLst>
</file>

<file path=ppt/tags/tag51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12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b"/>
  <p:tag name="KSO_WM_UNIT_INDEX" val="1"/>
  <p:tag name="KSO_WM_UNIT_ID" val="custom160459_12*b*1"/>
  <p:tag name="KSO_WM_UNIT_CLEAR" val="1"/>
  <p:tag name="KSO_WM_UNIT_LAYERLEVEL" val="1"/>
  <p:tag name="KSO_WM_UNIT_VALUE" val="6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4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12"/>
  <p:tag name="KSO_WM_SLIDE_INDEX" val="12"/>
  <p:tag name="KSO_WM_SLIDE_ITEM_CNT" val="2"/>
  <p:tag name="KSO_WM_SLIDE_LAYOUT" val="a_b"/>
  <p:tag name="KSO_WM_SLIDE_LAYOUT_CNT" val="1_1"/>
  <p:tag name="KSO_WM_SLIDE_TYPE" val="sectionTitle"/>
  <p:tag name="KSO_WM_BEAUTIFY_FLAG" val="#wm#"/>
  <p:tag name="KSO_WM_TAG_VERSION" val="1.0"/>
</p:tagLst>
</file>

<file path=ppt/tags/tag55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TAG_VERSION" val="1.0"/>
  <p:tag name="KSO_WM_SLIDE_POSITION" val="197*178"/>
  <p:tag name="KSO_WM_SLIDE_SIZE" val="567*293"/>
  <p:tag name="KSO_WM_DIAGRAM_GROUP_CODE" val="l1-2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9_3*i*8"/>
  <p:tag name="KSO_WM_TEMPLATE_CATEGORY" val="custom"/>
  <p:tag name="KSO_WM_TEMPLATE_INDEX" val="160459"/>
  <p:tag name="KSO_WM_UNIT_INDEX" val="8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9_3*i*11"/>
  <p:tag name="KSO_WM_TEMPLATE_CATEGORY" val="custom"/>
  <p:tag name="KSO_WM_TEMPLATE_INDEX" val="160459"/>
  <p:tag name="KSO_WM_UNIT_INDEX" val="11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9_3*i*12"/>
  <p:tag name="KSO_WM_TEMPLATE_CATEGORY" val="custom"/>
  <p:tag name="KSO_WM_TEMPLATE_INDEX" val="160459"/>
  <p:tag name="KSO_WM_UNIT_INDEX" val="12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60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98*158"/>
  <p:tag name="KSO_WM_SLIDE_SIZE" val="796*325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9_3*i*8"/>
  <p:tag name="KSO_WM_TEMPLATE_CATEGORY" val="custom"/>
  <p:tag name="KSO_WM_TEMPLATE_INDEX" val="160459"/>
  <p:tag name="KSO_WM_UNIT_INDEX" val="8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9_3*i*11"/>
  <p:tag name="KSO_WM_TEMPLATE_CATEGORY" val="custom"/>
  <p:tag name="KSO_WM_TEMPLATE_INDEX" val="160459"/>
  <p:tag name="KSO_WM_UNIT_INDEX" val="11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9_3*i*12"/>
  <p:tag name="KSO_WM_TEMPLATE_CATEGORY" val="custom"/>
  <p:tag name="KSO_WM_TEMPLATE_INDEX" val="160459"/>
  <p:tag name="KSO_WM_UNIT_INDEX" val="12"/>
</p:tagLst>
</file>

<file path=ppt/tags/tag65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98*158"/>
  <p:tag name="KSO_WM_SLIDE_SIZE" val="796*325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7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98*158"/>
  <p:tag name="KSO_WM_SLIDE_SIZE" val="796*325"/>
</p:tagLst>
</file>

<file path=ppt/tags/tag68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TAG_VERSION" val="1.0"/>
  <p:tag name="KSO_WM_SLIDE_POSITION" val="197*178"/>
  <p:tag name="KSO_WM_SLIDE_SIZE" val="567*293"/>
  <p:tag name="KSO_WM_DIAGRAM_GROUP_CODE" val="l1-2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16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0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1"/>
  <p:tag name="KSO_WM_UNIT_ID" val="custom160459_15*l_i*1_1"/>
  <p:tag name="KSO_WM_UNIT_CLEAR" val="1"/>
  <p:tag name="KSO_WM_UNIT_LAYERLEVEL" val="1_1"/>
  <p:tag name="KSO_WM_DIAGRAM_GROUP_CODE" val="l1-2"/>
  <p:tag name="KSO_WM_UNIT_USESOURCEFORMAT_APPLY" val="1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9_15*i*2"/>
  <p:tag name="KSO_WM_TEMPLATE_CATEGORY" val="custom"/>
  <p:tag name="KSO_WM_TEMPLATE_INDEX" val="160459"/>
  <p:tag name="KSO_WM_UNIT_INDEX" val="2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9_16*i*0"/>
  <p:tag name="KSO_WM_TEMPLATE_CATEGORY" val="custom"/>
  <p:tag name="KSO_WM_TEMPLATE_INDEX" val="160179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1"/>
  <p:tag name="KSO_WM_UNIT_ID" val="custom160459_15*l_i*1_1"/>
  <p:tag name="KSO_WM_UNIT_CLEAR" val="1"/>
  <p:tag name="KSO_WM_UNIT_LAYERLEVEL" val="1_1"/>
  <p:tag name="KSO_WM_DIAGRAM_GROUP_CODE" val="l1-2"/>
  <p:tag name="KSO_WM_UNIT_USESOURCEFORMAT_APPLY" val="1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2"/>
  <p:tag name="KSO_WM_UNIT_ID" val="custom160459_15*l_i*1_2"/>
  <p:tag name="KSO_WM_UNIT_CLEAR" val="1"/>
  <p:tag name="KSO_WM_UNIT_LAYERLEVEL" val="1_1"/>
  <p:tag name="KSO_WM_DIAGRAM_GROUP_CODE" val="l1-2"/>
  <p:tag name="KSO_WM_UNIT_USESOURCEFORMAT_APPLY" val="1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3"/>
  <p:tag name="KSO_WM_UNIT_ID" val="custom160459_15*l_i*1_3"/>
  <p:tag name="KSO_WM_UNIT_CLEAR" val="1"/>
  <p:tag name="KSO_WM_UNIT_LAYERLEVEL" val="1_1"/>
  <p:tag name="KSO_WM_DIAGRAM_GROUP_CODE" val="l1-2"/>
  <p:tag name="KSO_WM_UNIT_LINE_FORE_SCHEMECOLOR_INDEX" val="5"/>
  <p:tag name="KSO_WM_UNIT_LINE_FILL_TYPE" val="2"/>
  <p:tag name="KSO_WM_UNIT_USESOURCEFORMAT_APPLY" val="1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h_f"/>
  <p:tag name="KSO_WM_UNIT_INDEX" val="1_1_1"/>
  <p:tag name="KSO_WM_UNIT_ID" val="custom160459_15*l_h_f*1_1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DIAGRAM_GROUP_CODE" val="l1-2"/>
  <p:tag name="KSO_WM_UNIT_PRESET_TEXT_LEN" val="17"/>
  <p:tag name="KSO_WM_UNIT_USESOURCEFORMAT_APPLY" val="1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9_15*i*11"/>
  <p:tag name="KSO_WM_TEMPLATE_CATEGORY" val="custom"/>
  <p:tag name="KSO_WM_TEMPLATE_INDEX" val="160459"/>
  <p:tag name="KSO_WM_UNIT_INDEX" val="11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9_16*i*7"/>
  <p:tag name="KSO_WM_TEMPLATE_CATEGORY" val="custom"/>
  <p:tag name="KSO_WM_TEMPLATE_INDEX" val="160179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4"/>
  <p:tag name="KSO_WM_UNIT_ID" val="custom160459_15*l_i*1_4"/>
  <p:tag name="KSO_WM_UNIT_CLEAR" val="1"/>
  <p:tag name="KSO_WM_UNIT_LAYERLEVEL" val="1_1"/>
  <p:tag name="KSO_WM_DIAGRAM_GROUP_CODE" val="l1-2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d"/>
  <p:tag name="KSO_WM_UNIT_INDEX" val="1"/>
  <p:tag name="KSO_WM_UNIT_ID" val="custom160459_20*d*1"/>
  <p:tag name="KSO_WM_UNIT_CLEAR" val="0"/>
  <p:tag name="KSO_WM_UNIT_LAYERLEVEL" val="1"/>
  <p:tag name="KSO_WM_UNIT_VALUE" val="1117*1113"/>
  <p:tag name="KSO_WM_UNIT_HIGHLIGHT" val="0"/>
  <p:tag name="KSO_WM_UNIT_COMPATIBLE" val="0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5"/>
  <p:tag name="KSO_WM_UNIT_ID" val="custom160459_15*l_i*1_5"/>
  <p:tag name="KSO_WM_UNIT_CLEAR" val="1"/>
  <p:tag name="KSO_WM_UNIT_LAYERLEVEL" val="1_1"/>
  <p:tag name="KSO_WM_DIAGRAM_GROUP_CODE" val="l1-2"/>
  <p:tag name="KSO_WM_UNIT_USESOURCEFORMAT_APPLY" val="1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6"/>
  <p:tag name="KSO_WM_UNIT_ID" val="custom160459_15*l_i*1_6"/>
  <p:tag name="KSO_WM_UNIT_CLEAR" val="1"/>
  <p:tag name="KSO_WM_UNIT_LAYERLEVEL" val="1_1"/>
  <p:tag name="KSO_WM_DIAGRAM_GROUP_CODE" val="l1-2"/>
  <p:tag name="KSO_WM_UNIT_LINE_FORE_SCHEMECOLOR_INDEX" val="6"/>
  <p:tag name="KSO_WM_UNIT_LINE_FILL_TYPE" val="2"/>
  <p:tag name="KSO_WM_UNIT_USESOURCEFORMAT_APPLY" val="1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h_f"/>
  <p:tag name="KSO_WM_UNIT_INDEX" val="1_2_1"/>
  <p:tag name="KSO_WM_UNIT_ID" val="custom160459_15*l_h_f*1_2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DIAGRAM_GROUP_CODE" val="l1-2"/>
  <p:tag name="KSO_WM_UNIT_PRESET_TEXT_LEN" val="17"/>
  <p:tag name="KSO_WM_UNIT_USESOURCEFORMAT_APPLY" val="1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9_15*i*20"/>
  <p:tag name="KSO_WM_TEMPLATE_CATEGORY" val="custom"/>
  <p:tag name="KSO_WM_TEMPLATE_INDEX" val="160459"/>
  <p:tag name="KSO_WM_UNIT_INDEX" val="20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9_16*i*14"/>
  <p:tag name="KSO_WM_TEMPLATE_CATEGORY" val="custom"/>
  <p:tag name="KSO_WM_TEMPLATE_INDEX" val="160179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7"/>
  <p:tag name="KSO_WM_UNIT_ID" val="custom160459_15*l_i*1_7"/>
  <p:tag name="KSO_WM_UNIT_CLEAR" val="1"/>
  <p:tag name="KSO_WM_UNIT_LAYERLEVEL" val="1_1"/>
  <p:tag name="KSO_WM_DIAGRAM_GROUP_CODE" val="l1-2"/>
  <p:tag name="KSO_WM_UNIT_USESOURCEFORMAT_APPLY" val="1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8"/>
  <p:tag name="KSO_WM_UNIT_ID" val="custom160459_15*l_i*1_8"/>
  <p:tag name="KSO_WM_UNIT_CLEAR" val="1"/>
  <p:tag name="KSO_WM_UNIT_LAYERLEVEL" val="1_1"/>
  <p:tag name="KSO_WM_DIAGRAM_GROUP_CODE" val="l1-2"/>
  <p:tag name="KSO_WM_UNIT_USESOURCEFORMAT_APPLY" val="1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i"/>
  <p:tag name="KSO_WM_UNIT_INDEX" val="1_9"/>
  <p:tag name="KSO_WM_UNIT_ID" val="custom160459_15*l_i*1_9"/>
  <p:tag name="KSO_WM_UNIT_CLEAR" val="1"/>
  <p:tag name="KSO_WM_UNIT_LAYERLEVEL" val="1_1"/>
  <p:tag name="KSO_WM_DIAGRAM_GROUP_CODE" val="l1-2"/>
  <p:tag name="KSO_WM_UNIT_USESOURCEFORMAT_APPLY" val="1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l_h_f"/>
  <p:tag name="KSO_WM_UNIT_INDEX" val="1_3_1"/>
  <p:tag name="KSO_WM_UNIT_ID" val="custom160459_15*l_h_f*1_3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DIAGRAM_GROUP_CODE" val="l1-2"/>
  <p:tag name="KSO_WM_UNIT_PRESET_TEXT_LEN" val="17"/>
  <p:tag name="KSO_WM_UNIT_USESOURCEFORMAT_APPLY" val="1"/>
</p:tagLst>
</file>

<file path=ppt/tags/tag89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16"/>
  <p:tag name="KSO_WM_SLIDE_INDEX" val="16"/>
  <p:tag name="KSO_WM_SLIDE_ITEM_CNT" val="4"/>
  <p:tag name="KSO_WM_SLIDE_LAYOUT" val="a_l"/>
  <p:tag name="KSO_WM_SLIDE_LAYOUT_CNT" val="1_1"/>
  <p:tag name="KSO_WM_SLIDE_TYPE" val="text"/>
  <p:tag name="KSO_WM_BEAUTIFY_FLAG" val="#wm#"/>
  <p:tag name="KSO_WM_TAG_VERSION" val="1.0"/>
  <p:tag name="KSO_WM_SLIDE_POSITION" val="83*178"/>
  <p:tag name="KSO_WM_SLIDE_SIZE" val="794*324"/>
  <p:tag name="KSO_WM_DIAGRAM_GROUP_CODE" val="l1-2"/>
</p:tagLst>
</file>

<file path=ppt/tags/tag9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20"/>
  <p:tag name="KSO_WM_SLIDE_INDEX" val="20"/>
  <p:tag name="KSO_WM_SLIDE_ITEM_CNT" val="3"/>
  <p:tag name="KSO_WM_SLIDE_LAYOUT" val="a_f_d"/>
  <p:tag name="KSO_WM_SLIDE_LAYOUT_CNT" val="1_1_2"/>
  <p:tag name="KSO_WM_SLIDE_TYPE" val="text"/>
  <p:tag name="KSO_WM_BEAUTIFY_FLAG" val="#wm#"/>
  <p:tag name="KSO_WM_TAG_VERSION" val="1.0"/>
  <p:tag name="KSO_WM_SLIDE_POSITION" val="31*67"/>
  <p:tag name="KSO_WM_SLIDE_SIZE" val="854*415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12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b"/>
  <p:tag name="KSO_WM_UNIT_INDEX" val="1"/>
  <p:tag name="KSO_WM_UNIT_ID" val="custom160459_12*b*1"/>
  <p:tag name="KSO_WM_UNIT_CLEAR" val="1"/>
  <p:tag name="KSO_WM_UNIT_LAYERLEVEL" val="1"/>
  <p:tag name="KSO_WM_UNIT_VALUE" val="6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2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12"/>
  <p:tag name="KSO_WM_SLIDE_INDEX" val="12"/>
  <p:tag name="KSO_WM_SLIDE_ITEM_CNT" val="2"/>
  <p:tag name="KSO_WM_SLIDE_LAYOUT" val="a_b"/>
  <p:tag name="KSO_WM_SLIDE_LAYOUT_CNT" val="1_1"/>
  <p:tag name="KSO_WM_SLIDE_TYPE" val="sectionTitle"/>
  <p:tag name="KSO_WM_BEAUTIFY_FLAG" val="#wm#"/>
  <p:tag name="KSO_WM_TAG_VERSION" val="1.0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0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5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20"/>
  <p:tag name="KSO_WM_SLIDE_INDEX" val="20"/>
  <p:tag name="KSO_WM_SLIDE_ITEM_CNT" val="3"/>
  <p:tag name="KSO_WM_SLIDE_LAYOUT" val="a_f_d"/>
  <p:tag name="KSO_WM_SLIDE_LAYOUT_CNT" val="1_1_2"/>
  <p:tag name="KSO_WM_SLIDE_TYPE" val="text"/>
  <p:tag name="KSO_WM_BEAUTIFY_FLAG" val="#wm#"/>
  <p:tag name="KSO_WM_TAG_VERSION" val="1.0"/>
  <p:tag name="KSO_WM_SLIDE_POSITION" val="31*67"/>
  <p:tag name="KSO_WM_SLIDE_SIZE" val="854*415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20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8.xml><?xml version="1.0" encoding="utf-8"?>
<p:tagLst xmlns:p="http://schemas.openxmlformats.org/presentationml/2006/main">
  <p:tag name="KSO_WM_TEMPLATE_CATEGORY" val="custom"/>
  <p:tag name="KSO_WM_TEMPLATE_INDEX" val="160459"/>
  <p:tag name="KSO_WM_SLIDE_ID" val="custom160459_20"/>
  <p:tag name="KSO_WM_SLIDE_INDEX" val="20"/>
  <p:tag name="KSO_WM_SLIDE_ITEM_CNT" val="3"/>
  <p:tag name="KSO_WM_SLIDE_LAYOUT" val="a_f_d"/>
  <p:tag name="KSO_WM_SLIDE_LAYOUT_CNT" val="1_1_2"/>
  <p:tag name="KSO_WM_SLIDE_TYPE" val="text"/>
  <p:tag name="KSO_WM_BEAUTIFY_FLAG" val="#wm#"/>
  <p:tag name="KSO_WM_TAG_VERSION" val="1.0"/>
  <p:tag name="KSO_WM_SLIDE_POSITION" val="31*67"/>
  <p:tag name="KSO_WM_SLIDE_SIZE" val="854*415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f"/>
  <p:tag name="KSO_WM_UNIT_INDEX" val="1"/>
  <p:tag name="KSO_WM_UNIT_ID" val="custom160459_20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5"/>
  <p:tag name="KSO_WM_UNIT_PRESET_TEXT_LEN" val="232"/>
</p:tagLst>
</file>

<file path=ppt/theme/theme1.xml><?xml version="1.0" encoding="utf-8"?>
<a:theme xmlns:a="http://schemas.openxmlformats.org/drawingml/2006/main" name="A000120140530A97PPBG">
  <a:themeElements>
    <a:clrScheme name="160179.179">
      <a:dk1>
        <a:srgbClr val="3D3F41"/>
      </a:dk1>
      <a:lt1>
        <a:srgbClr val="FFFFFF"/>
      </a:lt1>
      <a:dk2>
        <a:srgbClr val="3D3F41"/>
      </a:dk2>
      <a:lt2>
        <a:srgbClr val="FFFFFF"/>
      </a:lt2>
      <a:accent1>
        <a:srgbClr val="D2689D"/>
      </a:accent1>
      <a:accent2>
        <a:srgbClr val="D37051"/>
      </a:accent2>
      <a:accent3>
        <a:srgbClr val="F28711"/>
      </a:accent3>
      <a:accent4>
        <a:srgbClr val="D30E00"/>
      </a:accent4>
      <a:accent5>
        <a:srgbClr val="BAD038"/>
      </a:accent5>
      <a:accent6>
        <a:srgbClr val="46CBE6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6576</Words>
  <Application>WPS 演示</Application>
  <PresentationFormat>宽屏</PresentationFormat>
  <Paragraphs>494</Paragraphs>
  <Slides>52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52</vt:i4>
      </vt:variant>
    </vt:vector>
  </HeadingPairs>
  <TitlesOfParts>
    <vt:vector size="64" baseType="lpstr">
      <vt:lpstr>Arial</vt:lpstr>
      <vt:lpstr>宋体</vt:lpstr>
      <vt:lpstr>Wingdings</vt:lpstr>
      <vt:lpstr>幼圆</vt:lpstr>
      <vt:lpstr>黑体</vt:lpstr>
      <vt:lpstr>Calibri</vt:lpstr>
      <vt:lpstr>微软雅黑</vt:lpstr>
      <vt:lpstr>Arial Unicode MS</vt:lpstr>
      <vt:lpstr>A000120140530A97PPBG</vt:lpstr>
      <vt:lpstr>Photoshop.Image.18</vt:lpstr>
      <vt:lpstr>Photoshop.Image.18</vt:lpstr>
      <vt:lpstr>Photoshop.Image.18</vt:lpstr>
      <vt:lpstr>Vue.js</vt:lpstr>
      <vt:lpstr>PowerPoint 演示文稿</vt:lpstr>
      <vt:lpstr>PowerPoint 演示文稿</vt:lpstr>
      <vt:lpstr>PowerPoint 演示文稿</vt:lpstr>
      <vt:lpstr>前后端分离的好处</vt:lpstr>
      <vt:lpstr>PowerPoint 演示文稿</vt:lpstr>
      <vt:lpstr>前端 MV* 框架</vt:lpstr>
      <vt:lpstr>PowerPoint 演示文稿</vt:lpstr>
      <vt:lpstr>MVC</vt:lpstr>
      <vt:lpstr>MVP</vt:lpstr>
      <vt:lpstr>MVVM</vt:lpstr>
      <vt:lpstr>PowerPoint 演示文稿</vt:lpstr>
      <vt:lpstr>PowerPoint 演示文稿</vt:lpstr>
      <vt:lpstr>NPM</vt:lpstr>
      <vt:lpstr>PowerPoint 演示文稿</vt:lpstr>
      <vt:lpstr>PowerPoint 演示文稿</vt:lpstr>
      <vt:lpstr>PowerPoint 演示文稿</vt:lpstr>
      <vt:lpstr>PowerPoint 演示文稿</vt:lpstr>
      <vt:lpstr>命令行工具（vue-cli）</vt:lpstr>
      <vt:lpstr>PowerPoint 演示文稿</vt:lpstr>
      <vt:lpstr>PowerPoint 演示文稿</vt:lpstr>
      <vt:lpstr>PowerPoint 演示文稿</vt:lpstr>
      <vt:lpstr>Vue.js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axios</vt:lpstr>
      <vt:lpstr>PowerPoint 演示文稿</vt:lpstr>
      <vt:lpstr>THINKS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413</cp:revision>
  <dcterms:created xsi:type="dcterms:W3CDTF">2017-08-11T02:42:00Z</dcterms:created>
  <dcterms:modified xsi:type="dcterms:W3CDTF">2017-10-27T08:09:11Z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