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67" r:id="rId6"/>
    <p:sldId id="268" r:id="rId7"/>
    <p:sldId id="265" r:id="rId8"/>
    <p:sldId id="269" r:id="rId9"/>
    <p:sldId id="263" r:id="rId10"/>
    <p:sldId id="275" r:id="rId11"/>
    <p:sldId id="272" r:id="rId12"/>
    <p:sldId id="273" r:id="rId13"/>
    <p:sldId id="274" r:id="rId14"/>
    <p:sldId id="276" r:id="rId15"/>
    <p:sldId id="270" r:id="rId16"/>
    <p:sldId id="294" r:id="rId17"/>
    <p:sldId id="295" r:id="rId18"/>
    <p:sldId id="296" r:id="rId19"/>
    <p:sldId id="298" r:id="rId20"/>
    <p:sldId id="302" r:id="rId21"/>
    <p:sldId id="300" r:id="rId22"/>
    <p:sldId id="287" r:id="rId23"/>
    <p:sldId id="293" r:id="rId24"/>
    <p:sldId id="288" r:id="rId25"/>
    <p:sldId id="303" r:id="rId26"/>
    <p:sldId id="305" r:id="rId27"/>
    <p:sldId id="306" r:id="rId28"/>
    <p:sldId id="307" r:id="rId29"/>
    <p:sldId id="315" r:id="rId30"/>
    <p:sldId id="316" r:id="rId31"/>
    <p:sldId id="309" r:id="rId32"/>
    <p:sldId id="310" r:id="rId33"/>
    <p:sldId id="321" r:id="rId34"/>
    <p:sldId id="311" r:id="rId35"/>
    <p:sldId id="262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E8234177-E1FE-494D-929B-E97B5519CCDB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6F71B31A-CD03-4BD8-BF2A-C2288A83B647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87416076-4A6A-42E9-A977-EB537B1E243E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E8234177-E1FE-494D-929B-E97B5519CCDB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9061" y="4259766"/>
            <a:ext cx="6082254" cy="1101301"/>
          </a:xfrm>
        </p:spPr>
        <p:txBody>
          <a:bodyPr anchor="ctr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9061" y="5403428"/>
            <a:ext cx="6082254" cy="701868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91" y="1843552"/>
            <a:ext cx="8022218" cy="191765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91" y="3890179"/>
            <a:ext cx="8022218" cy="10084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09800" y="3800971"/>
            <a:ext cx="8022218" cy="824400"/>
          </a:xfrm>
          <a:prstGeom prst="rect">
            <a:avLst/>
          </a:prstGeo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0304" y="2009099"/>
            <a:ext cx="4662191" cy="41251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9934" y="2009099"/>
            <a:ext cx="4662191" cy="41251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5270"/>
            <a:ext cx="10515600" cy="5954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51499"/>
            <a:ext cx="5157787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69535"/>
            <a:ext cx="5157787" cy="372012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51499"/>
            <a:ext cx="5183188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69535"/>
            <a:ext cx="5183188" cy="37201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15085" y="948085"/>
            <a:ext cx="4961831" cy="4961831"/>
            <a:chOff x="3593148" y="948085"/>
            <a:chExt cx="4961831" cy="4961831"/>
          </a:xfrm>
        </p:grpSpPr>
        <p:sp>
          <p:nvSpPr>
            <p:cNvPr id="11" name="椭圆 2"/>
            <p:cNvSpPr>
              <a:spLocks noChangeArrowheads="1"/>
            </p:cNvSpPr>
            <p:nvPr/>
          </p:nvSpPr>
          <p:spPr bwMode="auto">
            <a:xfrm>
              <a:off x="3754015" y="1108952"/>
              <a:ext cx="4638007" cy="4640097"/>
            </a:xfrm>
            <a:prstGeom prst="ellipse">
              <a:avLst/>
            </a:prstGeom>
            <a:solidFill>
              <a:srgbClr val="FFC2E0"/>
            </a:solidFill>
            <a:ln w="3175" cmpd="sng">
              <a:solidFill>
                <a:srgbClr val="FF85C2"/>
              </a:solidFill>
              <a:round/>
            </a:ln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3"/>
            <p:cNvSpPr>
              <a:spLocks noChangeArrowheads="1"/>
            </p:cNvSpPr>
            <p:nvPr/>
          </p:nvSpPr>
          <p:spPr bwMode="auto">
            <a:xfrm>
              <a:off x="3593148" y="948085"/>
              <a:ext cx="4961831" cy="4961831"/>
            </a:xfrm>
            <a:prstGeom prst="ellipse">
              <a:avLst/>
            </a:prstGeom>
            <a:noFill/>
            <a:ln w="3175" cmpd="sng">
              <a:solidFill>
                <a:srgbClr val="FF85C2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圆角矩形 4"/>
          <p:cNvSpPr>
            <a:spLocks noChangeArrowheads="1"/>
          </p:cNvSpPr>
          <p:nvPr/>
        </p:nvSpPr>
        <p:spPr bwMode="auto">
          <a:xfrm>
            <a:off x="3150239" y="2834625"/>
            <a:ext cx="5891522" cy="9589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 sz="6000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5669805" y="4075605"/>
            <a:ext cx="1151144" cy="1391402"/>
          </a:xfrm>
          <a:custGeom>
            <a:avLst/>
            <a:gdLst>
              <a:gd name="T0" fmla="*/ 86328 w 968375"/>
              <a:gd name="T1" fmla="*/ 968447 h 1170887"/>
              <a:gd name="T2" fmla="*/ 416627 w 968375"/>
              <a:gd name="T3" fmla="*/ 1114654 h 1170887"/>
              <a:gd name="T4" fmla="*/ 743172 w 968375"/>
              <a:gd name="T5" fmla="*/ 975945 h 1170887"/>
              <a:gd name="T6" fmla="*/ 791966 w 968375"/>
              <a:gd name="T7" fmla="*/ 998438 h 1170887"/>
              <a:gd name="T8" fmla="*/ 416627 w 968375"/>
              <a:gd name="T9" fmla="*/ 1170887 h 1170887"/>
              <a:gd name="T10" fmla="*/ 33780 w 968375"/>
              <a:gd name="T11" fmla="*/ 990941 h 1170887"/>
              <a:gd name="T12" fmla="*/ 86328 w 968375"/>
              <a:gd name="T13" fmla="*/ 968447 h 1170887"/>
              <a:gd name="T14" fmla="*/ 870787 w 968375"/>
              <a:gd name="T15" fmla="*/ 619801 h 1170887"/>
              <a:gd name="T16" fmla="*/ 968375 w 968375"/>
              <a:gd name="T17" fmla="*/ 739765 h 1170887"/>
              <a:gd name="T18" fmla="*/ 844513 w 968375"/>
              <a:gd name="T19" fmla="*/ 863478 h 1170887"/>
              <a:gd name="T20" fmla="*/ 799473 w 968375"/>
              <a:gd name="T21" fmla="*/ 855981 h 1170887"/>
              <a:gd name="T22" fmla="*/ 829500 w 968375"/>
              <a:gd name="T23" fmla="*/ 807245 h 1170887"/>
              <a:gd name="T24" fmla="*/ 844513 w 968375"/>
              <a:gd name="T25" fmla="*/ 810994 h 1170887"/>
              <a:gd name="T26" fmla="*/ 912074 w 968375"/>
              <a:gd name="T27" fmla="*/ 739765 h 1170887"/>
              <a:gd name="T28" fmla="*/ 867034 w 968375"/>
              <a:gd name="T29" fmla="*/ 676034 h 1170887"/>
              <a:gd name="T30" fmla="*/ 870787 w 968375"/>
              <a:gd name="T31" fmla="*/ 619801 h 1170887"/>
              <a:gd name="T32" fmla="*/ 821993 w 968375"/>
              <a:gd name="T33" fmla="*/ 537325 h 1170887"/>
              <a:gd name="T34" fmla="*/ 829500 w 968375"/>
              <a:gd name="T35" fmla="*/ 612303 h 1170887"/>
              <a:gd name="T36" fmla="*/ 416627 w 968375"/>
              <a:gd name="T37" fmla="*/ 1024681 h 1170887"/>
              <a:gd name="T38" fmla="*/ 0 w 968375"/>
              <a:gd name="T39" fmla="*/ 612303 h 1170887"/>
              <a:gd name="T40" fmla="*/ 7507 w 968375"/>
              <a:gd name="T41" fmla="*/ 544823 h 1170887"/>
              <a:gd name="T42" fmla="*/ 416627 w 968375"/>
              <a:gd name="T43" fmla="*/ 758510 h 1170887"/>
              <a:gd name="T44" fmla="*/ 821993 w 968375"/>
              <a:gd name="T45" fmla="*/ 544823 h 1170887"/>
              <a:gd name="T46" fmla="*/ 821993 w 968375"/>
              <a:gd name="T47" fmla="*/ 537325 h 1170887"/>
              <a:gd name="T48" fmla="*/ 416627 w 968375"/>
              <a:gd name="T49" fmla="*/ 372374 h 1170887"/>
              <a:gd name="T50" fmla="*/ 776952 w 968375"/>
              <a:gd name="T51" fmla="*/ 544823 h 1170887"/>
              <a:gd name="T52" fmla="*/ 773199 w 968375"/>
              <a:gd name="T53" fmla="*/ 571065 h 1170887"/>
              <a:gd name="T54" fmla="*/ 416627 w 968375"/>
              <a:gd name="T55" fmla="*/ 451101 h 1170887"/>
              <a:gd name="T56" fmla="*/ 56301 w 968375"/>
              <a:gd name="T57" fmla="*/ 571065 h 1170887"/>
              <a:gd name="T58" fmla="*/ 52547 w 968375"/>
              <a:gd name="T59" fmla="*/ 544823 h 1170887"/>
              <a:gd name="T60" fmla="*/ 416627 w 968375"/>
              <a:gd name="T61" fmla="*/ 372374 h 1170887"/>
              <a:gd name="T62" fmla="*/ 543902 w 968375"/>
              <a:gd name="T63" fmla="*/ 62096 h 1170887"/>
              <a:gd name="T64" fmla="*/ 554238 w 968375"/>
              <a:gd name="T65" fmla="*/ 372576 h 1170887"/>
              <a:gd name="T66" fmla="*/ 543902 w 968375"/>
              <a:gd name="T67" fmla="*/ 62096 h 1170887"/>
              <a:gd name="T68" fmla="*/ 275155 w 968375"/>
              <a:gd name="T69" fmla="*/ 41398 h 1170887"/>
              <a:gd name="T70" fmla="*/ 285491 w 968375"/>
              <a:gd name="T71" fmla="*/ 351878 h 1170887"/>
              <a:gd name="T72" fmla="*/ 275155 w 968375"/>
              <a:gd name="T73" fmla="*/ 41398 h 1170887"/>
              <a:gd name="T74" fmla="*/ 409528 w 968375"/>
              <a:gd name="T75" fmla="*/ 0 h 1170887"/>
              <a:gd name="T76" fmla="*/ 419865 w 968375"/>
              <a:gd name="T77" fmla="*/ 310480 h 1170887"/>
              <a:gd name="T78" fmla="*/ 409528 w 968375"/>
              <a:gd name="T79" fmla="*/ 0 h 1170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rgbClr val="FF8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4014" y="2834624"/>
            <a:ext cx="4638007" cy="958939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0" y="83126"/>
            <a:ext cx="12192000" cy="67748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329706" y="1055077"/>
            <a:ext cx="1024094" cy="512188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1055077"/>
            <a:ext cx="9411119" cy="512188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8783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092203"/>
            <a:ext cx="10515600" cy="67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gradFill>
            <a:gsLst>
              <a:gs pos="100000">
                <a:schemeClr val="accent2">
                  <a:lumMod val="75000"/>
                </a:schemeClr>
              </a:gs>
              <a:gs pos="60000">
                <a:schemeClr val="accent1"/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n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65.xml"/><Relationship Id="rId5" Type="http://schemas.openxmlformats.org/officeDocument/2006/relationships/image" Target="../media/image11.jpe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67.xml"/><Relationship Id="rId2" Type="http://schemas.openxmlformats.org/officeDocument/2006/relationships/image" Target="../media/image12.jpeg"/><Relationship Id="rId1" Type="http://schemas.openxmlformats.org/officeDocument/2006/relationships/tags" Target="../tags/tag6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68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cn.vuejs.org/" TargetMode="External"/><Relationship Id="rId31" Type="http://schemas.openxmlformats.org/officeDocument/2006/relationships/notesSlide" Target="../notesSlides/notesSlide13.xml"/><Relationship Id="rId30" Type="http://schemas.openxmlformats.org/officeDocument/2006/relationships/slideLayout" Target="../slideLayouts/slideLayout5.xml"/><Relationship Id="rId3" Type="http://schemas.openxmlformats.org/officeDocument/2006/relationships/image" Target="../media/image15.png"/><Relationship Id="rId29" Type="http://schemas.openxmlformats.org/officeDocument/2006/relationships/tags" Target="../tags/tag89.xml"/><Relationship Id="rId28" Type="http://schemas.openxmlformats.org/officeDocument/2006/relationships/tags" Target="../tags/tag88.xml"/><Relationship Id="rId27" Type="http://schemas.openxmlformats.org/officeDocument/2006/relationships/tags" Target="../tags/tag87.xml"/><Relationship Id="rId26" Type="http://schemas.openxmlformats.org/officeDocument/2006/relationships/tags" Target="../tags/tag86.xml"/><Relationship Id="rId25" Type="http://schemas.openxmlformats.org/officeDocument/2006/relationships/image" Target="../media/image20.png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image" Target="../media/image14.png"/><Relationship Id="rId19" Type="http://schemas.openxmlformats.org/officeDocument/2006/relationships/tags" Target="../tags/tag80.xml"/><Relationship Id="rId18" Type="http://schemas.openxmlformats.org/officeDocument/2006/relationships/image" Target="../media/image19.png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image" Target="../media/image18.png"/><Relationship Id="rId10" Type="http://schemas.openxmlformats.org/officeDocument/2006/relationships/tags" Target="../tags/tag73.xml"/><Relationship Id="rId1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3" Type="http://schemas.openxmlformats.org/officeDocument/2006/relationships/notesSlide" Target="../notesSlides/notesSlide14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120.xml"/><Relationship Id="rId30" Type="http://schemas.openxmlformats.org/officeDocument/2006/relationships/tags" Target="../tags/tag119.xml"/><Relationship Id="rId3" Type="http://schemas.openxmlformats.org/officeDocument/2006/relationships/tags" Target="../tags/tag92.xml"/><Relationship Id="rId29" Type="http://schemas.openxmlformats.org/officeDocument/2006/relationships/tags" Target="../tags/tag118.xml"/><Relationship Id="rId28" Type="http://schemas.openxmlformats.org/officeDocument/2006/relationships/tags" Target="../tags/tag117.xml"/><Relationship Id="rId27" Type="http://schemas.openxmlformats.org/officeDocument/2006/relationships/tags" Target="../tags/tag116.xml"/><Relationship Id="rId26" Type="http://schemas.openxmlformats.org/officeDocument/2006/relationships/tags" Target="../tags/tag115.xml"/><Relationship Id="rId25" Type="http://schemas.openxmlformats.org/officeDocument/2006/relationships/tags" Target="../tags/tag114.xml"/><Relationship Id="rId24" Type="http://schemas.openxmlformats.org/officeDocument/2006/relationships/tags" Target="../tags/tag113.xml"/><Relationship Id="rId23" Type="http://schemas.openxmlformats.org/officeDocument/2006/relationships/tags" Target="../tags/tag112.xml"/><Relationship Id="rId22" Type="http://schemas.openxmlformats.org/officeDocument/2006/relationships/tags" Target="../tags/tag111.xml"/><Relationship Id="rId21" Type="http://schemas.openxmlformats.org/officeDocument/2006/relationships/tags" Target="../tags/tag110.xml"/><Relationship Id="rId20" Type="http://schemas.openxmlformats.org/officeDocument/2006/relationships/tags" Target="../tags/tag109.xml"/><Relationship Id="rId2" Type="http://schemas.openxmlformats.org/officeDocument/2006/relationships/tags" Target="../tags/tag91.xml"/><Relationship Id="rId19" Type="http://schemas.openxmlformats.org/officeDocument/2006/relationships/tags" Target="../tags/tag108.xml"/><Relationship Id="rId18" Type="http://schemas.openxmlformats.org/officeDocument/2006/relationships/tags" Target="../tags/tag107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26.xml"/><Relationship Id="rId4" Type="http://schemas.openxmlformats.org/officeDocument/2006/relationships/image" Target="../media/image21.png"/><Relationship Id="rId3" Type="http://schemas.openxmlformats.org/officeDocument/2006/relationships/hyperlink" Target="https://github.com/vuejs/vue-cli#official-templates" TargetMode="Externa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29.xml"/><Relationship Id="rId3" Type="http://schemas.openxmlformats.org/officeDocument/2006/relationships/image" Target="../media/image22.jpeg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32.xml"/><Relationship Id="rId3" Type="http://schemas.openxmlformats.org/officeDocument/2006/relationships/image" Target="../media/image23.jpeg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9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38.xml"/><Relationship Id="rId4" Type="http://schemas.openxmlformats.org/officeDocument/2006/relationships/image" Target="../media/image24.png"/><Relationship Id="rId3" Type="http://schemas.openxmlformats.org/officeDocument/2006/relationships/hyperlink" Target="https://www.npmjs.com/" TargetMode="Externa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41.xml"/><Relationship Id="rId3" Type="http://schemas.openxmlformats.org/officeDocument/2006/relationships/image" Target="../media/image25.jpeg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44.xml"/><Relationship Id="rId4" Type="http://schemas.openxmlformats.org/officeDocument/2006/relationships/image" Target="../media/image26.png"/><Relationship Id="rId3" Type="http://schemas.openxmlformats.org/officeDocument/2006/relationships/hyperlink" Target="https://npm.taobao.org/" TargetMode="Externa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50.xml"/><Relationship Id="rId3" Type="http://schemas.openxmlformats.org/officeDocument/2006/relationships/image" Target="../media/image27.png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156.xml"/><Relationship Id="rId6" Type="http://schemas.openxmlformats.org/officeDocument/2006/relationships/image" Target="../media/image28.png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image" Target="../media/image31.png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tags" Target="../tags/tag158.xml"/><Relationship Id="rId11" Type="http://schemas.openxmlformats.org/officeDocument/2006/relationships/notesSlide" Target="../notesSlides/notesSlide26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157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65.xml"/><Relationship Id="rId3" Type="http://schemas.openxmlformats.org/officeDocument/2006/relationships/image" Target="../media/image32.png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68.xml"/><Relationship Id="rId3" Type="http://schemas.openxmlformats.org/officeDocument/2006/relationships/image" Target="../media/image33.png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13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GIF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77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7.xml"/><Relationship Id="rId7" Type="http://schemas.openxmlformats.org/officeDocument/2006/relationships/image" Target="../media/image8.png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3.v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0" Type="http://schemas.openxmlformats.org/officeDocument/2006/relationships/notesSlide" Target="../notesSlides/notesSlide6.xml"/><Relationship Id="rId3" Type="http://schemas.openxmlformats.org/officeDocument/2006/relationships/tags" Target="../tags/tag26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51.xml"/><Relationship Id="rId27" Type="http://schemas.openxmlformats.org/officeDocument/2006/relationships/tags" Target="../tags/tag50.xml"/><Relationship Id="rId26" Type="http://schemas.openxmlformats.org/officeDocument/2006/relationships/tags" Target="../tags/tag49.xml"/><Relationship Id="rId25" Type="http://schemas.openxmlformats.org/officeDocument/2006/relationships/tags" Target="../tags/tag48.xml"/><Relationship Id="rId24" Type="http://schemas.openxmlformats.org/officeDocument/2006/relationships/tags" Target="../tags/tag47.xml"/><Relationship Id="rId23" Type="http://schemas.openxmlformats.org/officeDocument/2006/relationships/tags" Target="../tags/tag46.xml"/><Relationship Id="rId22" Type="http://schemas.openxmlformats.org/officeDocument/2006/relationships/tags" Target="../tags/tag45.xml"/><Relationship Id="rId21" Type="http://schemas.openxmlformats.org/officeDocument/2006/relationships/tags" Target="../tags/tag44.xml"/><Relationship Id="rId20" Type="http://schemas.openxmlformats.org/officeDocument/2006/relationships/tags" Target="../tags/tag43.xml"/><Relationship Id="rId2" Type="http://schemas.openxmlformats.org/officeDocument/2006/relationships/tags" Target="../tags/tag25.xml"/><Relationship Id="rId19" Type="http://schemas.openxmlformats.org/officeDocument/2006/relationships/tags" Target="../tags/tag42.xml"/><Relationship Id="rId18" Type="http://schemas.openxmlformats.org/officeDocument/2006/relationships/tags" Target="../tags/tag41.xml"/><Relationship Id="rId17" Type="http://schemas.openxmlformats.org/officeDocument/2006/relationships/tags" Target="../tags/tag40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5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60.xml"/><Relationship Id="rId5" Type="http://schemas.openxmlformats.org/officeDocument/2006/relationships/image" Target="../media/image10.jpeg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Vue.js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前后端分离（上）</a:t>
            </a:r>
            <a:endParaRPr lang="zh-CN" altLang="en-US" sz="28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MVP</a:t>
            </a:r>
            <a:endParaRPr lang="en-US" altLang="zh-CN" dirty="0"/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5889470" y="1890173"/>
            <a:ext cx="654050" cy="748846"/>
            <a:chOff x="922338" y="1619704"/>
            <a:chExt cx="654050" cy="748846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922338" y="1930400"/>
              <a:ext cx="438150" cy="438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4"/>
              </p:custDataLst>
            </p:nvPr>
          </p:nvSpPr>
          <p:spPr>
            <a:xfrm>
              <a:off x="1360488" y="1619704"/>
              <a:ext cx="215900" cy="2159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 descr="C:\Users\Administrator\Desktop\work\node\vue-guide\MV2.jpgMV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45920" y="1890713"/>
            <a:ext cx="8899525" cy="40843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483873"/>
            <a:ext cx="10515600" cy="674688"/>
          </a:xfrm>
        </p:spPr>
        <p:txBody>
          <a:bodyPr/>
          <a:lstStyle/>
          <a:p>
            <a:r>
              <a:rPr lang="en-US" altLang="zh-CN" dirty="0"/>
              <a:t>MVVM</a:t>
            </a:r>
            <a:endParaRPr lang="en-US" altLang="zh-CN" dirty="0"/>
          </a:p>
        </p:txBody>
      </p:sp>
      <p:pic>
        <p:nvPicPr>
          <p:cNvPr id="5" name="图片 4" descr="MV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10" y="1158240"/>
            <a:ext cx="9542780" cy="5561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1918otl1zn4ngge0ngye.png.thum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0" y="2414270"/>
            <a:ext cx="5295265" cy="2028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>
            <p:custDataLst>
              <p:tags r:id="rId1"/>
            </p:custDataLst>
          </p:nvPr>
        </p:nvSpPr>
        <p:spPr>
          <a:xfrm>
            <a:off x="4677591" y="399833"/>
            <a:ext cx="6922716" cy="833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dirty="0">
                <a:latin typeface="+mj-lt"/>
                <a:ea typeface="+mj-ea"/>
              </a:rPr>
              <a:t>为什么是</a:t>
            </a:r>
            <a:r>
              <a:rPr lang="en-US" altLang="zh-CN" sz="3600" dirty="0">
                <a:latin typeface="+mj-lt"/>
                <a:ea typeface="+mj-ea"/>
              </a:rPr>
              <a:t>Vue.js ?</a:t>
            </a:r>
            <a:endParaRPr lang="en-US" altLang="zh-CN" sz="3600" dirty="0">
              <a:latin typeface="+mj-lt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5710" y="1252220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angular 1.x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259205" y="169164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vuejs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1776095"/>
            <a:ext cx="3828415" cy="2857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915" y="1293495"/>
            <a:ext cx="3895090" cy="285750"/>
          </a:xfrm>
          <a:prstGeom prst="rect">
            <a:avLst/>
          </a:prstGeom>
        </p:spPr>
      </p:pic>
      <p:pic>
        <p:nvPicPr>
          <p:cNvPr id="19" name="图片 18" descr="logo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220" y="1776095"/>
            <a:ext cx="316865" cy="316865"/>
          </a:xfrm>
          <a:prstGeom prst="rect">
            <a:avLst/>
          </a:prstGeom>
        </p:spPr>
      </p:pic>
      <p:pic>
        <p:nvPicPr>
          <p:cNvPr id="20" name="图片 19" descr="angula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220" y="1285875"/>
            <a:ext cx="304800" cy="304800"/>
          </a:xfrm>
          <a:prstGeom prst="rect">
            <a:avLst/>
          </a:prstGeom>
        </p:spPr>
      </p:pic>
      <p:sp>
        <p:nvSpPr>
          <p:cNvPr id="21" name="矩形 1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6000" y="2447749"/>
            <a:ext cx="10080000" cy="22225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2000">
                <a:srgbClr val="F2F2F2"/>
              </a:gs>
              <a:gs pos="49628">
                <a:srgbClr val="A2A4A6"/>
              </a:gs>
              <a:gs pos="100000">
                <a:srgbClr val="F2F2F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22" name="组合 21"/>
          <p:cNvGrpSpPr/>
          <p:nvPr>
            <p:custDataLst>
              <p:tags r:id="rId8"/>
            </p:custDataLst>
          </p:nvPr>
        </p:nvGrpSpPr>
        <p:grpSpPr>
          <a:xfrm>
            <a:off x="2755699" y="2447749"/>
            <a:ext cx="1257300" cy="3709987"/>
            <a:chOff x="5467350" y="2198729"/>
            <a:chExt cx="1257300" cy="3709987"/>
          </a:xfrm>
        </p:grpSpPr>
        <p:grpSp>
          <p:nvGrpSpPr>
            <p:cNvPr id="23" name="组合 5"/>
            <p:cNvGrpSpPr/>
            <p:nvPr>
              <p:custDataLst>
                <p:tags r:id="rId9"/>
              </p:custDataLst>
            </p:nvPr>
          </p:nvGrpSpPr>
          <p:grpSpPr bwMode="auto">
            <a:xfrm>
              <a:off x="5467350" y="2198729"/>
              <a:ext cx="1257300" cy="3706812"/>
              <a:chOff x="0" y="0"/>
              <a:chExt cx="1257002" cy="3706830"/>
            </a:xfrm>
          </p:grpSpPr>
          <p:pic>
            <p:nvPicPr>
              <p:cNvPr id="3" name="任意多边形 23"/>
              <p:cNvPicPr>
                <a:picLocks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283" y="1074869"/>
                <a:ext cx="1310329" cy="2657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椭圆 39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82475" y="1238256"/>
                <a:ext cx="99988" cy="100012"/>
              </a:xfrm>
              <a:prstGeom prst="ellipse">
                <a:avLst/>
              </a:prstGeom>
              <a:solidFill>
                <a:srgbClr val="FFFFFF"/>
              </a:solidFill>
              <a:ln w="25400" cmpd="sng">
                <a:solidFill>
                  <a:srgbClr val="5F5F5F"/>
                </a:solidFill>
                <a:round/>
              </a:ln>
            </p:spPr>
            <p:txBody>
              <a:bodyPr lIns="68580" tIns="34290" rIns="68580" bIns="34290" anchor="ctr">
                <a:normAutofit fontScale="25000" lnSpcReduction="20000"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 sz="120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27" name="直接连接符 40"/>
              <p:cNvCxnSpPr>
                <a:cxnSpLocks noChangeShapeType="1"/>
                <a:endCxn id="4" idx="0"/>
              </p:cNvCxnSpPr>
              <p:nvPr>
                <p:custDataLst>
                  <p:tags r:id="rId13"/>
                </p:custDataLst>
              </p:nvPr>
            </p:nvCxnSpPr>
            <p:spPr bwMode="auto">
              <a:xfrm>
                <a:off x="628501" y="0"/>
                <a:ext cx="4152" cy="1237872"/>
              </a:xfrm>
              <a:prstGeom prst="line">
                <a:avLst/>
              </a:prstGeom>
              <a:noFill/>
              <a:ln w="28575" cmpd="sng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" name="矩形 1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476875" y="4041816"/>
              <a:ext cx="1238250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sym typeface="+mn-ea"/>
                </a:rPr>
                <a:t>简单而灵活的界面交互库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  <a:p>
              <a:pPr algn="ctr" eaLnBrk="1" hangingPunct="1">
                <a:lnSpc>
                  <a:spcPct val="130000"/>
                </a:lnSpc>
              </a:pP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5"/>
            </p:custDataLst>
          </p:nvPr>
        </p:nvGrpSpPr>
        <p:grpSpPr>
          <a:xfrm>
            <a:off x="5467350" y="2469974"/>
            <a:ext cx="1257300" cy="3205161"/>
            <a:chOff x="5467350" y="2378246"/>
            <a:chExt cx="1257300" cy="3205161"/>
          </a:xfrm>
        </p:grpSpPr>
        <p:grpSp>
          <p:nvGrpSpPr>
            <p:cNvPr id="29" name="组合 3"/>
            <p:cNvGrpSpPr/>
            <p:nvPr>
              <p:custDataLst>
                <p:tags r:id="rId16"/>
              </p:custDataLst>
            </p:nvPr>
          </p:nvGrpSpPr>
          <p:grpSpPr bwMode="auto">
            <a:xfrm>
              <a:off x="5467350" y="2378246"/>
              <a:ext cx="1257300" cy="3190875"/>
              <a:chOff x="0" y="0"/>
              <a:chExt cx="1257002" cy="3191468"/>
            </a:xfrm>
          </p:grpSpPr>
          <p:pic>
            <p:nvPicPr>
              <p:cNvPr id="31" name="任意多边形 33"/>
              <p:cNvPicPr>
                <a:picLocks noChangeArrowheads="1"/>
              </p:cNvPicPr>
              <p:nvPr>
                <p:custDataLst>
                  <p:tags r:id="rId17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5585" y="562905"/>
                <a:ext cx="1310329" cy="2658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椭圆 35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582474" y="722446"/>
                <a:ext cx="99989" cy="100032"/>
              </a:xfrm>
              <a:prstGeom prst="ellipse">
                <a:avLst/>
              </a:prstGeom>
              <a:solidFill>
                <a:srgbClr val="FFFFFF"/>
              </a:solidFill>
              <a:ln w="25400" cmpd="sng">
                <a:solidFill>
                  <a:srgbClr val="5F5F5F"/>
                </a:solidFill>
                <a:round/>
              </a:ln>
            </p:spPr>
            <p:txBody>
              <a:bodyPr lIns="68580" tIns="34290" rIns="68580" bIns="34290" anchor="ctr">
                <a:normAutofit fontScale="25000" lnSpcReduction="20000"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 sz="120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33" name="直接连接符 36"/>
              <p:cNvCxnSpPr>
                <a:cxnSpLocks noChangeShapeType="1"/>
                <a:endCxn id="32" idx="0"/>
              </p:cNvCxnSpPr>
              <p:nvPr>
                <p:custDataLst>
                  <p:tags r:id="rId20"/>
                </p:custDataLst>
              </p:nvPr>
            </p:nvCxnSpPr>
            <p:spPr bwMode="auto">
              <a:xfrm>
                <a:off x="628501" y="0"/>
                <a:ext cx="4152" cy="722509"/>
              </a:xfrm>
              <a:prstGeom prst="line">
                <a:avLst/>
              </a:prstGeom>
              <a:noFill/>
              <a:ln w="28575" cmpd="sng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" name="矩形 2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477669" y="3716507"/>
              <a:ext cx="1236662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sym typeface="+mn-ea"/>
                </a:rPr>
                <a:t>更容易上手，易学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22"/>
            </p:custDataLst>
          </p:nvPr>
        </p:nvGrpSpPr>
        <p:grpSpPr>
          <a:xfrm>
            <a:off x="8179001" y="2447749"/>
            <a:ext cx="1257300" cy="4087812"/>
            <a:chOff x="5467350" y="2257249"/>
            <a:chExt cx="1257300" cy="4087812"/>
          </a:xfrm>
        </p:grpSpPr>
        <p:grpSp>
          <p:nvGrpSpPr>
            <p:cNvPr id="35" name="组合 2"/>
            <p:cNvGrpSpPr/>
            <p:nvPr>
              <p:custDataLst>
                <p:tags r:id="rId23"/>
              </p:custDataLst>
            </p:nvPr>
          </p:nvGrpSpPr>
          <p:grpSpPr bwMode="auto">
            <a:xfrm>
              <a:off x="5467350" y="2257249"/>
              <a:ext cx="1257300" cy="4087812"/>
              <a:chOff x="0" y="0"/>
              <a:chExt cx="1257002" cy="4087408"/>
            </a:xfrm>
          </p:grpSpPr>
          <p:pic>
            <p:nvPicPr>
              <p:cNvPr id="37" name="任意多边形 24"/>
              <p:cNvPicPr>
                <a:picLocks noChangeArrowheads="1"/>
              </p:cNvPicPr>
              <p:nvPr>
                <p:custDataLst>
                  <p:tags r:id="rId24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822" y="1458768"/>
                <a:ext cx="1316424" cy="26575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椭圆 43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587236" y="1619090"/>
                <a:ext cx="99989" cy="100002"/>
              </a:xfrm>
              <a:prstGeom prst="ellipse">
                <a:avLst/>
              </a:prstGeom>
              <a:solidFill>
                <a:srgbClr val="FFFFFF"/>
              </a:solidFill>
              <a:ln w="25400" cmpd="sng">
                <a:solidFill>
                  <a:srgbClr val="5F5F5F"/>
                </a:solidFill>
                <a:round/>
              </a:ln>
            </p:spPr>
            <p:txBody>
              <a:bodyPr lIns="68580" tIns="34290" rIns="68580" bIns="34290" anchor="ctr">
                <a:normAutofit fontScale="25000" lnSpcReduction="20000"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 sz="120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39" name="直接连接符 44"/>
              <p:cNvCxnSpPr>
                <a:cxnSpLocks noChangeShapeType="1"/>
              </p:cNvCxnSpPr>
              <p:nvPr>
                <p:custDataLst>
                  <p:tags r:id="rId27"/>
                </p:custDataLst>
              </p:nvPr>
            </p:nvCxnSpPr>
            <p:spPr bwMode="auto">
              <a:xfrm flipH="1">
                <a:off x="630982" y="0"/>
                <a:ext cx="12456" cy="1618450"/>
              </a:xfrm>
              <a:prstGeom prst="line">
                <a:avLst/>
              </a:prstGeom>
              <a:noFill/>
              <a:ln w="28575" cmpd="sng">
                <a:solidFill>
                  <a:srgbClr val="FC849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" name="矩形 27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477669" y="4454349"/>
              <a:ext cx="1236663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fontScale="8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sym typeface="+mn-ea"/>
                </a:rPr>
                <a:t>20kbmin+gzip 运行大小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sym typeface="+mn-ea"/>
                </a:rPr>
                <a:t>超快虚拟DOM 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sym typeface="+mn-ea"/>
                </a:rPr>
                <a:t>最省心的优化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  <a:p>
              <a:pPr algn="ctr" eaLnBrk="1" hangingPunct="1">
                <a:lnSpc>
                  <a:spcPct val="130000"/>
                </a:lnSpc>
              </a:pP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2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4023612" y="1605414"/>
            <a:ext cx="3868737" cy="487363"/>
            <a:chOff x="1655763" y="1838325"/>
            <a:chExt cx="3868737" cy="487363"/>
          </a:xfrm>
        </p:grpSpPr>
        <p:sp>
          <p:nvSpPr>
            <p:cNvPr id="14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98625" y="1874838"/>
              <a:ext cx="376238" cy="377825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55763" y="2157413"/>
              <a:ext cx="168275" cy="168275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4"/>
              </p:custDataLst>
            </p:nvPr>
          </p:nvSpPr>
          <p:spPr>
            <a:xfrm>
              <a:off x="2274888" y="1838325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命令行工具（vue-cl</a:t>
              </a:r>
              <a:r>
                <a:rPr 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ea"/>
                  <a:ea typeface="+mj-ea"/>
                  <a:cs typeface="+mj-cs"/>
                  <a:sym typeface="+mn-ea"/>
                </a:rPr>
                <a:t>i</a:t>
              </a: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ea"/>
                  <a:ea typeface="+mj-ea"/>
                  <a:cs typeface="+mj-cs"/>
                  <a:sym typeface="+mn-ea"/>
                </a:rPr>
                <a:t>）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ea"/>
                <a:ea typeface="+mj-ea"/>
                <a:cs typeface="+mj-cs"/>
                <a:sym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4023612" y="2291154"/>
            <a:ext cx="3868737" cy="488950"/>
            <a:chOff x="1655763" y="2402840"/>
            <a:chExt cx="3868737" cy="488950"/>
          </a:xfrm>
        </p:grpSpPr>
        <p:sp>
          <p:nvSpPr>
            <p:cNvPr id="40" name="Oval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698625" y="2440940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55763" y="2721928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8"/>
              </p:custDataLst>
            </p:nvPr>
          </p:nvSpPr>
          <p:spPr>
            <a:xfrm>
              <a:off x="2274888" y="2402840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</a:rPr>
                <a:t>基本语法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4023612" y="3010866"/>
            <a:ext cx="3868737" cy="488950"/>
            <a:chOff x="1655763" y="3096895"/>
            <a:chExt cx="3868737" cy="488950"/>
          </a:xfrm>
        </p:grpSpPr>
        <p:sp>
          <p:nvSpPr>
            <p:cNvPr id="45" name="Oval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698625" y="3134995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55763" y="3415983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12"/>
              </p:custDataLst>
            </p:nvPr>
          </p:nvSpPr>
          <p:spPr>
            <a:xfrm>
              <a:off x="2274888" y="3096895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</a:rPr>
                <a:t>Vue生命周期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3"/>
            </p:custDataLst>
          </p:nvPr>
        </p:nvGrpSpPr>
        <p:grpSpPr>
          <a:xfrm>
            <a:off x="4023612" y="3742008"/>
            <a:ext cx="3868737" cy="496570"/>
            <a:chOff x="1655763" y="3691890"/>
            <a:chExt cx="3868737" cy="496570"/>
          </a:xfrm>
        </p:grpSpPr>
        <p:sp>
          <p:nvSpPr>
            <p:cNvPr id="50" name="Oval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698625" y="3729990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655763" y="4018598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16"/>
              </p:custDataLst>
            </p:nvPr>
          </p:nvSpPr>
          <p:spPr>
            <a:xfrm>
              <a:off x="2274888" y="3691890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</a:rPr>
                <a:t>组件（Component）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17"/>
            </p:custDataLst>
          </p:nvPr>
        </p:nvGrpSpPr>
        <p:grpSpPr>
          <a:xfrm>
            <a:off x="4023612" y="4513790"/>
            <a:ext cx="3868737" cy="488950"/>
            <a:chOff x="1655763" y="4347845"/>
            <a:chExt cx="3868737" cy="488950"/>
          </a:xfrm>
        </p:grpSpPr>
        <p:sp>
          <p:nvSpPr>
            <p:cNvPr id="55" name="Oval 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698625" y="4385945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5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655763" y="4666933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20"/>
              </p:custDataLst>
            </p:nvPr>
          </p:nvSpPr>
          <p:spPr>
            <a:xfrm>
              <a:off x="2274888" y="4347845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</a:rPr>
                <a:t>路由（</a:t>
              </a:r>
              <a:r>
                <a:rPr lang="en-US" altLang="zh-CN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</a:rPr>
                <a:t>vue-router</a:t>
              </a: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</a:rPr>
                <a:t>）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21"/>
            </p:custDataLst>
          </p:nvPr>
        </p:nvGrpSpPr>
        <p:grpSpPr>
          <a:xfrm>
            <a:off x="4023612" y="5261442"/>
            <a:ext cx="3868737" cy="488950"/>
            <a:chOff x="1655763" y="5262880"/>
            <a:chExt cx="3868737" cy="488950"/>
          </a:xfrm>
        </p:grpSpPr>
        <p:sp>
          <p:nvSpPr>
            <p:cNvPr id="60" name="Oval 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98625" y="5300980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6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Oval 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655763" y="5581968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文本框 58"/>
            <p:cNvSpPr txBox="1"/>
            <p:nvPr>
              <p:custDataLst>
                <p:tags r:id="rId24"/>
              </p:custDataLst>
            </p:nvPr>
          </p:nvSpPr>
          <p:spPr>
            <a:xfrm>
              <a:off x="2274888" y="5262880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异步插件（axios）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77" name="Oval 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9182459" y="782637"/>
            <a:ext cx="1525588" cy="1530350"/>
          </a:xfrm>
          <a:prstGeom prst="ellipse">
            <a:avLst/>
          </a:prstGeom>
          <a:solidFill>
            <a:schemeClr val="accent1">
              <a:alpha val="69000"/>
            </a:scheme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7200" b="1" kern="0">
                <a:solidFill>
                  <a:srgbClr val="FFFFFF"/>
                </a:solidFill>
                <a:latin typeface="+mn-lt"/>
                <a:ea typeface="+mn-ea"/>
              </a:rPr>
              <a:t>目</a:t>
            </a:r>
            <a:endParaRPr lang="zh-CN" altLang="zh-CN" sz="7200" b="1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8" name="Oval 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0244497" y="1924051"/>
            <a:ext cx="927100" cy="928687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ker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录</a:t>
            </a:r>
            <a:endParaRPr lang="zh-CN" altLang="zh-CN" sz="4400" kern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27"/>
            </p:custDataLst>
          </p:nvPr>
        </p:nvSpPr>
        <p:spPr>
          <a:xfrm>
            <a:off x="9577748" y="2389187"/>
            <a:ext cx="611187" cy="2744788"/>
          </a:xfrm>
          <a:prstGeom prst="rect">
            <a:avLst/>
          </a:prstGeom>
          <a:noFill/>
        </p:spPr>
        <p:txBody>
          <a:bodyPr vert="eaVert"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3600" smtClean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Oval 6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086794" y="6051382"/>
            <a:ext cx="376238" cy="376238"/>
          </a:xfrm>
          <a:prstGeom prst="ellipse">
            <a:avLst/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b="1" kern="0">
                <a:solidFill>
                  <a:srgbClr val="FFFFFF"/>
                </a:solidFill>
                <a:latin typeface="+mn-lt"/>
                <a:ea typeface="+mn-ea"/>
              </a:rPr>
              <a:t>7</a:t>
            </a:r>
            <a:endParaRPr lang="en-US" b="1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Oval 7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043932" y="6332370"/>
            <a:ext cx="168275" cy="169862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000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30"/>
            </p:custDataLst>
          </p:nvPr>
        </p:nvSpPr>
        <p:spPr>
          <a:xfrm>
            <a:off x="4663057" y="6013282"/>
            <a:ext cx="3249612" cy="439738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UI</a:t>
            </a:r>
            <a:r>
              <a: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组件（</a:t>
            </a:r>
            <a:r>
              <a:rPr lang="en-US" altLang="zh-CN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iview</a:t>
            </a:r>
            <a:r>
              <a: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）</a:t>
            </a:r>
            <a:endParaRPr lang="zh-CN" altLang="en-US" sz="22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</p:txBody>
      </p:sp>
    </p:spTree>
    <p:custDataLst>
      <p:tags r:id="rId3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命令行工具（vue-cl</a:t>
            </a:r>
            <a:r>
              <a:rPr lang="en-US" dirty="0">
                <a:latin typeface="+mj-ea"/>
                <a:sym typeface="+mn-ea"/>
              </a:rPr>
              <a:t>i</a:t>
            </a:r>
            <a:r>
              <a:rPr lang="zh-CN" altLang="en-US" dirty="0">
                <a:latin typeface="+mj-ea"/>
                <a:sym typeface="+mn-ea"/>
              </a:rPr>
              <a:t>）</a:t>
            </a:r>
            <a:endParaRPr lang="zh-CN" altLang="en-US" dirty="0">
              <a:latin typeface="+mj-ea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一个官方命令行工具，用于</a:t>
            </a:r>
            <a:r>
              <a:rPr lang="zh-CN" altLang="en-US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快速搭建大型单页应用</a:t>
            </a:r>
            <a:r>
              <a:rPr lang="zh-CN" altLang="en-US" dirty="0"/>
              <a:t>。</a:t>
            </a:r>
            <a:endParaRPr 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88465" y="1215390"/>
            <a:ext cx="8969375" cy="48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333333"/>
                </a:solidFill>
                <a:latin typeface="+mn-lt"/>
                <a:ea typeface="+mn-ea"/>
              </a:rPr>
              <a:t>安装</a:t>
            </a:r>
            <a:endParaRPr lang="zh-CN" altLang="en-US" b="1" dirty="0">
              <a:solidFill>
                <a:srgbClr val="333333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    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install -g vue-cli</a:t>
            </a:r>
            <a:endParaRPr lang="zh-CN" sz="1800" dirty="0">
              <a:solidFill>
                <a:srgbClr val="333333"/>
              </a:solidFill>
              <a:latin typeface="+mn-lt"/>
              <a:ea typeface="+mn-ea"/>
              <a:sym typeface="+mn-ea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333333"/>
                </a:solidFill>
                <a:latin typeface="+mn-lt"/>
                <a:ea typeface="+mn-ea"/>
                <a:cs typeface="+mj-cs"/>
              </a:rPr>
              <a:t>使用</a:t>
            </a:r>
            <a:endParaRPr lang="zh-CN" altLang="en-US" b="1" dirty="0">
              <a:solidFill>
                <a:srgbClr val="333333"/>
              </a:solidFill>
              <a:latin typeface="+mn-lt"/>
              <a:ea typeface="+mn-ea"/>
              <a:cs typeface="+mj-cs"/>
            </a:endParaRPr>
          </a:p>
          <a:p>
            <a:pPr indent="0"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   vue init &lt;template-name&gt; &lt;project-name&gt;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indent="0"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  <a:buNone/>
            </a:pP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indent="0"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  <a:buNone/>
            </a:pP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46870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sym typeface="+mn-ea"/>
              </a:rPr>
              <a:t>V</a:t>
            </a:r>
            <a:r>
              <a:rPr lang="zh-CN" altLang="en-US" sz="3600" dirty="0">
                <a:sym typeface="+mn-ea"/>
              </a:rPr>
              <a:t>ue-cl</a:t>
            </a:r>
            <a:r>
              <a:rPr lang="en-US" sz="3600" dirty="0">
                <a:latin typeface="+mj-ea"/>
                <a:sym typeface="+mn-ea"/>
              </a:rPr>
              <a:t>i</a:t>
            </a:r>
            <a:endParaRPr lang="zh-CN" altLang="en-US" sz="3600" dirty="0">
              <a:latin typeface="+mj-lt"/>
              <a:ea typeface="+mj-ea"/>
            </a:endParaRPr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980" y="3376295"/>
            <a:ext cx="7571740" cy="26187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1985" y="1158240"/>
            <a:ext cx="2639695" cy="483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altLang="en-US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vue init webpack</a:t>
            </a:r>
            <a:endParaRPr lang="zh-CN" altLang="en-US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endParaRPr lang="zh-CN" altLang="en-US" b="1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333333"/>
                </a:solidFill>
                <a:latin typeface="+mn-lt"/>
                <a:ea typeface="+mn-ea"/>
              </a:rPr>
              <a:t>其它命令：</a:t>
            </a:r>
            <a:endParaRPr lang="zh-CN" altLang="en-US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vue init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vue list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vue build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vue help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vue --version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41155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latin typeface="+mj-lt"/>
                <a:ea typeface="+mj-ea"/>
              </a:rPr>
              <a:t>Vue-cli</a:t>
            </a:r>
            <a:endParaRPr lang="en-US" altLang="zh-CN" sz="3600" dirty="0">
              <a:latin typeface="+mj-lt"/>
              <a:ea typeface="+mj-ea"/>
            </a:endParaRPr>
          </a:p>
        </p:txBody>
      </p:sp>
      <p:pic>
        <p:nvPicPr>
          <p:cNvPr id="5" name="图片 4" descr="vue-cli-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680" y="1324610"/>
            <a:ext cx="8609330" cy="5152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22345" y="1486535"/>
            <a:ext cx="7712075" cy="460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333333"/>
                </a:solidFill>
                <a:latin typeface="+mn-lt"/>
                <a:ea typeface="+mn-ea"/>
                <a:cs typeface="+mj-cs"/>
              </a:rPr>
              <a:t>目录结构</a:t>
            </a:r>
            <a:endParaRPr lang="zh-CN" altLang="en-US" b="1" dirty="0">
              <a:solidFill>
                <a:srgbClr val="333333"/>
              </a:solidFill>
              <a:latin typeface="+mn-lt"/>
              <a:ea typeface="+mn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build -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操作文件，使用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run *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时其实执行的就是这里的文件</a:t>
            </a:r>
            <a:endParaRPr lang="en-US" altLang="zh-CN" sz="18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config - 配置文件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，执行文件需要的配置信息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src - 资源文件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，所有的组件以及所用的图片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static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- 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静态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资源文件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.babelrc -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Babel的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配置文件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，将ES6代码转为ES5代码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.editorconfig -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不同编辑器，在共同开发一个项目时遵循编码规范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.gitignore -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提交到git仓库时，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忽略文件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package.json -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项目根目录；项目所需要的各种模块。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（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npm init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）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README.md -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帮助文件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latin typeface="+mj-lt"/>
                <a:ea typeface="+mj-ea"/>
                <a:sym typeface="+mn-ea"/>
              </a:rPr>
              <a:t>Vue-cli</a:t>
            </a:r>
            <a:endParaRPr lang="zh-CN" altLang="en-US" sz="3600" dirty="0">
              <a:latin typeface="+mj-lt"/>
              <a:ea typeface="+mj-ea"/>
            </a:endParaRPr>
          </a:p>
        </p:txBody>
      </p:sp>
      <p:pic>
        <p:nvPicPr>
          <p:cNvPr id="5" name="图片 4" descr="vue-cl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1545590"/>
            <a:ext cx="1905000" cy="4295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NP</a:t>
            </a:r>
            <a:r>
              <a:rPr lang="en-US" altLang="zh-CN" dirty="0">
                <a:sym typeface="+mn-ea"/>
              </a:rPr>
              <a:t>M</a:t>
            </a:r>
            <a:endParaRPr lang="en-US" altLang="zh-CN" dirty="0">
              <a:latin typeface="+mj-ea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sym typeface="+mn-ea"/>
              </a:rPr>
              <a:t>Node Package Manager，</a:t>
            </a:r>
            <a:r>
              <a:rPr lang="en-US" altLang="zh-CN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sym typeface="+mn-ea"/>
              </a:rPr>
              <a:t>Node</a:t>
            </a:r>
            <a:r>
              <a:rPr lang="zh-CN" altLang="en-US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sym typeface="+mn-ea"/>
              </a:rPr>
              <a:t>包管理器</a:t>
            </a:r>
            <a:endParaRPr lang="zh-CN" altLang="en-US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85248" y="1721922"/>
            <a:ext cx="5048749" cy="439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200000"/>
              </a:lnSpc>
              <a:spcAft>
                <a:spcPts val="600"/>
              </a:spcAft>
              <a:buClrTx/>
              <a:buSzTx/>
              <a:buNone/>
            </a:pPr>
            <a:r>
              <a:rPr lang="en-US" sz="1800">
                <a:solidFill>
                  <a:srgbClr val="333333"/>
                </a:solidFill>
                <a:latin typeface="+mn-lt"/>
                <a:ea typeface="+mn-ea"/>
              </a:rPr>
              <a:t>      传统的MVC架构开发，没有进行前后端分离，前端工程师负责编写HTML，完成前端页面设计，然后给后端工程师员套界面，使用模板技术将前端代码转换成JSP页面，同时内嵌java代码。应用运行期，将全部代码进行打包，部署到同一服务器上，或者进行简单的动静态分离部署。</a:t>
            </a:r>
            <a:endParaRPr lang="en-US" sz="180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600" dirty="0">
                <a:latin typeface="+mj-lt"/>
                <a:ea typeface="+mj-ea"/>
              </a:rPr>
              <a:t>传统开发模式</a:t>
            </a:r>
            <a:endParaRPr lang="zh-CN" altLang="en-US" sz="3600" dirty="0">
              <a:latin typeface="+mj-lt"/>
              <a:ea typeface="+mj-ea"/>
            </a:endParaRPr>
          </a:p>
        </p:txBody>
      </p:sp>
      <p:pic>
        <p:nvPicPr>
          <p:cNvPr id="2" name="图片 1" descr="C:\Users\Administrator\Desktop\work\node\vue-guide\1.jpg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494665" y="1993900"/>
            <a:ext cx="5208270" cy="2870200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6089015" y="3428365"/>
          <a:ext cx="13335" cy="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2700" imgH="12700" progId="Photoshop.Image.18">
                  <p:embed/>
                </p:oleObj>
              </mc:Choice>
              <mc:Fallback>
                <p:oleObj name="" r:id="rId5" imgW="12700" imgH="12700" progId="Photoshop.Image.18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9015" y="3428365"/>
                        <a:ext cx="13335" cy="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254115" y="2927985"/>
            <a:ext cx="47345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86270" y="3514090"/>
            <a:ext cx="403479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270625" y="4058920"/>
            <a:ext cx="424624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96585" y="1461770"/>
            <a:ext cx="5537835" cy="455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en-US" altLang="zh-CN" b="1" dirty="0">
                <a:solidFill>
                  <a:srgbClr val="333333"/>
                </a:solidFill>
                <a:latin typeface="+mn-lt"/>
                <a:ea typeface="+mn-ea"/>
              </a:rPr>
              <a:t>npm</a:t>
            </a:r>
            <a:r>
              <a:rPr lang="zh-CN" altLang="en-US" b="1" dirty="0">
                <a:solidFill>
                  <a:srgbClr val="333333"/>
                </a:solidFill>
                <a:latin typeface="+mn-lt"/>
                <a:ea typeface="+mn-ea"/>
              </a:rPr>
              <a:t>安装</a:t>
            </a:r>
            <a:endParaRPr lang="zh-CN" altLang="en-US" b="1" dirty="0">
              <a:solidFill>
                <a:srgbClr val="333333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    安装 </a:t>
            </a:r>
            <a:r>
              <a:rPr lang="en-US" altLang="zh-CN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( windows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或</a:t>
            </a:r>
            <a:r>
              <a:rPr lang="en-US" altLang="zh-CN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Mac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机，直接下载安装包。安装成功后，在控制台输入：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node -v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，返回版本号，则说明安装成功；安装完 nodejs 就已经有了 npm，通过 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-v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 ，查看</a:t>
            </a:r>
            <a:r>
              <a:rPr lang="en-US" altLang="zh-CN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npm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版本</a:t>
            </a:r>
            <a:r>
              <a:rPr lang="en-US" altLang="zh-CN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+mn-lt"/>
              <a:ea typeface="+mn-ea"/>
              <a:sym typeface="+mn-ea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endParaRPr lang="zh-CN" altLang="en-US" sz="1800" dirty="0">
              <a:solidFill>
                <a:srgbClr val="333333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333333"/>
                </a:solidFill>
                <a:latin typeface="+mn-lt"/>
                <a:ea typeface="+mn-ea"/>
              </a:rPr>
              <a:t>常用命令</a:t>
            </a:r>
            <a:endParaRPr lang="zh-CN" altLang="en-US" b="1" dirty="0">
              <a:solidFill>
                <a:srgbClr val="333333"/>
              </a:solidFill>
              <a:latin typeface="+mn-lt"/>
              <a:ea typeface="+mn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npm init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npm install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npm ru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n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sym typeface="+mn-ea"/>
              </a:rPr>
              <a:t>Node Package Manager</a:t>
            </a:r>
            <a:endParaRPr lang="zh-CN" altLang="en-US" sz="3600" dirty="0">
              <a:latin typeface="+mj-lt"/>
              <a:ea typeface="+mj-ea"/>
            </a:endParaRPr>
          </a:p>
        </p:txBody>
      </p:sp>
      <p:pic>
        <p:nvPicPr>
          <p:cNvPr id="7" name="图片 6" descr="npm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75" y="2272665"/>
            <a:ext cx="3957320" cy="15392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5975" y="4523740"/>
            <a:ext cx="3930015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400"/>
              <a:t>       </a:t>
            </a:r>
            <a:r>
              <a:rPr lang="zh-CN" altLang="en-US" sz="1400"/>
              <a:t>它可以让 javascript 开发者能够更加轻松的共享代码和共用代码片段，并且通过 npm 管理你分享的代码也很方便快捷和简单。</a:t>
            </a:r>
            <a:endParaRPr lang="zh-CN" altLang="en-US" sz="1400"/>
          </a:p>
          <a:p>
            <a:pPr algn="l">
              <a:lnSpc>
                <a:spcPct val="150000"/>
              </a:lnSpc>
            </a:pPr>
            <a:r>
              <a:rPr lang="zh-CN" altLang="en-US" sz="1400"/>
              <a:t>例：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npm install jquery -D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71515" y="1682750"/>
            <a:ext cx="5859145" cy="44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fontScale="9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indent="0" algn="l">
              <a:buNone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init 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用来初始化生成一个新的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package.json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文件。它会向用户提问一系列问题，如果你觉得不用修改默认配置，一路回车就可以了。</a:t>
            </a:r>
            <a:endParaRPr lang="zh-CN" altLang="en-US" sz="16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$ npm init -y</a:t>
            </a:r>
            <a:endParaRPr lang="zh-CN" altLang="en-US" sz="18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install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npm install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-g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vue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(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全局安装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)</a:t>
            </a:r>
            <a:endParaRPr lang="en-US" altLang="zh-CN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npm install vue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-S 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（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安装项目依赖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）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npm install jquery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-D 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（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安装开发依赖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run </a:t>
            </a:r>
            <a:r>
              <a:rPr lang="en-US" altLang="zh-CN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即：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run-script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。scripts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字段用于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指定脚本命令</a:t>
            </a:r>
            <a:r>
              <a:rPr lang="en-US" altLang="zh-CN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)</a:t>
            </a:r>
            <a:endParaRPr lang="en-US" altLang="zh-CN" sz="16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npm run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dev </a:t>
            </a:r>
            <a:endParaRPr lang="en-US" altLang="zh-CN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npm run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build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endParaRPr lang="en-US" altLang="zh-CN" sz="1800" dirty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73760" y="650240"/>
            <a:ext cx="10360660" cy="746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sz="3600" dirty="0">
                <a:latin typeface="+mj-lt"/>
                <a:ea typeface="+mj-ea"/>
              </a:rPr>
              <a:t>npm init &amp;&amp; npm install &amp;&amp; npm run</a:t>
            </a:r>
            <a:endParaRPr lang="en-US" sz="3600" dirty="0">
              <a:latin typeface="+mj-lt"/>
              <a:ea typeface="+mj-ea"/>
            </a:endParaRPr>
          </a:p>
        </p:txBody>
      </p:sp>
      <p:pic>
        <p:nvPicPr>
          <p:cNvPr id="6" name="图片 5" descr="pack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" y="1903095"/>
            <a:ext cx="4114165" cy="42189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97880" y="6189980"/>
            <a:ext cx="40881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"layer": "https://github.com/sentsin/layer.git"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71515" y="1682750"/>
            <a:ext cx="5859145" cy="344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indent="0" algn="l">
              <a:buNone/>
            </a:pPr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这是一个完整 </a:t>
            </a:r>
            <a:r>
              <a:rPr 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npmjs.org </a:t>
            </a:r>
            <a:r>
              <a:rPr 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镜像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，你可以用此代替官方版本(</a:t>
            </a:r>
            <a:r>
              <a:rPr 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只读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)，同步频率目前为 10分钟 一次以保证尽量与官方服务同步。</a:t>
            </a:r>
            <a:endParaRPr lang="zh-CN" altLang="en-US" sz="18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使用说明</a:t>
            </a:r>
            <a:endParaRPr lang="zh-CN" altLang="en-US" sz="18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install -g cnpm --registry=https://registry.npm.taobao.org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/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indent="0" algn="l">
              <a:buNone/>
            </a:pPr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安装模块 （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cnpm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命令行工具代替默认的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npm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indent="0" algn="l">
              <a:buNone/>
            </a:pP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cnpm install [name]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endParaRPr lang="en-US" altLang="zh-CN" sz="1800" dirty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sz="3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sym typeface="+mn-ea"/>
              </a:rPr>
              <a:t>CNPM</a:t>
            </a:r>
            <a:endParaRPr lang="en-US" sz="3600" dirty="0">
              <a:latin typeface="+mj-lt"/>
              <a:ea typeface="+mj-ea"/>
            </a:endParaRPr>
          </a:p>
        </p:txBody>
      </p:sp>
      <p:pic>
        <p:nvPicPr>
          <p:cNvPr id="11" name="图片 10" descr="UQvFKvLLWPPmxTM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458720"/>
            <a:ext cx="4431665" cy="1206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35150" y="3886835"/>
            <a:ext cx="1904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淘宝 NPM 镜像</a:t>
            </a:r>
            <a:endParaRPr lang="zh-CN" altLang="en-US" sz="20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Vue.js</a:t>
            </a:r>
            <a:r>
              <a:rPr lang="zh-CN" altLang="en-US" dirty="0">
                <a:sym typeface="+mn-ea"/>
              </a:rPr>
              <a:t>基本语法</a:t>
            </a:r>
            <a:endParaRPr lang="zh-CN" altLang="en-US" dirty="0">
              <a:latin typeface="+mj-ea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Vue.js（音 /vjuː/）是一套构建用户界面的渐进式框架。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dirty="0">
                <a:latin typeface="+mj-lt"/>
                <a:ea typeface="+mj-ea"/>
                <a:sym typeface="+mn-ea"/>
              </a:rPr>
              <a:t>指令（</a:t>
            </a:r>
            <a:r>
              <a:rPr lang="en-US" altLang="zh-CN" sz="3600" dirty="0">
                <a:latin typeface="+mj-lt"/>
                <a:ea typeface="+mj-ea"/>
                <a:sym typeface="+mn-ea"/>
              </a:rPr>
              <a:t>D</a:t>
            </a:r>
            <a:r>
              <a:rPr lang="zh-CN" altLang="en-US" sz="3600" dirty="0">
                <a:latin typeface="+mj-lt"/>
                <a:ea typeface="+mj-ea"/>
                <a:sym typeface="+mn-ea"/>
              </a:rPr>
              <a:t>irective</a:t>
            </a:r>
            <a:r>
              <a:rPr lang="en-US" altLang="zh-CN" sz="3600" dirty="0">
                <a:latin typeface="+mj-lt"/>
                <a:ea typeface="+mj-ea"/>
                <a:sym typeface="+mn-ea"/>
              </a:rPr>
              <a:t>s</a:t>
            </a:r>
            <a:r>
              <a:rPr lang="zh-CN" altLang="en-US" sz="3600" dirty="0">
                <a:latin typeface="+mj-lt"/>
                <a:ea typeface="+mj-ea"/>
                <a:sym typeface="+mn-ea"/>
              </a:rPr>
              <a:t>）</a:t>
            </a:r>
            <a:endParaRPr lang="zh-CN" altLang="en-US" sz="3600" dirty="0">
              <a:latin typeface="+mj-lt"/>
              <a:ea typeface="+mj-ea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99155" y="1625600"/>
            <a:ext cx="8042275" cy="457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indent="0" algn="l">
              <a:buNone/>
            </a:pPr>
            <a:r>
              <a:rPr lang="zh-CN" altLang="en-US" sz="20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1. 指令？</a:t>
            </a:r>
            <a:endParaRPr lang="zh-CN" altLang="en-US" sz="2000" b="1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   用来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扩展HTML属性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，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是带有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v- 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前缀的特殊属性。当表达式的值改变时，将其产生的连带影响，响应式地作用于 DOM。</a:t>
            </a:r>
            <a:endParaRPr lang="zh-CN" altLang="en-US" sz="1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indent="0" algn="l"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</a:rPr>
              <a:t>&lt;p v-if="seen"&gt;Now you see me&lt;/p&gt;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  <a:p>
            <a:pPr indent="0" algn="l">
              <a:buNone/>
            </a:pPr>
            <a:endParaRPr lang="en-US" altLang="zh-CN" sz="1800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  <a:p>
            <a:pPr indent="0" algn="l">
              <a:buNone/>
            </a:pPr>
            <a:r>
              <a:rPr lang="en-US" altLang="zh-CN" sz="20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</a:rPr>
              <a:t>2. </a:t>
            </a:r>
            <a:r>
              <a:rPr lang="zh-CN" altLang="en-US" sz="20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</a:rPr>
              <a:t>核心指令</a:t>
            </a:r>
            <a:endParaRPr lang="zh-CN" altLang="en-US" sz="20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</a:endParaRPr>
          </a:p>
          <a:p>
            <a:pPr indent="0" algn="l"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</a:rPr>
              <a:t>（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</a:rPr>
              <a:t>略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</a:rPr>
              <a:t>，官方文档：https://cn.vuejs.org/v2/api/）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  <a:p>
            <a:pPr indent="0" algn="l">
              <a:buNone/>
            </a:pP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  <a:p>
            <a:pPr indent="0" algn="l">
              <a:buNone/>
            </a:pPr>
            <a:r>
              <a:rPr lang="en-US" altLang="zh-CN" sz="20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</a:rPr>
              <a:t>3. 自定义指令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</a:rPr>
              <a:t>directive(&lt;directive-name&gt;,function(){  })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  <a:p>
            <a:pPr indent="0" algn="l">
              <a:buNone/>
            </a:pPr>
            <a:endParaRPr lang="en-US" altLang="zh-CN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4. 自定义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键盘信息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Vue.directive('on').keyCodes.Ctrl = 17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65" y="1246505"/>
            <a:ext cx="1495425" cy="51047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模板渲染（</a:t>
            </a:r>
            <a:r>
              <a:rPr sz="2800" dirty="0">
                <a:latin typeface="+mj-lt"/>
                <a:ea typeface="+mj-ea"/>
                <a:sym typeface="+mn-ea"/>
              </a:rPr>
              <a:t>Template </a:t>
            </a:r>
            <a:r>
              <a:rPr lang="en-US" sz="2800" dirty="0">
                <a:latin typeface="+mj-lt"/>
                <a:ea typeface="+mj-ea"/>
                <a:sym typeface="+mn-ea"/>
              </a:rPr>
              <a:t>Render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）</a:t>
            </a:r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02045" y="1625600"/>
            <a:ext cx="5239385" cy="95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纯HTML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&lt;div v-html="rawHtml"&gt;&lt;/div&gt;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4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0190" y="3914140"/>
            <a:ext cx="623887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过滤器</a:t>
            </a:r>
            <a:endParaRPr 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Vue.js 允许你自定义过滤器，可被用作一些常见的文本格式化</a:t>
            </a:r>
            <a:endParaRPr 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algn="l"/>
            <a:r>
              <a:rPr 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Vue.filter( id, [definition] )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8" name="文本框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6615" y="1625600"/>
            <a:ext cx="5344160" cy="85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文本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&lt;span&gt;Message: {{ msg }}&lt;/span&gt;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5430520" y="3227070"/>
            <a:ext cx="5904230" cy="5251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200" dirty="0">
                <a:latin typeface="+mj-lt"/>
                <a:ea typeface="+mj-ea"/>
                <a:sym typeface="+mn-ea"/>
              </a:rPr>
              <a:t>过滤器（</a:t>
            </a:r>
            <a:r>
              <a:rPr sz="3200" dirty="0">
                <a:latin typeface="+mj-lt"/>
                <a:ea typeface="+mj-ea"/>
                <a:sym typeface="+mn-ea"/>
              </a:rPr>
              <a:t>Filters</a:t>
            </a:r>
            <a:r>
              <a:rPr lang="zh-CN" altLang="en-US" sz="3200" dirty="0">
                <a:latin typeface="+mj-lt"/>
                <a:ea typeface="+mj-ea"/>
                <a:sym typeface="+mn-ea"/>
              </a:rPr>
              <a:t>）</a:t>
            </a:r>
            <a:endParaRPr lang="zh-CN" altLang="en-US" sz="3200" dirty="0">
              <a:latin typeface="+mj-lt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rcRect l="4178" r="11039"/>
          <a:stretch>
            <a:fillRect/>
          </a:stretch>
        </p:blipFill>
        <p:spPr>
          <a:xfrm>
            <a:off x="846455" y="3684905"/>
            <a:ext cx="4174490" cy="14954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组件（Components）</a:t>
            </a:r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62425" y="1658620"/>
            <a:ext cx="7262495" cy="73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组件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组件可以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扩展 HTML 元素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，封装可重用的代码。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" y="1542415"/>
            <a:ext cx="3218815" cy="4514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95" y="3677285"/>
            <a:ext cx="3314065" cy="1990725"/>
          </a:xfrm>
          <a:prstGeom prst="rect">
            <a:avLst/>
          </a:prstGeom>
        </p:spPr>
      </p:pic>
      <p:sp>
        <p:nvSpPr>
          <p:cNvPr id="8" name="文本框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2425" y="2487295"/>
            <a:ext cx="7381240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全局组件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   Vue.component(tagName, options)</a:t>
            </a:r>
            <a:endParaRPr 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注：自定义标签名，Vue不强制要求遵循 W3C 规则 (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小写，并且包含一个短杠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)。</a:t>
            </a:r>
            <a:r>
              <a:rPr 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9" name="文本框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62425" y="3517265"/>
            <a:ext cx="7381240" cy="81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局部注册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通过使用组件实例选项注册，可以使组件仅在另一个实例/组件的作用域中可用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11" name="文本框 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67505" y="4314825"/>
            <a:ext cx="7381240" cy="81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单文件组件（single-file components）</a:t>
            </a:r>
            <a:endParaRPr 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文件扩展名为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.vue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的单文件组件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13" name="图片 12" descr="vue-component"/>
          <p:cNvPicPr>
            <a:picLocks noChangeAspect="1"/>
          </p:cNvPicPr>
          <p:nvPr/>
        </p:nvPicPr>
        <p:blipFill>
          <a:blip r:embed="rId8"/>
          <a:srcRect l="9012" t="4363" r="39525" b="11184"/>
          <a:stretch>
            <a:fillRect/>
          </a:stretch>
        </p:blipFill>
        <p:spPr>
          <a:xfrm>
            <a:off x="819785" y="976630"/>
            <a:ext cx="2915285" cy="526034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组件（Components）通信</a:t>
            </a:r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62425" y="1658620"/>
            <a:ext cx="726249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父子组件（</a:t>
            </a:r>
            <a:r>
              <a:rPr lang="en-US" altLang="zh-CN" sz="1600" dirty="0">
                <a:latin typeface="+mn-ea"/>
                <a:ea typeface="+mn-ea"/>
                <a:cs typeface="+mj-cs"/>
                <a:sym typeface="+mn-ea"/>
              </a:rPr>
              <a:t>props down, events up</a:t>
            </a:r>
            <a:r>
              <a:rPr lang="zh-CN" altLang="en-US" sz="1600" dirty="0">
                <a:latin typeface="+mn-ea"/>
                <a:ea typeface="+mn-ea"/>
                <a:cs typeface="+mj-cs"/>
                <a:sym typeface="+mn-ea"/>
              </a:rPr>
              <a:t>）</a:t>
            </a:r>
            <a:endParaRPr lang="zh-CN" altLang="en-US" sz="1600" dirty="0"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父组件通过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props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向下传递数据给子组件，子组件通过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events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给父组件发送消息。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2" name="图片 1" descr="props-events"/>
          <p:cNvPicPr>
            <a:picLocks noChangeAspect="1"/>
          </p:cNvPicPr>
          <p:nvPr/>
        </p:nvPicPr>
        <p:blipFill>
          <a:blip r:embed="rId3"/>
          <a:srcRect l="10323" r="8272"/>
          <a:stretch>
            <a:fillRect/>
          </a:stretch>
        </p:blipFill>
        <p:spPr>
          <a:xfrm>
            <a:off x="588645" y="1658620"/>
            <a:ext cx="3364230" cy="33794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组件（Components）通信</a:t>
            </a:r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62425" y="1658620"/>
            <a:ext cx="726249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父子组件（</a:t>
            </a:r>
            <a:r>
              <a:rPr lang="en-US" altLang="zh-CN" sz="1600" dirty="0">
                <a:latin typeface="+mn-ea"/>
                <a:ea typeface="+mn-ea"/>
                <a:cs typeface="+mj-cs"/>
                <a:sym typeface="+mn-ea"/>
              </a:rPr>
              <a:t>props down, events up</a:t>
            </a:r>
            <a:r>
              <a:rPr lang="zh-CN" altLang="en-US" sz="1600" dirty="0">
                <a:latin typeface="+mn-ea"/>
                <a:ea typeface="+mn-ea"/>
                <a:cs typeface="+mj-cs"/>
                <a:sym typeface="+mn-ea"/>
              </a:rPr>
              <a:t>）</a:t>
            </a:r>
            <a:endParaRPr lang="zh-CN" altLang="en-US" sz="1600" dirty="0"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父组件通过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props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向下传递数据给子组件，子组件通过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events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给父组件发送消息。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37010"/>
          <a:stretch>
            <a:fillRect/>
          </a:stretch>
        </p:blipFill>
        <p:spPr>
          <a:xfrm>
            <a:off x="361950" y="1485265"/>
            <a:ext cx="3713480" cy="47237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Vue-router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https://router.vuejs.org/zh-cn/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85535" y="1982470"/>
            <a:ext cx="5048885" cy="413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200000"/>
              </a:lnSpc>
              <a:spcAft>
                <a:spcPts val="600"/>
              </a:spcAft>
              <a:buClrTx/>
              <a:buSzTx/>
              <a:buNone/>
            </a:pPr>
            <a:r>
              <a:rPr lang="en-US" sz="1800">
                <a:solidFill>
                  <a:srgbClr val="333333"/>
                </a:solidFill>
                <a:latin typeface="+mn-lt"/>
                <a:ea typeface="+mn-ea"/>
              </a:rPr>
              <a:t>      在实现前后端分离架构之后，前端工程师只需要编写HTML、js、CSS等前端资源，然后通 过HTTP请求调用后端提供的服务即可。除了开发期的分离，在运行期前后端资源也 会进行分离部署。</a:t>
            </a:r>
            <a:endParaRPr lang="en-US" sz="180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600" dirty="0">
                <a:latin typeface="+mj-lt"/>
                <a:ea typeface="+mj-ea"/>
              </a:rPr>
              <a:t>前后端分离开发模式</a:t>
            </a:r>
            <a:endParaRPr lang="zh-CN" altLang="en-US" sz="3600" dirty="0">
              <a:latin typeface="+mj-lt"/>
              <a:ea typeface="+mj-ea"/>
            </a:endParaRPr>
          </a:p>
        </p:txBody>
      </p:sp>
      <p:pic>
        <p:nvPicPr>
          <p:cNvPr id="2" name="图片 1" descr="C:\Users\Administrator\Desktop\work\node\vue-guide\2.gif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14668" y="2286635"/>
            <a:ext cx="5086985" cy="2870200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6089015" y="3428365"/>
          <a:ext cx="13335" cy="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2700" imgH="12700" progId="Photoshop.Image.18">
                  <p:embed/>
                </p:oleObj>
              </mc:Choice>
              <mc:Fallback>
                <p:oleObj name="" r:id="rId5" imgW="12700" imgH="12700" progId="Photoshop.Image.18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9015" y="3428365"/>
                        <a:ext cx="13335" cy="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815455" y="3237230"/>
            <a:ext cx="41325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35395" y="3790950"/>
            <a:ext cx="367728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axios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85248" y="1721922"/>
            <a:ext cx="5048749" cy="439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  <a:buNone/>
            </a:pPr>
            <a:r>
              <a:rPr lang="zh-CN" sz="1800">
                <a:solidFill>
                  <a:srgbClr val="333333"/>
                </a:solidFill>
                <a:latin typeface="+mn-lt"/>
                <a:ea typeface="+mn-ea"/>
              </a:rPr>
              <a:t>手册：</a:t>
            </a:r>
            <a:r>
              <a:rPr lang="en-US" sz="1800">
                <a:solidFill>
                  <a:srgbClr val="333333"/>
                </a:solidFill>
                <a:latin typeface="+mn-lt"/>
                <a:ea typeface="+mn-ea"/>
              </a:rPr>
              <a:t> https://github.com/mzabriskie/axios</a:t>
            </a:r>
            <a:endParaRPr lang="en-US" sz="1800">
              <a:solidFill>
                <a:srgbClr val="333333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  <a:buNone/>
            </a:pPr>
            <a:endParaRPr lang="en-US" sz="1800">
              <a:solidFill>
                <a:srgbClr val="333333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  <a:buNone/>
            </a:pPr>
            <a:r>
              <a:rPr lang="zh-CN" altLang="en-US" sz="1800">
                <a:solidFill>
                  <a:srgbClr val="333333"/>
                </a:solidFill>
                <a:latin typeface="+mn-lt"/>
                <a:ea typeface="+mn-ea"/>
              </a:rPr>
              <a:t>封装：https://github.com/bluefox1688/vue-cli-multi-page/issues/46</a:t>
            </a:r>
            <a:endParaRPr lang="zh-CN" altLang="en-US" sz="180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latin typeface="+mj-lt"/>
                <a:ea typeface="+mj-ea"/>
              </a:rPr>
              <a:t>axios</a:t>
            </a:r>
            <a:endParaRPr lang="en-US" altLang="zh-CN" sz="3600" dirty="0">
              <a:latin typeface="+mj-lt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650240"/>
            <a:ext cx="5269865" cy="5821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535" y="3878580"/>
            <a:ext cx="5733415" cy="15335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iview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THINKS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122160" y="3360420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by</a:t>
            </a:r>
            <a:r>
              <a:rPr lang="en-US" altLang="zh-CN"/>
              <a:t> </a:t>
            </a:r>
            <a:r>
              <a:rPr lang="en-US" altLang="zh-CN">
                <a:solidFill>
                  <a:schemeClr val="bg1"/>
                </a:solidFill>
              </a:rPr>
              <a:t>jackLei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85535" y="1982470"/>
            <a:ext cx="5048885" cy="176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200000"/>
              </a:lnSpc>
              <a:spcAft>
                <a:spcPts val="600"/>
              </a:spcAft>
              <a:buClrTx/>
              <a:buSzTx/>
              <a:buNone/>
            </a:pPr>
            <a:r>
              <a:rPr lang="en-US" sz="1800">
                <a:solidFill>
                  <a:srgbClr val="333333"/>
                </a:solidFill>
                <a:latin typeface="+mn-lt"/>
                <a:ea typeface="+mn-ea"/>
              </a:rPr>
              <a:t>前端：负责View和Controller层。</a:t>
            </a:r>
            <a:endParaRPr lang="en-US" sz="1800">
              <a:solidFill>
                <a:srgbClr val="333333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200000"/>
              </a:lnSpc>
              <a:spcAft>
                <a:spcPts val="600"/>
              </a:spcAft>
              <a:buClrTx/>
              <a:buSzTx/>
              <a:buNone/>
            </a:pPr>
            <a:r>
              <a:rPr lang="en-US" sz="1800">
                <a:solidFill>
                  <a:srgbClr val="333333"/>
                </a:solidFill>
                <a:latin typeface="+mn-lt"/>
                <a:ea typeface="+mn-ea"/>
              </a:rPr>
              <a:t>后端：负责Model层，业务处理/数据等。</a:t>
            </a:r>
            <a:endParaRPr lang="en-US" sz="180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600" dirty="0">
                <a:latin typeface="+mj-lt"/>
                <a:ea typeface="+mj-ea"/>
              </a:rPr>
              <a:t>怎么做前后端分离</a:t>
            </a:r>
            <a:endParaRPr lang="zh-CN" altLang="en-US" sz="3600" dirty="0">
              <a:latin typeface="+mj-lt"/>
              <a:ea typeface="+mj-ea"/>
            </a:endParaRPr>
          </a:p>
        </p:txBody>
      </p:sp>
      <p:pic>
        <p:nvPicPr>
          <p:cNvPr id="2" name="图片 1" descr="C:\Users\Administrator\Desktop\qu5dZn1.pngqu5dZn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102350" y="3743325"/>
            <a:ext cx="4221480" cy="2586355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6089015" y="3428365"/>
          <a:ext cx="13335" cy="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2700" imgH="12700" progId="Photoshop.Image.18">
                  <p:embed/>
                </p:oleObj>
              </mc:Choice>
              <mc:Fallback>
                <p:oleObj name="" r:id="rId5" imgW="12700" imgH="12700" progId="Photoshop.Image.18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9015" y="3428365"/>
                        <a:ext cx="13335" cy="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QnrL8i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70" y="2242820"/>
            <a:ext cx="4418965" cy="21145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840182" y="1692275"/>
            <a:ext cx="593013" cy="678963"/>
            <a:chOff x="922338" y="1619704"/>
            <a:chExt cx="654050" cy="748846"/>
          </a:xfrm>
        </p:grpSpPr>
        <p:sp>
          <p:nvSpPr>
            <p:cNvPr id="4" name="椭圆 3"/>
            <p:cNvSpPr/>
            <p:nvPr>
              <p:custDataLst>
                <p:tags r:id="rId2"/>
              </p:custDataLst>
            </p:nvPr>
          </p:nvSpPr>
          <p:spPr>
            <a:xfrm>
              <a:off x="922338" y="1930400"/>
              <a:ext cx="438150" cy="438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>
              <p:custDataLst>
                <p:tags r:id="rId3"/>
              </p:custDataLst>
            </p:nvPr>
          </p:nvSpPr>
          <p:spPr>
            <a:xfrm>
              <a:off x="1360488" y="1619704"/>
              <a:ext cx="215900" cy="2159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80415" y="763273"/>
            <a:ext cx="10515600" cy="674688"/>
          </a:xfrm>
        </p:spPr>
        <p:txBody>
          <a:bodyPr>
            <a:normAutofit/>
          </a:bodyPr>
          <a:lstStyle/>
          <a:p>
            <a:r>
              <a:rPr lang="zh-CN" altLang="en-US" dirty="0"/>
              <a:t>前后端分离的好处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1580515" y="1920875"/>
            <a:ext cx="9773285" cy="4351655"/>
          </a:xfrm>
        </p:spPr>
        <p:txBody>
          <a:bodyPr>
            <a:normAutofit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>
                <a:latin typeface="+mn-ea"/>
              </a:rPr>
              <a:t>为优质产品打造精益团队</a:t>
            </a:r>
            <a:endParaRPr>
              <a:latin typeface="+mn-ea"/>
            </a:endParaRPr>
          </a:p>
          <a:p>
            <a:pPr>
              <a:lnSpc>
                <a:spcPct val="100000"/>
              </a:lnSpc>
            </a:pPr>
            <a:r>
              <a:rPr sz="2200">
                <a:latin typeface="+mn-ea"/>
              </a:rPr>
              <a:t>通过将开发团队前后端分离化，让前后端工程师只需要</a:t>
            </a:r>
            <a:r>
              <a: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专注于前端或后端的开发工作</a:t>
            </a:r>
            <a:r>
              <a:rPr sz="2200">
                <a:latin typeface="+mn-ea"/>
              </a:rPr>
              <a:t>。</a:t>
            </a:r>
            <a:endParaRPr sz="2200">
              <a:latin typeface="+mn-ea"/>
            </a:endParaRPr>
          </a:p>
          <a:p>
            <a:pPr>
              <a:lnSpc>
                <a:spcPct val="100000"/>
              </a:lnSpc>
            </a:pPr>
            <a:endParaRPr sz="2200"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>
                <a:latin typeface="+mn-ea"/>
              </a:rPr>
              <a:t>提升开发效率</a:t>
            </a:r>
            <a:endParaRPr>
              <a:latin typeface="+mn-ea"/>
            </a:endParaRPr>
          </a:p>
          <a:p>
            <a:pPr>
              <a:lnSpc>
                <a:spcPct val="100000"/>
              </a:lnSpc>
            </a:pPr>
            <a:r>
              <a:rPr sz="2200">
                <a:latin typeface="+mn-ea"/>
              </a:rPr>
              <a:t>前后端分离以后，可以实现前后端代码的解耦，只要</a:t>
            </a:r>
            <a:r>
              <a: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cs typeface="+mj-cs"/>
              </a:rPr>
              <a:t>前后端沟通约定好应用所需接口以及接口参数</a:t>
            </a:r>
            <a:r>
              <a:rPr sz="2200">
                <a:latin typeface="+mn-ea"/>
              </a:rPr>
              <a:t>，便可以开始</a:t>
            </a:r>
            <a:r>
              <a: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cs typeface="+mj-cs"/>
              </a:rPr>
              <a:t>并行开发</a:t>
            </a:r>
            <a:r>
              <a:rPr sz="2200">
                <a:latin typeface="+mn-ea"/>
              </a:rPr>
              <a:t>，无需等待对方的开发工作结束。</a:t>
            </a:r>
            <a:endParaRPr sz="2200">
              <a:latin typeface="+mn-ea"/>
            </a:endParaRPr>
          </a:p>
          <a:p>
            <a:pPr>
              <a:lnSpc>
                <a:spcPct val="100000"/>
              </a:lnSpc>
            </a:pPr>
            <a:endParaRPr sz="2200"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>
                <a:latin typeface="+mn-ea"/>
              </a:rPr>
              <a:t>增强代码可维护性</a:t>
            </a:r>
            <a:endParaRPr>
              <a:latin typeface="+mn-ea"/>
            </a:endParaRPr>
          </a:p>
          <a:p>
            <a:pPr>
              <a:lnSpc>
                <a:spcPct val="100000"/>
              </a:lnSpc>
            </a:pPr>
            <a:r>
              <a:rPr sz="2200">
                <a:latin typeface="+mn-ea"/>
              </a:rPr>
              <a:t>前后端分离后，应用的</a:t>
            </a:r>
            <a:r>
              <a: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cs typeface="+mj-cs"/>
              </a:rPr>
              <a:t>代码不再是前后端混合</a:t>
            </a:r>
            <a:r>
              <a:rPr sz="2200">
                <a:latin typeface="+mn-ea"/>
              </a:rPr>
              <a:t>，只有在运行期才会有调用依赖关系。应用</a:t>
            </a:r>
            <a:r>
              <a: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cs typeface="+mj-cs"/>
              </a:rPr>
              <a:t>代码将会变得整洁清晰</a:t>
            </a:r>
            <a:r>
              <a:rPr sz="2200">
                <a:latin typeface="+mn-ea"/>
              </a:rPr>
              <a:t>，不论是代码阅读还是代码维护都会比以前轻松。</a:t>
            </a:r>
            <a:endParaRPr sz="2200">
              <a:latin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4023612" y="1605414"/>
            <a:ext cx="3868737" cy="487363"/>
            <a:chOff x="1655763" y="1838325"/>
            <a:chExt cx="3868737" cy="487363"/>
          </a:xfrm>
        </p:grpSpPr>
        <p:sp>
          <p:nvSpPr>
            <p:cNvPr id="14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98625" y="1874838"/>
              <a:ext cx="376238" cy="377825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55763" y="2157413"/>
              <a:ext cx="168275" cy="168275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4"/>
              </p:custDataLst>
            </p:nvPr>
          </p:nvSpPr>
          <p:spPr>
            <a:xfrm>
              <a:off x="2274888" y="1838325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前端 M</a:t>
              </a:r>
              <a:r>
                <a:rPr lang="en-US" altLang="zh-CN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V</a:t>
              </a: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* 框架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4023612" y="2428314"/>
            <a:ext cx="3868737" cy="488950"/>
            <a:chOff x="1655763" y="2540000"/>
            <a:chExt cx="3868737" cy="488950"/>
          </a:xfrm>
        </p:grpSpPr>
        <p:sp>
          <p:nvSpPr>
            <p:cNvPr id="40" name="Oval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698625" y="2578100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55763" y="2859088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8"/>
              </p:custDataLst>
            </p:nvPr>
          </p:nvSpPr>
          <p:spPr>
            <a:xfrm>
              <a:off x="2274888" y="2540000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npm命令使用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4023612" y="3252801"/>
            <a:ext cx="3868737" cy="488950"/>
            <a:chOff x="1655763" y="3241675"/>
            <a:chExt cx="3868737" cy="488950"/>
          </a:xfrm>
        </p:grpSpPr>
        <p:sp>
          <p:nvSpPr>
            <p:cNvPr id="45" name="Oval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698625" y="3279775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55763" y="3560763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12"/>
              </p:custDataLst>
            </p:nvPr>
          </p:nvSpPr>
          <p:spPr>
            <a:xfrm>
              <a:off x="2274888" y="3241675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 fontScale="80000"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Vue.js（渐进式JavaScript 框架）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3"/>
            </p:custDataLst>
          </p:nvPr>
        </p:nvGrpSpPr>
        <p:grpSpPr>
          <a:xfrm>
            <a:off x="4023612" y="4077288"/>
            <a:ext cx="3868737" cy="488950"/>
            <a:chOff x="1655763" y="3943350"/>
            <a:chExt cx="3868737" cy="488950"/>
          </a:xfrm>
        </p:grpSpPr>
        <p:sp>
          <p:nvSpPr>
            <p:cNvPr id="50" name="Oval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698625" y="3981450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655763" y="4262438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16"/>
              </p:custDataLst>
            </p:nvPr>
          </p:nvSpPr>
          <p:spPr>
            <a:xfrm>
              <a:off x="2274888" y="3943350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webpack（模块打包器）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17"/>
            </p:custDataLst>
          </p:nvPr>
        </p:nvGrpSpPr>
        <p:grpSpPr>
          <a:xfrm>
            <a:off x="4023612" y="4901775"/>
            <a:ext cx="3868737" cy="488950"/>
            <a:chOff x="1655763" y="4645025"/>
            <a:chExt cx="3868737" cy="488950"/>
          </a:xfrm>
        </p:grpSpPr>
        <p:sp>
          <p:nvSpPr>
            <p:cNvPr id="55" name="Oval 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698625" y="4683125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5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655763" y="4964113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20"/>
              </p:custDataLst>
            </p:nvPr>
          </p:nvSpPr>
          <p:spPr>
            <a:xfrm>
              <a:off x="2274888" y="4645025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vue-router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21"/>
            </p:custDataLst>
          </p:nvPr>
        </p:nvGrpSpPr>
        <p:grpSpPr>
          <a:xfrm>
            <a:off x="4023612" y="5726262"/>
            <a:ext cx="3868737" cy="488950"/>
            <a:chOff x="1655763" y="5346700"/>
            <a:chExt cx="3868737" cy="488950"/>
          </a:xfrm>
        </p:grpSpPr>
        <p:sp>
          <p:nvSpPr>
            <p:cNvPr id="60" name="Oval 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98625" y="5384800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6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Oval 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655763" y="5665788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文本框 58"/>
            <p:cNvSpPr txBox="1"/>
            <p:nvPr>
              <p:custDataLst>
                <p:tags r:id="rId24"/>
              </p:custDataLst>
            </p:nvPr>
          </p:nvSpPr>
          <p:spPr>
            <a:xfrm>
              <a:off x="2274888" y="5346700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</a:rPr>
                <a:t>axios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77" name="Oval 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9182459" y="782637"/>
            <a:ext cx="1525588" cy="1530350"/>
          </a:xfrm>
          <a:prstGeom prst="ellipse">
            <a:avLst/>
          </a:prstGeom>
          <a:solidFill>
            <a:schemeClr val="accent1">
              <a:alpha val="69000"/>
            </a:scheme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7200" b="1" kern="0">
                <a:solidFill>
                  <a:srgbClr val="FFFFFF"/>
                </a:solidFill>
                <a:latin typeface="+mn-lt"/>
                <a:ea typeface="+mn-ea"/>
              </a:rPr>
              <a:t>目</a:t>
            </a:r>
            <a:endParaRPr lang="zh-CN" altLang="zh-CN" sz="7200" b="1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8" name="Oval 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0244497" y="1924051"/>
            <a:ext cx="927100" cy="928687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ker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录</a:t>
            </a:r>
            <a:endParaRPr lang="zh-CN" altLang="zh-CN" sz="4400" kern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27"/>
            </p:custDataLst>
          </p:nvPr>
        </p:nvSpPr>
        <p:spPr>
          <a:xfrm>
            <a:off x="9577748" y="2389187"/>
            <a:ext cx="611187" cy="2744788"/>
          </a:xfrm>
          <a:prstGeom prst="rect">
            <a:avLst/>
          </a:prstGeom>
          <a:noFill/>
        </p:spPr>
        <p:txBody>
          <a:bodyPr vert="eaVert"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3600" smtClean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前端 M</a:t>
            </a:r>
            <a:r>
              <a:rPr lang="en-US" altLang="zh-CN" dirty="0">
                <a:sym typeface="+mn-ea"/>
              </a:rPr>
              <a:t>V</a:t>
            </a:r>
            <a:r>
              <a:rPr lang="zh-CN" altLang="en-US" dirty="0">
                <a:sym typeface="+mn-ea"/>
              </a:rPr>
              <a:t>* 框架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zh-CN" altLang="en-US" dirty="0"/>
              <a:t>、</a:t>
            </a:r>
            <a:r>
              <a:rPr lang="en-US" altLang="zh-CN" dirty="0"/>
              <a:t>MVP</a:t>
            </a:r>
            <a:r>
              <a:rPr lang="zh-CN" altLang="en-US" dirty="0"/>
              <a:t>、</a:t>
            </a:r>
            <a:r>
              <a:rPr lang="en-US" dirty="0"/>
              <a:t>MVVM</a:t>
            </a:r>
            <a:endParaRPr 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1813mgzazuamtl2stlmt.png.thum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609725"/>
            <a:ext cx="6095365" cy="3637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endParaRPr lang="en-US" altLang="zh-CN" dirty="0"/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5889470" y="1890173"/>
            <a:ext cx="654050" cy="748846"/>
            <a:chOff x="922338" y="1619704"/>
            <a:chExt cx="654050" cy="748846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922338" y="1930400"/>
              <a:ext cx="438150" cy="438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4"/>
              </p:custDataLst>
            </p:nvPr>
          </p:nvSpPr>
          <p:spPr>
            <a:xfrm>
              <a:off x="1360488" y="1619704"/>
              <a:ext cx="215900" cy="2159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 descr="MV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920" y="1890395"/>
            <a:ext cx="8899525" cy="40849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5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6"/>
  <p:tag name="KSO_WM_UNIT_ID" val="custom160459_11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3_1"/>
  <p:tag name="KSO_WM_UNIT_ID" val="custom160459_11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21"/>
  <p:tag name="KSO_WM_TEMPLATE_CATEGORY" val="custom"/>
  <p:tag name="KSO_WM_TEMPLATE_INDEX" val="160459"/>
  <p:tag name="KSO_WM_UNIT_INDEX" val="2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7"/>
  <p:tag name="KSO_WM_UNIT_ID" val="custom160459_11*l_i*1_7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8"/>
  <p:tag name="KSO_WM_UNIT_ID" val="custom160459_11*l_i*1_8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4_1"/>
  <p:tag name="KSO_WM_UNIT_ID" val="custom160459_11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28"/>
  <p:tag name="KSO_WM_TEMPLATE_CATEGORY" val="custom"/>
  <p:tag name="KSO_WM_TEMPLATE_INDEX" val="160459"/>
  <p:tag name="KSO_WM_UNIT_INDEX" val="28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9"/>
  <p:tag name="KSO_WM_UNIT_ID" val="custom160459_11*l_i*1_9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0"/>
  <p:tag name="KSO_WM_UNIT_ID" val="custom160459_11*l_i*1_10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5_1"/>
  <p:tag name="KSO_WM_UNIT_ID" val="custom160459_11*l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35"/>
  <p:tag name="KSO_WM_TEMPLATE_CATEGORY" val="custom"/>
  <p:tag name="KSO_WM_TEMPLATE_INDEX" val="160459"/>
  <p:tag name="KSO_WM_UNIT_INDEX" val="35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1"/>
  <p:tag name="KSO_WM_UNIT_ID" val="custom160459_11*l_i*1_1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2"/>
  <p:tag name="KSO_WM_UNIT_ID" val="custom160459_11*l_i*1_1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6_1"/>
  <p:tag name="KSO_WM_UNIT_ID" val="custom160459_11*l_h_f*1_6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3"/>
  <p:tag name="KSO_WM_UNIT_ID" val="custom160459_11*l_i*1_1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4"/>
  <p:tag name="KSO_WM_UNIT_ID" val="custom160459_11*l_i*1_1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1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1"/>
  <p:tag name="KSO_WM_UNIT_ID" val="custom160459_11*l_i*1_1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2"/>
  <p:tag name="KSO_WM_UNIT_ID" val="custom160459_11*l_i*1_1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6_1"/>
  <p:tag name="KSO_WM_UNIT_ID" val="custom160459_11*l_h_f*1_6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d"/>
  <p:tag name="KSO_WM_UNIT_INDEX" val="1"/>
  <p:tag name="KSO_WM_UNIT_ID" val="custom160459_20*d*1"/>
  <p:tag name="KSO_WM_UNIT_CLEAR" val="0"/>
  <p:tag name="KSO_WM_UNIT_LAYERLEVEL" val="1"/>
  <p:tag name="KSO_WM_UNIT_VALUE" val="1117*1113"/>
  <p:tag name="KSO_WM_UNIT_HIGHLIGHT" val="0"/>
  <p:tag name="KSO_WM_UNIT_COMPATIBLE" val="0"/>
</p:tagLst>
</file>

<file path=ppt/tags/tag120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2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3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6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9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3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2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2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5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8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1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4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2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7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0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6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d"/>
  <p:tag name="KSO_WM_UNIT_INDEX" val="1"/>
  <p:tag name="KSO_WM_UNIT_ID" val="custom160459_20*d*1"/>
  <p:tag name="KSO_WM_UNIT_CLEAR" val="0"/>
  <p:tag name="KSO_WM_UNIT_LAYERLEVEL" val="1"/>
  <p:tag name="KSO_WM_UNIT_VALUE" val="1117*1113"/>
  <p:tag name="KSO_WM_UNIT_HIGHLIGHT" val="0"/>
  <p:tag name="KSO_WM_UNIT_COMPATIBLE" val="0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62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65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68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2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1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2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4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7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2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2*i*0"/>
  <p:tag name="KSO_WM_TEMPLATE_CATEGORY" val="custom"/>
  <p:tag name="KSO_WM_TEMPLATE_INDEX" val="160459"/>
  <p:tag name="KSO_WM_UNIT_INDEX" val="0"/>
</p:tagLst>
</file>

<file path=ppt/tags/tag180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30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" val="THANKS"/>
</p:tagLst>
</file>

<file path=ppt/tags/tag182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30"/>
  <p:tag name="KSO_WM_SLIDE_INDEX" val="30"/>
  <p:tag name="KSO_WM_SLIDE_ITEM_CNT" val="1"/>
  <p:tag name="KSO_WM_SLIDE_LAYOUT" val="a"/>
  <p:tag name="KSO_WM_SLIDE_LAYOUT_CNT" val="1"/>
  <p:tag name="KSO_WM_SLIDE_TYPE" val="endPage"/>
  <p:tag name="KSO_WM_BEAUTIFY_FLAG" val="#wm#"/>
  <p:tag name="KSO_WM_TAG_VERSION" val="1.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2*i*3"/>
  <p:tag name="KSO_WM_TEMPLATE_CATEGORY" val="custom"/>
  <p:tag name="KSO_WM_TEMPLATE_INDEX" val="160459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5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2*i*4"/>
  <p:tag name="KSO_WM_TEMPLATE_CATEGORY" val="custom"/>
  <p:tag name="KSO_WM_TEMPLATE_INDEX" val="160459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0"/>
  <p:tag name="KSO_WM_TEMPLATE_CATEGORY" val="custom"/>
  <p:tag name="KSO_WM_TEMPLATE_INDEX" val="160459"/>
  <p:tag name="KSO_WM_UNIT_INDEX" val="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"/>
  <p:tag name="KSO_WM_UNIT_ID" val="custom160459_11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2"/>
  <p:tag name="KSO_WM_UNIT_ID" val="custom160459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1_1"/>
  <p:tag name="KSO_WM_UNIT_ID" val="custom160459_11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7"/>
  <p:tag name="KSO_WM_TEMPLATE_CATEGORY" val="custom"/>
  <p:tag name="KSO_WM_TEMPLATE_INDEX" val="160459"/>
  <p:tag name="KSO_WM_UNIT_INDEX" val="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3"/>
  <p:tag name="KSO_WM_UNIT_ID" val="custom160459_11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4"/>
  <p:tag name="KSO_WM_UNIT_ID" val="custom160459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2_1"/>
  <p:tag name="KSO_WM_UNIT_ID" val="custom160459_11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14"/>
  <p:tag name="KSO_WM_TEMPLATE_CATEGORY" val="custom"/>
  <p:tag name="KSO_WM_TEMPLATE_INDEX" val="160459"/>
  <p:tag name="KSO_WM_UNIT_INDEX" val="14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5"/>
  <p:tag name="KSO_WM_UNIT_ID" val="custom160459_11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6"/>
  <p:tag name="KSO_WM_UNIT_ID" val="custom160459_11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3_1"/>
  <p:tag name="KSO_WM_UNIT_ID" val="custom160459_11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21"/>
  <p:tag name="KSO_WM_TEMPLATE_CATEGORY" val="custom"/>
  <p:tag name="KSO_WM_TEMPLATE_INDEX" val="160459"/>
  <p:tag name="KSO_WM_UNIT_INDEX" val="2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7"/>
  <p:tag name="KSO_WM_UNIT_ID" val="custom160459_11*l_i*1_7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8"/>
  <p:tag name="KSO_WM_UNIT_ID" val="custom160459_11*l_i*1_8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4_1"/>
  <p:tag name="KSO_WM_UNIT_ID" val="custom160459_11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*b*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4"/>
  <p:tag name="KSO_WM_UNIT_PRESET_TEXT_LEN" val="4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28"/>
  <p:tag name="KSO_WM_TEMPLATE_CATEGORY" val="custom"/>
  <p:tag name="KSO_WM_TEMPLATE_INDEX" val="160459"/>
  <p:tag name="KSO_WM_UNIT_INDEX" val="28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9"/>
  <p:tag name="KSO_WM_UNIT_ID" val="custom160459_11*l_i*1_9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0"/>
  <p:tag name="KSO_WM_UNIT_ID" val="custom160459_11*l_i*1_10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5_1"/>
  <p:tag name="KSO_WM_UNIT_ID" val="custom160459_11*l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35"/>
  <p:tag name="KSO_WM_TEMPLATE_CATEGORY" val="custom"/>
  <p:tag name="KSO_WM_TEMPLATE_INDEX" val="160459"/>
  <p:tag name="KSO_WM_UNIT_INDEX" val="35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1"/>
  <p:tag name="KSO_WM_UNIT_ID" val="custom160459_11*l_i*1_1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2"/>
  <p:tag name="KSO_WM_UNIT_ID" val="custom160459_11*l_i*1_1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6_1"/>
  <p:tag name="KSO_WM_UNIT_ID" val="custom160459_11*l_h_f*1_6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3"/>
  <p:tag name="KSO_WM_UNIT_ID" val="custom160459_11*l_i*1_1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4"/>
  <p:tag name="KSO_WM_UNIT_ID" val="custom160459_11*l_i*1_1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THUMBS_INDEX" val="1、10、12、16、19、20、24、28、30"/>
  <p:tag name="KSO_WM_TEMPLATE_CATEGORY" val="custom"/>
  <p:tag name="KSO_WM_TEMPLATE_INDEX" val="160459"/>
  <p:tag name="KSO_WM_SLIDE_ID" val="custom16045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1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51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2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55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97*178"/>
  <p:tag name="KSO_WM_SLIDE_SIZE" val="567*293"/>
  <p:tag name="KSO_WM_DIAGRAM_GROUP_CODE" val="l1-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3*i*8"/>
  <p:tag name="KSO_WM_TEMPLATE_CATEGORY" val="custom"/>
  <p:tag name="KSO_WM_TEMPLATE_INDEX" val="160459"/>
  <p:tag name="KSO_WM_UNIT_INDEX" val="8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3*i*11"/>
  <p:tag name="KSO_WM_TEMPLATE_CATEGORY" val="custom"/>
  <p:tag name="KSO_WM_TEMPLATE_INDEX" val="160459"/>
  <p:tag name="KSO_WM_UNIT_INDEX" val="1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3*i*12"/>
  <p:tag name="KSO_WM_TEMPLATE_CATEGORY" val="custom"/>
  <p:tag name="KSO_WM_TEMPLATE_INDEX" val="160459"/>
  <p:tag name="KSO_WM_UNIT_INDEX" val="1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60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98*158"/>
  <p:tag name="KSO_WM_SLIDE_SIZE" val="796*325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3*i*8"/>
  <p:tag name="KSO_WM_TEMPLATE_CATEGORY" val="custom"/>
  <p:tag name="KSO_WM_TEMPLATE_INDEX" val="160459"/>
  <p:tag name="KSO_WM_UNIT_INDEX" val="8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3*i*11"/>
  <p:tag name="KSO_WM_TEMPLATE_CATEGORY" val="custom"/>
  <p:tag name="KSO_WM_TEMPLATE_INDEX" val="160459"/>
  <p:tag name="KSO_WM_UNIT_INDEX" val="1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3*i*12"/>
  <p:tag name="KSO_WM_TEMPLATE_CATEGORY" val="custom"/>
  <p:tag name="KSO_WM_TEMPLATE_INDEX" val="160459"/>
  <p:tag name="KSO_WM_UNIT_INDEX" val="12"/>
</p:tagLst>
</file>

<file path=ppt/tags/tag65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98*158"/>
  <p:tag name="KSO_WM_SLIDE_SIZE" val="796*325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98*158"/>
  <p:tag name="KSO_WM_SLIDE_SIZE" val="796*325"/>
</p:tagLst>
</file>

<file path=ppt/tags/tag68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97*178"/>
  <p:tag name="KSO_WM_SLIDE_SIZE" val="567*293"/>
  <p:tag name="KSO_WM_DIAGRAM_GROUP_CODE" val="l1-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6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"/>
  <p:tag name="KSO_WM_UNIT_ID" val="custom160459_15*l_i*1_1"/>
  <p:tag name="KSO_WM_UNIT_CLEAR" val="1"/>
  <p:tag name="KSO_WM_UNIT_LAYERLEVEL" val="1_1"/>
  <p:tag name="KSO_WM_DIAGRAM_GROUP_CODE" val="l1-2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5*i*2"/>
  <p:tag name="KSO_WM_TEMPLATE_CATEGORY" val="custom"/>
  <p:tag name="KSO_WM_TEMPLATE_INDEX" val="160459"/>
  <p:tag name="KSO_WM_UNIT_INDEX" val="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9_16*i*0"/>
  <p:tag name="KSO_WM_TEMPLATE_CATEGORY" val="custom"/>
  <p:tag name="KSO_WM_TEMPLATE_INDEX" val="160179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"/>
  <p:tag name="KSO_WM_UNIT_ID" val="custom160459_15*l_i*1_1"/>
  <p:tag name="KSO_WM_UNIT_CLEAR" val="1"/>
  <p:tag name="KSO_WM_UNIT_LAYERLEVEL" val="1_1"/>
  <p:tag name="KSO_WM_DIAGRAM_GROUP_CODE" val="l1-2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2"/>
  <p:tag name="KSO_WM_UNIT_ID" val="custom160459_15*l_i*1_2"/>
  <p:tag name="KSO_WM_UNIT_CLEAR" val="1"/>
  <p:tag name="KSO_WM_UNIT_LAYERLEVEL" val="1_1"/>
  <p:tag name="KSO_WM_DIAGRAM_GROUP_CODE" val="l1-2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3"/>
  <p:tag name="KSO_WM_UNIT_ID" val="custom160459_15*l_i*1_3"/>
  <p:tag name="KSO_WM_UNIT_CLEAR" val="1"/>
  <p:tag name="KSO_WM_UNIT_LAYERLEVEL" val="1_1"/>
  <p:tag name="KSO_WM_DIAGRAM_GROUP_CODE" val="l1-2"/>
  <p:tag name="KSO_WM_UNIT_LINE_FORE_SCHEMECOLOR_INDEX" val="5"/>
  <p:tag name="KSO_WM_UNIT_LINE_FILL_TYPE" val="2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1_1"/>
  <p:tag name="KSO_WM_UNIT_ID" val="custom160459_15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DIAGRAM_GROUP_CODE" val="l1-2"/>
  <p:tag name="KSO_WM_UNIT_PRESET_TEXT_LEN" val="17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5*i*11"/>
  <p:tag name="KSO_WM_TEMPLATE_CATEGORY" val="custom"/>
  <p:tag name="KSO_WM_TEMPLATE_INDEX" val="160459"/>
  <p:tag name="KSO_WM_UNIT_INDEX" val="1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9_16*i*7"/>
  <p:tag name="KSO_WM_TEMPLATE_CATEGORY" val="custom"/>
  <p:tag name="KSO_WM_TEMPLATE_INDEX" val="160179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4"/>
  <p:tag name="KSO_WM_UNIT_ID" val="custom160459_15*l_i*1_4"/>
  <p:tag name="KSO_WM_UNIT_CLEAR" val="1"/>
  <p:tag name="KSO_WM_UNIT_LAYERLEVEL" val="1_1"/>
  <p:tag name="KSO_WM_DIAGRAM_GROUP_CODE" val="l1-2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d"/>
  <p:tag name="KSO_WM_UNIT_INDEX" val="1"/>
  <p:tag name="KSO_WM_UNIT_ID" val="custom160459_20*d*1"/>
  <p:tag name="KSO_WM_UNIT_CLEAR" val="0"/>
  <p:tag name="KSO_WM_UNIT_LAYERLEVEL" val="1"/>
  <p:tag name="KSO_WM_UNIT_VALUE" val="1117*1113"/>
  <p:tag name="KSO_WM_UNIT_HIGHLIGHT" val="0"/>
  <p:tag name="KSO_WM_UNIT_COMPATIBLE" val="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5"/>
  <p:tag name="KSO_WM_UNIT_ID" val="custom160459_15*l_i*1_5"/>
  <p:tag name="KSO_WM_UNIT_CLEAR" val="1"/>
  <p:tag name="KSO_WM_UNIT_LAYERLEVEL" val="1_1"/>
  <p:tag name="KSO_WM_DIAGRAM_GROUP_CODE" val="l1-2"/>
  <p:tag name="KSO_WM_UNIT_USESOURCEFORMAT_APPLY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6"/>
  <p:tag name="KSO_WM_UNIT_ID" val="custom160459_15*l_i*1_6"/>
  <p:tag name="KSO_WM_UNIT_CLEAR" val="1"/>
  <p:tag name="KSO_WM_UNIT_LAYERLEVEL" val="1_1"/>
  <p:tag name="KSO_WM_DIAGRAM_GROUP_CODE" val="l1-2"/>
  <p:tag name="KSO_WM_UNIT_LINE_FORE_SCHEMECOLOR_INDEX" val="6"/>
  <p:tag name="KSO_WM_UNIT_LINE_FILL_TYPE" val="2"/>
  <p:tag name="KSO_WM_UNIT_USESOURCEFORMAT_APPLY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2_1"/>
  <p:tag name="KSO_WM_UNIT_ID" val="custom160459_15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DIAGRAM_GROUP_CODE" val="l1-2"/>
  <p:tag name="KSO_WM_UNIT_PRESET_TEXT_LEN" val="17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5*i*20"/>
  <p:tag name="KSO_WM_TEMPLATE_CATEGORY" val="custom"/>
  <p:tag name="KSO_WM_TEMPLATE_INDEX" val="160459"/>
  <p:tag name="KSO_WM_UNIT_INDEX" val="2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9_16*i*14"/>
  <p:tag name="KSO_WM_TEMPLATE_CATEGORY" val="custom"/>
  <p:tag name="KSO_WM_TEMPLATE_INDEX" val="160179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7"/>
  <p:tag name="KSO_WM_UNIT_ID" val="custom160459_15*l_i*1_7"/>
  <p:tag name="KSO_WM_UNIT_CLEAR" val="1"/>
  <p:tag name="KSO_WM_UNIT_LAYERLEVEL" val="1_1"/>
  <p:tag name="KSO_WM_DIAGRAM_GROUP_CODE" val="l1-2"/>
  <p:tag name="KSO_WM_UNIT_USESOURCEFORMAT_APPLY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8"/>
  <p:tag name="KSO_WM_UNIT_ID" val="custom160459_15*l_i*1_8"/>
  <p:tag name="KSO_WM_UNIT_CLEAR" val="1"/>
  <p:tag name="KSO_WM_UNIT_LAYERLEVEL" val="1_1"/>
  <p:tag name="KSO_WM_DIAGRAM_GROUP_CODE" val="l1-2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9"/>
  <p:tag name="KSO_WM_UNIT_ID" val="custom160459_15*l_i*1_9"/>
  <p:tag name="KSO_WM_UNIT_CLEAR" val="1"/>
  <p:tag name="KSO_WM_UNIT_LAYERLEVEL" val="1_1"/>
  <p:tag name="KSO_WM_DIAGRAM_GROUP_CODE" val="l1-2"/>
  <p:tag name="KSO_WM_UNIT_USESOURCEFORMAT_APPLY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3_1"/>
  <p:tag name="KSO_WM_UNIT_ID" val="custom160459_15*l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DIAGRAM_GROUP_CODE" val="l1-2"/>
  <p:tag name="KSO_WM_UNIT_PRESET_TEXT_LEN" val="17"/>
  <p:tag name="KSO_WM_UNIT_USESOURCEFORMAT_APPLY" val="1"/>
</p:tagLst>
</file>

<file path=ppt/tags/tag89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83*178"/>
  <p:tag name="KSO_WM_SLIDE_SIZE" val="794*324"/>
  <p:tag name="KSO_WM_DIAGRAM_GROUP_CODE" val="l1-2"/>
</p:tagLst>
</file>

<file path=ppt/tags/tag9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0"/>
  <p:tag name="KSO_WM_TEMPLATE_CATEGORY" val="custom"/>
  <p:tag name="KSO_WM_TEMPLATE_INDEX" val="160459"/>
  <p:tag name="KSO_WM_UNIT_INDEX" val="0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"/>
  <p:tag name="KSO_WM_UNIT_ID" val="custom160459_11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2"/>
  <p:tag name="KSO_WM_UNIT_ID" val="custom160459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1_1"/>
  <p:tag name="KSO_WM_UNIT_ID" val="custom160459_11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7"/>
  <p:tag name="KSO_WM_TEMPLATE_CATEGORY" val="custom"/>
  <p:tag name="KSO_WM_TEMPLATE_INDEX" val="160459"/>
  <p:tag name="KSO_WM_UNIT_INDEX" val="7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3"/>
  <p:tag name="KSO_WM_UNIT_ID" val="custom160459_11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4"/>
  <p:tag name="KSO_WM_UNIT_ID" val="custom160459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2_1"/>
  <p:tag name="KSO_WM_UNIT_ID" val="custom160459_11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14"/>
  <p:tag name="KSO_WM_TEMPLATE_CATEGORY" val="custom"/>
  <p:tag name="KSO_WM_TEMPLATE_INDEX" val="160459"/>
  <p:tag name="KSO_WM_UNIT_INDEX" val="14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5"/>
  <p:tag name="KSO_WM_UNIT_ID" val="custom160459_11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A000120140530A97PPBG">
  <a:themeElements>
    <a:clrScheme name="160179.179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D2689D"/>
      </a:accent1>
      <a:accent2>
        <a:srgbClr val="D37051"/>
      </a:accent2>
      <a:accent3>
        <a:srgbClr val="F28711"/>
      </a:accent3>
      <a:accent4>
        <a:srgbClr val="D30E00"/>
      </a:accent4>
      <a:accent5>
        <a:srgbClr val="BAD038"/>
      </a:accent5>
      <a:accent6>
        <a:srgbClr val="46CBE6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3174</Words>
  <Application>WPS 演示</Application>
  <PresentationFormat>宽屏</PresentationFormat>
  <Paragraphs>291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幼圆</vt:lpstr>
      <vt:lpstr>黑体</vt:lpstr>
      <vt:lpstr>Calibri</vt:lpstr>
      <vt:lpstr>微软雅黑</vt:lpstr>
      <vt:lpstr>Arial Unicode MS</vt:lpstr>
      <vt:lpstr>A000120140530A97PPBG</vt:lpstr>
      <vt:lpstr>Photoshop.Image.18</vt:lpstr>
      <vt:lpstr>Photoshop.Image.18</vt:lpstr>
      <vt:lpstr>Photoshop.Image.18</vt:lpstr>
      <vt:lpstr>Vue.js</vt:lpstr>
      <vt:lpstr>PowerPoint 演示文稿</vt:lpstr>
      <vt:lpstr>PowerPoint 演示文稿</vt:lpstr>
      <vt:lpstr>PowerPoint 演示文稿</vt:lpstr>
      <vt:lpstr>前后端分离的好处</vt:lpstr>
      <vt:lpstr>PowerPoint 演示文稿</vt:lpstr>
      <vt:lpstr>前端 MV* 框架</vt:lpstr>
      <vt:lpstr>PowerPoint 演示文稿</vt:lpstr>
      <vt:lpstr>MVC</vt:lpstr>
      <vt:lpstr>MVP</vt:lpstr>
      <vt:lpstr>MVVM</vt:lpstr>
      <vt:lpstr>PowerPoint 演示文稿</vt:lpstr>
      <vt:lpstr>PowerPoint 演示文稿</vt:lpstr>
      <vt:lpstr>PowerPoint 演示文稿</vt:lpstr>
      <vt:lpstr>命令行工具（vue-cli）</vt:lpstr>
      <vt:lpstr>PowerPoint 演示文稿</vt:lpstr>
      <vt:lpstr>PowerPoint 演示文稿</vt:lpstr>
      <vt:lpstr>PowerPoint 演示文稿</vt:lpstr>
      <vt:lpstr>NPM</vt:lpstr>
      <vt:lpstr>PowerPoint 演示文稿</vt:lpstr>
      <vt:lpstr>PowerPoint 演示文稿</vt:lpstr>
      <vt:lpstr>PowerPoint 演示文稿</vt:lpstr>
      <vt:lpstr>Vue.js基本语法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Vue-router</vt:lpstr>
      <vt:lpstr>axios</vt:lpstr>
      <vt:lpstr>PowerPoint 演示文稿</vt:lpstr>
      <vt:lpstr>iview</vt:lpstr>
      <vt:lpstr>THINKS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206</cp:revision>
  <dcterms:created xsi:type="dcterms:W3CDTF">2017-08-11T02:42:00Z</dcterms:created>
  <dcterms:modified xsi:type="dcterms:W3CDTF">2017-08-15T10:50:38Z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