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sldIdLst>
    <p:sldId id="256" r:id="rId2"/>
    <p:sldId id="265" r:id="rId3"/>
    <p:sldId id="268" r:id="rId4"/>
    <p:sldId id="263" r:id="rId5"/>
    <p:sldId id="264" r:id="rId6"/>
    <p:sldId id="26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rdon, Taylor Anne" initials="GTA" lastIdx="2" clrIdx="0">
    <p:extLst>
      <p:ext uri="{19B8F6BF-5375-455C-9EA6-DF929625EA0E}">
        <p15:presenceInfo xmlns:p15="http://schemas.microsoft.com/office/powerpoint/2012/main" userId="S::gordonta@miamioh.edu::527fe9fa-468c-4cd4-ba95-0f3524527788" providerId="AD"/>
      </p:ext>
    </p:extLst>
  </p:cmAuthor>
  <p:cmAuthor id="2" name="Kevin Reuning" initials="KJR" lastIdx="1" clrIdx="1">
    <p:extLst>
      <p:ext uri="{19B8F6BF-5375-455C-9EA6-DF929625EA0E}">
        <p15:presenceInfo xmlns:p15="http://schemas.microsoft.com/office/powerpoint/2012/main" userId="Kevin Reuning" providerId="None"/>
      </p:ext>
    </p:extLst>
  </p:cmAuthor>
  <p:cmAuthor id="3" name="Schneider, Monica Cecile Dr." initials="SMCD" lastIdx="6" clrIdx="2">
    <p:extLst>
      <p:ext uri="{19B8F6BF-5375-455C-9EA6-DF929625EA0E}">
        <p15:presenceInfo xmlns:p15="http://schemas.microsoft.com/office/powerpoint/2012/main" userId="Schneider, Monica Cecile D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62" d="100"/>
          <a:sy n="62" d="100"/>
        </p:scale>
        <p:origin x="10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FAEB0-74FC-4F3E-8B82-D257CAF6F0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A558B1-F74A-4E99-A100-DAA1077005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1AE72D-3E07-4BDD-817E-814F2470EF62}"/>
              </a:ext>
            </a:extLst>
          </p:cNvPr>
          <p:cNvSpPr>
            <a:spLocks noGrp="1"/>
          </p:cNvSpPr>
          <p:nvPr>
            <p:ph type="dt" sz="half" idx="10"/>
          </p:nvPr>
        </p:nvSpPr>
        <p:spPr/>
        <p:txBody>
          <a:bodyPr/>
          <a:lstStyle/>
          <a:p>
            <a:fld id="{7C5439E4-BE63-4DF9-8E01-4BFA6B3C3CB1}" type="datetimeFigureOut">
              <a:rPr lang="en-US" smtClean="0"/>
              <a:t>4/23/2020</a:t>
            </a:fld>
            <a:endParaRPr lang="en-US"/>
          </a:p>
        </p:txBody>
      </p:sp>
      <p:sp>
        <p:nvSpPr>
          <p:cNvPr id="5" name="Footer Placeholder 4">
            <a:extLst>
              <a:ext uri="{FF2B5EF4-FFF2-40B4-BE49-F238E27FC236}">
                <a16:creationId xmlns:a16="http://schemas.microsoft.com/office/drawing/2014/main" id="{4D097ADD-FEFF-4D80-91E2-101B2C08A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F70A97-31B8-4E4C-88F1-C2EEC96ED949}"/>
              </a:ext>
            </a:extLst>
          </p:cNvPr>
          <p:cNvSpPr>
            <a:spLocks noGrp="1"/>
          </p:cNvSpPr>
          <p:nvPr>
            <p:ph type="sldNum" sz="quarter" idx="12"/>
          </p:nvPr>
        </p:nvSpPr>
        <p:spPr/>
        <p:txBody>
          <a:bodyPr/>
          <a:lstStyle/>
          <a:p>
            <a:fld id="{1DC42854-DDE0-4E7F-A00E-FBB84F6D5582}" type="slidenum">
              <a:rPr lang="en-US" smtClean="0"/>
              <a:t>‹#›</a:t>
            </a:fld>
            <a:endParaRPr lang="en-US"/>
          </a:p>
        </p:txBody>
      </p:sp>
    </p:spTree>
    <p:extLst>
      <p:ext uri="{BB962C8B-B14F-4D97-AF65-F5344CB8AC3E}">
        <p14:creationId xmlns:p14="http://schemas.microsoft.com/office/powerpoint/2010/main" val="951644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B34E2-C960-4370-8275-DC12CE90B0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E854C9-9EB3-4778-A7D2-76275EF776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C937E3-0FA3-4628-B55C-E2BDCF303BC6}"/>
              </a:ext>
            </a:extLst>
          </p:cNvPr>
          <p:cNvSpPr>
            <a:spLocks noGrp="1"/>
          </p:cNvSpPr>
          <p:nvPr>
            <p:ph type="dt" sz="half" idx="10"/>
          </p:nvPr>
        </p:nvSpPr>
        <p:spPr/>
        <p:txBody>
          <a:bodyPr/>
          <a:lstStyle/>
          <a:p>
            <a:fld id="{7C5439E4-BE63-4DF9-8E01-4BFA6B3C3CB1}" type="datetimeFigureOut">
              <a:rPr lang="en-US" smtClean="0"/>
              <a:t>4/23/2020</a:t>
            </a:fld>
            <a:endParaRPr lang="en-US"/>
          </a:p>
        </p:txBody>
      </p:sp>
      <p:sp>
        <p:nvSpPr>
          <p:cNvPr id="5" name="Footer Placeholder 4">
            <a:extLst>
              <a:ext uri="{FF2B5EF4-FFF2-40B4-BE49-F238E27FC236}">
                <a16:creationId xmlns:a16="http://schemas.microsoft.com/office/drawing/2014/main" id="{F7BED56C-1AA4-4CE3-BD43-43B728F167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DBBE20-B7D4-4963-BA68-587B649BE4FE}"/>
              </a:ext>
            </a:extLst>
          </p:cNvPr>
          <p:cNvSpPr>
            <a:spLocks noGrp="1"/>
          </p:cNvSpPr>
          <p:nvPr>
            <p:ph type="sldNum" sz="quarter" idx="12"/>
          </p:nvPr>
        </p:nvSpPr>
        <p:spPr/>
        <p:txBody>
          <a:bodyPr/>
          <a:lstStyle/>
          <a:p>
            <a:fld id="{1DC42854-DDE0-4E7F-A00E-FBB84F6D5582}" type="slidenum">
              <a:rPr lang="en-US" smtClean="0"/>
              <a:t>‹#›</a:t>
            </a:fld>
            <a:endParaRPr lang="en-US"/>
          </a:p>
        </p:txBody>
      </p:sp>
    </p:spTree>
    <p:extLst>
      <p:ext uri="{BB962C8B-B14F-4D97-AF65-F5344CB8AC3E}">
        <p14:creationId xmlns:p14="http://schemas.microsoft.com/office/powerpoint/2010/main" val="3658203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3B625D-F4DA-426E-BB4F-BCEA85D49C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50C89D-F13D-44D5-819A-7FBFABC92F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4B60A9-5FAA-4E4C-8CF8-AA1FCA3A8945}"/>
              </a:ext>
            </a:extLst>
          </p:cNvPr>
          <p:cNvSpPr>
            <a:spLocks noGrp="1"/>
          </p:cNvSpPr>
          <p:nvPr>
            <p:ph type="dt" sz="half" idx="10"/>
          </p:nvPr>
        </p:nvSpPr>
        <p:spPr/>
        <p:txBody>
          <a:bodyPr/>
          <a:lstStyle/>
          <a:p>
            <a:fld id="{7C5439E4-BE63-4DF9-8E01-4BFA6B3C3CB1}" type="datetimeFigureOut">
              <a:rPr lang="en-US" smtClean="0"/>
              <a:t>4/23/2020</a:t>
            </a:fld>
            <a:endParaRPr lang="en-US"/>
          </a:p>
        </p:txBody>
      </p:sp>
      <p:sp>
        <p:nvSpPr>
          <p:cNvPr id="5" name="Footer Placeholder 4">
            <a:extLst>
              <a:ext uri="{FF2B5EF4-FFF2-40B4-BE49-F238E27FC236}">
                <a16:creationId xmlns:a16="http://schemas.microsoft.com/office/drawing/2014/main" id="{3F009428-FFF2-4BDB-A813-622A5B9578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FB06C-9635-4339-9EB4-6746177CC6C0}"/>
              </a:ext>
            </a:extLst>
          </p:cNvPr>
          <p:cNvSpPr>
            <a:spLocks noGrp="1"/>
          </p:cNvSpPr>
          <p:nvPr>
            <p:ph type="sldNum" sz="quarter" idx="12"/>
          </p:nvPr>
        </p:nvSpPr>
        <p:spPr/>
        <p:txBody>
          <a:bodyPr/>
          <a:lstStyle/>
          <a:p>
            <a:fld id="{1DC42854-DDE0-4E7F-A00E-FBB84F6D5582}" type="slidenum">
              <a:rPr lang="en-US" smtClean="0"/>
              <a:t>‹#›</a:t>
            </a:fld>
            <a:endParaRPr lang="en-US"/>
          </a:p>
        </p:txBody>
      </p:sp>
    </p:spTree>
    <p:extLst>
      <p:ext uri="{BB962C8B-B14F-4D97-AF65-F5344CB8AC3E}">
        <p14:creationId xmlns:p14="http://schemas.microsoft.com/office/powerpoint/2010/main" val="4085121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3C013-869B-482B-9021-6FB8AFFF58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ECDB95-FEB3-45A9-9495-DAB3343CCF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D413A-2C36-4DDE-BA9A-71B77B6FA5AC}"/>
              </a:ext>
            </a:extLst>
          </p:cNvPr>
          <p:cNvSpPr>
            <a:spLocks noGrp="1"/>
          </p:cNvSpPr>
          <p:nvPr>
            <p:ph type="dt" sz="half" idx="10"/>
          </p:nvPr>
        </p:nvSpPr>
        <p:spPr/>
        <p:txBody>
          <a:bodyPr/>
          <a:lstStyle/>
          <a:p>
            <a:fld id="{7C5439E4-BE63-4DF9-8E01-4BFA6B3C3CB1}" type="datetimeFigureOut">
              <a:rPr lang="en-US" smtClean="0"/>
              <a:t>4/23/2020</a:t>
            </a:fld>
            <a:endParaRPr lang="en-US"/>
          </a:p>
        </p:txBody>
      </p:sp>
      <p:sp>
        <p:nvSpPr>
          <p:cNvPr id="5" name="Footer Placeholder 4">
            <a:extLst>
              <a:ext uri="{FF2B5EF4-FFF2-40B4-BE49-F238E27FC236}">
                <a16:creationId xmlns:a16="http://schemas.microsoft.com/office/drawing/2014/main" id="{7EE3BFE9-CE56-4CD1-92ED-A0069B65F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7EC90-C178-40E1-BD16-808D9FEBCDB0}"/>
              </a:ext>
            </a:extLst>
          </p:cNvPr>
          <p:cNvSpPr>
            <a:spLocks noGrp="1"/>
          </p:cNvSpPr>
          <p:nvPr>
            <p:ph type="sldNum" sz="quarter" idx="12"/>
          </p:nvPr>
        </p:nvSpPr>
        <p:spPr/>
        <p:txBody>
          <a:bodyPr/>
          <a:lstStyle/>
          <a:p>
            <a:fld id="{1DC42854-DDE0-4E7F-A00E-FBB84F6D5582}" type="slidenum">
              <a:rPr lang="en-US" smtClean="0"/>
              <a:t>‹#›</a:t>
            </a:fld>
            <a:endParaRPr lang="en-US"/>
          </a:p>
        </p:txBody>
      </p:sp>
    </p:spTree>
    <p:extLst>
      <p:ext uri="{BB962C8B-B14F-4D97-AF65-F5344CB8AC3E}">
        <p14:creationId xmlns:p14="http://schemas.microsoft.com/office/powerpoint/2010/main" val="935296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0EFCF-1FFA-4EF3-96F7-51E5097801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753899-026C-4F27-8778-2220841894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591001-E81A-40BB-A622-99555A05B6F2}"/>
              </a:ext>
            </a:extLst>
          </p:cNvPr>
          <p:cNvSpPr>
            <a:spLocks noGrp="1"/>
          </p:cNvSpPr>
          <p:nvPr>
            <p:ph type="dt" sz="half" idx="10"/>
          </p:nvPr>
        </p:nvSpPr>
        <p:spPr/>
        <p:txBody>
          <a:bodyPr/>
          <a:lstStyle/>
          <a:p>
            <a:fld id="{7C5439E4-BE63-4DF9-8E01-4BFA6B3C3CB1}" type="datetimeFigureOut">
              <a:rPr lang="en-US" smtClean="0"/>
              <a:t>4/23/2020</a:t>
            </a:fld>
            <a:endParaRPr lang="en-US"/>
          </a:p>
        </p:txBody>
      </p:sp>
      <p:sp>
        <p:nvSpPr>
          <p:cNvPr id="5" name="Footer Placeholder 4">
            <a:extLst>
              <a:ext uri="{FF2B5EF4-FFF2-40B4-BE49-F238E27FC236}">
                <a16:creationId xmlns:a16="http://schemas.microsoft.com/office/drawing/2014/main" id="{BA0066B8-3FCC-474E-A944-07F3697136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84508-96E4-4E8D-BD4F-5A64D48E2E3C}"/>
              </a:ext>
            </a:extLst>
          </p:cNvPr>
          <p:cNvSpPr>
            <a:spLocks noGrp="1"/>
          </p:cNvSpPr>
          <p:nvPr>
            <p:ph type="sldNum" sz="quarter" idx="12"/>
          </p:nvPr>
        </p:nvSpPr>
        <p:spPr/>
        <p:txBody>
          <a:bodyPr/>
          <a:lstStyle/>
          <a:p>
            <a:fld id="{1DC42854-DDE0-4E7F-A00E-FBB84F6D5582}" type="slidenum">
              <a:rPr lang="en-US" smtClean="0"/>
              <a:t>‹#›</a:t>
            </a:fld>
            <a:endParaRPr lang="en-US"/>
          </a:p>
        </p:txBody>
      </p:sp>
    </p:spTree>
    <p:extLst>
      <p:ext uri="{BB962C8B-B14F-4D97-AF65-F5344CB8AC3E}">
        <p14:creationId xmlns:p14="http://schemas.microsoft.com/office/powerpoint/2010/main" val="3301412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07FEF-850D-4F13-B2DD-90F419D09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B4ED9F-C335-40BC-AA98-5F82DA6AD6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8C4535-6FDF-496F-AF78-7D9F053F9E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4C1D5A-9E79-4596-9655-DD878BFF639E}"/>
              </a:ext>
            </a:extLst>
          </p:cNvPr>
          <p:cNvSpPr>
            <a:spLocks noGrp="1"/>
          </p:cNvSpPr>
          <p:nvPr>
            <p:ph type="dt" sz="half" idx="10"/>
          </p:nvPr>
        </p:nvSpPr>
        <p:spPr/>
        <p:txBody>
          <a:bodyPr/>
          <a:lstStyle/>
          <a:p>
            <a:fld id="{7C5439E4-BE63-4DF9-8E01-4BFA6B3C3CB1}" type="datetimeFigureOut">
              <a:rPr lang="en-US" smtClean="0"/>
              <a:t>4/23/2020</a:t>
            </a:fld>
            <a:endParaRPr lang="en-US"/>
          </a:p>
        </p:txBody>
      </p:sp>
      <p:sp>
        <p:nvSpPr>
          <p:cNvPr id="6" name="Footer Placeholder 5">
            <a:extLst>
              <a:ext uri="{FF2B5EF4-FFF2-40B4-BE49-F238E27FC236}">
                <a16:creationId xmlns:a16="http://schemas.microsoft.com/office/drawing/2014/main" id="{A0960BEE-203B-41D2-9A69-1822AC358B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57B7DC-2137-4289-8456-E230DA046C6E}"/>
              </a:ext>
            </a:extLst>
          </p:cNvPr>
          <p:cNvSpPr>
            <a:spLocks noGrp="1"/>
          </p:cNvSpPr>
          <p:nvPr>
            <p:ph type="sldNum" sz="quarter" idx="12"/>
          </p:nvPr>
        </p:nvSpPr>
        <p:spPr/>
        <p:txBody>
          <a:bodyPr/>
          <a:lstStyle/>
          <a:p>
            <a:fld id="{1DC42854-DDE0-4E7F-A00E-FBB84F6D5582}" type="slidenum">
              <a:rPr lang="en-US" smtClean="0"/>
              <a:t>‹#›</a:t>
            </a:fld>
            <a:endParaRPr lang="en-US"/>
          </a:p>
        </p:txBody>
      </p:sp>
    </p:spTree>
    <p:extLst>
      <p:ext uri="{BB962C8B-B14F-4D97-AF65-F5344CB8AC3E}">
        <p14:creationId xmlns:p14="http://schemas.microsoft.com/office/powerpoint/2010/main" val="3603138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47A5E-E423-4BFE-B3DF-FD1DEAB6C4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675E0B-70C8-4C0D-91CD-64591E77C5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E015A7-2A66-403F-B4EE-F26E340396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810732-9962-4D4D-9812-84ECECC172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CA0B69-302E-4A81-917C-4D330C8E09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814286-11B6-4A7F-AEB9-56F2BE0EB5CB}"/>
              </a:ext>
            </a:extLst>
          </p:cNvPr>
          <p:cNvSpPr>
            <a:spLocks noGrp="1"/>
          </p:cNvSpPr>
          <p:nvPr>
            <p:ph type="dt" sz="half" idx="10"/>
          </p:nvPr>
        </p:nvSpPr>
        <p:spPr/>
        <p:txBody>
          <a:bodyPr/>
          <a:lstStyle/>
          <a:p>
            <a:fld id="{7C5439E4-BE63-4DF9-8E01-4BFA6B3C3CB1}" type="datetimeFigureOut">
              <a:rPr lang="en-US" smtClean="0"/>
              <a:t>4/23/2020</a:t>
            </a:fld>
            <a:endParaRPr lang="en-US"/>
          </a:p>
        </p:txBody>
      </p:sp>
      <p:sp>
        <p:nvSpPr>
          <p:cNvPr id="8" name="Footer Placeholder 7">
            <a:extLst>
              <a:ext uri="{FF2B5EF4-FFF2-40B4-BE49-F238E27FC236}">
                <a16:creationId xmlns:a16="http://schemas.microsoft.com/office/drawing/2014/main" id="{C5D44CA0-90BE-47B5-98CE-441FD96323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CAD8C2-3C9F-428D-849F-E5B7C5AD7A6B}"/>
              </a:ext>
            </a:extLst>
          </p:cNvPr>
          <p:cNvSpPr>
            <a:spLocks noGrp="1"/>
          </p:cNvSpPr>
          <p:nvPr>
            <p:ph type="sldNum" sz="quarter" idx="12"/>
          </p:nvPr>
        </p:nvSpPr>
        <p:spPr/>
        <p:txBody>
          <a:bodyPr/>
          <a:lstStyle/>
          <a:p>
            <a:fld id="{1DC42854-DDE0-4E7F-A00E-FBB84F6D5582}" type="slidenum">
              <a:rPr lang="en-US" smtClean="0"/>
              <a:t>‹#›</a:t>
            </a:fld>
            <a:endParaRPr lang="en-US"/>
          </a:p>
        </p:txBody>
      </p:sp>
    </p:spTree>
    <p:extLst>
      <p:ext uri="{BB962C8B-B14F-4D97-AF65-F5344CB8AC3E}">
        <p14:creationId xmlns:p14="http://schemas.microsoft.com/office/powerpoint/2010/main" val="4033229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1E5F-5A12-4DB5-9BD2-2F1DBCC117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5BD18A-43E4-4684-BB09-7B98FEB3EEEE}"/>
              </a:ext>
            </a:extLst>
          </p:cNvPr>
          <p:cNvSpPr>
            <a:spLocks noGrp="1"/>
          </p:cNvSpPr>
          <p:nvPr>
            <p:ph type="dt" sz="half" idx="10"/>
          </p:nvPr>
        </p:nvSpPr>
        <p:spPr/>
        <p:txBody>
          <a:bodyPr/>
          <a:lstStyle/>
          <a:p>
            <a:fld id="{7C5439E4-BE63-4DF9-8E01-4BFA6B3C3CB1}" type="datetimeFigureOut">
              <a:rPr lang="en-US" smtClean="0"/>
              <a:t>4/23/2020</a:t>
            </a:fld>
            <a:endParaRPr lang="en-US"/>
          </a:p>
        </p:txBody>
      </p:sp>
      <p:sp>
        <p:nvSpPr>
          <p:cNvPr id="4" name="Footer Placeholder 3">
            <a:extLst>
              <a:ext uri="{FF2B5EF4-FFF2-40B4-BE49-F238E27FC236}">
                <a16:creationId xmlns:a16="http://schemas.microsoft.com/office/drawing/2014/main" id="{A058BAC4-0D8A-4CC0-812D-4EF3CA3924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F92C18-0AE6-493A-B291-519870B86F5A}"/>
              </a:ext>
            </a:extLst>
          </p:cNvPr>
          <p:cNvSpPr>
            <a:spLocks noGrp="1"/>
          </p:cNvSpPr>
          <p:nvPr>
            <p:ph type="sldNum" sz="quarter" idx="12"/>
          </p:nvPr>
        </p:nvSpPr>
        <p:spPr/>
        <p:txBody>
          <a:bodyPr/>
          <a:lstStyle/>
          <a:p>
            <a:fld id="{1DC42854-DDE0-4E7F-A00E-FBB84F6D5582}" type="slidenum">
              <a:rPr lang="en-US" smtClean="0"/>
              <a:t>‹#›</a:t>
            </a:fld>
            <a:endParaRPr lang="en-US"/>
          </a:p>
        </p:txBody>
      </p:sp>
    </p:spTree>
    <p:extLst>
      <p:ext uri="{BB962C8B-B14F-4D97-AF65-F5344CB8AC3E}">
        <p14:creationId xmlns:p14="http://schemas.microsoft.com/office/powerpoint/2010/main" val="269826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4E39D0-373B-491B-BEC1-3C92C2F732F8}"/>
              </a:ext>
            </a:extLst>
          </p:cNvPr>
          <p:cNvSpPr>
            <a:spLocks noGrp="1"/>
          </p:cNvSpPr>
          <p:nvPr>
            <p:ph type="dt" sz="half" idx="10"/>
          </p:nvPr>
        </p:nvSpPr>
        <p:spPr/>
        <p:txBody>
          <a:bodyPr/>
          <a:lstStyle/>
          <a:p>
            <a:fld id="{7C5439E4-BE63-4DF9-8E01-4BFA6B3C3CB1}" type="datetimeFigureOut">
              <a:rPr lang="en-US" smtClean="0"/>
              <a:t>4/23/2020</a:t>
            </a:fld>
            <a:endParaRPr lang="en-US"/>
          </a:p>
        </p:txBody>
      </p:sp>
      <p:sp>
        <p:nvSpPr>
          <p:cNvPr id="3" name="Footer Placeholder 2">
            <a:extLst>
              <a:ext uri="{FF2B5EF4-FFF2-40B4-BE49-F238E27FC236}">
                <a16:creationId xmlns:a16="http://schemas.microsoft.com/office/drawing/2014/main" id="{E6479D18-D165-41C6-AD50-2E09A88597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FEE888-B02A-4CDB-A335-B50D401B15DD}"/>
              </a:ext>
            </a:extLst>
          </p:cNvPr>
          <p:cNvSpPr>
            <a:spLocks noGrp="1"/>
          </p:cNvSpPr>
          <p:nvPr>
            <p:ph type="sldNum" sz="quarter" idx="12"/>
          </p:nvPr>
        </p:nvSpPr>
        <p:spPr/>
        <p:txBody>
          <a:bodyPr/>
          <a:lstStyle/>
          <a:p>
            <a:fld id="{1DC42854-DDE0-4E7F-A00E-FBB84F6D5582}" type="slidenum">
              <a:rPr lang="en-US" smtClean="0"/>
              <a:t>‹#›</a:t>
            </a:fld>
            <a:endParaRPr lang="en-US"/>
          </a:p>
        </p:txBody>
      </p:sp>
    </p:spTree>
    <p:extLst>
      <p:ext uri="{BB962C8B-B14F-4D97-AF65-F5344CB8AC3E}">
        <p14:creationId xmlns:p14="http://schemas.microsoft.com/office/powerpoint/2010/main" val="2618349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D26C-0555-4085-AED4-F8717C7CA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1944A0-1359-41BB-9B91-1D7DED936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44E047-5D83-4EB0-8D3F-6B6778D12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FBB530-C231-406E-B600-9F51D3B1B752}"/>
              </a:ext>
            </a:extLst>
          </p:cNvPr>
          <p:cNvSpPr>
            <a:spLocks noGrp="1"/>
          </p:cNvSpPr>
          <p:nvPr>
            <p:ph type="dt" sz="half" idx="10"/>
          </p:nvPr>
        </p:nvSpPr>
        <p:spPr/>
        <p:txBody>
          <a:bodyPr/>
          <a:lstStyle/>
          <a:p>
            <a:fld id="{7C5439E4-BE63-4DF9-8E01-4BFA6B3C3CB1}" type="datetimeFigureOut">
              <a:rPr lang="en-US" smtClean="0"/>
              <a:t>4/23/2020</a:t>
            </a:fld>
            <a:endParaRPr lang="en-US"/>
          </a:p>
        </p:txBody>
      </p:sp>
      <p:sp>
        <p:nvSpPr>
          <p:cNvPr id="6" name="Footer Placeholder 5">
            <a:extLst>
              <a:ext uri="{FF2B5EF4-FFF2-40B4-BE49-F238E27FC236}">
                <a16:creationId xmlns:a16="http://schemas.microsoft.com/office/drawing/2014/main" id="{1C0EC61D-7B76-44BA-8F32-11E553A9C0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0B5B64-246B-46F6-9727-29D59B6B54AA}"/>
              </a:ext>
            </a:extLst>
          </p:cNvPr>
          <p:cNvSpPr>
            <a:spLocks noGrp="1"/>
          </p:cNvSpPr>
          <p:nvPr>
            <p:ph type="sldNum" sz="quarter" idx="12"/>
          </p:nvPr>
        </p:nvSpPr>
        <p:spPr/>
        <p:txBody>
          <a:bodyPr/>
          <a:lstStyle/>
          <a:p>
            <a:fld id="{1DC42854-DDE0-4E7F-A00E-FBB84F6D5582}" type="slidenum">
              <a:rPr lang="en-US" smtClean="0"/>
              <a:t>‹#›</a:t>
            </a:fld>
            <a:endParaRPr lang="en-US"/>
          </a:p>
        </p:txBody>
      </p:sp>
    </p:spTree>
    <p:extLst>
      <p:ext uri="{BB962C8B-B14F-4D97-AF65-F5344CB8AC3E}">
        <p14:creationId xmlns:p14="http://schemas.microsoft.com/office/powerpoint/2010/main" val="2699141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42DAB-BB1C-439E-9D94-32D7E3D88F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38ECEF-3F2A-4AA8-A9F0-5DE3A36C2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7592AA-DFF2-4043-80C1-A96DDD8EB2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A34185-038B-46F8-B3BF-4A76569F9177}"/>
              </a:ext>
            </a:extLst>
          </p:cNvPr>
          <p:cNvSpPr>
            <a:spLocks noGrp="1"/>
          </p:cNvSpPr>
          <p:nvPr>
            <p:ph type="dt" sz="half" idx="10"/>
          </p:nvPr>
        </p:nvSpPr>
        <p:spPr/>
        <p:txBody>
          <a:bodyPr/>
          <a:lstStyle/>
          <a:p>
            <a:fld id="{7C5439E4-BE63-4DF9-8E01-4BFA6B3C3CB1}" type="datetimeFigureOut">
              <a:rPr lang="en-US" smtClean="0"/>
              <a:t>4/23/2020</a:t>
            </a:fld>
            <a:endParaRPr lang="en-US"/>
          </a:p>
        </p:txBody>
      </p:sp>
      <p:sp>
        <p:nvSpPr>
          <p:cNvPr id="6" name="Footer Placeholder 5">
            <a:extLst>
              <a:ext uri="{FF2B5EF4-FFF2-40B4-BE49-F238E27FC236}">
                <a16:creationId xmlns:a16="http://schemas.microsoft.com/office/drawing/2014/main" id="{B7D1CED6-C6E5-49C5-BA6C-3D416048C0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D349D0-5120-4295-99EB-356993A05D70}"/>
              </a:ext>
            </a:extLst>
          </p:cNvPr>
          <p:cNvSpPr>
            <a:spLocks noGrp="1"/>
          </p:cNvSpPr>
          <p:nvPr>
            <p:ph type="sldNum" sz="quarter" idx="12"/>
          </p:nvPr>
        </p:nvSpPr>
        <p:spPr/>
        <p:txBody>
          <a:bodyPr/>
          <a:lstStyle/>
          <a:p>
            <a:fld id="{1DC42854-DDE0-4E7F-A00E-FBB84F6D5582}" type="slidenum">
              <a:rPr lang="en-US" smtClean="0"/>
              <a:t>‹#›</a:t>
            </a:fld>
            <a:endParaRPr lang="en-US"/>
          </a:p>
        </p:txBody>
      </p:sp>
    </p:spTree>
    <p:extLst>
      <p:ext uri="{BB962C8B-B14F-4D97-AF65-F5344CB8AC3E}">
        <p14:creationId xmlns:p14="http://schemas.microsoft.com/office/powerpoint/2010/main" val="570442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6967D5-3E6D-46AB-AB32-52ABE57C28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190D59-9C52-439C-8285-462828480C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138C2-399A-43F6-B0AD-D55EBCE84B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5439E4-BE63-4DF9-8E01-4BFA6B3C3CB1}" type="datetimeFigureOut">
              <a:rPr lang="en-US" smtClean="0"/>
              <a:t>4/23/2020</a:t>
            </a:fld>
            <a:endParaRPr lang="en-US"/>
          </a:p>
        </p:txBody>
      </p:sp>
      <p:sp>
        <p:nvSpPr>
          <p:cNvPr id="5" name="Footer Placeholder 4">
            <a:extLst>
              <a:ext uri="{FF2B5EF4-FFF2-40B4-BE49-F238E27FC236}">
                <a16:creationId xmlns:a16="http://schemas.microsoft.com/office/drawing/2014/main" id="{81C9DB1A-32A9-4ECE-BDE6-CAEEAF38B2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0039EA-3AED-4437-9346-7A5EBA1A97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C42854-DDE0-4E7F-A00E-FBB84F6D5582}" type="slidenum">
              <a:rPr lang="en-US" smtClean="0"/>
              <a:t>‹#›</a:t>
            </a:fld>
            <a:endParaRPr lang="en-US"/>
          </a:p>
        </p:txBody>
      </p:sp>
    </p:spTree>
    <p:extLst>
      <p:ext uri="{BB962C8B-B14F-4D97-AF65-F5344CB8AC3E}">
        <p14:creationId xmlns:p14="http://schemas.microsoft.com/office/powerpoint/2010/main" val="1301975727"/>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51BEF189-9578-467B-AFB3-0C6EC7DDADA2}"/>
              </a:ext>
            </a:extLst>
          </p:cNvPr>
          <p:cNvGraphicFramePr>
            <a:graphicFrameLocks noGrp="1"/>
          </p:cNvGraphicFramePr>
          <p:nvPr>
            <p:extLst>
              <p:ext uri="{D42A27DB-BD31-4B8C-83A1-F6EECF244321}">
                <p14:modId xmlns:p14="http://schemas.microsoft.com/office/powerpoint/2010/main" val="1723930844"/>
              </p:ext>
            </p:extLst>
          </p:nvPr>
        </p:nvGraphicFramePr>
        <p:xfrm>
          <a:off x="106017" y="115158"/>
          <a:ext cx="11979965" cy="6627684"/>
        </p:xfrm>
        <a:graphic>
          <a:graphicData uri="http://schemas.openxmlformats.org/drawingml/2006/table">
            <a:tbl>
              <a:tblPr/>
              <a:tblGrid>
                <a:gridCol w="11979965">
                  <a:extLst>
                    <a:ext uri="{9D8B030D-6E8A-4147-A177-3AD203B41FA5}">
                      <a16:colId xmlns:a16="http://schemas.microsoft.com/office/drawing/2014/main" val="1771096538"/>
                    </a:ext>
                  </a:extLst>
                </a:gridCol>
              </a:tblGrid>
              <a:tr h="6627684">
                <a:tc>
                  <a:txBody>
                    <a:bodyPr/>
                    <a:lstStyle/>
                    <a:p>
                      <a:endParaRPr lang="en-US" dirty="0"/>
                    </a:p>
                  </a:txBody>
                  <a:tcPr>
                    <a:lnL w="76200" cmpd="sng">
                      <a:solidFill>
                        <a:srgbClr val="C00000"/>
                      </a:solidFill>
                      <a:prstDash val="solid"/>
                    </a:lnL>
                    <a:lnR w="76200" cmpd="sng">
                      <a:solidFill>
                        <a:srgbClr val="C00000"/>
                      </a:solidFill>
                      <a:prstDash val="solid"/>
                    </a:lnR>
                    <a:lnT w="76200" cmpd="sng">
                      <a:solidFill>
                        <a:srgbClr val="C00000"/>
                      </a:solidFill>
                      <a:prstDash val="solid"/>
                    </a:lnT>
                    <a:lnB w="76200" cmpd="sng">
                      <a:solidFill>
                        <a:srgbClr val="C00000"/>
                      </a:solidFill>
                      <a:prstDash val="solid"/>
                    </a:lnB>
                  </a:tcPr>
                </a:tc>
                <a:extLst>
                  <a:ext uri="{0D108BD9-81ED-4DB2-BD59-A6C34878D82A}">
                    <a16:rowId xmlns:a16="http://schemas.microsoft.com/office/drawing/2014/main" val="31135397"/>
                  </a:ext>
                </a:extLst>
              </a:tr>
            </a:tbl>
          </a:graphicData>
        </a:graphic>
      </p:graphicFrame>
      <p:sp>
        <p:nvSpPr>
          <p:cNvPr id="3" name="Subtitle 2">
            <a:extLst>
              <a:ext uri="{FF2B5EF4-FFF2-40B4-BE49-F238E27FC236}">
                <a16:creationId xmlns:a16="http://schemas.microsoft.com/office/drawing/2014/main" id="{E8EB1C51-0140-4734-9233-676362E5FD60}"/>
              </a:ext>
            </a:extLst>
          </p:cNvPr>
          <p:cNvSpPr>
            <a:spLocks noGrp="1"/>
          </p:cNvSpPr>
          <p:nvPr>
            <p:ph type="subTitle" idx="1"/>
          </p:nvPr>
        </p:nvSpPr>
        <p:spPr>
          <a:xfrm>
            <a:off x="732180" y="592397"/>
            <a:ext cx="10727633" cy="1655762"/>
          </a:xfrm>
        </p:spPr>
        <p:txBody>
          <a:bodyPr>
            <a:noAutofit/>
          </a:bodyPr>
          <a:lstStyle/>
          <a:p>
            <a:r>
              <a:rPr lang="en-US" sz="4000" b="1" dirty="0">
                <a:solidFill>
                  <a:schemeClr val="tx1"/>
                </a:solidFill>
                <a:latin typeface="Arial" panose="020B0604020202020204" pitchFamily="34" charset="0"/>
                <a:cs typeface="Arial" panose="020B0604020202020204" pitchFamily="34" charset="0"/>
              </a:rPr>
              <a:t>Running on the path less traveled:</a:t>
            </a:r>
          </a:p>
          <a:p>
            <a:r>
              <a:rPr lang="en-US" sz="4000" dirty="0">
                <a:solidFill>
                  <a:schemeClr val="tx1"/>
                </a:solidFill>
                <a:latin typeface="Arial" panose="020B0604020202020204" pitchFamily="34" charset="0"/>
                <a:cs typeface="Arial" panose="020B0604020202020204" pitchFamily="34" charset="0"/>
              </a:rPr>
              <a:t>Examining the emergence and evaluation of unconventional female candidates</a:t>
            </a:r>
          </a:p>
        </p:txBody>
      </p:sp>
      <p:sp>
        <p:nvSpPr>
          <p:cNvPr id="4" name="Subtitle 2">
            <a:extLst>
              <a:ext uri="{FF2B5EF4-FFF2-40B4-BE49-F238E27FC236}">
                <a16:creationId xmlns:a16="http://schemas.microsoft.com/office/drawing/2014/main" id="{04439A11-6314-4F3A-9220-4204E03DAC81}"/>
              </a:ext>
            </a:extLst>
          </p:cNvPr>
          <p:cNvSpPr txBox="1">
            <a:spLocks/>
          </p:cNvSpPr>
          <p:nvPr/>
        </p:nvSpPr>
        <p:spPr>
          <a:xfrm>
            <a:off x="1523997" y="4138702"/>
            <a:ext cx="9144000" cy="28296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Advisors:</a:t>
            </a:r>
          </a:p>
          <a:p>
            <a:r>
              <a:rPr lang="en-US" b="1" dirty="0">
                <a:latin typeface="Arial" panose="020B0604020202020204" pitchFamily="34" charset="0"/>
                <a:cs typeface="Arial" panose="020B0604020202020204" pitchFamily="34" charset="0"/>
              </a:rPr>
              <a:t>Dr. Monica Schneider</a:t>
            </a:r>
          </a:p>
          <a:p>
            <a:r>
              <a:rPr lang="en-US" dirty="0">
                <a:latin typeface="Arial" panose="020B0604020202020204" pitchFamily="34" charset="0"/>
                <a:cs typeface="Arial" panose="020B0604020202020204" pitchFamily="34" charset="0"/>
              </a:rPr>
              <a:t>Associate Professor, Department of Political Science</a:t>
            </a:r>
          </a:p>
          <a:p>
            <a:r>
              <a:rPr lang="en-US" b="1" dirty="0">
                <a:latin typeface="Arial" panose="020B0604020202020204" pitchFamily="34" charset="0"/>
                <a:cs typeface="Arial" panose="020B0604020202020204" pitchFamily="34" charset="0"/>
              </a:rPr>
              <a:t>Dr. Kevin </a:t>
            </a:r>
            <a:r>
              <a:rPr lang="en-US" b="1" dirty="0" err="1">
                <a:latin typeface="Arial" panose="020B0604020202020204" pitchFamily="34" charset="0"/>
                <a:cs typeface="Arial" panose="020B0604020202020204" pitchFamily="34" charset="0"/>
              </a:rPr>
              <a:t>Reuning</a:t>
            </a:r>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Assistant Professor, Department of Political Science</a:t>
            </a:r>
          </a:p>
        </p:txBody>
      </p:sp>
      <p:sp>
        <p:nvSpPr>
          <p:cNvPr id="5" name="TextBox 4"/>
          <p:cNvSpPr txBox="1"/>
          <p:nvPr/>
        </p:nvSpPr>
        <p:spPr>
          <a:xfrm>
            <a:off x="1504401" y="2716377"/>
            <a:ext cx="9183189" cy="954107"/>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Taylor Gordon</a:t>
            </a:r>
          </a:p>
          <a:p>
            <a:pPr algn="ctr"/>
            <a:r>
              <a:rPr lang="en-US" sz="2800" dirty="0">
                <a:latin typeface="Arial" panose="020B0604020202020204" pitchFamily="34" charset="0"/>
                <a:cs typeface="Arial" panose="020B0604020202020204" pitchFamily="34" charset="0"/>
              </a:rPr>
              <a:t>Political Science and Statistics</a:t>
            </a:r>
          </a:p>
        </p:txBody>
      </p:sp>
    </p:spTree>
    <p:extLst>
      <p:ext uri="{BB962C8B-B14F-4D97-AF65-F5344CB8AC3E}">
        <p14:creationId xmlns:p14="http://schemas.microsoft.com/office/powerpoint/2010/main" val="2870181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DC0203C-1CB8-4ACC-8EE9-5C9B51C8C220}"/>
              </a:ext>
            </a:extLst>
          </p:cNvPr>
          <p:cNvGraphicFramePr>
            <a:graphicFrameLocks noGrp="1"/>
          </p:cNvGraphicFramePr>
          <p:nvPr>
            <p:extLst>
              <p:ext uri="{D42A27DB-BD31-4B8C-83A1-F6EECF244321}">
                <p14:modId xmlns:p14="http://schemas.microsoft.com/office/powerpoint/2010/main" val="2191766572"/>
              </p:ext>
            </p:extLst>
          </p:nvPr>
        </p:nvGraphicFramePr>
        <p:xfrm>
          <a:off x="106017" y="115158"/>
          <a:ext cx="11979965" cy="6627684"/>
        </p:xfrm>
        <a:graphic>
          <a:graphicData uri="http://schemas.openxmlformats.org/drawingml/2006/table">
            <a:tbl>
              <a:tblPr/>
              <a:tblGrid>
                <a:gridCol w="11979965">
                  <a:extLst>
                    <a:ext uri="{9D8B030D-6E8A-4147-A177-3AD203B41FA5}">
                      <a16:colId xmlns:a16="http://schemas.microsoft.com/office/drawing/2014/main" val="1771096538"/>
                    </a:ext>
                  </a:extLst>
                </a:gridCol>
              </a:tblGrid>
              <a:tr h="6627684">
                <a:tc>
                  <a:txBody>
                    <a:bodyPr/>
                    <a:lstStyle/>
                    <a:p>
                      <a:endParaRPr lang="en-US" dirty="0"/>
                    </a:p>
                  </a:txBody>
                  <a:tcPr>
                    <a:lnL w="76200" cmpd="sng">
                      <a:solidFill>
                        <a:srgbClr val="C00000"/>
                      </a:solidFill>
                      <a:prstDash val="solid"/>
                    </a:lnL>
                    <a:lnR w="76200" cmpd="sng">
                      <a:solidFill>
                        <a:srgbClr val="C00000"/>
                      </a:solidFill>
                      <a:prstDash val="solid"/>
                    </a:lnR>
                    <a:lnT w="76200" cmpd="sng">
                      <a:solidFill>
                        <a:srgbClr val="C00000"/>
                      </a:solidFill>
                      <a:prstDash val="solid"/>
                    </a:lnT>
                    <a:lnB w="76200" cmpd="sng">
                      <a:solidFill>
                        <a:srgbClr val="C00000"/>
                      </a:solidFill>
                      <a:prstDash val="solid"/>
                    </a:lnB>
                  </a:tcPr>
                </a:tc>
                <a:extLst>
                  <a:ext uri="{0D108BD9-81ED-4DB2-BD59-A6C34878D82A}">
                    <a16:rowId xmlns:a16="http://schemas.microsoft.com/office/drawing/2014/main" val="31135397"/>
                  </a:ext>
                </a:extLst>
              </a:tr>
            </a:tbl>
          </a:graphicData>
        </a:graphic>
      </p:graphicFrame>
      <p:sp>
        <p:nvSpPr>
          <p:cNvPr id="2" name="Title 1">
            <a:extLst>
              <a:ext uri="{FF2B5EF4-FFF2-40B4-BE49-F238E27FC236}">
                <a16:creationId xmlns:a16="http://schemas.microsoft.com/office/drawing/2014/main" id="{3A7AEF06-3899-461F-B894-8C282E6D6DCB}"/>
              </a:ext>
            </a:extLst>
          </p:cNvPr>
          <p:cNvSpPr>
            <a:spLocks noGrp="1"/>
          </p:cNvSpPr>
          <p:nvPr>
            <p:ph type="title"/>
          </p:nvPr>
        </p:nvSpPr>
        <p:spPr>
          <a:xfrm>
            <a:off x="251792" y="2299848"/>
            <a:ext cx="4386470" cy="1539969"/>
          </a:xfrm>
        </p:spPr>
        <p:txBody>
          <a:bodyPr>
            <a:normAutofit/>
          </a:bodyPr>
          <a:lstStyle/>
          <a:p>
            <a:pPr algn="ctr"/>
            <a:r>
              <a:rPr lang="en-US" b="1" dirty="0">
                <a:latin typeface="Arial" panose="020B0604020202020204" pitchFamily="34" charset="0"/>
                <a:cs typeface="Arial" panose="020B0604020202020204" pitchFamily="34" charset="0"/>
              </a:rPr>
              <a:t>Introduction</a:t>
            </a:r>
          </a:p>
        </p:txBody>
      </p:sp>
      <p:sp>
        <p:nvSpPr>
          <p:cNvPr id="4" name="TextBox 3">
            <a:extLst>
              <a:ext uri="{FF2B5EF4-FFF2-40B4-BE49-F238E27FC236}">
                <a16:creationId xmlns:a16="http://schemas.microsoft.com/office/drawing/2014/main" id="{4DFAD283-AF4C-4B82-8AAD-0E35D8C6BF52}"/>
              </a:ext>
            </a:extLst>
          </p:cNvPr>
          <p:cNvSpPr txBox="1"/>
          <p:nvPr/>
        </p:nvSpPr>
        <p:spPr>
          <a:xfrm>
            <a:off x="4797287" y="543338"/>
            <a:ext cx="7156167" cy="6089375"/>
          </a:xfrm>
          <a:prstGeom prst="rect">
            <a:avLst/>
          </a:prstGeom>
        </p:spPr>
        <p:txBody>
          <a:bodyPr vert="horz" lIns="91440" tIns="45720" rIns="91440" bIns="45720" rtlCol="0" anchor="ctr">
            <a:noAutofit/>
          </a:bodyPr>
          <a:lstStyle/>
          <a:p>
            <a:pPr marL="285750" indent="-228600">
              <a:lnSpc>
                <a:spcPct val="90000"/>
              </a:lnSpc>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Most members of Congress are elected via “conventional” routes:</a:t>
            </a:r>
          </a:p>
          <a:p>
            <a:pPr marL="742950" lvl="1" indent="-228600">
              <a:lnSpc>
                <a:spcPct val="90000"/>
              </a:lnSpc>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Previously worked in law, business, education, or politics (Lawless and Fox 2010).</a:t>
            </a:r>
          </a:p>
          <a:p>
            <a:pPr marL="742950" lvl="1" indent="-228600">
              <a:lnSpc>
                <a:spcPct val="90000"/>
              </a:lnSpc>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Women are more likely than men to embody “unconventional” political candidacies (</a:t>
            </a:r>
            <a:r>
              <a:rPr lang="en-US" sz="2000" dirty="0" err="1">
                <a:latin typeface="Arial" panose="020B0604020202020204" pitchFamily="34" charset="0"/>
                <a:cs typeface="Arial" panose="020B0604020202020204" pitchFamily="34" charset="0"/>
              </a:rPr>
              <a:t>Sanbonmatsu</a:t>
            </a:r>
            <a:r>
              <a:rPr lang="en-US" sz="2000" dirty="0">
                <a:latin typeface="Arial" panose="020B0604020202020204" pitchFamily="34" charset="0"/>
                <a:cs typeface="Arial" panose="020B0604020202020204" pitchFamily="34" charset="0"/>
              </a:rPr>
              <a:t> and Carroll 2013).</a:t>
            </a:r>
          </a:p>
          <a:p>
            <a:pPr marL="285750" indent="-228600">
              <a:lnSpc>
                <a:spcPct val="90000"/>
              </a:lnSpc>
              <a:spcAft>
                <a:spcPts val="600"/>
              </a:spcAf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28600">
              <a:lnSpc>
                <a:spcPct val="90000"/>
              </a:lnSpc>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Prior research tells us: </a:t>
            </a:r>
          </a:p>
          <a:p>
            <a:pPr marL="742950" lvl="1" indent="-228600">
              <a:lnSpc>
                <a:spcPct val="90000"/>
              </a:lnSpc>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Women’s emergence as candidates is conditioned on other characteristics (Silva and </a:t>
            </a:r>
            <a:r>
              <a:rPr lang="en-US" sz="2000" dirty="0" err="1">
                <a:latin typeface="Arial" panose="020B0604020202020204" pitchFamily="34" charset="0"/>
                <a:cs typeface="Arial" panose="020B0604020202020204" pitchFamily="34" charset="0"/>
              </a:rPr>
              <a:t>Skulley</a:t>
            </a:r>
            <a:r>
              <a:rPr lang="en-US" sz="2000" dirty="0">
                <a:latin typeface="Arial" panose="020B0604020202020204" pitchFamily="34" charset="0"/>
                <a:cs typeface="Arial" panose="020B0604020202020204" pitchFamily="34" charset="0"/>
              </a:rPr>
              <a:t> 2018). </a:t>
            </a:r>
          </a:p>
          <a:p>
            <a:pPr marL="742950" lvl="1" indent="-228600">
              <a:lnSpc>
                <a:spcPct val="90000"/>
              </a:lnSpc>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Gender only affects voter attitudes under certain conditions (Schneider and Bos 2019). </a:t>
            </a:r>
          </a:p>
          <a:p>
            <a:pPr marL="514350" lvl="1">
              <a:lnSpc>
                <a:spcPct val="90000"/>
              </a:lnSpc>
              <a:spcAft>
                <a:spcPts val="600"/>
              </a:spcAft>
            </a:pPr>
            <a:endParaRPr lang="en-US" sz="2000" dirty="0">
              <a:latin typeface="Arial" panose="020B0604020202020204" pitchFamily="34" charset="0"/>
              <a:cs typeface="Arial" panose="020B0604020202020204" pitchFamily="34" charset="0"/>
            </a:endParaRPr>
          </a:p>
          <a:p>
            <a:pPr marL="285750" indent="-228600">
              <a:lnSpc>
                <a:spcPct val="90000"/>
              </a:lnSpc>
              <a:spcAft>
                <a:spcPts val="600"/>
              </a:spcAft>
              <a:buFont typeface="Arial" panose="020B0604020202020204" pitchFamily="34" charset="0"/>
              <a:buChar char="•"/>
            </a:pPr>
            <a:r>
              <a:rPr lang="en-US" sz="2000" b="1" dirty="0">
                <a:latin typeface="Arial" panose="020B0604020202020204" pitchFamily="34" charset="0"/>
                <a:cs typeface="Arial" panose="020B0604020202020204" pitchFamily="34" charset="0"/>
              </a:rPr>
              <a:t>I examine how a congressional candidate’s gender and pathway to office interact to influence candidate emergence and voter evaluations.</a:t>
            </a:r>
            <a:endParaRPr lang="en-US" sz="2000" dirty="0">
              <a:solidFill>
                <a:schemeClr val="bg1"/>
              </a:solidFill>
            </a:endParaRPr>
          </a:p>
          <a:p>
            <a:pPr indent="-228600">
              <a:lnSpc>
                <a:spcPct val="90000"/>
              </a:lnSpc>
              <a:spcAft>
                <a:spcPts val="600"/>
              </a:spcAft>
              <a:buFont typeface="Arial" panose="020B0604020202020204" pitchFamily="34" charset="0"/>
              <a:buChar char="•"/>
            </a:pPr>
            <a:endParaRPr lang="en-US" sz="2200" dirty="0">
              <a:solidFill>
                <a:schemeClr val="bg1"/>
              </a:solidFill>
            </a:endParaRPr>
          </a:p>
        </p:txBody>
      </p:sp>
      <p:cxnSp>
        <p:nvCxnSpPr>
          <p:cNvPr id="5" name="Straight Connector 4">
            <a:extLst>
              <a:ext uri="{FF2B5EF4-FFF2-40B4-BE49-F238E27FC236}">
                <a16:creationId xmlns:a16="http://schemas.microsoft.com/office/drawing/2014/main" id="{B986B98B-56A8-4D39-8C91-2B494C5E3AD6}"/>
              </a:ext>
            </a:extLst>
          </p:cNvPr>
          <p:cNvCxnSpPr>
            <a:cxnSpLocks/>
          </p:cNvCxnSpPr>
          <p:nvPr/>
        </p:nvCxnSpPr>
        <p:spPr>
          <a:xfrm>
            <a:off x="4797287" y="225287"/>
            <a:ext cx="0" cy="641405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6729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A4BD39E7-F0CA-4AF0-B94C-2946476DAD54}"/>
              </a:ext>
            </a:extLst>
          </p:cNvPr>
          <p:cNvGraphicFramePr>
            <a:graphicFrameLocks noGrp="1"/>
          </p:cNvGraphicFramePr>
          <p:nvPr>
            <p:extLst>
              <p:ext uri="{D42A27DB-BD31-4B8C-83A1-F6EECF244321}">
                <p14:modId xmlns:p14="http://schemas.microsoft.com/office/powerpoint/2010/main" val="2191766572"/>
              </p:ext>
            </p:extLst>
          </p:nvPr>
        </p:nvGraphicFramePr>
        <p:xfrm>
          <a:off x="106017" y="115158"/>
          <a:ext cx="11979965" cy="6627684"/>
        </p:xfrm>
        <a:graphic>
          <a:graphicData uri="http://schemas.openxmlformats.org/drawingml/2006/table">
            <a:tbl>
              <a:tblPr/>
              <a:tblGrid>
                <a:gridCol w="11979965">
                  <a:extLst>
                    <a:ext uri="{9D8B030D-6E8A-4147-A177-3AD203B41FA5}">
                      <a16:colId xmlns:a16="http://schemas.microsoft.com/office/drawing/2014/main" val="1771096538"/>
                    </a:ext>
                  </a:extLst>
                </a:gridCol>
              </a:tblGrid>
              <a:tr h="6627684">
                <a:tc>
                  <a:txBody>
                    <a:bodyPr/>
                    <a:lstStyle/>
                    <a:p>
                      <a:endParaRPr lang="en-US" dirty="0"/>
                    </a:p>
                  </a:txBody>
                  <a:tcPr>
                    <a:lnL w="76200" cmpd="sng">
                      <a:solidFill>
                        <a:srgbClr val="C00000"/>
                      </a:solidFill>
                      <a:prstDash val="solid"/>
                    </a:lnL>
                    <a:lnR w="76200" cmpd="sng">
                      <a:solidFill>
                        <a:srgbClr val="C00000"/>
                      </a:solidFill>
                      <a:prstDash val="solid"/>
                    </a:lnR>
                    <a:lnT w="76200" cmpd="sng">
                      <a:solidFill>
                        <a:srgbClr val="C00000"/>
                      </a:solidFill>
                      <a:prstDash val="solid"/>
                    </a:lnT>
                    <a:lnB w="76200" cmpd="sng">
                      <a:solidFill>
                        <a:srgbClr val="C00000"/>
                      </a:solidFill>
                      <a:prstDash val="solid"/>
                    </a:lnB>
                  </a:tcPr>
                </a:tc>
                <a:extLst>
                  <a:ext uri="{0D108BD9-81ED-4DB2-BD59-A6C34878D82A}">
                    <a16:rowId xmlns:a16="http://schemas.microsoft.com/office/drawing/2014/main" val="31135397"/>
                  </a:ext>
                </a:extLst>
              </a:tr>
            </a:tbl>
          </a:graphicData>
        </a:graphic>
      </p:graphicFrame>
      <p:sp>
        <p:nvSpPr>
          <p:cNvPr id="2" name="Title 1">
            <a:extLst>
              <a:ext uri="{FF2B5EF4-FFF2-40B4-BE49-F238E27FC236}">
                <a16:creationId xmlns:a16="http://schemas.microsoft.com/office/drawing/2014/main" id="{1A74CD44-5101-467E-B40E-A5DD9572D811}"/>
              </a:ext>
            </a:extLst>
          </p:cNvPr>
          <p:cNvSpPr>
            <a:spLocks noGrp="1"/>
          </p:cNvSpPr>
          <p:nvPr>
            <p:ph type="title"/>
          </p:nvPr>
        </p:nvSpPr>
        <p:spPr>
          <a:xfrm>
            <a:off x="838200" y="23845"/>
            <a:ext cx="10515600" cy="1325563"/>
          </a:xfrm>
        </p:spPr>
        <p:txBody>
          <a:bodyPr/>
          <a:lstStyle/>
          <a:p>
            <a:pPr algn="ctr"/>
            <a:r>
              <a:rPr lang="en-US" b="1" dirty="0">
                <a:latin typeface="Arial" panose="020B0604020202020204" pitchFamily="34" charset="0"/>
                <a:cs typeface="Arial" panose="020B0604020202020204" pitchFamily="34" charset="0"/>
              </a:rPr>
              <a:t>Data and Methods</a:t>
            </a:r>
          </a:p>
        </p:txBody>
      </p:sp>
      <p:sp>
        <p:nvSpPr>
          <p:cNvPr id="3" name="Content Placeholder 2">
            <a:extLst>
              <a:ext uri="{FF2B5EF4-FFF2-40B4-BE49-F238E27FC236}">
                <a16:creationId xmlns:a16="http://schemas.microsoft.com/office/drawing/2014/main" id="{9B388E8C-F48C-4B3B-8195-B823C6C7D299}"/>
              </a:ext>
            </a:extLst>
          </p:cNvPr>
          <p:cNvSpPr>
            <a:spLocks noGrp="1"/>
          </p:cNvSpPr>
          <p:nvPr>
            <p:ph idx="1"/>
          </p:nvPr>
        </p:nvSpPr>
        <p:spPr>
          <a:xfrm>
            <a:off x="417139" y="1987583"/>
            <a:ext cx="5367739" cy="4643851"/>
          </a:xfrm>
        </p:spPr>
        <p:txBody>
          <a:bodyPr>
            <a:normAutofit fontScale="25000" lnSpcReduction="20000"/>
          </a:bodyPr>
          <a:lstStyle/>
          <a:p>
            <a:pPr>
              <a:lnSpc>
                <a:spcPct val="120000"/>
              </a:lnSpc>
              <a:buFont typeface="Wingdings" panose="05000000000000000000" pitchFamily="2" charset="2"/>
              <a:buChar char="§"/>
            </a:pPr>
            <a:r>
              <a:rPr lang="en-US" sz="8000" dirty="0">
                <a:latin typeface="Arial" panose="020B0604020202020204" pitchFamily="34" charset="0"/>
                <a:cs typeface="Arial" panose="020B0604020202020204" pitchFamily="34" charset="0"/>
              </a:rPr>
              <a:t>To examine candidate emergence I compiled an original data set:</a:t>
            </a:r>
          </a:p>
          <a:p>
            <a:pPr lvl="1">
              <a:lnSpc>
                <a:spcPct val="120000"/>
              </a:lnSpc>
              <a:buFont typeface="Wingdings" panose="05000000000000000000" pitchFamily="2" charset="2"/>
              <a:buChar char="§"/>
            </a:pPr>
            <a:r>
              <a:rPr lang="en-US" sz="8000" dirty="0">
                <a:latin typeface="Arial" panose="020B0604020202020204" pitchFamily="34" charset="0"/>
                <a:cs typeface="Arial" panose="020B0604020202020204" pitchFamily="34" charset="0"/>
              </a:rPr>
              <a:t>1,887 candidates </a:t>
            </a:r>
          </a:p>
          <a:p>
            <a:pPr lvl="2">
              <a:lnSpc>
                <a:spcPct val="120000"/>
              </a:lnSpc>
              <a:buFont typeface="Wingdings" panose="05000000000000000000" pitchFamily="2" charset="2"/>
              <a:buChar char="§"/>
            </a:pPr>
            <a:r>
              <a:rPr lang="en-US" sz="7200" dirty="0">
                <a:latin typeface="Arial" panose="020B0604020202020204" pitchFamily="34" charset="0"/>
                <a:cs typeface="Arial" panose="020B0604020202020204" pitchFamily="34" charset="0"/>
              </a:rPr>
              <a:t>75% male, 56% Democratic, 78% white</a:t>
            </a:r>
          </a:p>
          <a:p>
            <a:pPr lvl="2">
              <a:lnSpc>
                <a:spcPct val="120000"/>
              </a:lnSpc>
              <a:buFont typeface="Wingdings" panose="05000000000000000000" pitchFamily="2" charset="2"/>
              <a:buChar char="§"/>
            </a:pPr>
            <a:r>
              <a:rPr lang="en-US" sz="7200" dirty="0">
                <a:latin typeface="Arial" panose="020B0604020202020204" pitchFamily="34" charset="0"/>
                <a:cs typeface="Arial" panose="020B0604020202020204" pitchFamily="34" charset="0"/>
              </a:rPr>
              <a:t>61% conventional, 23% semi-conventional, 16% unconventional</a:t>
            </a:r>
          </a:p>
          <a:p>
            <a:pPr lvl="1">
              <a:lnSpc>
                <a:spcPct val="120000"/>
              </a:lnSpc>
              <a:buFont typeface="Wingdings" panose="05000000000000000000" pitchFamily="2" charset="2"/>
              <a:buChar char="§"/>
            </a:pPr>
            <a:r>
              <a:rPr lang="en-US" sz="8000" dirty="0">
                <a:latin typeface="Arial" panose="020B0604020202020204" pitchFamily="34" charset="0"/>
                <a:cs typeface="Arial" panose="020B0604020202020204" pitchFamily="34" charset="0"/>
              </a:rPr>
              <a:t>District-level demographic data</a:t>
            </a:r>
          </a:p>
          <a:p>
            <a:pPr>
              <a:lnSpc>
                <a:spcPct val="120000"/>
              </a:lnSpc>
              <a:buFont typeface="Wingdings" panose="05000000000000000000" pitchFamily="2" charset="2"/>
              <a:buChar char="§"/>
            </a:pPr>
            <a:r>
              <a:rPr lang="en-US" sz="8000" dirty="0">
                <a:latin typeface="Arial" panose="020B0604020202020204" pitchFamily="34" charset="0"/>
                <a:cs typeface="Arial" panose="020B0604020202020204" pitchFamily="34" charset="0"/>
              </a:rPr>
              <a:t>Emergence by gender was predicted using the district-level data and relevant controls.</a:t>
            </a:r>
          </a:p>
          <a:p>
            <a:pPr marL="0" indent="0" algn="ctr">
              <a:buNone/>
            </a:pPr>
            <a:endParaRPr lang="en-US" dirty="0"/>
          </a:p>
        </p:txBody>
      </p:sp>
      <p:sp>
        <p:nvSpPr>
          <p:cNvPr id="5" name="Content Placeholder 2">
            <a:extLst>
              <a:ext uri="{FF2B5EF4-FFF2-40B4-BE49-F238E27FC236}">
                <a16:creationId xmlns:a16="http://schemas.microsoft.com/office/drawing/2014/main" id="{77C6CEBF-E62A-4A8B-937B-6D47D7B1AC05}"/>
              </a:ext>
            </a:extLst>
          </p:cNvPr>
          <p:cNvSpPr txBox="1">
            <a:spLocks/>
          </p:cNvSpPr>
          <p:nvPr/>
        </p:nvSpPr>
        <p:spPr>
          <a:xfrm>
            <a:off x="6407123" y="1983819"/>
            <a:ext cx="5335652" cy="46850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To examine voters’ attitudes I conducted an experiment: </a:t>
            </a:r>
          </a:p>
          <a:p>
            <a:pPr lvl="1">
              <a:lnSpc>
                <a:spcPct val="10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305 participants</a:t>
            </a:r>
          </a:p>
          <a:p>
            <a:pPr lvl="2">
              <a:lnSpc>
                <a:spcPct val="100000"/>
              </a:lnSpc>
              <a:buFont typeface="Wingdings" panose="05000000000000000000" pitchFamily="2" charset="2"/>
              <a:buChar char="§"/>
            </a:pPr>
            <a:r>
              <a:rPr lang="en-US" sz="1800" dirty="0">
                <a:latin typeface="Arial" panose="020B0604020202020204" pitchFamily="34" charset="0"/>
                <a:cs typeface="Arial" panose="020B0604020202020204" pitchFamily="34" charset="0"/>
              </a:rPr>
              <a:t>46% male, 49% Democratic, 78% white</a:t>
            </a:r>
          </a:p>
          <a:p>
            <a:pPr lvl="1">
              <a:lnSpc>
                <a:spcPct val="10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2(gender) x 2(conventionality) factorial design</a:t>
            </a:r>
          </a:p>
          <a:p>
            <a:pPr>
              <a:lnSpc>
                <a:spcPct val="10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Respondents were asked to rate candidates’ qualifications, approachability, and favorability.</a:t>
            </a:r>
          </a:p>
        </p:txBody>
      </p:sp>
      <p:cxnSp>
        <p:nvCxnSpPr>
          <p:cNvPr id="7" name="Straight Connector 6">
            <a:extLst>
              <a:ext uri="{FF2B5EF4-FFF2-40B4-BE49-F238E27FC236}">
                <a16:creationId xmlns:a16="http://schemas.microsoft.com/office/drawing/2014/main" id="{45BE4332-CC79-4CEF-88FF-244764C8B60B}"/>
              </a:ext>
            </a:extLst>
          </p:cNvPr>
          <p:cNvCxnSpPr>
            <a:cxnSpLocks/>
          </p:cNvCxnSpPr>
          <p:nvPr/>
        </p:nvCxnSpPr>
        <p:spPr>
          <a:xfrm>
            <a:off x="6095999" y="1349408"/>
            <a:ext cx="1" cy="48182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96153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7771647E-4950-4A78-B507-050CC6522939}"/>
              </a:ext>
            </a:extLst>
          </p:cNvPr>
          <p:cNvGraphicFramePr>
            <a:graphicFrameLocks noGrp="1"/>
          </p:cNvGraphicFramePr>
          <p:nvPr>
            <p:extLst>
              <p:ext uri="{D42A27DB-BD31-4B8C-83A1-F6EECF244321}">
                <p14:modId xmlns:p14="http://schemas.microsoft.com/office/powerpoint/2010/main" val="2191766572"/>
              </p:ext>
            </p:extLst>
          </p:nvPr>
        </p:nvGraphicFramePr>
        <p:xfrm>
          <a:off x="106017" y="115158"/>
          <a:ext cx="11979965" cy="6627684"/>
        </p:xfrm>
        <a:graphic>
          <a:graphicData uri="http://schemas.openxmlformats.org/drawingml/2006/table">
            <a:tbl>
              <a:tblPr/>
              <a:tblGrid>
                <a:gridCol w="11979965">
                  <a:extLst>
                    <a:ext uri="{9D8B030D-6E8A-4147-A177-3AD203B41FA5}">
                      <a16:colId xmlns:a16="http://schemas.microsoft.com/office/drawing/2014/main" val="1771096538"/>
                    </a:ext>
                  </a:extLst>
                </a:gridCol>
              </a:tblGrid>
              <a:tr h="6627684">
                <a:tc>
                  <a:txBody>
                    <a:bodyPr/>
                    <a:lstStyle/>
                    <a:p>
                      <a:endParaRPr lang="en-US" dirty="0"/>
                    </a:p>
                  </a:txBody>
                  <a:tcPr>
                    <a:lnL w="76200" cmpd="sng">
                      <a:solidFill>
                        <a:srgbClr val="C00000"/>
                      </a:solidFill>
                      <a:prstDash val="solid"/>
                    </a:lnL>
                    <a:lnR w="76200" cmpd="sng">
                      <a:solidFill>
                        <a:srgbClr val="C00000"/>
                      </a:solidFill>
                      <a:prstDash val="solid"/>
                    </a:lnR>
                    <a:lnT w="76200" cmpd="sng">
                      <a:solidFill>
                        <a:srgbClr val="C00000"/>
                      </a:solidFill>
                      <a:prstDash val="solid"/>
                    </a:lnT>
                    <a:lnB w="76200" cmpd="sng">
                      <a:solidFill>
                        <a:srgbClr val="C00000"/>
                      </a:solidFill>
                      <a:prstDash val="solid"/>
                    </a:lnB>
                  </a:tcPr>
                </a:tc>
                <a:extLst>
                  <a:ext uri="{0D108BD9-81ED-4DB2-BD59-A6C34878D82A}">
                    <a16:rowId xmlns:a16="http://schemas.microsoft.com/office/drawing/2014/main" val="31135397"/>
                  </a:ext>
                </a:extLst>
              </a:tr>
            </a:tbl>
          </a:graphicData>
        </a:graphic>
      </p:graphicFrame>
      <p:sp>
        <p:nvSpPr>
          <p:cNvPr id="2" name="Title 1">
            <a:extLst>
              <a:ext uri="{FF2B5EF4-FFF2-40B4-BE49-F238E27FC236}">
                <a16:creationId xmlns:a16="http://schemas.microsoft.com/office/drawing/2014/main" id="{93A5E224-8763-4C2E-AB3D-EB4B0D374E8A}"/>
              </a:ext>
            </a:extLst>
          </p:cNvPr>
          <p:cNvSpPr>
            <a:spLocks noGrp="1"/>
          </p:cNvSpPr>
          <p:nvPr>
            <p:ph type="title"/>
          </p:nvPr>
        </p:nvSpPr>
        <p:spPr>
          <a:xfrm>
            <a:off x="225291" y="0"/>
            <a:ext cx="4209394" cy="1325563"/>
          </a:xfrm>
        </p:spPr>
        <p:txBody>
          <a:bodyPr/>
          <a:lstStyle/>
          <a:p>
            <a:pPr algn="ctr"/>
            <a:r>
              <a:rPr lang="en-US" b="1" dirty="0">
                <a:latin typeface="Arial" panose="020B0604020202020204" pitchFamily="34" charset="0"/>
                <a:cs typeface="Arial" panose="020B0604020202020204" pitchFamily="34" charset="0"/>
              </a:rPr>
              <a:t>Major Findings</a:t>
            </a:r>
          </a:p>
        </p:txBody>
      </p:sp>
      <p:pic>
        <p:nvPicPr>
          <p:cNvPr id="5" name="Picture 4" descr="A close up of a map&#10;&#10;Description automatically generated">
            <a:extLst>
              <a:ext uri="{FF2B5EF4-FFF2-40B4-BE49-F238E27FC236}">
                <a16:creationId xmlns:a16="http://schemas.microsoft.com/office/drawing/2014/main" id="{B13A1CC7-DE21-4A3D-9A67-F617BAEFBF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6429" y="252970"/>
            <a:ext cx="3361971" cy="3150785"/>
          </a:xfrm>
          <a:prstGeom prst="rect">
            <a:avLst/>
          </a:prstGeom>
        </p:spPr>
      </p:pic>
      <p:pic>
        <p:nvPicPr>
          <p:cNvPr id="9" name="Picture 8" descr="A close up of a map&#10;&#10;Description automatically generated">
            <a:extLst>
              <a:ext uri="{FF2B5EF4-FFF2-40B4-BE49-F238E27FC236}">
                <a16:creationId xmlns:a16="http://schemas.microsoft.com/office/drawing/2014/main" id="{EA50828B-065E-4D5F-AF61-9E28691EDB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6429" y="3539836"/>
            <a:ext cx="3361968" cy="3150786"/>
          </a:xfrm>
          <a:prstGeom prst="rect">
            <a:avLst/>
          </a:prstGeom>
        </p:spPr>
      </p:pic>
      <p:pic>
        <p:nvPicPr>
          <p:cNvPr id="12" name="Picture 11" descr="A close up of a map&#10;&#10;Description automatically generated">
            <a:extLst>
              <a:ext uri="{FF2B5EF4-FFF2-40B4-BE49-F238E27FC236}">
                <a16:creationId xmlns:a16="http://schemas.microsoft.com/office/drawing/2014/main" id="{8EC1E05A-FA2D-4866-A3C0-7405E47C17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6882" y="252529"/>
            <a:ext cx="3361970" cy="3150784"/>
          </a:xfrm>
          <a:prstGeom prst="rect">
            <a:avLst/>
          </a:prstGeom>
        </p:spPr>
      </p:pic>
      <p:pic>
        <p:nvPicPr>
          <p:cNvPr id="14" name="Picture 13" descr="A close up of a map&#10;&#10;Description automatically generated">
            <a:extLst>
              <a:ext uri="{FF2B5EF4-FFF2-40B4-BE49-F238E27FC236}">
                <a16:creationId xmlns:a16="http://schemas.microsoft.com/office/drawing/2014/main" id="{9B7291D9-FEC7-4DA9-87C7-BB3AC33513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6882" y="3539836"/>
            <a:ext cx="3361968" cy="3150786"/>
          </a:xfrm>
          <a:prstGeom prst="rect">
            <a:avLst/>
          </a:prstGeom>
        </p:spPr>
      </p:pic>
      <p:cxnSp>
        <p:nvCxnSpPr>
          <p:cNvPr id="7" name="Straight Connector 6">
            <a:extLst>
              <a:ext uri="{FF2B5EF4-FFF2-40B4-BE49-F238E27FC236}">
                <a16:creationId xmlns:a16="http://schemas.microsoft.com/office/drawing/2014/main" id="{A2FF9CCC-7A67-4AB7-8F37-BD2633250B7F}"/>
              </a:ext>
            </a:extLst>
          </p:cNvPr>
          <p:cNvCxnSpPr>
            <a:cxnSpLocks/>
          </p:cNvCxnSpPr>
          <p:nvPr/>
        </p:nvCxnSpPr>
        <p:spPr>
          <a:xfrm>
            <a:off x="4770783" y="315842"/>
            <a:ext cx="0" cy="622631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724FF452-C37B-40E4-A3EE-28D5B63E39E6}"/>
              </a:ext>
            </a:extLst>
          </p:cNvPr>
          <p:cNvSpPr txBox="1"/>
          <p:nvPr/>
        </p:nvSpPr>
        <p:spPr>
          <a:xfrm>
            <a:off x="143842" y="909847"/>
            <a:ext cx="4679949" cy="5324535"/>
          </a:xfrm>
          <a:prstGeom prst="rect">
            <a:avLst/>
          </a:prstGeom>
          <a:noFill/>
        </p:spPr>
        <p:txBody>
          <a:bodyPr wrap="square" rtlCol="0">
            <a:spAutoFit/>
          </a:bodyPr>
          <a:lstStyle/>
          <a:p>
            <a:pPr marL="285750" indent="-28575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000" dirty="0">
                <a:latin typeface="Arial" panose="020B0604020202020204" pitchFamily="34" charset="0"/>
                <a:cs typeface="Arial" panose="020B0604020202020204" pitchFamily="34" charset="0"/>
              </a:rPr>
              <a:t>More women (43%) than men (38%) defined as semi-conventional or unconventional. </a:t>
            </a:r>
          </a:p>
          <a:p>
            <a:pPr marL="285750" indent="-28575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000" dirty="0">
                <a:latin typeface="Arial" panose="020B0604020202020204" pitchFamily="34" charset="0"/>
                <a:cs typeface="Arial" panose="020B0604020202020204" pitchFamily="34" charset="0"/>
              </a:rPr>
              <a:t>Candidate emergence is dependent upon both pathway to office and gender.</a:t>
            </a:r>
          </a:p>
          <a:p>
            <a:pPr marL="285750" indent="-28575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000" dirty="0">
                <a:latin typeface="Arial" panose="020B0604020202020204" pitchFamily="34" charset="0"/>
                <a:cs typeface="Arial" panose="020B0604020202020204" pitchFamily="34" charset="0"/>
              </a:rPr>
              <a:t>Conventional candidates are more consistent in their emergence patterns. </a:t>
            </a:r>
          </a:p>
          <a:p>
            <a:pPr marL="285750" indent="-28575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000" dirty="0">
                <a:latin typeface="Arial" panose="020B0604020202020204" pitchFamily="34" charset="0"/>
                <a:cs typeface="Arial" panose="020B0604020202020204" pitchFamily="34" charset="0"/>
              </a:rPr>
              <a:t>Unconventional female candidates deviate from the patterns of both women (Palmer and Simon 2008) and unconventional candidates.</a:t>
            </a:r>
          </a:p>
        </p:txBody>
      </p:sp>
    </p:spTree>
    <p:extLst>
      <p:ext uri="{BB962C8B-B14F-4D97-AF65-F5344CB8AC3E}">
        <p14:creationId xmlns:p14="http://schemas.microsoft.com/office/powerpoint/2010/main" val="1534434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A7CCF788-A0EF-4D7D-A9A8-D71F52F3B570}"/>
              </a:ext>
            </a:extLst>
          </p:cNvPr>
          <p:cNvGraphicFramePr>
            <a:graphicFrameLocks noGrp="1"/>
          </p:cNvGraphicFramePr>
          <p:nvPr>
            <p:extLst>
              <p:ext uri="{D42A27DB-BD31-4B8C-83A1-F6EECF244321}">
                <p14:modId xmlns:p14="http://schemas.microsoft.com/office/powerpoint/2010/main" val="2618524549"/>
              </p:ext>
            </p:extLst>
          </p:nvPr>
        </p:nvGraphicFramePr>
        <p:xfrm>
          <a:off x="106017" y="115158"/>
          <a:ext cx="11979965" cy="6627684"/>
        </p:xfrm>
        <a:graphic>
          <a:graphicData uri="http://schemas.openxmlformats.org/drawingml/2006/table">
            <a:tbl>
              <a:tblPr/>
              <a:tblGrid>
                <a:gridCol w="11979965">
                  <a:extLst>
                    <a:ext uri="{9D8B030D-6E8A-4147-A177-3AD203B41FA5}">
                      <a16:colId xmlns:a16="http://schemas.microsoft.com/office/drawing/2014/main" val="1771096538"/>
                    </a:ext>
                  </a:extLst>
                </a:gridCol>
              </a:tblGrid>
              <a:tr h="6627684">
                <a:tc>
                  <a:txBody>
                    <a:bodyPr/>
                    <a:lstStyle/>
                    <a:p>
                      <a:endParaRPr lang="en-US" dirty="0"/>
                    </a:p>
                  </a:txBody>
                  <a:tcPr>
                    <a:lnL w="76200" cmpd="sng">
                      <a:solidFill>
                        <a:srgbClr val="C00000"/>
                      </a:solidFill>
                      <a:prstDash val="solid"/>
                    </a:lnL>
                    <a:lnR w="76200" cmpd="sng">
                      <a:solidFill>
                        <a:srgbClr val="C00000"/>
                      </a:solidFill>
                      <a:prstDash val="solid"/>
                    </a:lnR>
                    <a:lnT w="76200" cmpd="sng">
                      <a:solidFill>
                        <a:srgbClr val="C00000"/>
                      </a:solidFill>
                      <a:prstDash val="solid"/>
                    </a:lnT>
                    <a:lnB w="76200" cmpd="sng">
                      <a:solidFill>
                        <a:srgbClr val="C00000"/>
                      </a:solidFill>
                      <a:prstDash val="solid"/>
                    </a:lnB>
                  </a:tcPr>
                </a:tc>
                <a:extLst>
                  <a:ext uri="{0D108BD9-81ED-4DB2-BD59-A6C34878D82A}">
                    <a16:rowId xmlns:a16="http://schemas.microsoft.com/office/drawing/2014/main" val="31135397"/>
                  </a:ext>
                </a:extLst>
              </a:tr>
            </a:tbl>
          </a:graphicData>
        </a:graphic>
      </p:graphicFrame>
      <p:sp>
        <p:nvSpPr>
          <p:cNvPr id="13" name="Title 1">
            <a:extLst>
              <a:ext uri="{FF2B5EF4-FFF2-40B4-BE49-F238E27FC236}">
                <a16:creationId xmlns:a16="http://schemas.microsoft.com/office/drawing/2014/main" id="{C4D80B4E-6510-4FB1-A02D-D9A3A04AEEEB}"/>
              </a:ext>
            </a:extLst>
          </p:cNvPr>
          <p:cNvSpPr>
            <a:spLocks noGrp="1"/>
          </p:cNvSpPr>
          <p:nvPr>
            <p:ph type="title"/>
          </p:nvPr>
        </p:nvSpPr>
        <p:spPr>
          <a:xfrm>
            <a:off x="1285460" y="0"/>
            <a:ext cx="4267199" cy="1325563"/>
          </a:xfrm>
        </p:spPr>
        <p:txBody>
          <a:bodyPr/>
          <a:lstStyle/>
          <a:p>
            <a:pPr algn="ctr"/>
            <a:r>
              <a:rPr lang="en-US" b="1" dirty="0">
                <a:latin typeface="Arial" panose="020B0604020202020204" pitchFamily="34" charset="0"/>
                <a:cs typeface="Arial" panose="020B0604020202020204" pitchFamily="34" charset="0"/>
              </a:rPr>
              <a:t>Major Findings</a:t>
            </a:r>
          </a:p>
        </p:txBody>
      </p:sp>
      <p:pic>
        <p:nvPicPr>
          <p:cNvPr id="5" name="Picture 4" descr="A screenshot of a cell phone&#10;&#10;Description automatically generated">
            <a:extLst>
              <a:ext uri="{FF2B5EF4-FFF2-40B4-BE49-F238E27FC236}">
                <a16:creationId xmlns:a16="http://schemas.microsoft.com/office/drawing/2014/main" id="{0C5AB541-8958-41E0-A999-CA6277A31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8203" y="271612"/>
            <a:ext cx="3958052" cy="6361156"/>
          </a:xfrm>
          <a:prstGeom prst="rect">
            <a:avLst/>
          </a:prstGeom>
        </p:spPr>
      </p:pic>
      <p:cxnSp>
        <p:nvCxnSpPr>
          <p:cNvPr id="11" name="Straight Connector 10">
            <a:extLst>
              <a:ext uri="{FF2B5EF4-FFF2-40B4-BE49-F238E27FC236}">
                <a16:creationId xmlns:a16="http://schemas.microsoft.com/office/drawing/2014/main" id="{6B544DC2-DA8B-4272-9DE0-A01B5138D4F7}"/>
              </a:ext>
            </a:extLst>
          </p:cNvPr>
          <p:cNvCxnSpPr>
            <a:cxnSpLocks/>
          </p:cNvCxnSpPr>
          <p:nvPr/>
        </p:nvCxnSpPr>
        <p:spPr>
          <a:xfrm>
            <a:off x="7023652" y="371060"/>
            <a:ext cx="0" cy="616226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FE5575ED-0D1C-43AC-8E87-82C39984165F}"/>
              </a:ext>
            </a:extLst>
          </p:cNvPr>
          <p:cNvSpPr txBox="1"/>
          <p:nvPr/>
        </p:nvSpPr>
        <p:spPr>
          <a:xfrm>
            <a:off x="196623" y="1275904"/>
            <a:ext cx="6771853" cy="2862322"/>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Arial" panose="020B0604020202020204" pitchFamily="34" charset="0"/>
                <a:cs typeface="Arial" panose="020B0604020202020204" pitchFamily="34" charset="0"/>
              </a:rPr>
              <a:t>Pathway to office has a stronger influence than gender.</a:t>
            </a:r>
          </a:p>
          <a:p>
            <a:pPr marL="285750" indent="-28575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000" dirty="0">
                <a:latin typeface="Arial" panose="020B0604020202020204" pitchFamily="34" charset="0"/>
                <a:cs typeface="Arial" panose="020B0604020202020204" pitchFamily="34" charset="0"/>
              </a:rPr>
              <a:t>Conventional candidates are perceived as more qualified but no less approachable than unconventional candidates, regardless of gender.</a:t>
            </a:r>
          </a:p>
          <a:p>
            <a:pPr marL="285750" indent="-28575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000" dirty="0">
                <a:latin typeface="Arial" panose="020B0604020202020204" pitchFamily="34" charset="0"/>
                <a:cs typeface="Arial" panose="020B0604020202020204" pitchFamily="34" charset="0"/>
              </a:rPr>
              <a:t>Voters prefer candidates they perceive as highly qualified (McDermott 2005), regardless of gender.</a:t>
            </a:r>
          </a:p>
          <a:p>
            <a:pPr marL="285750" indent="-28575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44183038-BF57-4752-967F-2084BA84511E}"/>
              </a:ext>
            </a:extLst>
          </p:cNvPr>
          <p:cNvSpPr/>
          <p:nvPr/>
        </p:nvSpPr>
        <p:spPr>
          <a:xfrm>
            <a:off x="685745" y="5582096"/>
            <a:ext cx="1574828" cy="6881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Pathway to Office</a:t>
            </a:r>
          </a:p>
        </p:txBody>
      </p:sp>
      <p:sp>
        <p:nvSpPr>
          <p:cNvPr id="8" name="Rectangle 7">
            <a:extLst>
              <a:ext uri="{FF2B5EF4-FFF2-40B4-BE49-F238E27FC236}">
                <a16:creationId xmlns:a16="http://schemas.microsoft.com/office/drawing/2014/main" id="{710DFFD6-3F2E-4361-B827-06EB92A82D2E}"/>
              </a:ext>
            </a:extLst>
          </p:cNvPr>
          <p:cNvSpPr/>
          <p:nvPr/>
        </p:nvSpPr>
        <p:spPr>
          <a:xfrm>
            <a:off x="5200913" y="4205752"/>
            <a:ext cx="1574828" cy="6881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Gender</a:t>
            </a:r>
          </a:p>
        </p:txBody>
      </p:sp>
      <p:sp>
        <p:nvSpPr>
          <p:cNvPr id="9" name="Rectangle 8">
            <a:extLst>
              <a:ext uri="{FF2B5EF4-FFF2-40B4-BE49-F238E27FC236}">
                <a16:creationId xmlns:a16="http://schemas.microsoft.com/office/drawing/2014/main" id="{325971DB-BEFB-4AAF-938B-449AC477D414}"/>
              </a:ext>
            </a:extLst>
          </p:cNvPr>
          <p:cNvSpPr/>
          <p:nvPr/>
        </p:nvSpPr>
        <p:spPr>
          <a:xfrm>
            <a:off x="2777421" y="4168278"/>
            <a:ext cx="1574828" cy="6881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Qualifications</a:t>
            </a:r>
          </a:p>
        </p:txBody>
      </p:sp>
      <p:sp>
        <p:nvSpPr>
          <p:cNvPr id="12" name="Rectangle 11">
            <a:extLst>
              <a:ext uri="{FF2B5EF4-FFF2-40B4-BE49-F238E27FC236}">
                <a16:creationId xmlns:a16="http://schemas.microsoft.com/office/drawing/2014/main" id="{870347C9-1E1E-41D9-87DA-742269BC199C}"/>
              </a:ext>
            </a:extLst>
          </p:cNvPr>
          <p:cNvSpPr/>
          <p:nvPr/>
        </p:nvSpPr>
        <p:spPr>
          <a:xfrm>
            <a:off x="4835910" y="5582096"/>
            <a:ext cx="1574828" cy="6881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Favorability</a:t>
            </a:r>
          </a:p>
        </p:txBody>
      </p:sp>
      <p:cxnSp>
        <p:nvCxnSpPr>
          <p:cNvPr id="4" name="Straight Arrow Connector 3">
            <a:extLst>
              <a:ext uri="{FF2B5EF4-FFF2-40B4-BE49-F238E27FC236}">
                <a16:creationId xmlns:a16="http://schemas.microsoft.com/office/drawing/2014/main" id="{F6FAEDAF-A569-4242-830F-06E487A34557}"/>
              </a:ext>
            </a:extLst>
          </p:cNvPr>
          <p:cNvCxnSpPr>
            <a:stCxn id="2" idx="0"/>
            <a:endCxn id="9" idx="1"/>
          </p:cNvCxnSpPr>
          <p:nvPr/>
        </p:nvCxnSpPr>
        <p:spPr>
          <a:xfrm flipV="1">
            <a:off x="1473159" y="4512364"/>
            <a:ext cx="1304262" cy="10697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E089E769-01C6-4001-B4EB-096482D6140D}"/>
              </a:ext>
            </a:extLst>
          </p:cNvPr>
          <p:cNvCxnSpPr>
            <a:stCxn id="9" idx="3"/>
            <a:endCxn id="12" idx="0"/>
          </p:cNvCxnSpPr>
          <p:nvPr/>
        </p:nvCxnSpPr>
        <p:spPr>
          <a:xfrm>
            <a:off x="4352249" y="4512364"/>
            <a:ext cx="1271075" cy="10697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E6981BDB-DCA9-449F-86FC-627943FE3687}"/>
              </a:ext>
            </a:extLst>
          </p:cNvPr>
          <p:cNvCxnSpPr>
            <a:stCxn id="2" idx="3"/>
            <a:endCxn id="12" idx="1"/>
          </p:cNvCxnSpPr>
          <p:nvPr/>
        </p:nvCxnSpPr>
        <p:spPr>
          <a:xfrm>
            <a:off x="2260573" y="5926182"/>
            <a:ext cx="2575337" cy="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DB6A04B2-DB46-4058-94C1-4004AEA7C1FF}"/>
              </a:ext>
            </a:extLst>
          </p:cNvPr>
          <p:cNvCxnSpPr/>
          <p:nvPr/>
        </p:nvCxnSpPr>
        <p:spPr>
          <a:xfrm flipH="1">
            <a:off x="5195667" y="4903977"/>
            <a:ext cx="821364" cy="286507"/>
          </a:xfrm>
          <a:prstGeom prst="straightConnector1">
            <a:avLst/>
          </a:prstGeom>
          <a:ln>
            <a:solidFill>
              <a:srgbClr val="FF0000"/>
            </a:solidFill>
            <a:prstDash val="lgDash"/>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14290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FB7A4A8-7598-440F-AB3A-16CD7CD787A8}"/>
              </a:ext>
            </a:extLst>
          </p:cNvPr>
          <p:cNvGraphicFramePr>
            <a:graphicFrameLocks noGrp="1"/>
          </p:cNvGraphicFramePr>
          <p:nvPr/>
        </p:nvGraphicFramePr>
        <p:xfrm>
          <a:off x="106017" y="115158"/>
          <a:ext cx="11979965" cy="6627684"/>
        </p:xfrm>
        <a:graphic>
          <a:graphicData uri="http://schemas.openxmlformats.org/drawingml/2006/table">
            <a:tbl>
              <a:tblPr/>
              <a:tblGrid>
                <a:gridCol w="11979965">
                  <a:extLst>
                    <a:ext uri="{9D8B030D-6E8A-4147-A177-3AD203B41FA5}">
                      <a16:colId xmlns:a16="http://schemas.microsoft.com/office/drawing/2014/main" val="1771096538"/>
                    </a:ext>
                  </a:extLst>
                </a:gridCol>
              </a:tblGrid>
              <a:tr h="6627684">
                <a:tc>
                  <a:txBody>
                    <a:bodyPr/>
                    <a:lstStyle/>
                    <a:p>
                      <a:endParaRPr lang="en-US" dirty="0"/>
                    </a:p>
                  </a:txBody>
                  <a:tcPr>
                    <a:lnL w="76200" cmpd="sng">
                      <a:solidFill>
                        <a:srgbClr val="C00000"/>
                      </a:solidFill>
                      <a:prstDash val="solid"/>
                    </a:lnL>
                    <a:lnR w="76200" cmpd="sng">
                      <a:solidFill>
                        <a:srgbClr val="C00000"/>
                      </a:solidFill>
                      <a:prstDash val="solid"/>
                    </a:lnR>
                    <a:lnT w="76200" cmpd="sng">
                      <a:solidFill>
                        <a:srgbClr val="C00000"/>
                      </a:solidFill>
                      <a:prstDash val="solid"/>
                    </a:lnT>
                    <a:lnB w="76200" cmpd="sng">
                      <a:solidFill>
                        <a:srgbClr val="C00000"/>
                      </a:solidFill>
                      <a:prstDash val="solid"/>
                    </a:lnB>
                  </a:tcPr>
                </a:tc>
                <a:extLst>
                  <a:ext uri="{0D108BD9-81ED-4DB2-BD59-A6C34878D82A}">
                    <a16:rowId xmlns:a16="http://schemas.microsoft.com/office/drawing/2014/main" val="31135397"/>
                  </a:ext>
                </a:extLst>
              </a:tr>
            </a:tbl>
          </a:graphicData>
        </a:graphic>
      </p:graphicFrame>
      <p:sp>
        <p:nvSpPr>
          <p:cNvPr id="2" name="Title 1">
            <a:extLst>
              <a:ext uri="{FF2B5EF4-FFF2-40B4-BE49-F238E27FC236}">
                <a16:creationId xmlns:a16="http://schemas.microsoft.com/office/drawing/2014/main" id="{3A7AEF06-3899-461F-B894-8C282E6D6DCB}"/>
              </a:ext>
            </a:extLst>
          </p:cNvPr>
          <p:cNvSpPr>
            <a:spLocks noGrp="1"/>
          </p:cNvSpPr>
          <p:nvPr>
            <p:ph type="title"/>
          </p:nvPr>
        </p:nvSpPr>
        <p:spPr>
          <a:xfrm>
            <a:off x="251792" y="2299848"/>
            <a:ext cx="4386470" cy="1539969"/>
          </a:xfrm>
        </p:spPr>
        <p:txBody>
          <a:bodyPr>
            <a:normAutofit/>
          </a:bodyPr>
          <a:lstStyle/>
          <a:p>
            <a:pPr algn="ctr"/>
            <a:r>
              <a:rPr lang="en-US" b="1" dirty="0">
                <a:latin typeface="Arial" panose="020B0604020202020204" pitchFamily="34" charset="0"/>
                <a:cs typeface="Arial" panose="020B0604020202020204" pitchFamily="34" charset="0"/>
              </a:rPr>
              <a:t>Conclusions</a:t>
            </a:r>
          </a:p>
        </p:txBody>
      </p:sp>
      <p:sp>
        <p:nvSpPr>
          <p:cNvPr id="4" name="TextBox 3">
            <a:extLst>
              <a:ext uri="{FF2B5EF4-FFF2-40B4-BE49-F238E27FC236}">
                <a16:creationId xmlns:a16="http://schemas.microsoft.com/office/drawing/2014/main" id="{4DFAD283-AF4C-4B82-8AAD-0E35D8C6BF52}"/>
              </a:ext>
            </a:extLst>
          </p:cNvPr>
          <p:cNvSpPr txBox="1"/>
          <p:nvPr/>
        </p:nvSpPr>
        <p:spPr>
          <a:xfrm>
            <a:off x="5111866" y="2637183"/>
            <a:ext cx="6828342" cy="4097653"/>
          </a:xfrm>
          <a:prstGeom prst="rect">
            <a:avLst/>
          </a:prstGeom>
        </p:spPr>
        <p:txBody>
          <a:bodyPr vert="horz" lIns="91440" tIns="45720" rIns="91440" bIns="45720" rtlCol="0" anchor="ctr">
            <a:noAutofit/>
          </a:bodyPr>
          <a:lstStyle/>
          <a:p>
            <a:pPr marL="342900" indent="-342900">
              <a:lnSpc>
                <a:spcPct val="90000"/>
              </a:lnSpc>
              <a:spcAft>
                <a:spcPts val="600"/>
              </a:spcAft>
              <a:buFont typeface="Wingdings" panose="05000000000000000000" pitchFamily="2" charset="2"/>
              <a:buChar char="§"/>
            </a:pPr>
            <a:r>
              <a:rPr lang="en-US" sz="2000" dirty="0">
                <a:latin typeface="Arial" panose="020B0604020202020204" pitchFamily="34" charset="0"/>
                <a:cs typeface="Arial" panose="020B0604020202020204" pitchFamily="34" charset="0"/>
              </a:rPr>
              <a:t>Unconventional female candidates face unique challenges which can impact where they emerge, but the largest challenge they appear to face is overcoming the perception that they lack the qualifications to hold office, a perception that unites all unconventional candidates. </a:t>
            </a:r>
          </a:p>
          <a:p>
            <a:pPr>
              <a:lnSpc>
                <a:spcPct val="90000"/>
              </a:lnSpc>
              <a:spcAft>
                <a:spcPts val="600"/>
              </a:spcAft>
            </a:pPr>
            <a:endParaRPr lang="en-US" sz="2000" dirty="0">
              <a:latin typeface="Arial" panose="020B0604020202020204" pitchFamily="34" charset="0"/>
              <a:cs typeface="Arial" panose="020B0604020202020204" pitchFamily="34" charset="0"/>
            </a:endParaRPr>
          </a:p>
          <a:p>
            <a:pPr marL="342900" indent="-342900">
              <a:lnSpc>
                <a:spcPct val="90000"/>
              </a:lnSpc>
              <a:spcAft>
                <a:spcPts val="600"/>
              </a:spcAft>
              <a:buFont typeface="Wingdings" panose="05000000000000000000" pitchFamily="2" charset="2"/>
              <a:buChar char="§"/>
            </a:pPr>
            <a:r>
              <a:rPr lang="en-US" sz="2000" dirty="0">
                <a:latin typeface="Arial" panose="020B0604020202020204" pitchFamily="34" charset="0"/>
                <a:cs typeface="Arial" panose="020B0604020202020204" pitchFamily="34" charset="0"/>
              </a:rPr>
              <a:t>While gender does not appear to influence voters’ evaluations, the interaction between gender and conventionality remains important because fewer women follow conventional routes to office.</a:t>
            </a:r>
          </a:p>
          <a:p>
            <a:pPr marL="342900" indent="-342900">
              <a:lnSpc>
                <a:spcPct val="90000"/>
              </a:lnSpc>
              <a:spcAft>
                <a:spcPts val="600"/>
              </a:spcAft>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lnSpc>
                <a:spcPct val="90000"/>
              </a:lnSpc>
              <a:spcAft>
                <a:spcPts val="600"/>
              </a:spcAft>
              <a:buFont typeface="Wingdings" panose="05000000000000000000" pitchFamily="2" charset="2"/>
              <a:buChar char="§"/>
            </a:pPr>
            <a:r>
              <a:rPr lang="en-US" sz="2000" dirty="0">
                <a:latin typeface="Arial" panose="020B0604020202020204" pitchFamily="34" charset="0"/>
                <a:cs typeface="Arial" panose="020B0604020202020204" pitchFamily="34" charset="0"/>
              </a:rPr>
              <a:t>To better understand how gender influences the emergence and success of female candidates, more conditions must be explored.</a:t>
            </a:r>
          </a:p>
          <a:p>
            <a:pPr marL="342900" indent="-342900">
              <a:lnSpc>
                <a:spcPct val="90000"/>
              </a:lnSpc>
              <a:spcAft>
                <a:spcPts val="600"/>
              </a:spcAft>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lnSpc>
                <a:spcPct val="90000"/>
              </a:lnSpc>
              <a:spcAft>
                <a:spcPts val="600"/>
              </a:spcAft>
              <a:buFont typeface="Wingdings" panose="05000000000000000000" pitchFamily="2" charset="2"/>
              <a:buChar char="§"/>
            </a:pPr>
            <a:r>
              <a:rPr lang="en-US" sz="2000" dirty="0">
                <a:latin typeface="Arial" panose="020B0604020202020204" pitchFamily="34" charset="0"/>
                <a:cs typeface="Arial" panose="020B0604020202020204" pitchFamily="34" charset="0"/>
              </a:rPr>
              <a:t>Understanding the ways in which gender impacts elections can offer important insight to the challenges that women face in running for office. </a:t>
            </a:r>
          </a:p>
          <a:p>
            <a:pPr marL="342900" indent="-342900">
              <a:lnSpc>
                <a:spcPct val="90000"/>
              </a:lnSpc>
              <a:spcAft>
                <a:spcPts val="600"/>
              </a:spcAft>
              <a:buFont typeface="Wingdings" panose="05000000000000000000" pitchFamily="2" charset="2"/>
              <a:buChar char="§"/>
            </a:pPr>
            <a:endParaRPr lang="en-US" sz="2200" dirty="0">
              <a:latin typeface="Arial" panose="020B0604020202020204" pitchFamily="34" charset="0"/>
              <a:cs typeface="Arial" panose="020B0604020202020204" pitchFamily="34" charset="0"/>
            </a:endParaRPr>
          </a:p>
          <a:p>
            <a:pPr>
              <a:lnSpc>
                <a:spcPct val="90000"/>
              </a:lnSpc>
              <a:spcAft>
                <a:spcPts val="600"/>
              </a:spcAft>
            </a:pPr>
            <a:endParaRPr lang="en-US" sz="2200" dirty="0">
              <a:latin typeface="Arial" panose="020B0604020202020204" pitchFamily="34" charset="0"/>
              <a:cs typeface="Arial" panose="020B0604020202020204" pitchFamily="34" charset="0"/>
            </a:endParaRPr>
          </a:p>
          <a:p>
            <a:pPr marL="57150" indent="-228600">
              <a:lnSpc>
                <a:spcPct val="90000"/>
              </a:lnSpc>
              <a:spcAft>
                <a:spcPts val="600"/>
              </a:spcAft>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57150" indent="-228600">
              <a:lnSpc>
                <a:spcPct val="90000"/>
              </a:lnSpc>
              <a:spcAft>
                <a:spcPts val="600"/>
              </a:spcAft>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285750" indent="-228600">
              <a:lnSpc>
                <a:spcPct val="90000"/>
              </a:lnSpc>
              <a:spcAft>
                <a:spcPts val="600"/>
              </a:spcAft>
              <a:buFont typeface="Arial" panose="020B0604020202020204" pitchFamily="34" charset="0"/>
              <a:buChar char="•"/>
            </a:pPr>
            <a:r>
              <a:rPr lang="en-US" sz="2200" dirty="0">
                <a:solidFill>
                  <a:schemeClr val="bg1"/>
                </a:solidFill>
              </a:rPr>
              <a:t>.</a:t>
            </a:r>
          </a:p>
          <a:p>
            <a:pPr indent="-228600">
              <a:lnSpc>
                <a:spcPct val="90000"/>
              </a:lnSpc>
              <a:spcAft>
                <a:spcPts val="600"/>
              </a:spcAft>
              <a:buFont typeface="Arial" panose="020B0604020202020204" pitchFamily="34" charset="0"/>
              <a:buChar char="•"/>
            </a:pPr>
            <a:endParaRPr lang="en-US" sz="2200" dirty="0">
              <a:solidFill>
                <a:schemeClr val="bg1"/>
              </a:solidFill>
            </a:endParaRPr>
          </a:p>
          <a:p>
            <a:pPr indent="-228600">
              <a:lnSpc>
                <a:spcPct val="90000"/>
              </a:lnSpc>
              <a:spcAft>
                <a:spcPts val="600"/>
              </a:spcAft>
              <a:buFont typeface="Arial" panose="020B0604020202020204" pitchFamily="34" charset="0"/>
              <a:buChar char="•"/>
            </a:pPr>
            <a:r>
              <a:rPr lang="en-US" sz="2200" dirty="0">
                <a:solidFill>
                  <a:schemeClr val="bg1"/>
                </a:solidFill>
              </a:rPr>
              <a:t>in</a:t>
            </a:r>
          </a:p>
        </p:txBody>
      </p:sp>
      <p:cxnSp>
        <p:nvCxnSpPr>
          <p:cNvPr id="5" name="Straight Connector 4">
            <a:extLst>
              <a:ext uri="{FF2B5EF4-FFF2-40B4-BE49-F238E27FC236}">
                <a16:creationId xmlns:a16="http://schemas.microsoft.com/office/drawing/2014/main" id="{B986B98B-56A8-4D39-8C91-2B494C5E3AD6}"/>
              </a:ext>
            </a:extLst>
          </p:cNvPr>
          <p:cNvCxnSpPr>
            <a:cxnSpLocks/>
          </p:cNvCxnSpPr>
          <p:nvPr/>
        </p:nvCxnSpPr>
        <p:spPr>
          <a:xfrm>
            <a:off x="4797287" y="225287"/>
            <a:ext cx="0" cy="641405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2180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1076C43-8F02-4F7A-A5EF-602A22383E04}"/>
              </a:ext>
            </a:extLst>
          </p:cNvPr>
          <p:cNvGraphicFramePr>
            <a:graphicFrameLocks noGrp="1"/>
          </p:cNvGraphicFramePr>
          <p:nvPr>
            <p:extLst>
              <p:ext uri="{D42A27DB-BD31-4B8C-83A1-F6EECF244321}">
                <p14:modId xmlns:p14="http://schemas.microsoft.com/office/powerpoint/2010/main" val="4278528483"/>
              </p:ext>
            </p:extLst>
          </p:nvPr>
        </p:nvGraphicFramePr>
        <p:xfrm>
          <a:off x="106017" y="115158"/>
          <a:ext cx="11979965" cy="6627684"/>
        </p:xfrm>
        <a:graphic>
          <a:graphicData uri="http://schemas.openxmlformats.org/drawingml/2006/table">
            <a:tbl>
              <a:tblPr/>
              <a:tblGrid>
                <a:gridCol w="11979965">
                  <a:extLst>
                    <a:ext uri="{9D8B030D-6E8A-4147-A177-3AD203B41FA5}">
                      <a16:colId xmlns:a16="http://schemas.microsoft.com/office/drawing/2014/main" val="1771096538"/>
                    </a:ext>
                  </a:extLst>
                </a:gridCol>
              </a:tblGrid>
              <a:tr h="6627684">
                <a:tc>
                  <a:txBody>
                    <a:bodyPr/>
                    <a:lstStyle/>
                    <a:p>
                      <a:endParaRPr lang="en-US" dirty="0"/>
                    </a:p>
                  </a:txBody>
                  <a:tcPr>
                    <a:lnL w="76200" cmpd="sng">
                      <a:solidFill>
                        <a:srgbClr val="C00000"/>
                      </a:solidFill>
                      <a:prstDash val="solid"/>
                    </a:lnL>
                    <a:lnR w="76200" cmpd="sng">
                      <a:solidFill>
                        <a:srgbClr val="C00000"/>
                      </a:solidFill>
                      <a:prstDash val="solid"/>
                    </a:lnR>
                    <a:lnT w="76200" cmpd="sng">
                      <a:solidFill>
                        <a:srgbClr val="C00000"/>
                      </a:solidFill>
                      <a:prstDash val="solid"/>
                    </a:lnT>
                    <a:lnB w="76200" cmpd="sng">
                      <a:solidFill>
                        <a:srgbClr val="C00000"/>
                      </a:solidFill>
                      <a:prstDash val="solid"/>
                    </a:lnB>
                  </a:tcPr>
                </a:tc>
                <a:extLst>
                  <a:ext uri="{0D108BD9-81ED-4DB2-BD59-A6C34878D82A}">
                    <a16:rowId xmlns:a16="http://schemas.microsoft.com/office/drawing/2014/main" val="31135397"/>
                  </a:ext>
                </a:extLst>
              </a:tr>
            </a:tbl>
          </a:graphicData>
        </a:graphic>
      </p:graphicFrame>
      <p:sp>
        <p:nvSpPr>
          <p:cNvPr id="2" name="Title 1">
            <a:extLst>
              <a:ext uri="{FF2B5EF4-FFF2-40B4-BE49-F238E27FC236}">
                <a16:creationId xmlns:a16="http://schemas.microsoft.com/office/drawing/2014/main" id="{20427548-9034-4283-9C69-E5AEDE730C7B}"/>
              </a:ext>
            </a:extLst>
          </p:cNvPr>
          <p:cNvSpPr>
            <a:spLocks noGrp="1"/>
          </p:cNvSpPr>
          <p:nvPr>
            <p:ph type="title"/>
          </p:nvPr>
        </p:nvSpPr>
        <p:spPr>
          <a:xfrm>
            <a:off x="838200" y="0"/>
            <a:ext cx="10515600" cy="1325563"/>
          </a:xfrm>
        </p:spPr>
        <p:txBody>
          <a:bodyPr/>
          <a:lstStyle/>
          <a:p>
            <a:pPr algn="ctr"/>
            <a:r>
              <a:rPr lang="en-US" b="1" dirty="0">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4C50BCAE-FFE3-4526-9BF8-EA66D36EC5B2}"/>
              </a:ext>
            </a:extLst>
          </p:cNvPr>
          <p:cNvSpPr>
            <a:spLocks noGrp="1"/>
          </p:cNvSpPr>
          <p:nvPr>
            <p:ph idx="1"/>
          </p:nvPr>
        </p:nvSpPr>
        <p:spPr>
          <a:xfrm>
            <a:off x="838198" y="1325563"/>
            <a:ext cx="10515601" cy="4748213"/>
          </a:xfrm>
        </p:spPr>
        <p:txBody>
          <a:bodyPr>
            <a:noAutofit/>
          </a:bodyPr>
          <a:lstStyle/>
          <a:p>
            <a:pPr marL="0" lvl="0" indent="0">
              <a:lnSpc>
                <a:spcPct val="120000"/>
              </a:lnSpc>
              <a:buNone/>
            </a:pPr>
            <a:r>
              <a:rPr lang="en-US" sz="1800" dirty="0">
                <a:solidFill>
                  <a:prstClr val="black"/>
                </a:solidFill>
                <a:latin typeface="Arial" panose="020B0604020202020204" pitchFamily="34" charset="0"/>
                <a:cs typeface="Arial" panose="020B0604020202020204" pitchFamily="34" charset="0"/>
              </a:rPr>
              <a:t>Carroll, Susan J., and Kira </a:t>
            </a:r>
            <a:r>
              <a:rPr lang="en-US" sz="1800" dirty="0" err="1">
                <a:solidFill>
                  <a:prstClr val="black"/>
                </a:solidFill>
                <a:latin typeface="Arial" panose="020B0604020202020204" pitchFamily="34" charset="0"/>
                <a:cs typeface="Arial" panose="020B0604020202020204" pitchFamily="34" charset="0"/>
              </a:rPr>
              <a:t>Sanbonmatsu</a:t>
            </a:r>
            <a:r>
              <a:rPr lang="en-US" sz="1800" dirty="0">
                <a:solidFill>
                  <a:prstClr val="black"/>
                </a:solidFill>
                <a:latin typeface="Arial" panose="020B0604020202020204" pitchFamily="34" charset="0"/>
                <a:cs typeface="Arial" panose="020B0604020202020204" pitchFamily="34" charset="0"/>
              </a:rPr>
              <a:t>. 2013. </a:t>
            </a:r>
            <a:r>
              <a:rPr lang="en-US" sz="1800" i="1" dirty="0">
                <a:solidFill>
                  <a:prstClr val="black"/>
                </a:solidFill>
                <a:latin typeface="Arial" panose="020B0604020202020204" pitchFamily="34" charset="0"/>
                <a:cs typeface="Arial" panose="020B0604020202020204" pitchFamily="34" charset="0"/>
              </a:rPr>
              <a:t>More Women Can Run: Gender and Pathways to the 	State Legislatures. </a:t>
            </a:r>
            <a:r>
              <a:rPr lang="en-US" sz="1800" dirty="0">
                <a:solidFill>
                  <a:prstClr val="black"/>
                </a:solidFill>
                <a:latin typeface="Arial" panose="020B0604020202020204" pitchFamily="34" charset="0"/>
                <a:cs typeface="Arial" panose="020B0604020202020204" pitchFamily="34" charset="0"/>
              </a:rPr>
              <a:t>Oxford: Oxford University Press.</a:t>
            </a:r>
          </a:p>
          <a:p>
            <a:pPr marL="0" lvl="0" indent="0">
              <a:lnSpc>
                <a:spcPct val="120000"/>
              </a:lnSpc>
              <a:buNone/>
            </a:pPr>
            <a:r>
              <a:rPr lang="en-US" sz="1800" dirty="0">
                <a:solidFill>
                  <a:prstClr val="black"/>
                </a:solidFill>
                <a:latin typeface="Arial" panose="020B0604020202020204" pitchFamily="34" charset="0"/>
                <a:cs typeface="Arial" panose="020B0604020202020204" pitchFamily="34" charset="0"/>
              </a:rPr>
              <a:t>Lawless, Jennifer L., and Richard F. Fox. 2010. </a:t>
            </a:r>
            <a:r>
              <a:rPr lang="en-US" sz="1800" i="1" dirty="0">
                <a:solidFill>
                  <a:prstClr val="black"/>
                </a:solidFill>
                <a:latin typeface="Arial" panose="020B0604020202020204" pitchFamily="34" charset="0"/>
                <a:cs typeface="Arial" panose="020B0604020202020204" pitchFamily="34" charset="0"/>
              </a:rPr>
              <a:t>It Still Takes a Candidate: Why Women Don’t Run for 	Office. </a:t>
            </a:r>
            <a:r>
              <a:rPr lang="en-US" sz="1800" dirty="0">
                <a:solidFill>
                  <a:prstClr val="black"/>
                </a:solidFill>
                <a:latin typeface="Arial" panose="020B0604020202020204" pitchFamily="34" charset="0"/>
                <a:cs typeface="Arial" panose="020B0604020202020204" pitchFamily="34" charset="0"/>
              </a:rPr>
              <a:t>New York: Cambridge University Press.</a:t>
            </a:r>
            <a:endParaRPr lang="en-US" sz="1800" dirty="0">
              <a:latin typeface="Arial" panose="020B0604020202020204" pitchFamily="34" charset="0"/>
              <a:cs typeface="Arial" panose="020B0604020202020204" pitchFamily="34" charset="0"/>
            </a:endParaRPr>
          </a:p>
          <a:p>
            <a:pPr marL="0" indent="0">
              <a:lnSpc>
                <a:spcPct val="120000"/>
              </a:lnSpc>
              <a:buNone/>
            </a:pPr>
            <a:r>
              <a:rPr lang="en-US" sz="1800" dirty="0">
                <a:latin typeface="Arial" panose="020B0604020202020204" pitchFamily="34" charset="0"/>
                <a:cs typeface="Arial" panose="020B0604020202020204" pitchFamily="34" charset="0"/>
              </a:rPr>
              <a:t>McDermott, Monika L. 2005. “Candidate Occupations and Voter Information Shortcuts.” </a:t>
            </a:r>
            <a:r>
              <a:rPr lang="en-US" sz="1800" i="1" dirty="0">
                <a:latin typeface="Arial" panose="020B0604020202020204" pitchFamily="34" charset="0"/>
                <a:cs typeface="Arial" panose="020B0604020202020204" pitchFamily="34" charset="0"/>
              </a:rPr>
              <a:t>The 	Journal of Politics</a:t>
            </a:r>
            <a:r>
              <a:rPr lang="en-US" sz="1800" dirty="0">
                <a:latin typeface="Arial" panose="020B0604020202020204" pitchFamily="34" charset="0"/>
                <a:cs typeface="Arial" panose="020B0604020202020204" pitchFamily="34" charset="0"/>
              </a:rPr>
              <a:t> 67(1): 201–19.</a:t>
            </a:r>
          </a:p>
          <a:p>
            <a:pPr marL="0" lvl="0" indent="0">
              <a:lnSpc>
                <a:spcPct val="120000"/>
              </a:lnSpc>
              <a:buNone/>
            </a:pPr>
            <a:r>
              <a:rPr lang="en-US" sz="1800" dirty="0">
                <a:solidFill>
                  <a:prstClr val="black"/>
                </a:solidFill>
                <a:latin typeface="Arial" panose="020B0604020202020204" pitchFamily="34" charset="0"/>
                <a:cs typeface="Arial" panose="020B0604020202020204" pitchFamily="34" charset="0"/>
              </a:rPr>
              <a:t>Palmer, Barbara, and Dennis Simon. 2008. </a:t>
            </a:r>
            <a:r>
              <a:rPr lang="en-US" sz="1800" i="1" dirty="0">
                <a:solidFill>
                  <a:prstClr val="black"/>
                </a:solidFill>
                <a:latin typeface="Arial" panose="020B0604020202020204" pitchFamily="34" charset="0"/>
                <a:cs typeface="Arial" panose="020B0604020202020204" pitchFamily="34" charset="0"/>
              </a:rPr>
              <a:t>Breaking the Glass Ceiling: Women and 	Congressional Elections. </a:t>
            </a:r>
            <a:r>
              <a:rPr lang="en-US" sz="1800" dirty="0">
                <a:solidFill>
                  <a:prstClr val="black"/>
                </a:solidFill>
                <a:latin typeface="Arial" panose="020B0604020202020204" pitchFamily="34" charset="0"/>
                <a:cs typeface="Arial" panose="020B0604020202020204" pitchFamily="34" charset="0"/>
              </a:rPr>
              <a:t>2nd ed. New York: Routledge.</a:t>
            </a:r>
            <a:endParaRPr lang="en-US" sz="1800" dirty="0">
              <a:latin typeface="Arial" panose="020B0604020202020204" pitchFamily="34" charset="0"/>
              <a:cs typeface="Arial" panose="020B0604020202020204" pitchFamily="34" charset="0"/>
            </a:endParaRPr>
          </a:p>
          <a:p>
            <a:pPr marL="0" indent="0">
              <a:lnSpc>
                <a:spcPct val="120000"/>
              </a:lnSpc>
              <a:buNone/>
            </a:pPr>
            <a:r>
              <a:rPr lang="en-US" sz="1800" dirty="0">
                <a:latin typeface="Arial" panose="020B0604020202020204" pitchFamily="34" charset="0"/>
                <a:cs typeface="Arial" panose="020B0604020202020204" pitchFamily="34" charset="0"/>
              </a:rPr>
              <a:t>Schneider, Monica C., and Angela L. Bos. 2019. “The Application of Social Role Theory to 	the Study 	of Gender in Politics.” </a:t>
            </a:r>
            <a:r>
              <a:rPr lang="en-US" sz="1800" i="1" dirty="0">
                <a:latin typeface="Arial" panose="020B0604020202020204" pitchFamily="34" charset="0"/>
                <a:cs typeface="Arial" panose="020B0604020202020204" pitchFamily="34" charset="0"/>
              </a:rPr>
              <a:t>Political Psychology </a:t>
            </a:r>
            <a:r>
              <a:rPr lang="en-US" sz="1800" dirty="0">
                <a:latin typeface="Arial" panose="020B0604020202020204" pitchFamily="34" charset="0"/>
                <a:cs typeface="Arial" panose="020B0604020202020204" pitchFamily="34" charset="0"/>
              </a:rPr>
              <a:t>40(S1): 173–213. </a:t>
            </a:r>
          </a:p>
          <a:p>
            <a:pPr marL="0" indent="0">
              <a:lnSpc>
                <a:spcPct val="120000"/>
              </a:lnSpc>
              <a:buNone/>
            </a:pPr>
            <a:r>
              <a:rPr lang="en-US" sz="1800" dirty="0">
                <a:latin typeface="Arial" panose="020B0604020202020204" pitchFamily="34" charset="0"/>
                <a:cs typeface="Arial" panose="020B0604020202020204" pitchFamily="34" charset="0"/>
              </a:rPr>
              <a:t>Silva, Andrea, and Carrie </a:t>
            </a:r>
            <a:r>
              <a:rPr lang="en-US" sz="1800" dirty="0" err="1">
                <a:latin typeface="Arial" panose="020B0604020202020204" pitchFamily="34" charset="0"/>
                <a:cs typeface="Arial" panose="020B0604020202020204" pitchFamily="34" charset="0"/>
              </a:rPr>
              <a:t>Skulley</a:t>
            </a:r>
            <a:r>
              <a:rPr lang="en-US" sz="1800" dirty="0">
                <a:latin typeface="Arial" panose="020B0604020202020204" pitchFamily="34" charset="0"/>
                <a:cs typeface="Arial" panose="020B0604020202020204" pitchFamily="34" charset="0"/>
              </a:rPr>
              <a:t>. 2018. “Always Running: Candidate Emergence among 	Women of 	Color over Time.” </a:t>
            </a:r>
            <a:r>
              <a:rPr lang="en-US" sz="1800" i="1" dirty="0">
                <a:latin typeface="Arial" panose="020B0604020202020204" pitchFamily="34" charset="0"/>
                <a:cs typeface="Arial" panose="020B0604020202020204" pitchFamily="34" charset="0"/>
              </a:rPr>
              <a:t>Political Research Quarterly </a:t>
            </a:r>
            <a:r>
              <a:rPr lang="en-US" sz="1800" dirty="0">
                <a:latin typeface="Arial" panose="020B0604020202020204" pitchFamily="34" charset="0"/>
                <a:cs typeface="Arial" panose="020B0604020202020204" pitchFamily="34" charset="0"/>
              </a:rPr>
              <a:t>72(2): 342–59. </a:t>
            </a:r>
          </a:p>
        </p:txBody>
      </p:sp>
    </p:spTree>
    <p:extLst>
      <p:ext uri="{BB962C8B-B14F-4D97-AF65-F5344CB8AC3E}">
        <p14:creationId xmlns:p14="http://schemas.microsoft.com/office/powerpoint/2010/main" val="1803209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1826</TotalTime>
  <Words>669</Words>
  <Application>Microsoft Office PowerPoint</Application>
  <PresentationFormat>Widescreen</PresentationFormat>
  <Paragraphs>72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PowerPoint Presentation</vt:lpstr>
      <vt:lpstr>Introduction</vt:lpstr>
      <vt:lpstr>Data and Methods</vt:lpstr>
      <vt:lpstr>Major Findings</vt:lpstr>
      <vt:lpstr>Major Findings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Taylor Anne</dc:creator>
  <cp:lastModifiedBy>Gordon, Taylor Anne</cp:lastModifiedBy>
  <cp:revision>51</cp:revision>
  <dcterms:created xsi:type="dcterms:W3CDTF">2020-04-18T16:08:11Z</dcterms:created>
  <dcterms:modified xsi:type="dcterms:W3CDTF">2020-04-23T14:19:28Z</dcterms:modified>
</cp:coreProperties>
</file>