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22"/>
  </p:notesMasterIdLst>
  <p:sldIdLst>
    <p:sldId id="256" r:id="rId2"/>
    <p:sldId id="257" r:id="rId3"/>
    <p:sldId id="258" r:id="rId4"/>
    <p:sldId id="259" r:id="rId5"/>
    <p:sldId id="260" r:id="rId6"/>
    <p:sldId id="275" r:id="rId7"/>
    <p:sldId id="262" r:id="rId8"/>
    <p:sldId id="263" r:id="rId9"/>
    <p:sldId id="264" r:id="rId10"/>
    <p:sldId id="265" r:id="rId11"/>
    <p:sldId id="267" r:id="rId12"/>
    <p:sldId id="268" r:id="rId13"/>
    <p:sldId id="282" r:id="rId14"/>
    <p:sldId id="276" r:id="rId15"/>
    <p:sldId id="283" r:id="rId16"/>
    <p:sldId id="270" r:id="rId17"/>
    <p:sldId id="285" r:id="rId18"/>
    <p:sldId id="284" r:id="rId19"/>
    <p:sldId id="277"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ira Sato"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p:restoredTop sz="94653"/>
  </p:normalViewPr>
  <p:slideViewPr>
    <p:cSldViewPr snapToGrid="0">
      <p:cViewPr varScale="1">
        <p:scale>
          <a:sx n="157" d="100"/>
          <a:sy n="157" d="100"/>
        </p:scale>
        <p:origin x="176" y="7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21T10:12:58.415" idx="1">
    <p:pos x="6000" y="0"/>
    <p:text>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0-21T10:12:26.672" idx="2">
    <p:pos x="6000" y="0"/>
    <p:text>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3db7f782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3db7f782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3db7f782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3db7f78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3db7f78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3db7f78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17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362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907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86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7627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57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3c48215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3c48215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db7f78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db7f78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3c48215d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3c48215d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研究テーマは「キャッシュレス化の推進が訪日外国人観光客の消費行動に与える影響」です。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3db7f78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3db7f78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a:t>キャッシュレスには以下のような意義やメリットがあります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3db7f78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3db7f78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述のようなメリットのあるキャッシュレス決済が遅れている日本）前述したようなメリットがあるにも関わらず、日本でのキャッシュレス化は海外と比べると全く進んでいません。そのため、外国人観光客は、普段慣れているキャッシュレス決済を日本で行うことができず、消費を控えているかもしれません。つまり、キャッシュレスの意義の一つである、「インバウンド需要取り込みによる売り上げ拡大」という事業者にとってのメリットを逃してしまっている可能性があり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3db7f78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3db7f78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述のようなメリットのあるキャッシュレス決済が遅れている日本）前述したようなメリットがあるにも関わらず、日本でのキャッシュレス化は海外と比べると全く進んでいません。そのため、外国人観光客は、普段慣れているキャッシュレス決済を日本で行うことができず、消費を控えているかもしれません。つまり、キャッシュレスの意義の一つである、「インバウンド需要取り込みによる売り上げ拡大」という事業者にとってのメリットを逃してしまっている可能性があります。</a:t>
            </a:r>
            <a:endParaRPr/>
          </a:p>
        </p:txBody>
      </p:sp>
    </p:spTree>
    <p:extLst>
      <p:ext uri="{BB962C8B-B14F-4D97-AF65-F5344CB8AC3E}">
        <p14:creationId xmlns:p14="http://schemas.microsoft.com/office/powerpoint/2010/main" val="224221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c48215d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3c48215d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そんな中で、キャッシュレス決済の一層の普及を測ろうと、政府は2019年10月〜2020年6月にかけて、キャッシュレスポイント還元事業を行なった。</a:t>
            </a:r>
            <a:endParaRPr/>
          </a:p>
          <a:p>
            <a:pPr marL="0" lvl="0" indent="0" algn="l" rtl="0">
              <a:spcBef>
                <a:spcPts val="0"/>
              </a:spcBef>
              <a:spcAft>
                <a:spcPts val="0"/>
              </a:spcAft>
              <a:buNone/>
            </a:pPr>
            <a:r>
              <a:rPr lang="ja"/>
              <a:t>内容は...</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3db7f782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3db7f78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3db7f78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3db7f78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9307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604678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4814670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10759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42803"/>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52411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2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813212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1065984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019806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0547843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33401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7551653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10" name="Straight Connector 9"/>
          <p:cNvCxnSpPr/>
          <p:nvPr/>
        </p:nvCxnSpPr>
        <p:spPr>
          <a:xfrm>
            <a:off x="834390" y="85023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3968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dt="0"/>
  <p:txStyles>
    <p:titleStyle>
      <a:lvl1pPr algn="l" defTabSz="685800" rtl="0" eaLnBrk="1" latinLnBrk="0" hangingPunct="1">
        <a:lnSpc>
          <a:spcPct val="85000"/>
        </a:lnSpc>
        <a:spcBef>
          <a:spcPct val="0"/>
        </a:spcBef>
        <a:buNone/>
        <a:defRPr kumimoji="1" sz="4400" kern="1200" spc="-38" baseline="0">
          <a:solidFill>
            <a:schemeClr val="bg1">
              <a:lumMod val="50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i.go.jp/policy/mono_info_service/cashless/image_pdf_movie/about_cashless.pdf"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paymentsjapan.or.jp/wordpress/wp-content/uploads/2019/05/acf775c2e5be616a595a62fae66422e8.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aymentsjapan.or.jp/wordpress/wp-content/uploads/2019/05/acf775c2e5be616a595a62fae66422e8.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5600" y="1100675"/>
            <a:ext cx="7439400" cy="2279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ja" sz="4000" b="1" dirty="0">
                <a:ln w="3175" cmpd="sng">
                  <a:solidFill>
                    <a:schemeClr val="bg1"/>
                  </a:solidFill>
                </a:ln>
              </a:rPr>
              <a:t>キャッシュレス化の推進が</a:t>
            </a:r>
            <a:br>
              <a:rPr lang="en-US" altLang="ja" sz="4000" b="1" dirty="0">
                <a:ln w="3175" cmpd="sng">
                  <a:solidFill>
                    <a:schemeClr val="bg1"/>
                  </a:solidFill>
                </a:ln>
              </a:rPr>
            </a:br>
            <a:r>
              <a:rPr lang="ja" sz="4000" b="1" dirty="0">
                <a:ln w="3175" cmpd="sng">
                  <a:solidFill>
                    <a:schemeClr val="bg1"/>
                  </a:solidFill>
                </a:ln>
              </a:rPr>
              <a:t>外国人観光客の消費行動に</a:t>
            </a:r>
            <a:br>
              <a:rPr lang="en-US" altLang="ja" sz="4000" b="1" dirty="0">
                <a:ln w="3175" cmpd="sng">
                  <a:solidFill>
                    <a:schemeClr val="bg1"/>
                  </a:solidFill>
                </a:ln>
              </a:rPr>
            </a:br>
            <a:r>
              <a:rPr lang="ja" sz="4000" b="1" dirty="0">
                <a:ln w="3175" cmpd="sng">
                  <a:solidFill>
                    <a:schemeClr val="bg1"/>
                  </a:solidFill>
                </a:ln>
              </a:rPr>
              <a:t>与える影響</a:t>
            </a:r>
            <a:endParaRPr sz="4000" b="1" dirty="0">
              <a:ln w="3175" cmpd="sng">
                <a:solidFill>
                  <a:schemeClr val="bg1"/>
                </a:solidFill>
              </a:ln>
            </a:endParaRPr>
          </a:p>
        </p:txBody>
      </p:sp>
      <p:sp>
        <p:nvSpPr>
          <p:cNvPr id="55" name="Google Shape;55;p13"/>
          <p:cNvSpPr txBox="1">
            <a:spLocks noGrp="1"/>
          </p:cNvSpPr>
          <p:nvPr>
            <p:ph type="subTitle" idx="1"/>
          </p:nvPr>
        </p:nvSpPr>
        <p:spPr>
          <a:xfrm>
            <a:off x="253327" y="3874003"/>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500" dirty="0"/>
              <a:t>2020//</a:t>
            </a:r>
            <a:endParaRPr sz="1500" dirty="0"/>
          </a:p>
          <a:p>
            <a:pPr marL="0" lvl="0" indent="0" algn="l" rtl="0">
              <a:spcBef>
                <a:spcPts val="0"/>
              </a:spcBef>
              <a:spcAft>
                <a:spcPts val="0"/>
              </a:spcAft>
              <a:buNone/>
            </a:pPr>
            <a:r>
              <a:rPr lang="ja" sz="1500" dirty="0"/>
              <a:t>一橋大学経済学部 岡室ゼミ</a:t>
            </a:r>
            <a:endParaRPr sz="1500" dirty="0"/>
          </a:p>
          <a:p>
            <a:pPr marL="0" lvl="0" indent="0" algn="l" rtl="0">
              <a:spcBef>
                <a:spcPts val="0"/>
              </a:spcBef>
              <a:spcAft>
                <a:spcPts val="0"/>
              </a:spcAft>
              <a:buNone/>
            </a:pPr>
            <a:r>
              <a:rPr lang="ja" sz="1500" dirty="0"/>
              <a:t>小駒 実加・佐藤 彰・妹尾 拓馬</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2"/>
          <p:cNvSpPr txBox="1">
            <a:spLocks noGrp="1"/>
          </p:cNvSpPr>
          <p:nvPr>
            <p:ph type="body" idx="1"/>
          </p:nvPr>
        </p:nvSpPr>
        <p:spPr>
          <a:xfrm>
            <a:off x="693326" y="1128688"/>
            <a:ext cx="7916600" cy="3925800"/>
          </a:xfrm>
          <a:prstGeom prst="rect">
            <a:avLst/>
          </a:prstGeom>
        </p:spPr>
        <p:txBody>
          <a:bodyPr spcFirstLastPara="1" wrap="square" lIns="91425" tIns="91425" rIns="91425" bIns="91425" anchor="t" anchorCtr="0">
            <a:noAutofit/>
          </a:bodyPr>
          <a:lstStyle/>
          <a:p>
            <a:pPr marL="285750" indent="-285750"/>
            <a:r>
              <a:rPr lang="en-US" sz="1800" dirty="0" err="1">
                <a:latin typeface="+mj-ea"/>
                <a:ea typeface="+mj-ea"/>
              </a:rPr>
              <a:t>石田,宮</a:t>
            </a:r>
            <a:r>
              <a:rPr lang="ja-JP" altLang="en-US" sz="1800">
                <a:latin typeface="+mj-ea"/>
                <a:ea typeface="+mj-ea"/>
              </a:rPr>
              <a:t>錦</a:t>
            </a:r>
            <a:r>
              <a:rPr lang="en-US" altLang="ja-JP" sz="1800" dirty="0">
                <a:latin typeface="+mj-ea"/>
                <a:ea typeface="+mj-ea"/>
              </a:rPr>
              <a:t>,</a:t>
            </a:r>
            <a:r>
              <a:rPr lang="ja-JP" altLang="en-US" sz="1800">
                <a:latin typeface="+mj-ea"/>
                <a:ea typeface="+mj-ea"/>
              </a:rPr>
              <a:t>岩崎</a:t>
            </a:r>
            <a:r>
              <a:rPr lang="en-US" altLang="ja-JP" sz="1800" dirty="0">
                <a:latin typeface="+mj-ea"/>
                <a:ea typeface="+mj-ea"/>
              </a:rPr>
              <a:t>,</a:t>
            </a:r>
            <a:r>
              <a:rPr lang="ja-JP" altLang="en-US" sz="1800">
                <a:latin typeface="+mj-ea"/>
                <a:ea typeface="+mj-ea"/>
              </a:rPr>
              <a:t>藤沢（</a:t>
            </a:r>
            <a:r>
              <a:rPr lang="en-US" altLang="ja-JP" sz="1800" dirty="0">
                <a:latin typeface="+mj-ea"/>
                <a:ea typeface="+mj-ea"/>
              </a:rPr>
              <a:t>2015</a:t>
            </a:r>
            <a:r>
              <a:rPr lang="ja-JP" altLang="en-US" sz="1800">
                <a:latin typeface="+mj-ea"/>
                <a:ea typeface="+mj-ea"/>
              </a:rPr>
              <a:t>）</a:t>
            </a:r>
            <a:endParaRPr lang="en-US" altLang="ja-JP" sz="1800" dirty="0">
              <a:latin typeface="+mj-ea"/>
              <a:ea typeface="+mj-ea"/>
            </a:endParaRPr>
          </a:p>
          <a:p>
            <a:pPr marL="0" lvl="0" indent="0">
              <a:buNone/>
            </a:pPr>
            <a:endParaRPr lang="en-US" sz="1800" dirty="0">
              <a:latin typeface="+mj-ea"/>
              <a:ea typeface="+mj-ea"/>
            </a:endParaRPr>
          </a:p>
          <a:p>
            <a:pPr marL="0" lvl="0" indent="0">
              <a:buNone/>
            </a:pPr>
            <a:r>
              <a:rPr lang="en-US" sz="1800" dirty="0">
                <a:latin typeface="+mj-ea"/>
                <a:ea typeface="+mj-ea"/>
              </a:rPr>
              <a:t>”</a:t>
            </a:r>
            <a:r>
              <a:rPr lang="en-US" sz="1800" dirty="0" err="1">
                <a:latin typeface="+mj-ea"/>
                <a:ea typeface="+mj-ea"/>
              </a:rPr>
              <a:t>日本への観光意欲の決定要因</a:t>
            </a:r>
            <a:endParaRPr lang="en-US" sz="1800" dirty="0">
              <a:latin typeface="+mj-ea"/>
              <a:ea typeface="+mj-ea"/>
            </a:endParaRPr>
          </a:p>
          <a:p>
            <a:pPr marL="0" lvl="0" indent="0">
              <a:buNone/>
            </a:pPr>
            <a:r>
              <a:rPr lang="en-US" sz="1800" dirty="0">
                <a:latin typeface="+mj-ea"/>
                <a:ea typeface="+mj-ea"/>
              </a:rPr>
              <a:t>ー</a:t>
            </a:r>
            <a:r>
              <a:rPr lang="en-US" sz="1800" dirty="0" err="1">
                <a:latin typeface="+mj-ea"/>
                <a:ea typeface="+mj-ea"/>
              </a:rPr>
              <a:t>アメリカ人を対象にしたアンケート調査による実証分析</a:t>
            </a:r>
            <a:r>
              <a:rPr lang="en-US" sz="1800" dirty="0">
                <a:latin typeface="+mj-ea"/>
                <a:ea typeface="+mj-ea"/>
              </a:rPr>
              <a:t>ー”</a:t>
            </a:r>
          </a:p>
          <a:p>
            <a:pPr marL="0" lvl="0" indent="0">
              <a:buNone/>
            </a:pPr>
            <a:endParaRPr lang="en-US" sz="1800" dirty="0">
              <a:latin typeface="+mj-ea"/>
              <a:ea typeface="+mj-ea"/>
            </a:endParaRPr>
          </a:p>
          <a:p>
            <a:pPr marL="0" lvl="0" indent="0">
              <a:buNone/>
            </a:pPr>
            <a:endParaRPr lang="en-US" sz="1800" dirty="0">
              <a:latin typeface="+mj-ea"/>
              <a:ea typeface="+mj-ea"/>
            </a:endParaRPr>
          </a:p>
          <a:p>
            <a:pPr marL="285750" indent="-285750"/>
            <a:r>
              <a:rPr lang="ja-JP" altLang="en-US" sz="1800">
                <a:latin typeface="+mj-ea"/>
                <a:ea typeface="+mj-ea"/>
              </a:rPr>
              <a:t>結果</a:t>
            </a:r>
            <a:endParaRPr lang="en-US" altLang="ja-JP" sz="1800" dirty="0">
              <a:latin typeface="+mj-ea"/>
              <a:ea typeface="+mj-ea"/>
            </a:endParaRPr>
          </a:p>
          <a:p>
            <a:pPr marL="742950" lvl="1" indent="-285750">
              <a:buFont typeface="Wingdings" pitchFamily="2" charset="2"/>
              <a:buChar char="Ø"/>
            </a:pPr>
            <a:r>
              <a:rPr lang="ja-JP" altLang="en-US" sz="1650">
                <a:latin typeface="+mj-ea"/>
                <a:ea typeface="+mj-ea"/>
              </a:rPr>
              <a:t>交通・利便性を重視していた</a:t>
            </a:r>
            <a:endParaRPr lang="en-US" altLang="ja-JP" sz="1650" dirty="0">
              <a:latin typeface="+mj-ea"/>
              <a:ea typeface="+mj-ea"/>
            </a:endParaRPr>
          </a:p>
          <a:p>
            <a:pPr marL="0" lvl="0" indent="0">
              <a:buNone/>
            </a:pPr>
            <a:endParaRPr lang="en-US" altLang="ja-JP" sz="2000" dirty="0">
              <a:latin typeface="+mj-ea"/>
              <a:ea typeface="+mj-ea"/>
            </a:endParaRPr>
          </a:p>
          <a:p>
            <a:pPr marL="0" lvl="0" indent="0">
              <a:buNone/>
            </a:pPr>
            <a:endParaRPr lang="en-US" altLang="ja-JP" sz="2400" dirty="0">
              <a:latin typeface="+mj-ea"/>
              <a:ea typeface="+mj-ea"/>
            </a:endParaRPr>
          </a:p>
          <a:p>
            <a:pPr marL="0" lvl="0" indent="0">
              <a:buNone/>
            </a:pPr>
            <a:r>
              <a:rPr lang="ja-JP" altLang="en-US" sz="2400">
                <a:latin typeface="+mj-ea"/>
                <a:ea typeface="+mj-ea"/>
              </a:rPr>
              <a:t>キャッシュレス決済の普及はインバウンド需要取込に効果的</a:t>
            </a:r>
            <a:endParaRPr lang="en-US" altLang="ja-JP" sz="2800" dirty="0">
              <a:latin typeface="+mj-ea"/>
              <a:ea typeface="+mj-ea"/>
            </a:endParaRPr>
          </a:p>
          <a:p>
            <a:pPr marL="0" lvl="0" indent="0">
              <a:buNone/>
            </a:pPr>
            <a:endParaRPr lang="en-US" sz="2000" dirty="0">
              <a:latin typeface="+mj-ea"/>
              <a:ea typeface="+mj-ea"/>
            </a:endParaRPr>
          </a:p>
          <a:p>
            <a:pPr marL="0" lvl="0" indent="0">
              <a:buNone/>
            </a:pPr>
            <a:endParaRPr sz="2000" dirty="0">
              <a:latin typeface="+mj-ea"/>
              <a:ea typeface="+mj-ea"/>
            </a:endParaRPr>
          </a:p>
        </p:txBody>
      </p:sp>
      <p:sp>
        <p:nvSpPr>
          <p:cNvPr id="4" name="Google Shape;60;p14">
            <a:extLst>
              <a:ext uri="{FF2B5EF4-FFF2-40B4-BE49-F238E27FC236}">
                <a16:creationId xmlns:a16="http://schemas.microsoft.com/office/drawing/2014/main" id="{7CE5CD31-4244-5642-B60B-0374AB9D572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先行研究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日本への観光意欲の決定要因</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4"/>
          <p:cNvSpPr txBox="1">
            <a:spLocks noGrp="1"/>
          </p:cNvSpPr>
          <p:nvPr>
            <p:ph type="body" idx="1"/>
          </p:nvPr>
        </p:nvSpPr>
        <p:spPr>
          <a:xfrm>
            <a:off x="693326" y="1342549"/>
            <a:ext cx="8520600" cy="3416400"/>
          </a:xfrm>
          <a:prstGeom prst="rect">
            <a:avLst/>
          </a:prstGeom>
        </p:spPr>
        <p:txBody>
          <a:bodyPr spcFirstLastPara="1" wrap="square" lIns="91425" tIns="91425" rIns="91425" bIns="91425" anchor="t" anchorCtr="0">
            <a:noAutofit/>
          </a:bodyPr>
          <a:lstStyle/>
          <a:p>
            <a:pPr marL="285750" indent="-285750"/>
            <a:r>
              <a:rPr lang="ja" sz="2000" dirty="0"/>
              <a:t>6月に終了したばかりの政策を評価</a:t>
            </a:r>
            <a:endParaRPr sz="2000" dirty="0"/>
          </a:p>
          <a:p>
            <a:pPr marL="285750" indent="-285750">
              <a:spcBef>
                <a:spcPts val="1600"/>
              </a:spcBef>
              <a:spcAft>
                <a:spcPts val="1600"/>
              </a:spcAft>
            </a:pPr>
            <a:r>
              <a:rPr lang="ja" sz="2000" dirty="0"/>
              <a:t>日本の観光分析でパネルデータを用い</a:t>
            </a:r>
            <a:r>
              <a:rPr lang="ja-JP" altLang="en-US" sz="2000" dirty="0"/>
              <a:t>ている</a:t>
            </a:r>
            <a:endParaRPr sz="2000" dirty="0"/>
          </a:p>
        </p:txBody>
      </p:sp>
      <p:sp>
        <p:nvSpPr>
          <p:cNvPr id="4" name="Google Shape;60;p14">
            <a:extLst>
              <a:ext uri="{FF2B5EF4-FFF2-40B4-BE49-F238E27FC236}">
                <a16:creationId xmlns:a16="http://schemas.microsoft.com/office/drawing/2014/main" id="{F65BD8DB-8E1B-4C40-BEB2-42669FEDE358}"/>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研究の新規性</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5"/>
          <p:cNvSpPr txBox="1">
            <a:spLocks noGrp="1"/>
          </p:cNvSpPr>
          <p:nvPr>
            <p:ph type="body" idx="1"/>
          </p:nvPr>
        </p:nvSpPr>
        <p:spPr>
          <a:xfrm>
            <a:off x="693326" y="1174572"/>
            <a:ext cx="7795219" cy="746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400" b="1" dirty="0"/>
              <a:t>キャッシュレス・ポイント還元事業によって</a:t>
            </a:r>
            <a:endParaRPr lang="en-US" altLang="ja" sz="2400" b="1" dirty="0"/>
          </a:p>
          <a:p>
            <a:pPr marL="0" lvl="0" indent="0" algn="ctr" rtl="0">
              <a:spcBef>
                <a:spcPts val="0"/>
              </a:spcBef>
              <a:spcAft>
                <a:spcPts val="0"/>
              </a:spcAft>
              <a:buNone/>
            </a:pPr>
            <a:r>
              <a:rPr lang="ja" sz="2400" b="1" dirty="0"/>
              <a:t>外国人観光客の旅行中の消費額は増加する</a:t>
            </a:r>
            <a:endParaRPr sz="2400" b="1" dirty="0"/>
          </a:p>
          <a:p>
            <a:pPr marL="0" lvl="0" indent="0" algn="l" rtl="0">
              <a:spcBef>
                <a:spcPts val="1600"/>
              </a:spcBef>
              <a:spcAft>
                <a:spcPts val="0"/>
              </a:spcAft>
              <a:buClr>
                <a:schemeClr val="dk1"/>
              </a:buClr>
              <a:buSzPts val="1100"/>
              <a:buFont typeface="Arial"/>
              <a:buNone/>
            </a:pPr>
            <a:endParaRPr sz="2400" b="1" dirty="0"/>
          </a:p>
          <a:p>
            <a:pPr marL="0" lvl="0" indent="0" algn="l" rtl="0">
              <a:spcBef>
                <a:spcPts val="1600"/>
              </a:spcBef>
              <a:spcAft>
                <a:spcPts val="0"/>
              </a:spcAft>
              <a:buNone/>
            </a:pPr>
            <a:endParaRPr sz="2500" b="1" dirty="0"/>
          </a:p>
          <a:p>
            <a:pPr marL="0" lvl="0" indent="0" algn="l" rtl="0">
              <a:spcBef>
                <a:spcPts val="1600"/>
              </a:spcBef>
              <a:spcAft>
                <a:spcPts val="0"/>
              </a:spcAft>
              <a:buNone/>
            </a:pPr>
            <a:endParaRPr sz="2100" dirty="0"/>
          </a:p>
          <a:p>
            <a:pPr marL="0" lvl="0" indent="0" algn="l" rtl="0">
              <a:spcBef>
                <a:spcPts val="1600"/>
              </a:spcBef>
              <a:spcAft>
                <a:spcPts val="1600"/>
              </a:spcAft>
              <a:buNone/>
            </a:pPr>
            <a:r>
              <a:rPr lang="ja" dirty="0"/>
              <a:t>	</a:t>
            </a:r>
            <a:endParaRPr dirty="0"/>
          </a:p>
        </p:txBody>
      </p:sp>
      <p:sp>
        <p:nvSpPr>
          <p:cNvPr id="9" name="テキスト ボックス 8">
            <a:extLst>
              <a:ext uri="{FF2B5EF4-FFF2-40B4-BE49-F238E27FC236}">
                <a16:creationId xmlns:a16="http://schemas.microsoft.com/office/drawing/2014/main" id="{D86722C8-E7A0-40E9-BD29-BFDA18AC5017}"/>
              </a:ext>
            </a:extLst>
          </p:cNvPr>
          <p:cNvSpPr txBox="1"/>
          <p:nvPr/>
        </p:nvSpPr>
        <p:spPr>
          <a:xfrm>
            <a:off x="693326" y="1921235"/>
            <a:ext cx="7876139" cy="2891048"/>
          </a:xfrm>
          <a:prstGeom prst="rect">
            <a:avLst/>
          </a:prstGeom>
          <a:noFill/>
        </p:spPr>
        <p:txBody>
          <a:bodyPr wrap="square">
            <a:spAutoFit/>
          </a:bodyPr>
          <a:lstStyle/>
          <a:p>
            <a:pPr marL="285750" marR="0" lvl="0" indent="-285750" algn="l" defTabSz="685800" rtl="0" eaLnBrk="1" fontAlgn="auto" latinLnBrk="0" hangingPunct="1">
              <a:lnSpc>
                <a:spcPct val="90000"/>
              </a:lnSpc>
              <a:spcBef>
                <a:spcPts val="0"/>
              </a:spcBef>
              <a:spcAft>
                <a:spcPts val="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キャッシュレス決済導入店舗増加</a:t>
            </a:r>
            <a:r>
              <a:rPr lang="ja-JP" altLang="en-US" sz="2000"/>
              <a:t>の代理指標と</a:t>
            </a:r>
            <a:r>
              <a:rPr lang="ja-JP" altLang="en-US" sz="2000" dirty="0"/>
              <a:t>して、キャッシュレス・ポイント還元事業の開始を利用</a:t>
            </a:r>
            <a:endParaRPr lang="en-US" altLang="ja-JP" sz="2000" dirty="0"/>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キャッシュレス決済が導入されることで、外国人観光客の消費が促進されると考えられる</a:t>
            </a:r>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Google Shape;60;p14">
            <a:extLst>
              <a:ext uri="{FF2B5EF4-FFF2-40B4-BE49-F238E27FC236}">
                <a16:creationId xmlns:a16="http://schemas.microsoft.com/office/drawing/2014/main" id="{87C56382-C664-7B4E-91A7-DFAAB8AE0BEE}"/>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仮説</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693325" y="1195490"/>
            <a:ext cx="8126993" cy="3416400"/>
          </a:xfrm>
          <a:prstGeom prst="rect">
            <a:avLst/>
          </a:prstGeom>
        </p:spPr>
        <p:txBody>
          <a:bodyPr spcFirstLastPara="1" wrap="square" lIns="91425" tIns="91425" rIns="91425" bIns="91425" anchor="t" anchorCtr="0">
            <a:noAutofit/>
          </a:bodyPr>
          <a:lstStyle/>
          <a:p>
            <a:r>
              <a:rPr lang="en-US" sz="2000" dirty="0" err="1"/>
              <a:t>観光庁</a:t>
            </a:r>
            <a:r>
              <a:rPr lang="en-US" sz="2000" dirty="0"/>
              <a:t>「</a:t>
            </a:r>
            <a:r>
              <a:rPr lang="ja-JP" altLang="en-US" sz="2000"/>
              <a:t>訪日外国人消費動向調査</a:t>
            </a:r>
            <a:r>
              <a:rPr lang="en-US" sz="2000" dirty="0"/>
              <a:t>」「</a:t>
            </a:r>
            <a:r>
              <a:rPr lang="ja-JP" altLang="en-US" sz="2000"/>
              <a:t>旅行・観光消費動向調査</a:t>
            </a:r>
            <a:r>
              <a:rPr lang="en-US" sz="2000" dirty="0"/>
              <a:t>」の2018年第一四半期〜2020年第一四半期のデータ</a:t>
            </a:r>
          </a:p>
          <a:p>
            <a:endParaRPr lang="en-US" sz="2000" dirty="0"/>
          </a:p>
          <a:p>
            <a:r>
              <a:rPr lang="en-US" sz="2000" b="1" dirty="0"/>
              <a:t>「</a:t>
            </a:r>
            <a:r>
              <a:rPr lang="ja-JP" altLang="en-US" sz="2000" b="1"/>
              <a:t>訪日外国人消費動向調査</a:t>
            </a:r>
            <a:r>
              <a:rPr lang="en-US" sz="2000" b="1" dirty="0"/>
              <a:t>」</a:t>
            </a:r>
          </a:p>
          <a:p>
            <a:pPr lvl="1">
              <a:buFont typeface="Wingdings" pitchFamily="2" charset="2"/>
              <a:buChar char="Ø"/>
            </a:pPr>
            <a:r>
              <a:rPr lang="ja-JP" altLang="en-US" sz="1850"/>
              <a:t>調査対象空海港で訪日外国人にタブレット端末又は紙調査票にて調査を行う</a:t>
            </a:r>
            <a:endParaRPr lang="en-US" altLang="ja-JP" sz="1850" dirty="0"/>
          </a:p>
          <a:p>
            <a:endParaRPr lang="en-US" sz="2000" dirty="0"/>
          </a:p>
          <a:p>
            <a:r>
              <a:rPr lang="ja-JP" altLang="en-US" sz="2000" b="1"/>
              <a:t>「旅行・観光消費動向調査」</a:t>
            </a:r>
            <a:endParaRPr lang="en-US" altLang="ja-JP" sz="2000" b="1" dirty="0"/>
          </a:p>
          <a:p>
            <a:pPr lvl="1">
              <a:buFont typeface="Wingdings" pitchFamily="2" charset="2"/>
              <a:buChar char="Ø"/>
            </a:pPr>
            <a:r>
              <a:rPr lang="ja-JP" altLang="en-US" sz="1850"/>
              <a:t>住民基本台帳をもとに無作為に抽出した約</a:t>
            </a:r>
            <a:r>
              <a:rPr lang="en-US" altLang="ja-JP" sz="1850" dirty="0"/>
              <a:t>2</a:t>
            </a:r>
            <a:r>
              <a:rPr lang="ja-JP" altLang="en-US" sz="1850"/>
              <a:t>万</a:t>
            </a:r>
            <a:r>
              <a:rPr lang="en-US" altLang="ja-JP" sz="1850" dirty="0"/>
              <a:t>6000</a:t>
            </a:r>
            <a:r>
              <a:rPr lang="ja-JP" altLang="en-US" sz="1850"/>
              <a:t>人を対象に郵送で調査票を送付</a:t>
            </a:r>
            <a:endParaRPr lang="en-US" altLang="ja-JP" sz="1850" dirty="0"/>
          </a:p>
        </p:txBody>
      </p:sp>
      <p:sp>
        <p:nvSpPr>
          <p:cNvPr id="6" name="Google Shape;60;p14">
            <a:extLst>
              <a:ext uri="{FF2B5EF4-FFF2-40B4-BE49-F238E27FC236}">
                <a16:creationId xmlns:a16="http://schemas.microsoft.com/office/drawing/2014/main" id="{662C1536-07EB-C342-96DA-CD975DAF6A3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使用データ</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41553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graphicFrame>
        <p:nvGraphicFramePr>
          <p:cNvPr id="7" name="表 2">
            <a:extLst>
              <a:ext uri="{FF2B5EF4-FFF2-40B4-BE49-F238E27FC236}">
                <a16:creationId xmlns:a16="http://schemas.microsoft.com/office/drawing/2014/main" id="{FD393DDE-2D15-0A43-BD4B-153AA725B305}"/>
              </a:ext>
            </a:extLst>
          </p:cNvPr>
          <p:cNvGraphicFramePr>
            <a:graphicFrameLocks noGrp="1"/>
          </p:cNvGraphicFramePr>
          <p:nvPr>
            <p:extLst>
              <p:ext uri="{D42A27DB-BD31-4B8C-83A1-F6EECF244321}">
                <p14:modId xmlns:p14="http://schemas.microsoft.com/office/powerpoint/2010/main" val="1039107826"/>
              </p:ext>
            </p:extLst>
          </p:nvPr>
        </p:nvGraphicFramePr>
        <p:xfrm>
          <a:off x="486383" y="1227030"/>
          <a:ext cx="8171234" cy="3099433"/>
        </p:xfrm>
        <a:graphic>
          <a:graphicData uri="http://schemas.openxmlformats.org/drawingml/2006/table">
            <a:tbl>
              <a:tblPr firstRow="1" bandRow="1">
                <a:tableStyleId>{5C22544A-7EE6-4342-B048-85BDC9FD1C3A}</a:tableStyleId>
              </a:tblPr>
              <a:tblGrid>
                <a:gridCol w="1077023">
                  <a:extLst>
                    <a:ext uri="{9D8B030D-6E8A-4147-A177-3AD203B41FA5}">
                      <a16:colId xmlns:a16="http://schemas.microsoft.com/office/drawing/2014/main" val="3271840721"/>
                    </a:ext>
                  </a:extLst>
                </a:gridCol>
                <a:gridCol w="3732235">
                  <a:extLst>
                    <a:ext uri="{9D8B030D-6E8A-4147-A177-3AD203B41FA5}">
                      <a16:colId xmlns:a16="http://schemas.microsoft.com/office/drawing/2014/main" val="3724706623"/>
                    </a:ext>
                  </a:extLst>
                </a:gridCol>
                <a:gridCol w="2586001">
                  <a:extLst>
                    <a:ext uri="{9D8B030D-6E8A-4147-A177-3AD203B41FA5}">
                      <a16:colId xmlns:a16="http://schemas.microsoft.com/office/drawing/2014/main" val="767084295"/>
                    </a:ext>
                  </a:extLst>
                </a:gridCol>
                <a:gridCol w="775975">
                  <a:extLst>
                    <a:ext uri="{9D8B030D-6E8A-4147-A177-3AD203B41FA5}">
                      <a16:colId xmlns:a16="http://schemas.microsoft.com/office/drawing/2014/main" val="2263647516"/>
                    </a:ext>
                  </a:extLst>
                </a:gridCol>
              </a:tblGrid>
              <a:tr h="443104">
                <a:tc>
                  <a:txBody>
                    <a:bodyPr/>
                    <a:lstStyle/>
                    <a:p>
                      <a:pPr algn="ctr"/>
                      <a:endParaRPr kumimoji="1" lang="ja-JP" altLang="en-US" sz="1800" b="1" dirty="0"/>
                    </a:p>
                  </a:txBody>
                  <a:tcPr anchor="ctr"/>
                </a:tc>
                <a:tc>
                  <a:txBody>
                    <a:bodyPr/>
                    <a:lstStyle/>
                    <a:p>
                      <a:pPr algn="ctr"/>
                      <a:r>
                        <a:rPr kumimoji="1" lang="ja-JP" altLang="en-US"/>
                        <a:t>説明</a:t>
                      </a:r>
                    </a:p>
                  </a:txBody>
                  <a:tcPr anchor="ctr"/>
                </a:tc>
                <a:tc>
                  <a:txBody>
                    <a:bodyPr/>
                    <a:lstStyle/>
                    <a:p>
                      <a:pPr algn="ctr"/>
                      <a:r>
                        <a:rPr kumimoji="1" lang="ja-JP" altLang="en-US"/>
                        <a:t>変数名</a:t>
                      </a:r>
                    </a:p>
                  </a:txBody>
                  <a:tcPr anchor="ctr"/>
                </a:tc>
                <a:tc>
                  <a:txBody>
                    <a:bodyPr/>
                    <a:lstStyle/>
                    <a:p>
                      <a:pPr algn="ctr"/>
                      <a:r>
                        <a:rPr kumimoji="1" lang="ja-JP" altLang="en-US"/>
                        <a:t>出典</a:t>
                      </a:r>
                    </a:p>
                  </a:txBody>
                  <a:tcPr anchor="ctr"/>
                </a:tc>
                <a:extLst>
                  <a:ext uri="{0D108BD9-81ED-4DB2-BD59-A6C34878D82A}">
                    <a16:rowId xmlns:a16="http://schemas.microsoft.com/office/drawing/2014/main" val="3249754643"/>
                  </a:ext>
                </a:extLst>
              </a:tr>
              <a:tr h="296340">
                <a:tc rowSpan="2">
                  <a:txBody>
                    <a:bodyPr/>
                    <a:lstStyle/>
                    <a:p>
                      <a:pPr marL="285750" indent="-285750" algn="ctr"/>
                      <a:r>
                        <a:rPr lang="ja-JP" altLang="en-US" sz="1400" b="1" dirty="0"/>
                        <a:t>被説明変数</a:t>
                      </a:r>
                      <a:endParaRPr kumimoji="1" lang="ja-JP" altLang="en-US" sz="1400" b="1" dirty="0"/>
                    </a:p>
                  </a:txBody>
                  <a:tcPr anchor="ctr"/>
                </a:tc>
                <a:tc>
                  <a:txBody>
                    <a:bodyPr/>
                    <a:lstStyle/>
                    <a:p>
                      <a:pPr marL="285750" indent="-285750" algn="ctr"/>
                      <a:r>
                        <a:rPr lang="ja-JP" altLang="en-US" sz="1100"/>
                        <a:t>観光客</a:t>
                      </a:r>
                      <a:r>
                        <a:rPr lang="ja-JP" altLang="en-US" sz="1100" dirty="0"/>
                        <a:t>の観光中</a:t>
                      </a:r>
                      <a:r>
                        <a:rPr lang="ja-JP" altLang="en-US" sz="1100"/>
                        <a:t>の</a:t>
                      </a:r>
                      <a:r>
                        <a:rPr lang="en-US" altLang="ja-JP" sz="1100" dirty="0"/>
                        <a:t>1</a:t>
                      </a:r>
                      <a:r>
                        <a:rPr lang="ja-JP" altLang="en-US" sz="1100"/>
                        <a:t>人あたり消費額</a:t>
                      </a:r>
                      <a:r>
                        <a:rPr lang="en-US" altLang="ja-JP" sz="1100" dirty="0"/>
                        <a:t>*</a:t>
                      </a:r>
                      <a:r>
                        <a:rPr lang="ja-JP" altLang="en-US" sz="1100"/>
                        <a:t>の前期からの増加率</a:t>
                      </a:r>
                      <a:endParaRPr lang="ja-JP" altLang="en-US" sz="1100" dirty="0"/>
                    </a:p>
                  </a:txBody>
                  <a:tcPr anchor="ctr"/>
                </a:tc>
                <a:tc>
                  <a:txBody>
                    <a:bodyPr/>
                    <a:lstStyle/>
                    <a:p>
                      <a:pPr marL="285750" indent="-285750" algn="ctr"/>
                      <a:r>
                        <a:rPr lang="en-US" altLang="ja-JP" sz="1400" dirty="0" err="1"/>
                        <a:t>rate_consumption_stay_tourism</a:t>
                      </a:r>
                      <a:endParaRPr lang="ja-JP" altLang="en-US" sz="1400" dirty="0"/>
                    </a:p>
                  </a:txBody>
                  <a:tcPr anchor="ctr"/>
                </a:tc>
                <a:tc rowSpan="2">
                  <a:txBody>
                    <a:bodyPr/>
                    <a:lstStyle/>
                    <a:p>
                      <a:pPr marL="285750" indent="-285750" algn="ctr"/>
                      <a:r>
                        <a:rPr lang="ja-JP" altLang="en-US" sz="1200"/>
                        <a:t>観光庁</a:t>
                      </a:r>
                      <a:endParaRPr lang="ja-JP" altLang="en-US" sz="1200" b="1" dirty="0"/>
                    </a:p>
                  </a:txBody>
                  <a:tcPr anchor="ctr"/>
                </a:tc>
                <a:extLst>
                  <a:ext uri="{0D108BD9-81ED-4DB2-BD59-A6C34878D82A}">
                    <a16:rowId xmlns:a16="http://schemas.microsoft.com/office/drawing/2014/main" val="612316312"/>
                  </a:ext>
                </a:extLst>
              </a:tr>
              <a:tr h="296340">
                <a:tc vMerge="1">
                  <a:txBody>
                    <a:bodyPr/>
                    <a:lstStyle/>
                    <a:p>
                      <a:endParaRPr lang="en-US"/>
                    </a:p>
                  </a:txBody>
                  <a:tcPr/>
                </a:tc>
                <a:tc>
                  <a:txBody>
                    <a:bodyPr/>
                    <a:lstStyle/>
                    <a:p>
                      <a:pPr marL="285750" marR="0" lvl="0" indent="-285750" algn="ctr" defTabSz="685800" rtl="0" eaLnBrk="1" fontAlgn="auto" latinLnBrk="0" hangingPunct="1">
                        <a:lnSpc>
                          <a:spcPct val="100000"/>
                        </a:lnSpc>
                        <a:spcBef>
                          <a:spcPts val="0"/>
                        </a:spcBef>
                        <a:spcAft>
                          <a:spcPts val="0"/>
                        </a:spcAft>
                        <a:buClrTx/>
                        <a:buSzTx/>
                        <a:buFontTx/>
                        <a:buNone/>
                        <a:tabLst/>
                        <a:defRPr/>
                      </a:pPr>
                      <a:r>
                        <a:rPr lang="en-US" altLang="ja-JP" sz="1100" dirty="0"/>
                        <a:t>log(</a:t>
                      </a:r>
                      <a:r>
                        <a:rPr lang="ja-JP" altLang="en-US" sz="1100"/>
                        <a:t>観光客の観光中の</a:t>
                      </a:r>
                      <a:r>
                        <a:rPr lang="en-US" altLang="ja-JP" sz="1100" dirty="0"/>
                        <a:t>1</a:t>
                      </a:r>
                      <a:r>
                        <a:rPr lang="ja-JP" altLang="en-US" sz="1100"/>
                        <a:t>人あたり消費額</a:t>
                      </a:r>
                      <a:r>
                        <a:rPr lang="en-US" altLang="ja-JP" sz="1100" dirty="0"/>
                        <a:t>)</a:t>
                      </a:r>
                      <a:endParaRPr lang="ja-JP" altLang="en-US" sz="1100"/>
                    </a:p>
                  </a:txBody>
                  <a:tcPr anchor="ctr"/>
                </a:tc>
                <a:tc>
                  <a:txBody>
                    <a:bodyPr/>
                    <a:lstStyle/>
                    <a:p>
                      <a:pPr marL="285750" indent="-285750" algn="ctr"/>
                      <a:r>
                        <a:rPr lang="en-US" altLang="ja-JP" sz="1400" dirty="0" err="1"/>
                        <a:t>logcon</a:t>
                      </a:r>
                      <a:endParaRPr lang="ja-JP" altLang="en-US" sz="1400" dirty="0"/>
                    </a:p>
                  </a:txBody>
                  <a:tcPr anchor="ctr"/>
                </a:tc>
                <a:tc vMerge="1">
                  <a:txBody>
                    <a:bodyPr/>
                    <a:lstStyle/>
                    <a:p>
                      <a:endParaRPr lang="en-US"/>
                    </a:p>
                  </a:txBody>
                  <a:tcPr/>
                </a:tc>
                <a:extLst>
                  <a:ext uri="{0D108BD9-81ED-4DB2-BD59-A6C34878D82A}">
                    <a16:rowId xmlns:a16="http://schemas.microsoft.com/office/drawing/2014/main" val="2323698117"/>
                  </a:ext>
                </a:extLst>
              </a:tr>
              <a:tr h="355089">
                <a:tc rowSpan="3">
                  <a:txBody>
                    <a:bodyPr/>
                    <a:lstStyle/>
                    <a:p>
                      <a:pPr algn="ctr"/>
                      <a:r>
                        <a:rPr lang="ja-JP" altLang="en-US" sz="1400" b="1" dirty="0"/>
                        <a:t>説明変数</a:t>
                      </a:r>
                      <a:endParaRPr kumimoji="1" lang="ja-JP" altLang="en-US" sz="1400" b="1" dirty="0"/>
                    </a:p>
                  </a:txBody>
                  <a:tcPr anchor="ctr"/>
                </a:tc>
                <a:tc>
                  <a:txBody>
                    <a:bodyPr/>
                    <a:lstStyle/>
                    <a:p>
                      <a:pPr algn="ctr"/>
                      <a:r>
                        <a:rPr lang="ja-JP" altLang="en-US" sz="1200"/>
                        <a:t>プロジェクト開始後に</a:t>
                      </a:r>
                      <a:r>
                        <a:rPr lang="en-US" altLang="ja-JP" sz="1200" dirty="0"/>
                        <a:t>1</a:t>
                      </a:r>
                      <a:r>
                        <a:rPr lang="ja-JP" altLang="en-US" sz="1200"/>
                        <a:t>をとるダミー</a:t>
                      </a:r>
                      <a:r>
                        <a:rPr lang="ja-JP" altLang="en-US" sz="1200" dirty="0"/>
                        <a:t>変数</a:t>
                      </a:r>
                      <a:endParaRPr kumimoji="1" lang="ja-JP" altLang="en-US" dirty="0"/>
                    </a:p>
                  </a:txBody>
                  <a:tcPr anchor="ctr"/>
                </a:tc>
                <a:tc>
                  <a:txBody>
                    <a:bodyPr/>
                    <a:lstStyle/>
                    <a:p>
                      <a:pPr algn="ctr"/>
                      <a:r>
                        <a:rPr kumimoji="1" lang="en-US" altLang="ja-JP" dirty="0"/>
                        <a:t>project</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28665478"/>
                  </a:ext>
                </a:extLst>
              </a:tr>
              <a:tr h="288932">
                <a:tc vMerge="1">
                  <a:txBody>
                    <a:bodyPr/>
                    <a:lstStyle/>
                    <a:p>
                      <a:endParaRPr lang="en-US"/>
                    </a:p>
                  </a:txBody>
                  <a:tcPr/>
                </a:tc>
                <a:tc>
                  <a:txBody>
                    <a:bodyPr/>
                    <a:lstStyle/>
                    <a:p>
                      <a:pPr algn="ctr"/>
                      <a:r>
                        <a:rPr kumimoji="1" lang="ja-JP" altLang="en-US" sz="1200"/>
                        <a:t>外国人観光客であれば</a:t>
                      </a:r>
                      <a:r>
                        <a:rPr kumimoji="1" lang="en-US" altLang="ja-JP" sz="1200" dirty="0"/>
                        <a:t>1</a:t>
                      </a:r>
                      <a:r>
                        <a:rPr kumimoji="1" lang="ja-JP" altLang="en-US" sz="1200"/>
                        <a:t>を取るダミー変数</a:t>
                      </a:r>
                      <a:endParaRPr kumimoji="1" lang="ja-JP" altLang="en-US" sz="1200" dirty="0"/>
                    </a:p>
                  </a:txBody>
                  <a:tcPr anchor="ctr"/>
                </a:tc>
                <a:tc>
                  <a:txBody>
                    <a:bodyPr/>
                    <a:lstStyle/>
                    <a:p>
                      <a:pPr algn="ctr"/>
                      <a:r>
                        <a:rPr kumimoji="1" lang="en-US" altLang="ja-JP" dirty="0"/>
                        <a:t>foreign</a:t>
                      </a:r>
                      <a:endParaRPr kumimoji="1" lang="ja-JP" altLang="en-US" dirty="0"/>
                    </a:p>
                  </a:txBody>
                  <a:tcPr anchor="ctr"/>
                </a:tc>
                <a:tc rowSpan="2">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33128583"/>
                  </a:ext>
                </a:extLst>
              </a:tr>
              <a:tr h="288932">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200"/>
                        <a:t>プロジェクト開始ダミーと外国人ダミーの交差項</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dirty="0" err="1"/>
                        <a:t>cross_term</a:t>
                      </a:r>
                      <a:endParaRPr kumimoji="1" lang="ja-JP" altLang="en-US"/>
                    </a:p>
                  </a:txBody>
                  <a:tcPr anchor="ctr"/>
                </a:tc>
                <a:tc vMerge="1">
                  <a:txBody>
                    <a:bodyPr/>
                    <a:lstStyle/>
                    <a:p>
                      <a:endParaRPr lang="en-US"/>
                    </a:p>
                  </a:txBody>
                  <a:tcPr/>
                </a:tc>
                <a:extLst>
                  <a:ext uri="{0D108BD9-81ED-4DB2-BD59-A6C34878D82A}">
                    <a16:rowId xmlns:a16="http://schemas.microsoft.com/office/drawing/2014/main" val="720721030"/>
                  </a:ext>
                </a:extLst>
              </a:tr>
              <a:tr h="266706">
                <a:tc rowSpan="4">
                  <a:txBody>
                    <a:bodyPr/>
                    <a:lstStyle/>
                    <a:p>
                      <a:pPr algn="ctr"/>
                      <a:r>
                        <a:rPr lang="ja-JP" altLang="en-US" sz="1400" b="1" dirty="0"/>
                        <a:t>コントロール変数</a:t>
                      </a:r>
                      <a:endParaRPr kumimoji="1" lang="ja-JP" altLang="en-US" sz="14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四半期ダミー</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a:t>q1, q2, q3</a:t>
                      </a:r>
                      <a:endParaRPr lang="ja-JP" altLang="en-US" sz="1200" b="0" dirty="0"/>
                    </a:p>
                  </a:txBody>
                  <a:tcPr anchor="ct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観光庁</a:t>
                      </a:r>
                      <a:endParaRPr lang="ja-JP" altLang="en-US" sz="1200" dirty="0"/>
                    </a:p>
                  </a:txBody>
                  <a:tcPr anchor="ctr"/>
                </a:tc>
                <a:extLst>
                  <a:ext uri="{0D108BD9-81ED-4DB2-BD59-A6C34878D82A}">
                    <a16:rowId xmlns:a16="http://schemas.microsoft.com/office/drawing/2014/main" val="1520299493"/>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女性率</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err="1"/>
                        <a:t>female_rate</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1509582397"/>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平均宿泊数</a:t>
                      </a:r>
                      <a:r>
                        <a:rPr lang="en-US" altLang="ja-JP"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err="1"/>
                        <a:t>ave_stay</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1727877032"/>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都道府県ダミーと外国人ダミーの交差項</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a:t>-</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792918045"/>
                  </a:ext>
                </a:extLst>
              </a:tr>
            </a:tbl>
          </a:graphicData>
        </a:graphic>
      </p:graphicFrame>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 altLang="en-US" sz="2000" dirty="0">
                <a:solidFill>
                  <a:schemeClr val="accent3">
                    <a:lumMod val="50000"/>
                  </a:schemeClr>
                </a:solidFill>
              </a:rPr>
              <a:t>変数の説明</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125542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 altLang="en-US" sz="2000" dirty="0">
                <a:solidFill>
                  <a:schemeClr val="accent3">
                    <a:lumMod val="50000"/>
                  </a:schemeClr>
                </a:solidFill>
              </a:rPr>
              <a:t>回帰式</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238427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JP" altLang="en-US" sz="2000"/>
              <a:t>　</a:t>
            </a:r>
            <a:endParaRPr lang="ja-JP" altLang="en-US" sz="2000" dirty="0"/>
          </a:p>
        </p:txBody>
      </p:sp>
      <p:pic>
        <p:nvPicPr>
          <p:cNvPr id="8" name="Picture 7" descr="Table&#10;&#10;Description automatically generated">
            <a:extLst>
              <a:ext uri="{FF2B5EF4-FFF2-40B4-BE49-F238E27FC236}">
                <a16:creationId xmlns:a16="http://schemas.microsoft.com/office/drawing/2014/main" id="{8905BF01-BC9F-674C-A2A7-A1D61B4CEABE}"/>
              </a:ext>
            </a:extLst>
          </p:cNvPr>
          <p:cNvPicPr>
            <a:picLocks noChangeAspect="1"/>
          </p:cNvPicPr>
          <p:nvPr/>
        </p:nvPicPr>
        <p:blipFill>
          <a:blip r:embed="rId3"/>
          <a:stretch>
            <a:fillRect/>
          </a:stretch>
        </p:blipFill>
        <p:spPr>
          <a:xfrm>
            <a:off x="2208457" y="925551"/>
            <a:ext cx="4727086" cy="3771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JP" altLang="en-US" sz="2000"/>
              <a:t>　</a:t>
            </a:r>
            <a:endParaRPr lang="ja-JP" altLang="en-US" sz="2000" dirty="0"/>
          </a:p>
        </p:txBody>
      </p:sp>
    </p:spTree>
    <p:extLst>
      <p:ext uri="{BB962C8B-B14F-4D97-AF65-F5344CB8AC3E}">
        <p14:creationId xmlns:p14="http://schemas.microsoft.com/office/powerpoint/2010/main" val="105976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2: </a:t>
            </a:r>
            <a:r>
              <a:rPr lang="ja" altLang="en-US" sz="2000" dirty="0">
                <a:solidFill>
                  <a:schemeClr val="accent3">
                    <a:lumMod val="50000"/>
                  </a:schemeClr>
                </a:solidFill>
              </a:rPr>
              <a:t>回帰式</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380906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2〜 </a:t>
            </a:r>
            <a:r>
              <a:rPr lang="ja-JP" altLang="en-US" sz="2000"/>
              <a:t>　</a:t>
            </a:r>
            <a:endParaRPr lang="ja-JP" altLang="en-US" sz="2000" dirty="0"/>
          </a:p>
        </p:txBody>
      </p:sp>
      <p:pic>
        <p:nvPicPr>
          <p:cNvPr id="3" name="Picture 2" descr="Table&#10;&#10;Description automatically generated">
            <a:extLst>
              <a:ext uri="{FF2B5EF4-FFF2-40B4-BE49-F238E27FC236}">
                <a16:creationId xmlns:a16="http://schemas.microsoft.com/office/drawing/2014/main" id="{C9BF169F-467B-A846-B390-0B11D23A3E7F}"/>
              </a:ext>
            </a:extLst>
          </p:cNvPr>
          <p:cNvPicPr>
            <a:picLocks noChangeAspect="1"/>
          </p:cNvPicPr>
          <p:nvPr/>
        </p:nvPicPr>
        <p:blipFill>
          <a:blip r:embed="rId3"/>
          <a:stretch>
            <a:fillRect/>
          </a:stretch>
        </p:blipFill>
        <p:spPr>
          <a:xfrm>
            <a:off x="3238721" y="922492"/>
            <a:ext cx="2666557" cy="3751670"/>
          </a:xfrm>
          <a:prstGeom prst="rect">
            <a:avLst/>
          </a:prstGeom>
        </p:spPr>
      </p:pic>
    </p:spTree>
    <p:extLst>
      <p:ext uri="{BB962C8B-B14F-4D97-AF65-F5344CB8AC3E}">
        <p14:creationId xmlns:p14="http://schemas.microsoft.com/office/powerpoint/2010/main" val="19109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93326" y="23319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dirty="0">
                <a:solidFill>
                  <a:schemeClr val="bg1">
                    <a:lumMod val="50000"/>
                  </a:schemeClr>
                </a:solidFill>
              </a:rPr>
              <a:t>目次</a:t>
            </a:r>
            <a:endParaRPr sz="3600" dirty="0">
              <a:solidFill>
                <a:schemeClr val="bg1">
                  <a:lumMod val="50000"/>
                </a:schemeClr>
              </a:solidFill>
            </a:endParaRPr>
          </a:p>
        </p:txBody>
      </p:sp>
      <p:sp>
        <p:nvSpPr>
          <p:cNvPr id="61" name="Google Shape;61;p14"/>
          <p:cNvSpPr txBox="1">
            <a:spLocks noGrp="1"/>
          </p:cNvSpPr>
          <p:nvPr>
            <p:ph type="body" idx="1"/>
          </p:nvPr>
        </p:nvSpPr>
        <p:spPr>
          <a:xfrm>
            <a:off x="822799" y="1081217"/>
            <a:ext cx="362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500" dirty="0"/>
              <a:t>１　</a:t>
            </a:r>
            <a:r>
              <a:rPr lang="ja-JP" altLang="en-US" sz="2500"/>
              <a:t>研究テーマ　　　　　</a:t>
            </a:r>
            <a:endParaRPr lang="ja-JP" altLang="en-US" sz="2500" dirty="0"/>
          </a:p>
          <a:p>
            <a:pPr marL="0" lvl="0" indent="0" algn="l" rtl="0">
              <a:spcBef>
                <a:spcPts val="1600"/>
              </a:spcBef>
              <a:spcAft>
                <a:spcPts val="0"/>
              </a:spcAft>
              <a:buNone/>
            </a:pPr>
            <a:r>
              <a:rPr lang="ja-JP" altLang="en-US" sz="2500" dirty="0"/>
              <a:t>２　研究背景</a:t>
            </a:r>
          </a:p>
          <a:p>
            <a:pPr marL="0" lvl="0" indent="0" algn="l" rtl="0">
              <a:spcBef>
                <a:spcPts val="1600"/>
              </a:spcBef>
              <a:spcAft>
                <a:spcPts val="0"/>
              </a:spcAft>
              <a:buNone/>
            </a:pPr>
            <a:r>
              <a:rPr lang="ja-JP" altLang="en-US" sz="2500" dirty="0"/>
              <a:t>３　先行研究</a:t>
            </a:r>
          </a:p>
          <a:p>
            <a:pPr marL="0" lvl="0" indent="0" algn="l" rtl="0">
              <a:spcBef>
                <a:spcPts val="1600"/>
              </a:spcBef>
              <a:spcAft>
                <a:spcPts val="0"/>
              </a:spcAft>
              <a:buNone/>
            </a:pPr>
            <a:r>
              <a:rPr lang="ja-JP" altLang="en-US" sz="2500" dirty="0"/>
              <a:t>４　研究概要</a:t>
            </a:r>
          </a:p>
          <a:p>
            <a:pPr marL="0" lvl="0" indent="0" algn="l" rtl="0">
              <a:spcBef>
                <a:spcPts val="1600"/>
              </a:spcBef>
              <a:spcAft>
                <a:spcPts val="0"/>
              </a:spcAft>
              <a:buNone/>
            </a:pPr>
            <a:r>
              <a:rPr lang="ja-JP" altLang="en-US" sz="2500" dirty="0"/>
              <a:t>５　分析結果</a:t>
            </a:r>
          </a:p>
          <a:p>
            <a:pPr marL="0" lvl="0" indent="0" algn="l" rtl="0">
              <a:spcBef>
                <a:spcPts val="1600"/>
              </a:spcBef>
              <a:spcAft>
                <a:spcPts val="1600"/>
              </a:spcAft>
              <a:buNone/>
            </a:pPr>
            <a:endParaRPr lang="ja-JP" altLang="en-US" dirty="0"/>
          </a:p>
        </p:txBody>
      </p:sp>
      <p:sp>
        <p:nvSpPr>
          <p:cNvPr id="62" name="Google Shape;62;p14"/>
          <p:cNvSpPr txBox="1"/>
          <p:nvPr/>
        </p:nvSpPr>
        <p:spPr>
          <a:xfrm>
            <a:off x="4693003" y="1000296"/>
            <a:ext cx="4414200" cy="35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500" dirty="0">
                <a:latin typeface="+mn-ea"/>
              </a:rPr>
              <a:t>６　結論</a:t>
            </a:r>
            <a:endParaRPr sz="2500" dirty="0">
              <a:latin typeface="+mn-ea"/>
            </a:endParaRPr>
          </a:p>
          <a:p>
            <a:pPr marL="0" lvl="0" indent="0" algn="l" rtl="0">
              <a:spcBef>
                <a:spcPts val="1600"/>
              </a:spcBef>
              <a:spcAft>
                <a:spcPts val="0"/>
              </a:spcAft>
              <a:buNone/>
            </a:pPr>
            <a:r>
              <a:rPr lang="ja" sz="2500" dirty="0">
                <a:latin typeface="+mn-ea"/>
              </a:rPr>
              <a:t>７　考察</a:t>
            </a:r>
            <a:endParaRPr sz="2500" dirty="0">
              <a:latin typeface="+mn-ea"/>
            </a:endParaRPr>
          </a:p>
          <a:p>
            <a:pPr marL="0" lvl="0" indent="0" algn="l" rtl="0">
              <a:spcBef>
                <a:spcPts val="1600"/>
              </a:spcBef>
              <a:spcAft>
                <a:spcPts val="0"/>
              </a:spcAft>
              <a:buNone/>
            </a:pPr>
            <a:r>
              <a:rPr lang="ja" sz="2500" dirty="0">
                <a:latin typeface="+mn-ea"/>
              </a:rPr>
              <a:t>８　課題</a:t>
            </a:r>
            <a:endParaRPr sz="2500" dirty="0">
              <a:latin typeface="+mn-ea"/>
            </a:endParaRPr>
          </a:p>
          <a:p>
            <a:pPr marL="0" lvl="0" indent="0" algn="l" rtl="0">
              <a:spcBef>
                <a:spcPts val="1600"/>
              </a:spcBef>
              <a:spcAft>
                <a:spcPts val="1600"/>
              </a:spcAft>
              <a:buClr>
                <a:schemeClr val="dk1"/>
              </a:buClr>
              <a:buSzPts val="1100"/>
              <a:buFont typeface="Arial"/>
              <a:buNone/>
            </a:pPr>
            <a:r>
              <a:rPr lang="ja" sz="2500" dirty="0">
                <a:latin typeface="+mn-ea"/>
              </a:rPr>
              <a:t>９　参考文献</a:t>
            </a:r>
            <a:endParaRPr sz="25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85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課題</a:t>
            </a:r>
            <a:endParaRPr sz="4400" dirty="0">
              <a:solidFill>
                <a:schemeClr val="bg1">
                  <a:lumMod val="50000"/>
                </a:schemeClr>
              </a:solidFill>
            </a:endParaRPr>
          </a:p>
          <a:p>
            <a:pPr marL="0" lvl="0" indent="0" algn="l" rtl="0">
              <a:spcBef>
                <a:spcPts val="0"/>
              </a:spcBef>
              <a:spcAft>
                <a:spcPts val="0"/>
              </a:spcAft>
              <a:buNone/>
            </a:pPr>
            <a:endParaRPr dirty="0"/>
          </a:p>
        </p:txBody>
      </p:sp>
      <p:sp>
        <p:nvSpPr>
          <p:cNvPr id="176" name="Google Shape;176;p31"/>
          <p:cNvSpPr txBox="1">
            <a:spLocks noGrp="1"/>
          </p:cNvSpPr>
          <p:nvPr>
            <p:ph type="body" idx="1"/>
          </p:nvPr>
        </p:nvSpPr>
        <p:spPr>
          <a:xfrm>
            <a:off x="311700" y="1318273"/>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sz="2400" dirty="0"/>
              <a:t>キャッシュレス導入の指標となり、かつ対象期間を通じて記録されているデータを見つけることができず、自分たちの求めている識別をしている意味のある分析をできていない</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body" idx="1"/>
          </p:nvPr>
        </p:nvSpPr>
        <p:spPr>
          <a:xfrm>
            <a:off x="454050" y="1345712"/>
            <a:ext cx="8235900" cy="157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ja" sz="3200" b="1" dirty="0">
                <a:solidFill>
                  <a:srgbClr val="434343"/>
                </a:solidFill>
              </a:rPr>
              <a:t>キャッシュレス化の推進が</a:t>
            </a:r>
            <a:endParaRPr lang="en-US" altLang="ja" sz="3200" b="1" dirty="0">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ja" sz="3200" b="1" dirty="0">
                <a:solidFill>
                  <a:srgbClr val="434343"/>
                </a:solidFill>
              </a:rPr>
              <a:t>訪日外国人観光客の消費行動に与える影響</a:t>
            </a:r>
            <a:endParaRPr sz="3200" b="1" dirty="0">
              <a:solidFill>
                <a:srgbClr val="434343"/>
              </a:solidFill>
            </a:endParaRPr>
          </a:p>
          <a:p>
            <a:pPr marL="0" lvl="0" indent="0" algn="l" rtl="0">
              <a:spcBef>
                <a:spcPts val="1600"/>
              </a:spcBef>
              <a:spcAft>
                <a:spcPts val="1600"/>
              </a:spcAft>
              <a:buNone/>
            </a:pPr>
            <a:endParaRPr b="1" dirty="0">
              <a:solidFill>
                <a:srgbClr val="434343"/>
              </a:solidFill>
            </a:endParaRPr>
          </a:p>
        </p:txBody>
      </p:sp>
      <p:sp>
        <p:nvSpPr>
          <p:cNvPr id="69" name="Google Shape;69;p15"/>
          <p:cNvSpPr txBox="1"/>
          <p:nvPr/>
        </p:nvSpPr>
        <p:spPr>
          <a:xfrm>
            <a:off x="766154" y="2809565"/>
            <a:ext cx="7790011" cy="15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tLang="ja" sz="2000" dirty="0">
                <a:solidFill>
                  <a:schemeClr val="dk2"/>
                </a:solidFill>
              </a:rPr>
              <a:t>Q. </a:t>
            </a:r>
            <a:r>
              <a:rPr lang="ja" sz="2000" dirty="0">
                <a:solidFill>
                  <a:schemeClr val="dk2"/>
                </a:solidFill>
              </a:rPr>
              <a:t>キャッシュレス決済とは</a:t>
            </a:r>
            <a:r>
              <a:rPr lang="ja" altLang="en-US" sz="2000" dirty="0">
                <a:solidFill>
                  <a:schemeClr val="dk2"/>
                </a:solidFill>
              </a:rPr>
              <a:t>？</a:t>
            </a:r>
            <a:endParaRPr sz="2000" dirty="0">
              <a:solidFill>
                <a:schemeClr val="dk2"/>
              </a:solidFill>
            </a:endParaRPr>
          </a:p>
          <a:p>
            <a:pPr marL="0" lvl="0" indent="0" algn="l" rtl="0">
              <a:lnSpc>
                <a:spcPct val="115000"/>
              </a:lnSpc>
              <a:spcBef>
                <a:spcPts val="1600"/>
              </a:spcBef>
              <a:spcAft>
                <a:spcPts val="0"/>
              </a:spcAft>
              <a:buNone/>
            </a:pPr>
            <a:r>
              <a:rPr lang="ja" altLang="en-US" sz="1800" dirty="0">
                <a:solidFill>
                  <a:schemeClr val="dk2"/>
                </a:solidFill>
              </a:rPr>
              <a:t>→</a:t>
            </a:r>
            <a:r>
              <a:rPr lang="ja" sz="1800" dirty="0">
                <a:solidFill>
                  <a:schemeClr val="dk2"/>
                </a:solidFill>
              </a:rPr>
              <a:t>現金を使わない決済手段全般</a:t>
            </a:r>
            <a:r>
              <a:rPr lang="ja" altLang="en-US" sz="1800" dirty="0">
                <a:solidFill>
                  <a:schemeClr val="dk2"/>
                </a:solidFill>
              </a:rPr>
              <a:t>を指す。</a:t>
            </a:r>
            <a:r>
              <a:rPr lang="ja" sz="1800" dirty="0">
                <a:solidFill>
                  <a:schemeClr val="dk2"/>
                </a:solidFill>
              </a:rPr>
              <a:t>クレジット</a:t>
            </a:r>
            <a:r>
              <a:rPr lang="ja" altLang="en-US" sz="1800" dirty="0">
                <a:solidFill>
                  <a:schemeClr val="dk2"/>
                </a:solidFill>
              </a:rPr>
              <a:t>カード</a:t>
            </a:r>
            <a:r>
              <a:rPr lang="ja" sz="1800" dirty="0">
                <a:solidFill>
                  <a:schemeClr val="dk2"/>
                </a:solidFill>
              </a:rPr>
              <a:t>、QR</a:t>
            </a:r>
            <a:r>
              <a:rPr lang="ja" altLang="en-US" sz="1800" dirty="0">
                <a:solidFill>
                  <a:schemeClr val="dk2"/>
                </a:solidFill>
              </a:rPr>
              <a:t>コード</a:t>
            </a:r>
            <a:r>
              <a:rPr lang="ja" sz="1800" dirty="0">
                <a:solidFill>
                  <a:schemeClr val="dk2"/>
                </a:solidFill>
              </a:rPr>
              <a:t>決済など</a:t>
            </a:r>
            <a:endParaRPr sz="1800" dirty="0">
              <a:solidFill>
                <a:schemeClr val="dk2"/>
              </a:solidFill>
            </a:endParaRPr>
          </a:p>
          <a:p>
            <a:pPr marL="0" lvl="0" indent="0" algn="l" rtl="0">
              <a:lnSpc>
                <a:spcPct val="115000"/>
              </a:lnSpc>
              <a:spcBef>
                <a:spcPts val="1600"/>
              </a:spcBef>
              <a:spcAft>
                <a:spcPts val="0"/>
              </a:spcAft>
              <a:buNone/>
            </a:pPr>
            <a:endParaRPr sz="1800" dirty="0">
              <a:solidFill>
                <a:schemeClr val="dk2"/>
              </a:solidFill>
            </a:endParaRPr>
          </a:p>
          <a:p>
            <a:pPr marL="0" lvl="0" indent="0" algn="l" rtl="0">
              <a:lnSpc>
                <a:spcPct val="115000"/>
              </a:lnSpc>
              <a:spcBef>
                <a:spcPts val="1600"/>
              </a:spcBef>
              <a:spcAft>
                <a:spcPts val="1600"/>
              </a:spcAft>
              <a:buNone/>
            </a:pPr>
            <a:endParaRPr sz="1800" dirty="0">
              <a:solidFill>
                <a:schemeClr val="dk2"/>
              </a:solidFill>
            </a:endParaRPr>
          </a:p>
        </p:txBody>
      </p:sp>
      <p:sp>
        <p:nvSpPr>
          <p:cNvPr id="12" name="Google Shape;60;p14">
            <a:extLst>
              <a:ext uri="{FF2B5EF4-FFF2-40B4-BE49-F238E27FC236}">
                <a16:creationId xmlns:a16="http://schemas.microsoft.com/office/drawing/2014/main" id="{EE6B84F2-7B3A-6441-9E62-95F573598178}"/>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研究テーマ</a:t>
            </a:r>
            <a:endParaRPr lang="ja-JP"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body" idx="1"/>
          </p:nvPr>
        </p:nvSpPr>
        <p:spPr>
          <a:xfrm>
            <a:off x="693326" y="1315839"/>
            <a:ext cx="8520600" cy="2911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ja" sz="2400" dirty="0"/>
              <a:t>消費者の利便性の向上</a:t>
            </a:r>
            <a:endParaRPr sz="2400" dirty="0"/>
          </a:p>
          <a:p>
            <a:pPr marL="914400" lvl="1" indent="-330200" algn="l" rtl="0">
              <a:lnSpc>
                <a:spcPct val="100000"/>
              </a:lnSpc>
              <a:spcBef>
                <a:spcPts val="0"/>
              </a:spcBef>
              <a:spcAft>
                <a:spcPts val="0"/>
              </a:spcAft>
              <a:buSzPts val="1600"/>
              <a:buFont typeface="Wingdings" pitchFamily="2" charset="2"/>
              <a:buChar char="Ø"/>
            </a:pPr>
            <a:r>
              <a:rPr lang="ja" sz="2000" dirty="0"/>
              <a:t>手ぶらでの買い物</a:t>
            </a:r>
            <a:r>
              <a:rPr lang="ja" altLang="en-US" sz="2000" dirty="0"/>
              <a:t>、</a:t>
            </a:r>
            <a:r>
              <a:rPr lang="ja" sz="2000" dirty="0"/>
              <a:t>自動家計簿など消費履歴の管理が</a:t>
            </a:r>
            <a:r>
              <a:rPr lang="ja-JP" altLang="en-US" sz="2000"/>
              <a:t>可能に</a:t>
            </a:r>
            <a:endParaRPr sz="2000" dirty="0"/>
          </a:p>
          <a:p>
            <a:pPr marL="457200" lvl="0" indent="-342900" algn="l" rtl="0">
              <a:lnSpc>
                <a:spcPct val="100000"/>
              </a:lnSpc>
              <a:spcBef>
                <a:spcPts val="1600"/>
              </a:spcBef>
              <a:spcAft>
                <a:spcPts val="0"/>
              </a:spcAft>
              <a:buSzPts val="1800"/>
              <a:buChar char="●"/>
            </a:pPr>
            <a:r>
              <a:rPr lang="ja" sz="2400" dirty="0"/>
              <a:t>データの活用</a:t>
            </a:r>
            <a:endParaRPr sz="2400" dirty="0"/>
          </a:p>
          <a:p>
            <a:pPr lvl="1" algn="l" rtl="0">
              <a:lnSpc>
                <a:spcPct val="100000"/>
              </a:lnSpc>
              <a:spcBef>
                <a:spcPts val="0"/>
              </a:spcBef>
              <a:spcAft>
                <a:spcPts val="0"/>
              </a:spcAft>
              <a:buSzPts val="1400"/>
              <a:buFont typeface="Wingdings" pitchFamily="2" charset="2"/>
              <a:buChar char="Ø"/>
            </a:pPr>
            <a:r>
              <a:rPr lang="ja" sz="2000" dirty="0"/>
              <a:t>購買情報の分析によって、高度なマーケティングが可能</a:t>
            </a:r>
            <a:endParaRPr sz="2000" dirty="0"/>
          </a:p>
          <a:p>
            <a:pPr marL="1371600" lvl="0" indent="0" algn="l" rtl="0">
              <a:lnSpc>
                <a:spcPct val="100000"/>
              </a:lnSpc>
              <a:spcBef>
                <a:spcPts val="1600"/>
              </a:spcBef>
              <a:spcAft>
                <a:spcPts val="0"/>
              </a:spcAft>
              <a:buNone/>
            </a:pPr>
            <a:endParaRPr sz="100" dirty="0"/>
          </a:p>
          <a:p>
            <a:pPr marL="457200" lvl="0" indent="-355600" algn="l" rtl="0">
              <a:lnSpc>
                <a:spcPct val="100000"/>
              </a:lnSpc>
              <a:spcBef>
                <a:spcPts val="1600"/>
              </a:spcBef>
              <a:spcAft>
                <a:spcPts val="0"/>
              </a:spcAft>
              <a:buSzPts val="2000"/>
              <a:buChar char="●"/>
            </a:pPr>
            <a:r>
              <a:rPr lang="ja" sz="2400" dirty="0"/>
              <a:t>店舗の効率化・売上の拡大</a:t>
            </a:r>
            <a:endParaRPr sz="2400" dirty="0"/>
          </a:p>
          <a:p>
            <a:pPr marL="914400" lvl="1" indent="-330200" algn="l" rtl="0">
              <a:lnSpc>
                <a:spcPct val="100000"/>
              </a:lnSpc>
              <a:spcBef>
                <a:spcPts val="0"/>
              </a:spcBef>
              <a:spcAft>
                <a:spcPts val="0"/>
              </a:spcAft>
              <a:buSzPts val="1600"/>
              <a:buFont typeface="Wingdings" pitchFamily="2" charset="2"/>
              <a:buChar char="Ø"/>
            </a:pPr>
            <a:r>
              <a:rPr lang="ja" sz="2000" dirty="0"/>
              <a:t>現金管理の手間を削減、</a:t>
            </a:r>
            <a:r>
              <a:rPr lang="ja" sz="2000" b="1" dirty="0"/>
              <a:t>インバウンド需要取り込み</a:t>
            </a:r>
            <a:r>
              <a:rPr lang="ja" altLang="en-US" sz="2000" b="1" dirty="0"/>
              <a:t>で</a:t>
            </a:r>
            <a:r>
              <a:rPr lang="ja" sz="2000" b="1" dirty="0"/>
              <a:t>売り上げ拡大</a:t>
            </a:r>
            <a:endParaRPr sz="2000" b="1" dirty="0"/>
          </a:p>
        </p:txBody>
      </p:sp>
      <p:sp>
        <p:nvSpPr>
          <p:cNvPr id="76" name="Google Shape;76;p16"/>
          <p:cNvSpPr txBox="1"/>
          <p:nvPr/>
        </p:nvSpPr>
        <p:spPr>
          <a:xfrm>
            <a:off x="0" y="4737588"/>
            <a:ext cx="891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（経済産業省、「キャッシュレスの現状及び意義」、</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3">
                  <a:extLst>
                    <a:ext uri="{A12FA001-AC4F-418D-AE19-62706E023703}">
                      <ahyp:hlinkClr xmlns:ahyp="http://schemas.microsoft.com/office/drawing/2018/hyperlinkcolor" val="tx"/>
                    </a:ext>
                  </a:extLst>
                </a:hlinkClick>
              </a:rPr>
              <a:t>https://www.meti.go.jp/policy/mono_info_service/cashless/image_pdf_movie/about_cashless.pdf</a:t>
            </a:r>
            <a:r>
              <a:rPr lang="ja" sz="900" dirty="0">
                <a:solidFill>
                  <a:schemeClr val="bg1"/>
                </a:solidFill>
              </a:rPr>
              <a:t>、最終閲覧日2020年10月19日）</a:t>
            </a:r>
            <a:endParaRPr sz="900" dirty="0">
              <a:solidFill>
                <a:schemeClr val="bg1"/>
              </a:solidFill>
            </a:endParaRPr>
          </a:p>
        </p:txBody>
      </p:sp>
      <p:sp>
        <p:nvSpPr>
          <p:cNvPr id="5" name="Google Shape;60;p14">
            <a:extLst>
              <a:ext uri="{FF2B5EF4-FFF2-40B4-BE49-F238E27FC236}">
                <a16:creationId xmlns:a16="http://schemas.microsoft.com/office/drawing/2014/main" id="{1387B4D7-E4F5-BF47-963F-7DC395B07A3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キャッシュレス化推進の意義・メリット</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7"/>
          <p:cNvSpPr txBox="1">
            <a:spLocks noGrp="1"/>
          </p:cNvSpPr>
          <p:nvPr>
            <p:ph type="body" idx="1"/>
          </p:nvPr>
        </p:nvSpPr>
        <p:spPr>
          <a:xfrm>
            <a:off x="3144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ja"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ja" dirty="0"/>
              <a:t>	</a:t>
            </a:r>
            <a:endParaRPr dirty="0"/>
          </a:p>
          <a:p>
            <a:pPr marL="0" lvl="0" indent="457200" algn="l" rtl="0">
              <a:spcBef>
                <a:spcPts val="1600"/>
              </a:spcBef>
              <a:spcAft>
                <a:spcPts val="1600"/>
              </a:spcAft>
              <a:buNone/>
            </a:pPr>
            <a:endParaRPr sz="1900" b="1" dirty="0"/>
          </a:p>
        </p:txBody>
      </p:sp>
      <p:pic>
        <p:nvPicPr>
          <p:cNvPr id="83" name="Google Shape;83;p17"/>
          <p:cNvPicPr preferRelativeResize="0"/>
          <p:nvPr/>
        </p:nvPicPr>
        <p:blipFill>
          <a:blip r:embed="rId3">
            <a:alphaModFix/>
          </a:blip>
          <a:stretch>
            <a:fillRect/>
          </a:stretch>
        </p:blipFill>
        <p:spPr>
          <a:xfrm>
            <a:off x="1174649" y="1516825"/>
            <a:ext cx="6794702" cy="3052050"/>
          </a:xfrm>
          <a:prstGeom prst="rect">
            <a:avLst/>
          </a:prstGeom>
          <a:noFill/>
          <a:ln>
            <a:noFill/>
          </a:ln>
        </p:spPr>
      </p:pic>
      <p:sp>
        <p:nvSpPr>
          <p:cNvPr id="84" name="Google Shape;84;p17"/>
          <p:cNvSpPr txBox="1"/>
          <p:nvPr/>
        </p:nvSpPr>
        <p:spPr>
          <a:xfrm>
            <a:off x="0" y="4726487"/>
            <a:ext cx="82743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（一般社団法人キャッシュレス推進協議会、「キャッシュレス・ロードマップ2019」</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4">
                  <a:extLst>
                    <a:ext uri="{A12FA001-AC4F-418D-AE19-62706E023703}">
                      <ahyp:hlinkClr xmlns:ahyp="http://schemas.microsoft.com/office/drawing/2018/hyperlinkcolor" val="tx"/>
                    </a:ext>
                  </a:extLst>
                </a:hlinkClick>
              </a:rPr>
              <a:t>https://www.paymentsjapan.or.jp/wordpress/wp-content/uploads/2019/05/acf775c2e5be616a595a62fae66422e8.pdf</a:t>
            </a:r>
            <a:r>
              <a:rPr lang="ja" sz="900" dirty="0">
                <a:solidFill>
                  <a:schemeClr val="bg1"/>
                </a:solidFill>
              </a:rPr>
              <a:t>、最終閲覧日2020年10月19日）</a:t>
            </a:r>
            <a:endParaRPr sz="900" dirty="0">
              <a:solidFill>
                <a:schemeClr val="bg1"/>
              </a:solidFill>
            </a:endParaRPr>
          </a:p>
        </p:txBody>
      </p:sp>
      <p:sp>
        <p:nvSpPr>
          <p:cNvPr id="85" name="Google Shape;85;p17"/>
          <p:cNvSpPr txBox="1"/>
          <p:nvPr/>
        </p:nvSpPr>
        <p:spPr>
          <a:xfrm>
            <a:off x="2656100" y="1089025"/>
            <a:ext cx="4083600" cy="4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2"/>
                </a:solidFill>
              </a:rPr>
              <a:t>各国のキャッシュレス決済比率の状況</a:t>
            </a:r>
            <a:endParaRPr dirty="0">
              <a:solidFill>
                <a:schemeClr val="dk2"/>
              </a:solidFill>
            </a:endParaRPr>
          </a:p>
        </p:txBody>
      </p:sp>
      <p:sp>
        <p:nvSpPr>
          <p:cNvPr id="7" name="Google Shape;60;p14">
            <a:extLst>
              <a:ext uri="{FF2B5EF4-FFF2-40B4-BE49-F238E27FC236}">
                <a16:creationId xmlns:a16="http://schemas.microsoft.com/office/drawing/2014/main" id="{176033EF-94EF-BB4C-A2D3-1BE354FB1FFF}"/>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日本のキャッシュレス化の遅れ</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7"/>
          <p:cNvSpPr txBox="1">
            <a:spLocks noGrp="1"/>
          </p:cNvSpPr>
          <p:nvPr>
            <p:ph type="body" idx="1"/>
          </p:nvPr>
        </p:nvSpPr>
        <p:spPr>
          <a:xfrm>
            <a:off x="3144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ja"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ja" dirty="0"/>
              <a:t>	</a:t>
            </a:r>
            <a:endParaRPr dirty="0"/>
          </a:p>
          <a:p>
            <a:pPr marL="0" lvl="0" indent="457200" algn="l" rtl="0">
              <a:spcBef>
                <a:spcPts val="1600"/>
              </a:spcBef>
              <a:spcAft>
                <a:spcPts val="1600"/>
              </a:spcAft>
              <a:buNone/>
            </a:pPr>
            <a:endParaRPr sz="1900" b="1" dirty="0"/>
          </a:p>
        </p:txBody>
      </p:sp>
      <p:sp>
        <p:nvSpPr>
          <p:cNvPr id="84" name="Google Shape;84;p17"/>
          <p:cNvSpPr txBox="1"/>
          <p:nvPr/>
        </p:nvSpPr>
        <p:spPr>
          <a:xfrm>
            <a:off x="0" y="4726487"/>
            <a:ext cx="82743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（一般社団法人キャッシュレス推進協議会、「キャッシュレス・ロードマップ2019」</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3">
                  <a:extLst>
                    <a:ext uri="{A12FA001-AC4F-418D-AE19-62706E023703}">
                      <ahyp:hlinkClr xmlns:ahyp="http://schemas.microsoft.com/office/drawing/2018/hyperlinkcolor" val="tx"/>
                    </a:ext>
                  </a:extLst>
                </a:hlinkClick>
              </a:rPr>
              <a:t>https://www.paymentsjapan.or.jp/wordpress/wp-content/uploads/2019/05/acf775c2e5be616a595a62fae66422e8.pdf</a:t>
            </a:r>
            <a:r>
              <a:rPr lang="ja" sz="900" dirty="0">
                <a:solidFill>
                  <a:schemeClr val="bg1"/>
                </a:solidFill>
              </a:rPr>
              <a:t>、最終閲覧日2020年10月19日）</a:t>
            </a:r>
            <a:endParaRPr sz="900" dirty="0">
              <a:solidFill>
                <a:schemeClr val="bg1"/>
              </a:solidFill>
            </a:endParaRPr>
          </a:p>
        </p:txBody>
      </p:sp>
      <p:sp>
        <p:nvSpPr>
          <p:cNvPr id="7" name="Google Shape;60;p14">
            <a:extLst>
              <a:ext uri="{FF2B5EF4-FFF2-40B4-BE49-F238E27FC236}">
                <a16:creationId xmlns:a16="http://schemas.microsoft.com/office/drawing/2014/main" id="{176033EF-94EF-BB4C-A2D3-1BE354FB1FFF}"/>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日本のキャッシュレス化の遅れ</a:t>
            </a:r>
            <a:r>
              <a:rPr lang="en-US" altLang="ja" sz="2000" dirty="0">
                <a:solidFill>
                  <a:schemeClr val="accent3">
                    <a:lumMod val="50000"/>
                  </a:schemeClr>
                </a:solidFill>
              </a:rPr>
              <a:t>〜 </a:t>
            </a:r>
            <a:r>
              <a:rPr lang="ja-JP" altLang="en-US" sz="2000"/>
              <a:t>　</a:t>
            </a:r>
            <a:endParaRPr lang="ja-JP" altLang="en-US" sz="2000" dirty="0"/>
          </a:p>
        </p:txBody>
      </p:sp>
      <p:sp>
        <p:nvSpPr>
          <p:cNvPr id="8" name="Google Shape;91;p18">
            <a:extLst>
              <a:ext uri="{FF2B5EF4-FFF2-40B4-BE49-F238E27FC236}">
                <a16:creationId xmlns:a16="http://schemas.microsoft.com/office/drawing/2014/main" id="{6D5BE3B3-C4BD-644D-88EA-310E338F85A2}"/>
              </a:ext>
            </a:extLst>
          </p:cNvPr>
          <p:cNvSpPr txBox="1">
            <a:spLocks/>
          </p:cNvSpPr>
          <p:nvPr/>
        </p:nvSpPr>
        <p:spPr>
          <a:xfrm>
            <a:off x="693326" y="1308224"/>
            <a:ext cx="8013704" cy="2996739"/>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kumimoji="1"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9pPr>
          </a:lstStyle>
          <a:p>
            <a:pPr marL="342900">
              <a:lnSpc>
                <a:spcPct val="100000"/>
              </a:lnSpc>
            </a:pPr>
            <a:r>
              <a:rPr lang="ja-JP" altLang="en-US" sz="2400"/>
              <a:t>経済産業省実施のアンケート結果</a:t>
            </a:r>
            <a:endParaRPr lang="ja-JP" altLang="en-US" sz="2000"/>
          </a:p>
          <a:p>
            <a:pPr marL="800100" lvl="1">
              <a:lnSpc>
                <a:spcPct val="100000"/>
              </a:lnSpc>
              <a:buFont typeface="Wingdings" pitchFamily="2" charset="2"/>
              <a:buChar char="Ø"/>
            </a:pPr>
            <a:r>
              <a:rPr lang="ja-JP" altLang="en-US" sz="2000" b="1"/>
              <a:t>訪日外国人の約</a:t>
            </a:r>
            <a:r>
              <a:rPr lang="ja-JP" altLang="en-US" sz="2000" b="1">
                <a:solidFill>
                  <a:srgbClr val="FF0000"/>
                </a:solidFill>
              </a:rPr>
              <a:t>７</a:t>
            </a:r>
            <a:r>
              <a:rPr lang="ja-JP" altLang="en-US" sz="2000" b="1"/>
              <a:t>割</a:t>
            </a:r>
            <a:r>
              <a:rPr lang="ja-JP" altLang="en-US" sz="2000"/>
              <a:t>が、キャッシュレス決済の利用できる場所がもっと多ければ「</a:t>
            </a:r>
            <a:r>
              <a:rPr lang="ja-JP" altLang="en-US" sz="2000" b="1"/>
              <a:t>もっとお金を使った</a:t>
            </a:r>
            <a:r>
              <a:rPr lang="ja-JP" altLang="en-US" sz="2000"/>
              <a:t>」と回答</a:t>
            </a:r>
          </a:p>
          <a:p>
            <a:pPr marL="800100" lvl="1">
              <a:lnSpc>
                <a:spcPct val="100000"/>
              </a:lnSpc>
              <a:buFont typeface="Wingdings" pitchFamily="2" charset="2"/>
              <a:buChar char="Ø"/>
            </a:pPr>
            <a:r>
              <a:rPr lang="ja-JP" altLang="en-US" sz="2000"/>
              <a:t>キャッシュレス決済導入店舗から、「</a:t>
            </a:r>
            <a:r>
              <a:rPr lang="ja-JP" altLang="en-US" sz="2000" b="1"/>
              <a:t>外国人はほぼキャッシュレス決済を利用</a:t>
            </a:r>
            <a:r>
              <a:rPr lang="ja-JP" altLang="en-US" sz="2000"/>
              <a:t>」との声</a:t>
            </a:r>
          </a:p>
          <a:p>
            <a:pPr marL="0" indent="457200">
              <a:spcBef>
                <a:spcPts val="1600"/>
              </a:spcBef>
              <a:buClr>
                <a:schemeClr val="dk1"/>
              </a:buClr>
              <a:buSzPts val="1100"/>
              <a:buFont typeface="Arial"/>
              <a:buNone/>
            </a:pPr>
            <a:endParaRPr lang="ja-JP" altLang="en-US" sz="2000"/>
          </a:p>
          <a:p>
            <a:pPr marL="0" indent="0">
              <a:spcBef>
                <a:spcPts val="1600"/>
              </a:spcBef>
              <a:spcAft>
                <a:spcPts val="1600"/>
              </a:spcAft>
              <a:buFont typeface="Calibri" panose="020F0502020204030204" pitchFamily="34" charset="0"/>
              <a:buNone/>
            </a:pPr>
            <a:endParaRPr lang="ja-JP" altLang="en-US" dirty="0"/>
          </a:p>
        </p:txBody>
      </p:sp>
    </p:spTree>
    <p:extLst>
      <p:ext uri="{BB962C8B-B14F-4D97-AF65-F5344CB8AC3E}">
        <p14:creationId xmlns:p14="http://schemas.microsoft.com/office/powerpoint/2010/main" val="10897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a:spLocks noGrp="1"/>
          </p:cNvSpPr>
          <p:nvPr>
            <p:ph type="body" idx="1"/>
          </p:nvPr>
        </p:nvSpPr>
        <p:spPr>
          <a:xfrm>
            <a:off x="693326" y="954768"/>
            <a:ext cx="8520600" cy="3892500"/>
          </a:xfrm>
          <a:prstGeom prst="rect">
            <a:avLst/>
          </a:prstGeom>
        </p:spPr>
        <p:txBody>
          <a:bodyPr spcFirstLastPara="1" wrap="square" lIns="91425" tIns="91425" rIns="91425" bIns="91425" anchor="t" anchorCtr="0">
            <a:noAutofit/>
          </a:bodyPr>
          <a:lstStyle/>
          <a:p>
            <a:pPr marL="342900">
              <a:lnSpc>
                <a:spcPct val="100000"/>
              </a:lnSpc>
            </a:pPr>
            <a:r>
              <a:rPr lang="ja" sz="2000" dirty="0"/>
              <a:t>期間　2019年10月〜2020年6月</a:t>
            </a:r>
            <a:endParaRPr lang="en-US" altLang="ja" sz="2000" dirty="0"/>
          </a:p>
          <a:p>
            <a:pPr marL="0" indent="0">
              <a:lnSpc>
                <a:spcPct val="100000"/>
              </a:lnSpc>
              <a:buNone/>
            </a:pPr>
            <a:endParaRPr lang="en-US" altLang="ja" sz="2000" dirty="0"/>
          </a:p>
          <a:p>
            <a:pPr marL="342900">
              <a:lnSpc>
                <a:spcPct val="100000"/>
              </a:lnSpc>
            </a:pPr>
            <a:r>
              <a:rPr lang="ja" sz="2000" dirty="0"/>
              <a:t>内容</a:t>
            </a:r>
            <a:endParaRPr lang="en-US" altLang="ja" sz="2000" dirty="0"/>
          </a:p>
          <a:p>
            <a:pPr marL="800100" lvl="1">
              <a:lnSpc>
                <a:spcPct val="100000"/>
              </a:lnSpc>
              <a:buFont typeface="Wingdings" pitchFamily="2" charset="2"/>
              <a:buChar char="Ø"/>
            </a:pPr>
            <a:r>
              <a:rPr lang="ja" sz="1600" dirty="0"/>
              <a:t>中小・小規模事業者のキャッシュレス導入を支援</a:t>
            </a:r>
            <a:endParaRPr lang="en-US" altLang="ja" sz="1600" dirty="0"/>
          </a:p>
          <a:p>
            <a:pPr marL="800100" lvl="1">
              <a:lnSpc>
                <a:spcPct val="100000"/>
              </a:lnSpc>
              <a:buFont typeface="Wingdings" pitchFamily="2" charset="2"/>
              <a:buChar char="Ø"/>
            </a:pPr>
            <a:r>
              <a:rPr lang="ja" sz="1600" dirty="0"/>
              <a:t>消費者に２％または５％の還元</a:t>
            </a:r>
            <a:endParaRPr sz="1600" dirty="0"/>
          </a:p>
          <a:p>
            <a:pPr marL="342900">
              <a:lnSpc>
                <a:spcPct val="100000"/>
              </a:lnSpc>
              <a:spcBef>
                <a:spcPts val="1600"/>
              </a:spcBef>
            </a:pPr>
            <a:r>
              <a:rPr lang="ja" sz="2000" dirty="0"/>
              <a:t>目的</a:t>
            </a:r>
            <a:endParaRPr lang="en-US" altLang="ja" sz="2000" dirty="0"/>
          </a:p>
          <a:p>
            <a:pPr marL="800100" lvl="1">
              <a:lnSpc>
                <a:spcPct val="100000"/>
              </a:lnSpc>
              <a:buFont typeface="Wingdings" pitchFamily="2" charset="2"/>
              <a:buChar char="Ø"/>
            </a:pPr>
            <a:r>
              <a:rPr lang="ja" sz="1600" b="1" dirty="0"/>
              <a:t>キャッシュレス化の推進</a:t>
            </a:r>
            <a:r>
              <a:rPr lang="ja" sz="1600" dirty="0"/>
              <a:t>　　</a:t>
            </a:r>
            <a:endParaRPr lang="en-US" altLang="ja" sz="1600" dirty="0"/>
          </a:p>
          <a:p>
            <a:pPr marL="800100" lvl="1">
              <a:lnSpc>
                <a:spcPct val="100000"/>
              </a:lnSpc>
              <a:buFont typeface="Wingdings" pitchFamily="2" charset="2"/>
              <a:buChar char="Ø"/>
            </a:pPr>
            <a:r>
              <a:rPr lang="ja" sz="1600" dirty="0"/>
              <a:t>中小・小規模事業者の支援　</a:t>
            </a:r>
            <a:endParaRPr lang="en-US" altLang="ja" sz="1600" dirty="0"/>
          </a:p>
          <a:p>
            <a:pPr marL="800100" lvl="1">
              <a:lnSpc>
                <a:spcPct val="100000"/>
              </a:lnSpc>
              <a:buFont typeface="Wingdings" pitchFamily="2" charset="2"/>
              <a:buChar char="Ø"/>
            </a:pPr>
            <a:r>
              <a:rPr lang="ja" sz="1600" dirty="0"/>
              <a:t>2019年10月の消費税増税に対する需要平準化</a:t>
            </a:r>
            <a:r>
              <a:rPr lang="ja" dirty="0"/>
              <a:t>	</a:t>
            </a:r>
            <a:endParaRPr dirty="0"/>
          </a:p>
        </p:txBody>
      </p:sp>
      <p:sp>
        <p:nvSpPr>
          <p:cNvPr id="99" name="Google Shape;99;p19"/>
          <p:cNvSpPr txBox="1"/>
          <p:nvPr/>
        </p:nvSpPr>
        <p:spPr>
          <a:xfrm>
            <a:off x="4647425" y="1017725"/>
            <a:ext cx="3211500" cy="4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a:p>
        </p:txBody>
      </p:sp>
      <p:pic>
        <p:nvPicPr>
          <p:cNvPr id="1026" name="Picture 2" descr="キャッシュレス・ポイント還元事業」ってなに? 10月から最大5%還元 - Impress Watch">
            <a:extLst>
              <a:ext uri="{FF2B5EF4-FFF2-40B4-BE49-F238E27FC236}">
                <a16:creationId xmlns:a16="http://schemas.microsoft.com/office/drawing/2014/main" id="{D2DA0F53-4A5D-457E-A677-3F2D67549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175" y="1870102"/>
            <a:ext cx="2788938" cy="140329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0;p14">
            <a:extLst>
              <a:ext uri="{FF2B5EF4-FFF2-40B4-BE49-F238E27FC236}">
                <a16:creationId xmlns:a16="http://schemas.microsoft.com/office/drawing/2014/main" id="{6E286991-9E04-314A-AA00-483BEA5573E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キャッシュレス・ポイント還元事業</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0"/>
          <p:cNvSpPr txBox="1">
            <a:spLocks noGrp="1"/>
          </p:cNvSpPr>
          <p:nvPr>
            <p:ph type="body" idx="1"/>
          </p:nvPr>
        </p:nvSpPr>
        <p:spPr>
          <a:xfrm>
            <a:off x="693326" y="1185300"/>
            <a:ext cx="8520600" cy="3416400"/>
          </a:xfrm>
          <a:prstGeom prst="rect">
            <a:avLst/>
          </a:prstGeom>
        </p:spPr>
        <p:txBody>
          <a:bodyPr spcFirstLastPara="1" wrap="square" lIns="91425" tIns="91425" rIns="91425" bIns="91425" anchor="t" anchorCtr="0">
            <a:noAutofit/>
          </a:bodyPr>
          <a:lstStyle/>
          <a:p>
            <a:pPr marL="342900">
              <a:lnSpc>
                <a:spcPct val="100000"/>
              </a:lnSpc>
            </a:pPr>
            <a:r>
              <a:rPr lang="ja" sz="2000" dirty="0"/>
              <a:t>キャッシュレス推進の大きな目標の一つ</a:t>
            </a:r>
            <a:endParaRPr lang="en-US" altLang="ja" sz="2000" dirty="0"/>
          </a:p>
          <a:p>
            <a:pPr marL="825500" lvl="1" indent="-342900">
              <a:lnSpc>
                <a:spcPct val="100000"/>
              </a:lnSpc>
              <a:buFont typeface="Wingdings" pitchFamily="2" charset="2"/>
              <a:buChar char="Ø"/>
            </a:pPr>
            <a:r>
              <a:rPr lang="ja" sz="1850" dirty="0"/>
              <a:t>「</a:t>
            </a:r>
            <a:r>
              <a:rPr lang="ja" sz="1850" dirty="0">
                <a:solidFill>
                  <a:srgbClr val="FF0000"/>
                </a:solidFill>
              </a:rPr>
              <a:t>インバウンド消費</a:t>
            </a:r>
            <a:r>
              <a:rPr lang="ja" sz="1850" dirty="0"/>
              <a:t>の増加」</a:t>
            </a:r>
            <a:endParaRPr sz="1850" dirty="0"/>
          </a:p>
          <a:p>
            <a:pPr marL="342900">
              <a:lnSpc>
                <a:spcPct val="100000"/>
              </a:lnSpc>
              <a:spcBef>
                <a:spcPts val="1600"/>
              </a:spcBef>
            </a:pPr>
            <a:r>
              <a:rPr lang="ja" sz="2000" dirty="0"/>
              <a:t>観光という視点から</a:t>
            </a:r>
            <a:r>
              <a:rPr lang="ja-JP" altLang="en-US" sz="2000" dirty="0"/>
              <a:t>の</a:t>
            </a:r>
            <a:r>
              <a:rPr lang="ja" sz="2000" dirty="0"/>
              <a:t>政策評価</a:t>
            </a:r>
            <a:endParaRPr lang="en-US" altLang="ja" sz="2000" dirty="0"/>
          </a:p>
          <a:p>
            <a:pPr marL="825500" lvl="1" indent="-342900">
              <a:lnSpc>
                <a:spcPct val="100000"/>
              </a:lnSpc>
              <a:buFont typeface="Wingdings" pitchFamily="2" charset="2"/>
              <a:buChar char="Ø"/>
            </a:pPr>
            <a:r>
              <a:rPr lang="ja" sz="1850" dirty="0"/>
              <a:t>目標に見合った結果が出たのかをダイレクトに</a:t>
            </a:r>
            <a:r>
              <a:rPr lang="ja-JP" altLang="en-US" sz="1850"/>
              <a:t>考察可能</a:t>
            </a:r>
            <a:endParaRPr lang="en-US" altLang="ja-JP" sz="1850" dirty="0"/>
          </a:p>
          <a:p>
            <a:pPr marL="368300">
              <a:lnSpc>
                <a:spcPct val="100000"/>
              </a:lnSpc>
              <a:buFont typeface="Wingdings" pitchFamily="2" charset="2"/>
              <a:buChar char="Ø"/>
            </a:pPr>
            <a:endParaRPr lang="en-US" altLang="ja-JP" sz="2000" dirty="0"/>
          </a:p>
          <a:p>
            <a:pPr marL="368300">
              <a:lnSpc>
                <a:spcPct val="100000"/>
              </a:lnSpc>
              <a:buFont typeface="Arial" panose="020B0604020202020204" pitchFamily="34" charset="0"/>
              <a:buChar char="•"/>
            </a:pPr>
            <a:r>
              <a:rPr lang="ja-JP" altLang="en-US" sz="2300"/>
              <a:t>消費者への直接的アプローチが効果的なのかを検証</a:t>
            </a:r>
            <a:endParaRPr lang="en-US" altLang="ja-JP" sz="2300" dirty="0"/>
          </a:p>
          <a:p>
            <a:pPr marL="368300">
              <a:lnSpc>
                <a:spcPct val="100000"/>
              </a:lnSpc>
              <a:buFont typeface="Wingdings" pitchFamily="2" charset="2"/>
              <a:buChar char="Ø"/>
            </a:pPr>
            <a:r>
              <a:rPr lang="ja-JP" altLang="en-US" sz="2000"/>
              <a:t>今後の方向性についての提言が可能に</a:t>
            </a:r>
          </a:p>
          <a:p>
            <a:pPr marL="368300">
              <a:lnSpc>
                <a:spcPct val="100000"/>
              </a:lnSpc>
              <a:buFont typeface="Wingdings" pitchFamily="2" charset="2"/>
              <a:buChar char="Ø"/>
            </a:pPr>
            <a:endParaRPr lang="ja-JP" altLang="en-US" sz="2000"/>
          </a:p>
          <a:p>
            <a:pPr marL="368300">
              <a:lnSpc>
                <a:spcPct val="100000"/>
              </a:lnSpc>
              <a:buFont typeface="Wingdings" pitchFamily="2" charset="2"/>
              <a:buChar char="Ø"/>
            </a:pPr>
            <a:endParaRPr lang="en-US" altLang="ja-JP" sz="2000" dirty="0"/>
          </a:p>
        </p:txBody>
      </p:sp>
      <p:sp>
        <p:nvSpPr>
          <p:cNvPr id="6" name="Google Shape;60;p14">
            <a:extLst>
              <a:ext uri="{FF2B5EF4-FFF2-40B4-BE49-F238E27FC236}">
                <a16:creationId xmlns:a16="http://schemas.microsoft.com/office/drawing/2014/main" id="{F05DC11F-5395-0C46-88DC-0D03656DE81A}"/>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研究の意義</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1"/>
          <p:cNvSpPr txBox="1">
            <a:spLocks noGrp="1"/>
          </p:cNvSpPr>
          <p:nvPr>
            <p:ph type="body" idx="1"/>
          </p:nvPr>
        </p:nvSpPr>
        <p:spPr>
          <a:xfrm>
            <a:off x="693326" y="1152510"/>
            <a:ext cx="7859955" cy="375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400" b="1" dirty="0"/>
              <a:t>キャッシュレス決済の普及は</a:t>
            </a:r>
            <a:endParaRPr lang="en-US" altLang="ja" sz="2400" b="1" dirty="0"/>
          </a:p>
          <a:p>
            <a:pPr marL="0" lvl="0" indent="0" algn="ctr" rtl="0">
              <a:spcBef>
                <a:spcPts val="0"/>
              </a:spcBef>
              <a:spcAft>
                <a:spcPts val="0"/>
              </a:spcAft>
              <a:buNone/>
            </a:pPr>
            <a:r>
              <a:rPr lang="ja" sz="2400" b="1" dirty="0"/>
              <a:t>訪日外国人観光客の消費額を増加させるのか。</a:t>
            </a:r>
            <a:endParaRPr lang="en-US" altLang="ja" sz="2400" b="1" dirty="0"/>
          </a:p>
          <a:p>
            <a:pPr marL="0" lvl="0" indent="0" algn="ctr" rtl="0">
              <a:spcBef>
                <a:spcPts val="0"/>
              </a:spcBef>
              <a:spcAft>
                <a:spcPts val="0"/>
              </a:spcAft>
              <a:buNone/>
            </a:pPr>
            <a:endParaRPr sz="2400" b="1" dirty="0"/>
          </a:p>
          <a:p>
            <a:pPr marL="457200" lvl="0" indent="-342900" algn="l" rtl="0">
              <a:spcBef>
                <a:spcPts val="1600"/>
              </a:spcBef>
              <a:spcAft>
                <a:spcPts val="0"/>
              </a:spcAft>
              <a:buSzPts val="1800"/>
              <a:buChar char="●"/>
            </a:pPr>
            <a:r>
              <a:rPr lang="ja" sz="2400" dirty="0"/>
              <a:t>キャッシュレス導入店舗</a:t>
            </a:r>
            <a:r>
              <a:rPr lang="ja-JP" altLang="en-US" sz="2400" dirty="0"/>
              <a:t>の</a:t>
            </a:r>
            <a:r>
              <a:rPr lang="ja" sz="2400" dirty="0"/>
              <a:t>大幅</a:t>
            </a:r>
            <a:r>
              <a:rPr lang="ja-JP" altLang="en-US" sz="2400"/>
              <a:t>な増加</a:t>
            </a:r>
            <a:endParaRPr lang="en-US" altLang="ja-JP" sz="1600" dirty="0"/>
          </a:p>
          <a:p>
            <a:pPr lvl="1">
              <a:buSzPts val="1800"/>
              <a:buFont typeface="Wingdings" pitchFamily="2" charset="2"/>
              <a:buChar char="Ø"/>
            </a:pPr>
            <a:r>
              <a:rPr lang="ja" sz="1800" dirty="0"/>
              <a:t>インバウンド消費</a:t>
            </a:r>
            <a:r>
              <a:rPr lang="ja-JP" altLang="en-US" sz="1800" dirty="0"/>
              <a:t>拡大に期待</a:t>
            </a:r>
            <a:endParaRPr sz="1800" dirty="0"/>
          </a:p>
          <a:p>
            <a:pPr lvl="1">
              <a:buFont typeface="Wingdings" pitchFamily="2" charset="2"/>
              <a:buChar char="Ø"/>
            </a:pPr>
            <a:r>
              <a:rPr lang="ja" sz="1800" dirty="0"/>
              <a:t>キャッシュレス導入店舗増加による消費への効果が見られなければ、キャッシュレス決済促進の政策に問題がある可能性</a:t>
            </a:r>
            <a:endParaRPr sz="1800" dirty="0"/>
          </a:p>
          <a:p>
            <a:pPr marL="0" lvl="0" indent="0" algn="l" rtl="0">
              <a:spcBef>
                <a:spcPts val="1600"/>
              </a:spcBef>
              <a:spcAft>
                <a:spcPts val="1600"/>
              </a:spcAft>
              <a:buClr>
                <a:schemeClr val="dk1"/>
              </a:buClr>
              <a:buSzPts val="1100"/>
              <a:buFont typeface="Arial"/>
              <a:buNone/>
            </a:pPr>
            <a:endParaRPr dirty="0"/>
          </a:p>
        </p:txBody>
      </p:sp>
      <p:sp>
        <p:nvSpPr>
          <p:cNvPr id="8" name="Google Shape;60;p14">
            <a:extLst>
              <a:ext uri="{FF2B5EF4-FFF2-40B4-BE49-F238E27FC236}">
                <a16:creationId xmlns:a16="http://schemas.microsoft.com/office/drawing/2014/main" id="{A71AE96B-D99D-C441-A9D5-DDA9876A9C5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〜Research Question〜 </a:t>
            </a:r>
            <a:r>
              <a:rPr lang="ja-JP" altLang="en-US" sz="2000"/>
              <a:t>　</a:t>
            </a:r>
            <a:endParaRPr lang="ja-JP" altLang="en-US" sz="2000" dirty="0"/>
          </a:p>
        </p:txBody>
      </p:sp>
    </p:spTree>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5819</TotalTime>
  <Words>1264</Words>
  <Application>Microsoft Macintosh PowerPoint</Application>
  <PresentationFormat>On-screen Show (16:9)</PresentationFormat>
  <Paragraphs>157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Calibri Light</vt:lpstr>
      <vt:lpstr>Wingdings</vt:lpstr>
      <vt:lpstr>レトロスペクト</vt:lpstr>
      <vt:lpstr>キャッシュレス化の推進が 外国人観光客の消費行動に 与える影響</vt:lpstr>
      <vt:lpstr>目次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課題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キャッシュレス化の推進が外国人観光客の消費行動に与える影響 </dc:title>
  <cp:lastModifiedBy>Sato Akira</cp:lastModifiedBy>
  <cp:revision>29</cp:revision>
  <dcterms:modified xsi:type="dcterms:W3CDTF">2020-12-01T23:16:58Z</dcterms:modified>
</cp:coreProperties>
</file>