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2.xml" ContentType="application/vnd.openxmlformats-officedocument.presentationml.comments+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65"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7" r:id="rId11"/>
    <p:sldId id="266" r:id="rId12"/>
    <p:sldId id="267" r:id="rId13"/>
    <p:sldId id="268" r:id="rId14"/>
    <p:sldId id="282" r:id="rId15"/>
    <p:sldId id="269" r:id="rId16"/>
    <p:sldId id="275" r:id="rId17"/>
    <p:sldId id="276" r:id="rId18"/>
    <p:sldId id="272" r:id="rId19"/>
    <p:sldId id="279" r:id="rId20"/>
    <p:sldId id="280" r:id="rId21"/>
    <p:sldId id="281" r:id="rId22"/>
    <p:sldId id="283" r:id="rId23"/>
    <p:sldId id="284" r:id="rId24"/>
    <p:sldId id="285" r:id="rId25"/>
    <p:sldId id="274"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ira Sato"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9"/>
    <p:restoredTop sz="94689"/>
  </p:normalViewPr>
  <p:slideViewPr>
    <p:cSldViewPr snapToGrid="0">
      <p:cViewPr varScale="1">
        <p:scale>
          <a:sx n="194" d="100"/>
          <a:sy n="194" d="100"/>
        </p:scale>
        <p:origin x="1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10-21T10:12:58.415" idx="1">
    <p:pos x="6000" y="0"/>
    <p:text>R</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10-21T10:12:26.672" idx="2">
    <p:pos x="6000" y="0"/>
    <p:text>R</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10-21T10:12:35.098" idx="3">
    <p:pos x="6000" y="0"/>
    <p:text>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3db7f782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3db7f782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85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44e86666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44e86666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29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3db7f7829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3db7f782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3db7f782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3db7f78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507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9722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2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4507f92e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4507f92e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3057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3c48215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3c48215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675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4507f92e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4507f92e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03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1175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3db7f782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3db7f782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467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4507f92e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4507f92e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1737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3db7f782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3db7f782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3c48215d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3c48215d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研究テーマは「キャッシュレス化の推進が訪日外国人観光客の消費行動に与える影響」です。</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a3db7f78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a3db7f78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ja"/>
              <a:t>キャッシュレスには以下のような意義やメリットがあります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a3db7f78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a3db7f782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述のようなメリットのあるキャッシュレス決済が遅れている日本）前述したようなメリットがあるにも関わらず、日本でのキャッシュレス化は海外と比べると全く進んでいません。そのため、外国人観光客は、普段慣れているキャッシュレス決済を日本で行うことができず、消費を控えているかもしれません。つまり、キャッシュレスの意義の一つである、「インバウンド需要取り込みによる売り上げ拡大」という事業者にとってのメリットを逃してしまっている可能性がありま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9c6023b77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9c6023b77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前のスライドのデータによる裏付け＋自分たちのテーマに繋げる）実際、経済産業省が行なったアンケートでも、「訪日外国人の約７割が、キャッシュレス決済の利用できる場所がもっと多ければ「もっとお金を使った」と回答」</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3c48215d3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3c48215d3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そんな中で、キャッシュレス決済の一層の普及を測ろうと、政府は2019年10月〜2020年6月にかけて、キャッシュレスポイント還元事業を行なった。</a:t>
            </a:r>
            <a:endParaRPr/>
          </a:p>
          <a:p>
            <a:pPr marL="0" lvl="0" indent="0" algn="l" rtl="0">
              <a:spcBef>
                <a:spcPts val="0"/>
              </a:spcBef>
              <a:spcAft>
                <a:spcPts val="0"/>
              </a:spcAft>
              <a:buNone/>
            </a:pPr>
            <a:r>
              <a:rPr lang="ja"/>
              <a:t>内容は...</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3db7f782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a3db7f782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3db7f78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3db7f782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9307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604678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4814670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10759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2524110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2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1813212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822960" y="1936751"/>
            <a:ext cx="3703320" cy="253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63440" y="1936751"/>
            <a:ext cx="3703320" cy="2533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41065984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7019806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05478437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11/30/20</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37334012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ltLang="ja" smtClean="0"/>
              <a:t>‹#›</a:t>
            </a:fld>
            <a:endParaRPr lang="ja" altLang="en-US"/>
          </a:p>
        </p:txBody>
      </p:sp>
    </p:spTree>
    <p:extLst>
      <p:ext uri="{BB962C8B-B14F-4D97-AF65-F5344CB8AC3E}">
        <p14:creationId xmlns:p14="http://schemas.microsoft.com/office/powerpoint/2010/main" val="17551653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11/30/20</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US" altLang="ja" smtClean="0"/>
              <a:t>‹#›</a:t>
            </a:fld>
            <a:endParaRPr lang="ja" alt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43968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sldNum="0" hdr="0" ftr="0" dt="0"/>
  <p:txStyles>
    <p:titleStyle>
      <a:lvl1pPr algn="l" defTabSz="685800" rtl="0" eaLnBrk="1" latinLnBrk="0" hangingPunct="1">
        <a:lnSpc>
          <a:spcPct val="85000"/>
        </a:lnSpc>
        <a:spcBef>
          <a:spcPct val="0"/>
        </a:spcBef>
        <a:buNone/>
        <a:defRPr kumimoji="1" sz="4400" kern="1200" spc="-38" baseline="0">
          <a:solidFill>
            <a:schemeClr val="bg1">
              <a:lumMod val="50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kumimoji="1"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kumimoji="1"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3" Type="http://schemas.openxmlformats.org/officeDocument/2006/relationships/hyperlink" Target="http://www.jafit.jp/thesis/pdf/15_15.pdf"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www.meti.go.jp/policy/mono_info_service/cashless/image_pdf_movie/about_cashless.pdf"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paymentsjapan.or.jp/wordpress/wp-content/uploads/2019/05/acf775c2e5be616a595a62fae66422e8.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meti.go.jp/press/2020/06/20200612006/20200612006-4.pdf"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www.meti.go.jp/policy/mono_info_service/cashless/cashless_payment_promotion_program/kameiten_introduction.pdf%EF%BC%8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25600" y="1100675"/>
            <a:ext cx="7439400" cy="22791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Clr>
                <a:schemeClr val="dk1"/>
              </a:buClr>
              <a:buSzPts val="1100"/>
              <a:buFont typeface="Arial"/>
              <a:buNone/>
            </a:pPr>
            <a:r>
              <a:rPr lang="ja" sz="4000" b="1" dirty="0">
                <a:ln w="3175" cmpd="sng">
                  <a:solidFill>
                    <a:schemeClr val="bg1"/>
                  </a:solidFill>
                </a:ln>
              </a:rPr>
              <a:t>キャッシュレス化の推進が</a:t>
            </a:r>
            <a:br>
              <a:rPr lang="en-US" altLang="ja" sz="4000" b="1" dirty="0">
                <a:ln w="3175" cmpd="sng">
                  <a:solidFill>
                    <a:schemeClr val="bg1"/>
                  </a:solidFill>
                </a:ln>
              </a:rPr>
            </a:br>
            <a:r>
              <a:rPr lang="ja" sz="4000" b="1" dirty="0">
                <a:ln w="3175" cmpd="sng">
                  <a:solidFill>
                    <a:schemeClr val="bg1"/>
                  </a:solidFill>
                </a:ln>
              </a:rPr>
              <a:t>外国人観光客の消費行動に</a:t>
            </a:r>
            <a:br>
              <a:rPr lang="en-US" altLang="ja" sz="4000" b="1" dirty="0">
                <a:ln w="3175" cmpd="sng">
                  <a:solidFill>
                    <a:schemeClr val="bg1"/>
                  </a:solidFill>
                </a:ln>
              </a:rPr>
            </a:br>
            <a:r>
              <a:rPr lang="ja" sz="4000" b="1" dirty="0">
                <a:ln w="3175" cmpd="sng">
                  <a:solidFill>
                    <a:schemeClr val="bg1"/>
                  </a:solidFill>
                </a:ln>
              </a:rPr>
              <a:t>与える影響</a:t>
            </a:r>
            <a:endParaRPr sz="4000" b="1" dirty="0">
              <a:ln w="3175" cmpd="sng">
                <a:solidFill>
                  <a:schemeClr val="bg1"/>
                </a:solidFill>
              </a:ln>
            </a:endParaRPr>
          </a:p>
        </p:txBody>
      </p:sp>
      <p:sp>
        <p:nvSpPr>
          <p:cNvPr id="55" name="Google Shape;55;p13"/>
          <p:cNvSpPr txBox="1">
            <a:spLocks noGrp="1"/>
          </p:cNvSpPr>
          <p:nvPr>
            <p:ph type="subTitle" idx="1"/>
          </p:nvPr>
        </p:nvSpPr>
        <p:spPr>
          <a:xfrm>
            <a:off x="253327" y="3874003"/>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500" dirty="0"/>
              <a:t>2020/10/22</a:t>
            </a:r>
            <a:endParaRPr sz="1500" dirty="0"/>
          </a:p>
          <a:p>
            <a:pPr marL="0" lvl="0" indent="0" algn="l" rtl="0">
              <a:spcBef>
                <a:spcPts val="0"/>
              </a:spcBef>
              <a:spcAft>
                <a:spcPts val="0"/>
              </a:spcAft>
              <a:buNone/>
            </a:pPr>
            <a:r>
              <a:rPr lang="ja" sz="1500" dirty="0"/>
              <a:t>一橋大学経済学部 岡室ゼミ</a:t>
            </a:r>
            <a:endParaRPr sz="1500" dirty="0"/>
          </a:p>
          <a:p>
            <a:pPr marL="0" lvl="0" indent="0" algn="l" rtl="0">
              <a:spcBef>
                <a:spcPts val="0"/>
              </a:spcBef>
              <a:spcAft>
                <a:spcPts val="0"/>
              </a:spcAft>
              <a:buNone/>
            </a:pPr>
            <a:r>
              <a:rPr lang="ja" sz="1500" dirty="0"/>
              <a:t>小駒 実加・佐藤 彰・妹尾 拓馬</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39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先行研究</a:t>
            </a:r>
            <a:r>
              <a:rPr lang="ja" sz="1200" dirty="0">
                <a:solidFill>
                  <a:schemeClr val="dk2"/>
                </a:solidFill>
              </a:rPr>
              <a:t>〜日本への観光意欲の決定要因 ― アメリカ人を対象にしたアンケート調査による実証分析 ― 〜</a:t>
            </a:r>
            <a:endParaRPr sz="2100" dirty="0"/>
          </a:p>
        </p:txBody>
      </p:sp>
      <p:sp>
        <p:nvSpPr>
          <p:cNvPr id="117" name="Google Shape;117;p22"/>
          <p:cNvSpPr txBox="1">
            <a:spLocks noGrp="1"/>
          </p:cNvSpPr>
          <p:nvPr>
            <p:ph type="body" idx="1"/>
          </p:nvPr>
        </p:nvSpPr>
        <p:spPr>
          <a:xfrm>
            <a:off x="311700" y="1308225"/>
            <a:ext cx="8520600" cy="392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600" dirty="0"/>
              <a:t>□どのような観光特性（観光旅行に行くときに重視すること）を有する個人が日本へ観光に行きたいという意欲を持つのかを検証</a:t>
            </a:r>
            <a:endParaRPr sz="1600" dirty="0"/>
          </a:p>
          <a:p>
            <a:pPr marL="0" lvl="0" indent="0" algn="l" rtl="0">
              <a:spcBef>
                <a:spcPts val="1600"/>
              </a:spcBef>
              <a:spcAft>
                <a:spcPts val="0"/>
              </a:spcAft>
              <a:buNone/>
            </a:pPr>
            <a:r>
              <a:rPr lang="ja" sz="1600" dirty="0"/>
              <a:t>□データ：ネオマーケティング 社の iResearch の専用アンケート調査サイト</a:t>
            </a:r>
            <a:endParaRPr sz="1600" dirty="0"/>
          </a:p>
          <a:p>
            <a:pPr marL="457200" lvl="0" indent="-342900" algn="l" rtl="0">
              <a:spcBef>
                <a:spcPts val="1600"/>
              </a:spcBef>
              <a:spcAft>
                <a:spcPts val="0"/>
              </a:spcAft>
              <a:buSzPts val="1800"/>
              <a:buChar char="●"/>
            </a:pPr>
            <a:r>
              <a:rPr lang="ja" sz="1600" dirty="0"/>
              <a:t>調査対象：2013年7/25時点でアメリカ全土（アラスカ・ハワイ は除く）に居住する20歳から69歳の男女(N=1000)</a:t>
            </a:r>
            <a:endParaRPr sz="1600" dirty="0"/>
          </a:p>
          <a:p>
            <a:pPr marL="914400" lvl="1" indent="-317500" algn="l" rtl="0">
              <a:spcBef>
                <a:spcPts val="0"/>
              </a:spcBef>
              <a:spcAft>
                <a:spcPts val="0"/>
              </a:spcAft>
              <a:buSzPts val="1400"/>
              <a:buChar char="○"/>
            </a:pPr>
            <a:r>
              <a:rPr lang="ja" sz="1600" dirty="0"/>
              <a:t>年代、性別ごとに均等</a:t>
            </a:r>
            <a:endParaRPr sz="1600" dirty="0"/>
          </a:p>
          <a:p>
            <a:pPr marL="457200" lvl="0" indent="-342900" algn="l" rtl="0">
              <a:spcBef>
                <a:spcPts val="0"/>
              </a:spcBef>
              <a:spcAft>
                <a:spcPts val="0"/>
              </a:spcAft>
              <a:buSzPts val="1800"/>
              <a:buChar char="●"/>
            </a:pPr>
            <a:r>
              <a:rPr lang="ja" sz="1600" dirty="0"/>
              <a:t>調査期間：2013年7/2529 </a:t>
            </a:r>
            <a:endParaRPr sz="1600" dirty="0"/>
          </a:p>
          <a:p>
            <a:pPr marL="0" lvl="0" indent="0" algn="l" rtl="0">
              <a:spcBef>
                <a:spcPts val="1600"/>
              </a:spcBef>
              <a:spcAft>
                <a:spcPts val="1600"/>
              </a:spcAft>
              <a:buNone/>
            </a:pPr>
            <a:r>
              <a:rPr lang="ja" dirty="0"/>
              <a:t>□モデル：</a:t>
            </a:r>
            <a:endParaRPr dirty="0"/>
          </a:p>
        </p:txBody>
      </p:sp>
      <p:pic>
        <p:nvPicPr>
          <p:cNvPr id="118" name="Google Shape;118;p22"/>
          <p:cNvPicPr preferRelativeResize="0"/>
          <p:nvPr/>
        </p:nvPicPr>
        <p:blipFill rotWithShape="1">
          <a:blip r:embed="rId3">
            <a:alphaModFix/>
          </a:blip>
          <a:srcRect l="17585" t="27018" r="35978" b="30580"/>
          <a:stretch/>
        </p:blipFill>
        <p:spPr>
          <a:xfrm>
            <a:off x="1355281" y="3503920"/>
            <a:ext cx="2507973" cy="1526601"/>
          </a:xfrm>
          <a:prstGeom prst="rect">
            <a:avLst/>
          </a:prstGeom>
          <a:noFill/>
          <a:ln>
            <a:noFill/>
          </a:ln>
        </p:spPr>
      </p:pic>
      <p:sp>
        <p:nvSpPr>
          <p:cNvPr id="119" name="Google Shape;119;p22"/>
          <p:cNvSpPr txBox="1"/>
          <p:nvPr/>
        </p:nvSpPr>
        <p:spPr>
          <a:xfrm>
            <a:off x="4135056" y="3173329"/>
            <a:ext cx="3956700" cy="135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400" dirty="0">
                <a:latin typeface="+mj-ea"/>
                <a:ea typeface="+mj-ea"/>
              </a:rPr>
              <a:t>被説明変数：日本への観光意欲がある/ないの2値変数</a:t>
            </a:r>
            <a:endParaRPr sz="1400" dirty="0">
              <a:latin typeface="+mj-ea"/>
              <a:ea typeface="+mj-ea"/>
            </a:endParaRPr>
          </a:p>
          <a:p>
            <a:pPr marL="0" lvl="0" indent="0" algn="l" rtl="0">
              <a:spcBef>
                <a:spcPts val="0"/>
              </a:spcBef>
              <a:spcAft>
                <a:spcPts val="0"/>
              </a:spcAft>
              <a:buNone/>
            </a:pPr>
            <a:r>
              <a:rPr lang="ja" sz="1400" dirty="0">
                <a:latin typeface="+mj-ea"/>
                <a:ea typeface="+mj-ea"/>
              </a:rPr>
              <a:t>説明変数：観光で重視する項目から導出された因子の得点</a:t>
            </a:r>
            <a:endParaRPr sz="1400" dirty="0">
              <a:latin typeface="+mj-ea"/>
              <a:ea typeface="+mj-ea"/>
            </a:endParaRPr>
          </a:p>
          <a:p>
            <a:pPr marL="0" lvl="0" indent="0" algn="l" rtl="0">
              <a:spcBef>
                <a:spcPts val="0"/>
              </a:spcBef>
              <a:spcAft>
                <a:spcPts val="0"/>
              </a:spcAft>
              <a:buNone/>
            </a:pPr>
            <a:r>
              <a:rPr lang="ja" sz="1400" dirty="0">
                <a:latin typeface="+mj-ea"/>
                <a:ea typeface="+mj-ea"/>
              </a:rPr>
              <a:t>コントロール変数：性別、年齢、婚姻、世帯人数、世帯所得、日本観光経験</a:t>
            </a:r>
            <a:endParaRPr sz="1400" dirty="0">
              <a:latin typeface="+mj-ea"/>
              <a:ea typeface="+mj-ea"/>
            </a:endParaRPr>
          </a:p>
          <a:p>
            <a:pPr marL="0" lvl="0" indent="0" algn="l" rtl="0">
              <a:spcBef>
                <a:spcPts val="0"/>
              </a:spcBef>
              <a:spcAft>
                <a:spcPts val="0"/>
              </a:spcAft>
              <a:buNone/>
            </a:pPr>
            <a:r>
              <a:rPr lang="ja" sz="1400" dirty="0">
                <a:latin typeface="+mj-ea"/>
                <a:ea typeface="+mj-ea"/>
              </a:rPr>
              <a:t>モデル：ロジットモデル</a:t>
            </a:r>
            <a:endParaRPr sz="1400" dirty="0">
              <a:latin typeface="+mj-ea"/>
              <a:ea typeface="+mj-ea"/>
            </a:endParaRPr>
          </a:p>
        </p:txBody>
      </p:sp>
    </p:spTree>
    <p:extLst>
      <p:ext uri="{BB962C8B-B14F-4D97-AF65-F5344CB8AC3E}">
        <p14:creationId xmlns:p14="http://schemas.microsoft.com/office/powerpoint/2010/main" val="428360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先行研究</a:t>
            </a:r>
            <a:r>
              <a:rPr lang="ja" sz="1200" dirty="0">
                <a:solidFill>
                  <a:schemeClr val="dk2"/>
                </a:solidFill>
              </a:rPr>
              <a:t>〜日本への観光意欲の決定要因 ― アメリカ人を対象にしたアンケート調査による実証分析 ― 〜</a:t>
            </a:r>
            <a:endParaRPr dirty="0"/>
          </a:p>
          <a:p>
            <a:pPr marL="0" lvl="0" indent="0" algn="l" rtl="0">
              <a:spcBef>
                <a:spcPts val="0"/>
              </a:spcBef>
              <a:spcAft>
                <a:spcPts val="0"/>
              </a:spcAft>
              <a:buClr>
                <a:schemeClr val="dk1"/>
              </a:buClr>
              <a:buSzPts val="1100"/>
              <a:buFont typeface="Arial"/>
              <a:buNone/>
            </a:pPr>
            <a:endParaRPr dirty="0"/>
          </a:p>
        </p:txBody>
      </p:sp>
      <p:sp>
        <p:nvSpPr>
          <p:cNvPr id="125" name="Google Shape;125;p23"/>
          <p:cNvSpPr txBox="1">
            <a:spLocks noGrp="1"/>
          </p:cNvSpPr>
          <p:nvPr>
            <p:ph type="body" idx="1"/>
          </p:nvPr>
        </p:nvSpPr>
        <p:spPr>
          <a:xfrm>
            <a:off x="311700" y="1649868"/>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dirty="0"/>
              <a:t>結果</a:t>
            </a:r>
            <a:endParaRPr sz="2400" dirty="0"/>
          </a:p>
          <a:p>
            <a:pPr marL="0" lvl="0" indent="0" algn="l" rtl="0">
              <a:spcBef>
                <a:spcPts val="1600"/>
              </a:spcBef>
              <a:spcAft>
                <a:spcPts val="0"/>
              </a:spcAft>
              <a:buNone/>
            </a:pPr>
            <a:r>
              <a:rPr lang="ja" sz="1600" dirty="0"/>
              <a:t>公共交通機関・利便性因子が有意に正</a:t>
            </a:r>
            <a:endParaRPr sz="1600" dirty="0"/>
          </a:p>
          <a:p>
            <a:pPr marL="0" lvl="0" indent="0" algn="l" rtl="0">
              <a:spcBef>
                <a:spcPts val="1600"/>
              </a:spcBef>
              <a:spcAft>
                <a:spcPts val="0"/>
              </a:spcAft>
              <a:buNone/>
            </a:pPr>
            <a:r>
              <a:rPr lang="ja" sz="1600" dirty="0"/>
              <a:t>→旅行中の利便性を重視する属性を持った個人が日本での観光に積極的になりやすい可能性</a:t>
            </a:r>
            <a:endParaRPr sz="1600" dirty="0"/>
          </a:p>
          <a:p>
            <a:pPr marL="0" lvl="0" indent="0" algn="l" rtl="0">
              <a:spcBef>
                <a:spcPts val="1600"/>
              </a:spcBef>
              <a:spcAft>
                <a:spcPts val="0"/>
              </a:spcAft>
              <a:buNone/>
            </a:pPr>
            <a:r>
              <a:rPr lang="ja" sz="1600" dirty="0"/>
              <a:t>→インバウンド戦略として、インフラ整備は重要である</a:t>
            </a:r>
            <a:endParaRPr sz="1600" dirty="0"/>
          </a:p>
          <a:p>
            <a:pPr marL="0" lvl="0" indent="0" algn="l" rtl="0">
              <a:spcBef>
                <a:spcPts val="1600"/>
              </a:spcBef>
              <a:spcAft>
                <a:spcPts val="1600"/>
              </a:spcAft>
              <a:buNone/>
            </a:pPr>
            <a:r>
              <a:rPr lang="ja" sz="1600" dirty="0"/>
              <a:t>よって、キャッシュレス決済の普及は利便性向上を通して</a:t>
            </a:r>
            <a:r>
              <a:rPr lang="ja" sz="1600" dirty="0">
                <a:solidFill>
                  <a:srgbClr val="FF0000"/>
                </a:solidFill>
              </a:rPr>
              <a:t>インバウンド需要を取り込みうる</a:t>
            </a:r>
            <a:r>
              <a:rPr lang="ja" sz="1600" dirty="0"/>
              <a:t>ことが示唆される。</a:t>
            </a:r>
            <a:endParaRPr sz="1600" dirty="0"/>
          </a:p>
        </p:txBody>
      </p:sp>
      <p:sp>
        <p:nvSpPr>
          <p:cNvPr id="126" name="Google Shape;126;p23"/>
          <p:cNvSpPr txBox="1"/>
          <p:nvPr/>
        </p:nvSpPr>
        <p:spPr>
          <a:xfrm>
            <a:off x="5314950" y="4478800"/>
            <a:ext cx="30840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u="sng">
                <a:solidFill>
                  <a:schemeClr val="hlink"/>
                </a:solidFill>
                <a:hlinkClick r:id="rId3"/>
              </a:rPr>
              <a:t>http://www.jafit.jp/thesis/pdf/15_15.pdf</a:t>
            </a:r>
            <a:endParaRPr/>
          </a:p>
        </p:txBody>
      </p:sp>
    </p:spTree>
    <p:extLst>
      <p:ext uri="{BB962C8B-B14F-4D97-AF65-F5344CB8AC3E}">
        <p14:creationId xmlns:p14="http://schemas.microsoft.com/office/powerpoint/2010/main" val="123335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研究概要　</a:t>
            </a:r>
            <a:r>
              <a:rPr lang="ja" sz="1900" dirty="0">
                <a:solidFill>
                  <a:schemeClr val="dk2"/>
                </a:solidFill>
              </a:rPr>
              <a:t>〜研究の新規性〜</a:t>
            </a:r>
            <a:endParaRPr dirty="0"/>
          </a:p>
          <a:p>
            <a:pPr marL="0" lvl="0" indent="0" algn="l" rtl="0">
              <a:spcBef>
                <a:spcPts val="0"/>
              </a:spcBef>
              <a:spcAft>
                <a:spcPts val="0"/>
              </a:spcAft>
              <a:buNone/>
            </a:pPr>
            <a:endParaRPr dirty="0"/>
          </a:p>
        </p:txBody>
      </p:sp>
      <p:sp>
        <p:nvSpPr>
          <p:cNvPr id="132" name="Google Shape;132;p24"/>
          <p:cNvSpPr txBox="1">
            <a:spLocks noGrp="1"/>
          </p:cNvSpPr>
          <p:nvPr>
            <p:ph type="body" idx="1"/>
          </p:nvPr>
        </p:nvSpPr>
        <p:spPr>
          <a:xfrm>
            <a:off x="311700" y="1318273"/>
            <a:ext cx="8520600" cy="3416400"/>
          </a:xfrm>
          <a:prstGeom prst="rect">
            <a:avLst/>
          </a:prstGeom>
        </p:spPr>
        <p:txBody>
          <a:bodyPr spcFirstLastPara="1" wrap="square" lIns="91425" tIns="91425" rIns="91425" bIns="91425" anchor="t" anchorCtr="0">
            <a:noAutofit/>
          </a:bodyPr>
          <a:lstStyle/>
          <a:p>
            <a:pPr marL="285750" indent="-285750"/>
            <a:r>
              <a:rPr lang="ja" sz="2400" dirty="0"/>
              <a:t>6月に終了したばかりの政策を評価</a:t>
            </a:r>
            <a:endParaRPr sz="2400" dirty="0"/>
          </a:p>
          <a:p>
            <a:pPr marL="285750" indent="-285750">
              <a:spcBef>
                <a:spcPts val="1600"/>
              </a:spcBef>
              <a:spcAft>
                <a:spcPts val="1600"/>
              </a:spcAft>
            </a:pPr>
            <a:r>
              <a:rPr lang="ja" sz="2400" dirty="0"/>
              <a:t>日本の観光分析でパネルデータを用い</a:t>
            </a:r>
            <a:r>
              <a:rPr lang="ja-JP" altLang="en-US" sz="2400" dirty="0"/>
              <a:t>ている</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研究概要　</a:t>
            </a:r>
            <a:r>
              <a:rPr lang="ja" sz="1900" dirty="0">
                <a:solidFill>
                  <a:schemeClr val="dk2"/>
                </a:solidFill>
              </a:rPr>
              <a:t>〜仮説〜</a:t>
            </a:r>
            <a:endParaRPr dirty="0"/>
          </a:p>
        </p:txBody>
      </p:sp>
      <p:sp>
        <p:nvSpPr>
          <p:cNvPr id="138" name="Google Shape;138;p25"/>
          <p:cNvSpPr txBox="1">
            <a:spLocks noGrp="1"/>
          </p:cNvSpPr>
          <p:nvPr>
            <p:ph type="body" idx="1"/>
          </p:nvPr>
        </p:nvSpPr>
        <p:spPr>
          <a:xfrm>
            <a:off x="477498" y="1328321"/>
            <a:ext cx="8520600" cy="746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400" b="1" dirty="0"/>
              <a:t>キャッシュレス・ポイント還元事業によって</a:t>
            </a:r>
            <a:endParaRPr lang="en-US" altLang="ja" sz="2400" b="1" dirty="0"/>
          </a:p>
          <a:p>
            <a:pPr marL="0" lvl="0" indent="0" algn="l" rtl="0">
              <a:spcBef>
                <a:spcPts val="0"/>
              </a:spcBef>
              <a:spcAft>
                <a:spcPts val="0"/>
              </a:spcAft>
              <a:buNone/>
            </a:pPr>
            <a:r>
              <a:rPr lang="ja" sz="2400" b="1" dirty="0"/>
              <a:t>外国人観光客の旅行中の消費額は増加する</a:t>
            </a:r>
            <a:endParaRPr sz="2400" b="1" dirty="0"/>
          </a:p>
          <a:p>
            <a:pPr marL="0" lvl="0" indent="0" algn="l" rtl="0">
              <a:spcBef>
                <a:spcPts val="1600"/>
              </a:spcBef>
              <a:spcAft>
                <a:spcPts val="0"/>
              </a:spcAft>
              <a:buClr>
                <a:schemeClr val="dk1"/>
              </a:buClr>
              <a:buSzPts val="1100"/>
              <a:buFont typeface="Arial"/>
              <a:buNone/>
            </a:pPr>
            <a:endParaRPr sz="2400" b="1" dirty="0"/>
          </a:p>
          <a:p>
            <a:pPr marL="0" lvl="0" indent="0" algn="l" rtl="0">
              <a:spcBef>
                <a:spcPts val="1600"/>
              </a:spcBef>
              <a:spcAft>
                <a:spcPts val="0"/>
              </a:spcAft>
              <a:buNone/>
            </a:pPr>
            <a:endParaRPr sz="2500" b="1" dirty="0"/>
          </a:p>
          <a:p>
            <a:pPr marL="0" lvl="0" indent="0" algn="l" rtl="0">
              <a:spcBef>
                <a:spcPts val="1600"/>
              </a:spcBef>
              <a:spcAft>
                <a:spcPts val="0"/>
              </a:spcAft>
              <a:buNone/>
            </a:pPr>
            <a:endParaRPr sz="2100" dirty="0"/>
          </a:p>
          <a:p>
            <a:pPr marL="0" lvl="0" indent="0" algn="l" rtl="0">
              <a:spcBef>
                <a:spcPts val="1600"/>
              </a:spcBef>
              <a:spcAft>
                <a:spcPts val="1600"/>
              </a:spcAft>
              <a:buNone/>
            </a:pPr>
            <a:r>
              <a:rPr lang="ja" dirty="0"/>
              <a:t>	</a:t>
            </a:r>
            <a:endParaRPr dirty="0"/>
          </a:p>
        </p:txBody>
      </p:sp>
      <p:sp>
        <p:nvSpPr>
          <p:cNvPr id="9" name="テキスト ボックス 8">
            <a:extLst>
              <a:ext uri="{FF2B5EF4-FFF2-40B4-BE49-F238E27FC236}">
                <a16:creationId xmlns:a16="http://schemas.microsoft.com/office/drawing/2014/main" id="{D86722C8-E7A0-40E9-BD29-BFDA18AC5017}"/>
              </a:ext>
            </a:extLst>
          </p:cNvPr>
          <p:cNvSpPr txBox="1"/>
          <p:nvPr/>
        </p:nvSpPr>
        <p:spPr>
          <a:xfrm>
            <a:off x="311700" y="1701652"/>
            <a:ext cx="8686398" cy="4419671"/>
          </a:xfrm>
          <a:prstGeom prst="rect">
            <a:avLst/>
          </a:prstGeom>
          <a:noFill/>
        </p:spPr>
        <p:txBody>
          <a:bodyPr wrap="square">
            <a:spAutoFit/>
          </a:bodyPr>
          <a:lstStyle/>
          <a:p>
            <a:pPr marL="285750" marR="0" lvl="0" indent="-285750" algn="l" defTabSz="685800" rtl="0" eaLnBrk="1" fontAlgn="auto" latinLnBrk="0" hangingPunct="1">
              <a:lnSpc>
                <a:spcPct val="90000"/>
              </a:lnSpc>
              <a:spcBef>
                <a:spcPts val="0"/>
              </a:spcBef>
              <a:spcAft>
                <a:spcPts val="0"/>
              </a:spcAft>
              <a:buClr>
                <a:srgbClr val="99CB38"/>
              </a:buClr>
              <a:buSzPts val="1800"/>
              <a:buFont typeface="Calibri" panose="020F0502020204030204" pitchFamily="34" charset="0"/>
              <a:buChar char="●"/>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285750" marR="0" lvl="0" indent="-285750" algn="l" defTabSz="685800" rtl="0" eaLnBrk="1" fontAlgn="auto" latinLnBrk="0" hangingPunct="1">
              <a:spcBef>
                <a:spcPts val="1600"/>
              </a:spcBef>
              <a:spcAft>
                <a:spcPts val="1600"/>
              </a:spcAft>
              <a:buClr>
                <a:srgbClr val="99CB38"/>
              </a:buClr>
              <a:buSzPts val="1800"/>
              <a:buFont typeface="Calibri" panose="020F0502020204030204" pitchFamily="34" charset="0"/>
              <a:buChar char="●"/>
              <a:tabLst/>
              <a:defRPr/>
            </a:pPr>
            <a:r>
              <a:rPr lang="ja-JP" altLang="en-US" sz="2000" dirty="0"/>
              <a:t>キャッシュレス決済導入店舗増加の代理変数として、キャッシュレス・ポイント還元事業の開始を利用</a:t>
            </a:r>
            <a:endParaRPr lang="en-US" altLang="ja-JP" sz="2000" dirty="0"/>
          </a:p>
          <a:p>
            <a:pPr marL="285750" marR="0" lvl="0" indent="-285750" algn="l" defTabSz="685800" rtl="0" eaLnBrk="1" fontAlgn="auto" latinLnBrk="0" hangingPunct="1">
              <a:spcBef>
                <a:spcPts val="1600"/>
              </a:spcBef>
              <a:spcAft>
                <a:spcPts val="1600"/>
              </a:spcAft>
              <a:buClr>
                <a:srgbClr val="99CB38"/>
              </a:buClr>
              <a:buSzPts val="1800"/>
              <a:buFont typeface="Calibri" panose="020F0502020204030204" pitchFamily="34" charset="0"/>
              <a:buChar char="●"/>
              <a:tabLst/>
              <a:defRPr/>
            </a:pPr>
            <a:r>
              <a:rPr lang="ja-JP" altLang="en-US" sz="2000" dirty="0"/>
              <a:t>キャッシュレス決済が導入されることで、外国人観光客の消費が促進される</a:t>
            </a:r>
            <a:r>
              <a:rPr lang="ja-JP" altLang="en-US" sz="2000"/>
              <a:t>と考えられる</a:t>
            </a:r>
            <a:endParaRPr lang="en-US" altLang="ja-JP" sz="2000" dirty="0"/>
          </a:p>
          <a:p>
            <a:pPr marL="285750" marR="0" lvl="0" indent="-285750" algn="l" defTabSz="685800" rtl="0" eaLnBrk="1" fontAlgn="auto" latinLnBrk="0" hangingPunct="1">
              <a:spcBef>
                <a:spcPts val="1600"/>
              </a:spcBef>
              <a:spcAft>
                <a:spcPts val="1600"/>
              </a:spcAft>
              <a:buClr>
                <a:srgbClr val="99CB38"/>
              </a:buClr>
              <a:buSzPts val="1800"/>
              <a:buFont typeface="Calibri" panose="020F0502020204030204" pitchFamily="34" charset="0"/>
              <a:buChar char="●"/>
              <a:tabLst/>
              <a:defRPr/>
            </a:pPr>
            <a:r>
              <a:rPr lang="ja-JP" altLang="en-US" sz="2000"/>
              <a:t>消費税増税と同じタイミングで事業が開始されたことに着目</a:t>
            </a:r>
            <a:endParaRPr lang="en-US" altLang="ja-JP" sz="2000" dirty="0"/>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endParaRPr lang="ja-JP" altLang="en-US" sz="2000" dirty="0"/>
          </a:p>
          <a:p>
            <a:pPr marL="285750" marR="0" lvl="0" indent="-285750" algn="l" defTabSz="685800" rtl="0" eaLnBrk="1" fontAlgn="auto" latinLnBrk="0" hangingPunct="1">
              <a:lnSpc>
                <a:spcPct val="90000"/>
              </a:lnSpc>
              <a:spcBef>
                <a:spcPts val="1600"/>
              </a:spcBef>
              <a:spcAft>
                <a:spcPts val="1600"/>
              </a:spcAft>
              <a:buClr>
                <a:srgbClr val="99CB38"/>
              </a:buClr>
              <a:buSzPts val="1800"/>
              <a:buFont typeface="Calibri" panose="020F0502020204030204" pitchFamily="34" charset="0"/>
              <a:buChar char="●"/>
              <a:tabLst/>
              <a:defRPr/>
            </a:pPr>
            <a:endParaRPr kumimoji="1" lang="ja-JP" alt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a:t>
            </a:r>
            <a:r>
              <a:rPr lang="ja" altLang="en-US" sz="1900" dirty="0">
                <a:solidFill>
                  <a:schemeClr val="dk2"/>
                </a:solidFill>
              </a:rPr>
              <a:t>使用データ</a:t>
            </a:r>
            <a:r>
              <a:rPr lang="ja" sz="1900" dirty="0">
                <a:solidFill>
                  <a:schemeClr val="dk2"/>
                </a:solidFill>
              </a:rPr>
              <a:t>〜</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r>
              <a:rPr lang="en-US" sz="2000" dirty="0" err="1"/>
              <a:t>観光庁</a:t>
            </a:r>
            <a:r>
              <a:rPr lang="en-US" sz="2000" dirty="0"/>
              <a:t>「</a:t>
            </a:r>
            <a:r>
              <a:rPr lang="ja-JP" altLang="en-US" sz="2000"/>
              <a:t>訪日外国人消費動向調査</a:t>
            </a:r>
            <a:r>
              <a:rPr lang="en-US" sz="2000" dirty="0"/>
              <a:t>」「</a:t>
            </a:r>
            <a:r>
              <a:rPr lang="ja-JP" altLang="en-US" sz="2000"/>
              <a:t>旅行・観光消費動向調査</a:t>
            </a:r>
            <a:r>
              <a:rPr lang="en-US" sz="2000" dirty="0"/>
              <a:t>」</a:t>
            </a:r>
          </a:p>
          <a:p>
            <a:endParaRPr lang="en-US" sz="2000" dirty="0"/>
          </a:p>
          <a:p>
            <a:r>
              <a:rPr lang="en-US" sz="2000" dirty="0"/>
              <a:t>「</a:t>
            </a:r>
            <a:r>
              <a:rPr lang="ja-JP" altLang="en-US" sz="2000"/>
              <a:t>訪日外国人消費動向調査</a:t>
            </a:r>
            <a:r>
              <a:rPr lang="en-US" sz="2000" dirty="0"/>
              <a:t>」：</a:t>
            </a:r>
            <a:r>
              <a:rPr lang="ja-JP" altLang="en-US" sz="2000"/>
              <a:t>調査対象空海港の出国ロビーにいる訪日外国人に調査員が協力を求め、タブレット端末又は紙調査票にて調査を行う</a:t>
            </a:r>
            <a:endParaRPr lang="en-US" altLang="ja-JP" sz="2000" dirty="0"/>
          </a:p>
          <a:p>
            <a:endParaRPr lang="en-US" sz="2000" dirty="0"/>
          </a:p>
          <a:p>
            <a:r>
              <a:rPr lang="ja-JP" altLang="en-US" sz="2000"/>
              <a:t>「旅行・観光消費動向調査」：日本国内居住者であり、住民基本台帳をもとに無作為に抽出した約</a:t>
            </a:r>
            <a:r>
              <a:rPr lang="en-US" altLang="ja-JP" sz="2000" dirty="0"/>
              <a:t>2</a:t>
            </a:r>
            <a:r>
              <a:rPr lang="ja-JP" altLang="en-US" sz="2000"/>
              <a:t>万</a:t>
            </a:r>
            <a:r>
              <a:rPr lang="en-US" altLang="ja-JP" sz="2000" dirty="0"/>
              <a:t>6000</a:t>
            </a:r>
            <a:r>
              <a:rPr lang="ja-JP" altLang="en-US" sz="2000"/>
              <a:t>人を対象とした調査。報告者に郵送で調査票を送付し、報告者が自計記入し、郵送で回収する。</a:t>
            </a:r>
            <a:endParaRPr lang="en-US" altLang="ja-JP" sz="2000" dirty="0"/>
          </a:p>
        </p:txBody>
      </p:sp>
    </p:spTree>
    <p:extLst>
      <p:ext uri="{BB962C8B-B14F-4D97-AF65-F5344CB8AC3E}">
        <p14:creationId xmlns:p14="http://schemas.microsoft.com/office/powerpoint/2010/main" val="403821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〜分析モデル1〜</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285750" indent="-285750">
              <a:lnSpc>
                <a:spcPct val="150000"/>
              </a:lnSpc>
            </a:pPr>
            <a:r>
              <a:rPr lang="ja" sz="2400" b="1" dirty="0"/>
              <a:t>対象期間</a:t>
            </a:r>
            <a:r>
              <a:rPr lang="ja" sz="2400" dirty="0"/>
              <a:t>：2018年1月〜3月期から2020年1月〜3月期</a:t>
            </a:r>
            <a:endParaRPr sz="2400" b="1" dirty="0"/>
          </a:p>
          <a:p>
            <a:pPr marL="285750" indent="-285750">
              <a:lnSpc>
                <a:spcPct val="150000"/>
              </a:lnSpc>
            </a:pPr>
            <a:r>
              <a:rPr lang="ja" sz="2400" b="1" dirty="0"/>
              <a:t>分析方法</a:t>
            </a:r>
            <a:r>
              <a:rPr lang="ja" sz="2400" dirty="0"/>
              <a:t>：</a:t>
            </a:r>
            <a:r>
              <a:rPr lang="ja" altLang="en-US" sz="2400" dirty="0"/>
              <a:t>　　　　　　　　　　　の交差項に着目した</a:t>
            </a:r>
            <a:r>
              <a:rPr lang="en-US" altLang="ja" sz="2400" dirty="0"/>
              <a:t>DID</a:t>
            </a:r>
            <a:r>
              <a:rPr lang="ja" altLang="en-US" sz="2400" dirty="0"/>
              <a:t>分析</a:t>
            </a:r>
            <a:endParaRPr dirty="0"/>
          </a:p>
          <a:p>
            <a:pPr marL="0" lvl="0" indent="0" algn="l" rtl="0">
              <a:spcBef>
                <a:spcPts val="0"/>
              </a:spcBef>
              <a:spcAft>
                <a:spcPts val="0"/>
              </a:spcAft>
              <a:buClr>
                <a:schemeClr val="dk1"/>
              </a:buClr>
              <a:buSzPts val="1100"/>
              <a:buFont typeface="Arial"/>
              <a:buNone/>
            </a:pPr>
            <a:endParaRPr dirty="0"/>
          </a:p>
        </p:txBody>
      </p:sp>
      <p:pic>
        <p:nvPicPr>
          <p:cNvPr id="4" name="Picture 3">
            <a:extLst>
              <a:ext uri="{FF2B5EF4-FFF2-40B4-BE49-F238E27FC236}">
                <a16:creationId xmlns:a16="http://schemas.microsoft.com/office/drawing/2014/main" id="{DE2B6558-6486-9948-974B-C1882BF78B55}"/>
              </a:ext>
            </a:extLst>
          </p:cNvPr>
          <p:cNvPicPr>
            <a:picLocks noChangeAspect="1"/>
          </p:cNvPicPr>
          <p:nvPr/>
        </p:nvPicPr>
        <p:blipFill>
          <a:blip r:embed="rId3"/>
          <a:stretch>
            <a:fillRect/>
          </a:stretch>
        </p:blipFill>
        <p:spPr>
          <a:xfrm>
            <a:off x="2085837" y="2160103"/>
            <a:ext cx="2178785" cy="2694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〜分析モデル1〜</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graphicFrame>
        <p:nvGraphicFramePr>
          <p:cNvPr id="7" name="表 2">
            <a:extLst>
              <a:ext uri="{FF2B5EF4-FFF2-40B4-BE49-F238E27FC236}">
                <a16:creationId xmlns:a16="http://schemas.microsoft.com/office/drawing/2014/main" id="{FD393DDE-2D15-0A43-BD4B-153AA725B305}"/>
              </a:ext>
            </a:extLst>
          </p:cNvPr>
          <p:cNvGraphicFramePr>
            <a:graphicFrameLocks noGrp="1"/>
          </p:cNvGraphicFramePr>
          <p:nvPr>
            <p:extLst>
              <p:ext uri="{D42A27DB-BD31-4B8C-83A1-F6EECF244321}">
                <p14:modId xmlns:p14="http://schemas.microsoft.com/office/powerpoint/2010/main" val="223531783"/>
              </p:ext>
            </p:extLst>
          </p:nvPr>
        </p:nvGraphicFramePr>
        <p:xfrm>
          <a:off x="59635" y="1787258"/>
          <a:ext cx="9004853" cy="2588348"/>
        </p:xfrm>
        <a:graphic>
          <a:graphicData uri="http://schemas.openxmlformats.org/drawingml/2006/table">
            <a:tbl>
              <a:tblPr firstRow="1" bandRow="1">
                <a:tableStyleId>{5C22544A-7EE6-4342-B048-85BDC9FD1C3A}</a:tableStyleId>
              </a:tblPr>
              <a:tblGrid>
                <a:gridCol w="1577008">
                  <a:extLst>
                    <a:ext uri="{9D8B030D-6E8A-4147-A177-3AD203B41FA5}">
                      <a16:colId xmlns:a16="http://schemas.microsoft.com/office/drawing/2014/main" val="3271840721"/>
                    </a:ext>
                  </a:extLst>
                </a:gridCol>
                <a:gridCol w="3544957">
                  <a:extLst>
                    <a:ext uri="{9D8B030D-6E8A-4147-A177-3AD203B41FA5}">
                      <a16:colId xmlns:a16="http://schemas.microsoft.com/office/drawing/2014/main" val="3724706623"/>
                    </a:ext>
                  </a:extLst>
                </a:gridCol>
                <a:gridCol w="2816087">
                  <a:extLst>
                    <a:ext uri="{9D8B030D-6E8A-4147-A177-3AD203B41FA5}">
                      <a16:colId xmlns:a16="http://schemas.microsoft.com/office/drawing/2014/main" val="767084295"/>
                    </a:ext>
                  </a:extLst>
                </a:gridCol>
                <a:gridCol w="1066801">
                  <a:extLst>
                    <a:ext uri="{9D8B030D-6E8A-4147-A177-3AD203B41FA5}">
                      <a16:colId xmlns:a16="http://schemas.microsoft.com/office/drawing/2014/main" val="2263647516"/>
                    </a:ext>
                  </a:extLst>
                </a:gridCol>
              </a:tblGrid>
              <a:tr h="460262">
                <a:tc>
                  <a:txBody>
                    <a:bodyPr/>
                    <a:lstStyle/>
                    <a:p>
                      <a:pPr algn="ctr"/>
                      <a:endParaRPr kumimoji="1" lang="ja-JP" altLang="en-US" sz="1800" b="1" dirty="0"/>
                    </a:p>
                  </a:txBody>
                  <a:tcPr anchor="ctr"/>
                </a:tc>
                <a:tc>
                  <a:txBody>
                    <a:bodyPr/>
                    <a:lstStyle/>
                    <a:p>
                      <a:pPr algn="ctr"/>
                      <a:r>
                        <a:rPr kumimoji="1" lang="ja-JP" altLang="en-US"/>
                        <a:t>説明</a:t>
                      </a:r>
                    </a:p>
                  </a:txBody>
                  <a:tcPr anchor="ctr"/>
                </a:tc>
                <a:tc>
                  <a:txBody>
                    <a:bodyPr/>
                    <a:lstStyle/>
                    <a:p>
                      <a:pPr algn="ctr"/>
                      <a:r>
                        <a:rPr kumimoji="1" lang="ja-JP" altLang="en-US"/>
                        <a:t>変数名</a:t>
                      </a:r>
                    </a:p>
                  </a:txBody>
                  <a:tcPr anchor="ctr"/>
                </a:tc>
                <a:tc>
                  <a:txBody>
                    <a:bodyPr/>
                    <a:lstStyle/>
                    <a:p>
                      <a:pPr algn="ctr"/>
                      <a:r>
                        <a:rPr kumimoji="1" lang="ja-JP" altLang="en-US"/>
                        <a:t>出典</a:t>
                      </a:r>
                    </a:p>
                  </a:txBody>
                  <a:tcPr anchor="ctr"/>
                </a:tc>
                <a:extLst>
                  <a:ext uri="{0D108BD9-81ED-4DB2-BD59-A6C34878D82A}">
                    <a16:rowId xmlns:a16="http://schemas.microsoft.com/office/drawing/2014/main" val="3249754643"/>
                  </a:ext>
                </a:extLst>
              </a:tr>
              <a:tr h="567446">
                <a:tc>
                  <a:txBody>
                    <a:bodyPr/>
                    <a:lstStyle/>
                    <a:p>
                      <a:pPr marL="285750" indent="-285750" algn="ctr"/>
                      <a:r>
                        <a:rPr lang="ja-JP" altLang="en-US" sz="1400" b="1" dirty="0"/>
                        <a:t>被説明変数</a:t>
                      </a:r>
                      <a:endParaRPr kumimoji="1" lang="ja-JP" altLang="en-US" sz="1400" b="1" dirty="0"/>
                    </a:p>
                  </a:txBody>
                  <a:tcPr anchor="ctr"/>
                </a:tc>
                <a:tc>
                  <a:txBody>
                    <a:bodyPr/>
                    <a:lstStyle/>
                    <a:p>
                      <a:pPr marL="285750" indent="-285750" algn="ctr"/>
                      <a:r>
                        <a:rPr lang="ja-JP" altLang="en-US" sz="1200"/>
                        <a:t>観光客</a:t>
                      </a:r>
                      <a:r>
                        <a:rPr lang="ja-JP" altLang="en-US" sz="1200" dirty="0"/>
                        <a:t>の観光中</a:t>
                      </a:r>
                      <a:r>
                        <a:rPr lang="ja-JP" altLang="en-US" sz="1200"/>
                        <a:t>の</a:t>
                      </a:r>
                      <a:r>
                        <a:rPr lang="en-US" altLang="ja-JP" sz="1200" dirty="0"/>
                        <a:t>1</a:t>
                      </a:r>
                      <a:r>
                        <a:rPr lang="ja-JP" altLang="en-US" sz="1200"/>
                        <a:t>人あたり消費額</a:t>
                      </a:r>
                      <a:r>
                        <a:rPr lang="en-US" altLang="ja-JP" sz="1200" dirty="0"/>
                        <a:t>*</a:t>
                      </a:r>
                      <a:endParaRPr lang="ja-JP" altLang="en-US" sz="1200" dirty="0"/>
                    </a:p>
                  </a:txBody>
                  <a:tcPr anchor="ctr"/>
                </a:tc>
                <a:tc>
                  <a:txBody>
                    <a:bodyPr/>
                    <a:lstStyle/>
                    <a:p>
                      <a:pPr marL="285750" indent="-285750" algn="ctr"/>
                      <a:r>
                        <a:rPr lang="en-US" altLang="ja-JP" sz="1400" dirty="0" err="1"/>
                        <a:t>consumption_stay_tourism</a:t>
                      </a:r>
                      <a:endParaRPr lang="ja-JP" altLang="en-US" sz="1400" dirty="0"/>
                    </a:p>
                  </a:txBody>
                  <a:tcPr anchor="ctr"/>
                </a:tc>
                <a:tc>
                  <a:txBody>
                    <a:bodyPr/>
                    <a:lstStyle/>
                    <a:p>
                      <a:pPr marL="285750" indent="-285750" algn="ctr"/>
                      <a:r>
                        <a:rPr lang="ja-JP" altLang="en-US" sz="1200"/>
                        <a:t>観光庁</a:t>
                      </a:r>
                      <a:endParaRPr lang="ja-JP" altLang="en-US" sz="1200" b="1" dirty="0"/>
                    </a:p>
                  </a:txBody>
                  <a:tcPr anchor="ctr"/>
                </a:tc>
                <a:extLst>
                  <a:ext uri="{0D108BD9-81ED-4DB2-BD59-A6C34878D82A}">
                    <a16:rowId xmlns:a16="http://schemas.microsoft.com/office/drawing/2014/main" val="612316312"/>
                  </a:ext>
                </a:extLst>
              </a:tr>
              <a:tr h="368840">
                <a:tc rowSpan="2">
                  <a:txBody>
                    <a:bodyPr/>
                    <a:lstStyle/>
                    <a:p>
                      <a:pPr algn="ctr"/>
                      <a:r>
                        <a:rPr lang="ja-JP" altLang="en-US" sz="1400" b="1" dirty="0"/>
                        <a:t>説明変数</a:t>
                      </a:r>
                      <a:endParaRPr kumimoji="1" lang="ja-JP" altLang="en-US" sz="1400" b="1" dirty="0"/>
                    </a:p>
                  </a:txBody>
                  <a:tcPr anchor="ctr"/>
                </a:tc>
                <a:tc>
                  <a:txBody>
                    <a:bodyPr/>
                    <a:lstStyle/>
                    <a:p>
                      <a:pPr algn="ctr"/>
                      <a:r>
                        <a:rPr lang="ja-JP" altLang="en-US" sz="1200"/>
                        <a:t>プロジェクト開始後に</a:t>
                      </a:r>
                      <a:r>
                        <a:rPr lang="en-US" altLang="ja-JP" sz="1200" dirty="0"/>
                        <a:t>1</a:t>
                      </a:r>
                      <a:r>
                        <a:rPr lang="ja-JP" altLang="en-US" sz="1200"/>
                        <a:t>をとるダミー</a:t>
                      </a:r>
                      <a:r>
                        <a:rPr lang="ja-JP" altLang="en-US" sz="1200" dirty="0"/>
                        <a:t>変数</a:t>
                      </a:r>
                      <a:endParaRPr kumimoji="1" lang="ja-JP" altLang="en-US" dirty="0"/>
                    </a:p>
                  </a:txBody>
                  <a:tcPr anchor="ctr"/>
                </a:tc>
                <a:tc>
                  <a:txBody>
                    <a:bodyPr/>
                    <a:lstStyle/>
                    <a:p>
                      <a:pPr algn="ctr"/>
                      <a:r>
                        <a:rPr kumimoji="1" lang="en-US" altLang="ja-JP" dirty="0"/>
                        <a:t>project</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28665478"/>
                  </a:ext>
                </a:extLst>
              </a:tr>
              <a:tr h="368840">
                <a:tc vMerge="1">
                  <a:txBody>
                    <a:bodyPr/>
                    <a:lstStyle/>
                    <a:p>
                      <a:endParaRPr lang="en-US"/>
                    </a:p>
                  </a:txBody>
                  <a:tcPr/>
                </a:tc>
                <a:tc>
                  <a:txBody>
                    <a:bodyPr/>
                    <a:lstStyle/>
                    <a:p>
                      <a:pPr algn="ctr"/>
                      <a:r>
                        <a:rPr kumimoji="1" lang="ja-JP" altLang="en-US" sz="1200"/>
                        <a:t>プロジェクト開始ダミーと外国人ダミーの交差項</a:t>
                      </a:r>
                      <a:endParaRPr kumimoji="1" lang="ja-JP" altLang="en-US" sz="1200" dirty="0"/>
                    </a:p>
                  </a:txBody>
                  <a:tcPr anchor="ctr"/>
                </a:tc>
                <a:tc>
                  <a:txBody>
                    <a:bodyPr/>
                    <a:lstStyle/>
                    <a:p>
                      <a:pPr algn="ctr"/>
                      <a:r>
                        <a:rPr kumimoji="1" lang="en-US" altLang="ja-JP" dirty="0" err="1"/>
                        <a:t>project×foreign</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33128583"/>
                  </a:ext>
                </a:extLst>
              </a:tr>
              <a:tr h="460262">
                <a:tc>
                  <a:txBody>
                    <a:bodyPr/>
                    <a:lstStyle/>
                    <a:p>
                      <a:pPr algn="ctr"/>
                      <a:r>
                        <a:rPr lang="ja-JP" altLang="en-US" sz="1400" b="1" dirty="0"/>
                        <a:t>コントロール変数</a:t>
                      </a:r>
                      <a:endParaRPr kumimoji="1" lang="ja-JP" altLang="en-US" sz="14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四半期ダミー</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都道府県の固定効果</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女性率</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平均宿泊数</a:t>
                      </a:r>
                      <a:r>
                        <a:rPr lang="en-US" altLang="ja-JP" sz="12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1" dirty="0"/>
                        <a:t>C</a:t>
                      </a:r>
                      <a:endParaRPr lang="ja-JP" altLang="en-US" sz="12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観光庁</a:t>
                      </a:r>
                      <a:endParaRPr lang="ja-JP" altLang="en-US" sz="1200" dirty="0"/>
                    </a:p>
                  </a:txBody>
                  <a:tcPr anchor="ctr"/>
                </a:tc>
                <a:extLst>
                  <a:ext uri="{0D108BD9-81ED-4DB2-BD59-A6C34878D82A}">
                    <a16:rowId xmlns:a16="http://schemas.microsoft.com/office/drawing/2014/main" val="1520299493"/>
                  </a:ext>
                </a:extLst>
              </a:tr>
            </a:tbl>
          </a:graphicData>
        </a:graphic>
      </p:graphicFrame>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pic>
        <p:nvPicPr>
          <p:cNvPr id="3" name="Picture 2">
            <a:extLst>
              <a:ext uri="{FF2B5EF4-FFF2-40B4-BE49-F238E27FC236}">
                <a16:creationId xmlns:a16="http://schemas.microsoft.com/office/drawing/2014/main" id="{58FCB22C-B0D5-8645-BD7B-4CF801B8E4D0}"/>
              </a:ext>
            </a:extLst>
          </p:cNvPr>
          <p:cNvPicPr>
            <a:picLocks noChangeAspect="1"/>
          </p:cNvPicPr>
          <p:nvPr/>
        </p:nvPicPr>
        <p:blipFill>
          <a:blip r:embed="rId3"/>
          <a:stretch>
            <a:fillRect/>
          </a:stretch>
        </p:blipFill>
        <p:spPr>
          <a:xfrm>
            <a:off x="311700" y="1432103"/>
            <a:ext cx="8598421" cy="224865"/>
          </a:xfrm>
          <a:prstGeom prst="rect">
            <a:avLst/>
          </a:prstGeom>
        </p:spPr>
      </p:pic>
    </p:spTree>
    <p:extLst>
      <p:ext uri="{BB962C8B-B14F-4D97-AF65-F5344CB8AC3E}">
        <p14:creationId xmlns:p14="http://schemas.microsoft.com/office/powerpoint/2010/main" val="184606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a:t>
            </a:r>
            <a:r>
              <a:rPr lang="ja" altLang="en-US" sz="1900" dirty="0">
                <a:solidFill>
                  <a:schemeClr val="dk2"/>
                </a:solidFill>
              </a:rPr>
              <a:t>：基本統計量</a:t>
            </a:r>
            <a:r>
              <a:rPr lang="ja" sz="1900" dirty="0">
                <a:solidFill>
                  <a:schemeClr val="dk2"/>
                </a:solidFill>
              </a:rPr>
              <a:t>〜</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1670047" y="1458202"/>
            <a:ext cx="1424335" cy="4000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外国人観光客</a:t>
            </a:r>
            <a:endParaRPr dirty="0"/>
          </a:p>
        </p:txBody>
      </p:sp>
      <p:sp>
        <p:nvSpPr>
          <p:cNvPr id="9" name="Google Shape;145;p26">
            <a:extLst>
              <a:ext uri="{FF2B5EF4-FFF2-40B4-BE49-F238E27FC236}">
                <a16:creationId xmlns:a16="http://schemas.microsoft.com/office/drawing/2014/main" id="{D0770684-D6BD-0B49-B73F-A64F644A3C97}"/>
              </a:ext>
            </a:extLst>
          </p:cNvPr>
          <p:cNvSpPr txBox="1">
            <a:spLocks/>
          </p:cNvSpPr>
          <p:nvPr/>
        </p:nvSpPr>
        <p:spPr>
          <a:xfrm>
            <a:off x="6023113" y="1411819"/>
            <a:ext cx="1424335" cy="40004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kumimoji="1"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9pPr>
          </a:lstStyle>
          <a:p>
            <a:pPr marL="0" indent="0">
              <a:buClr>
                <a:schemeClr val="dk1"/>
              </a:buClr>
              <a:buSzPts val="1100"/>
              <a:buFont typeface="Arial"/>
              <a:buNone/>
            </a:pPr>
            <a:r>
              <a:rPr lang="ja-JP" altLang="en-US"/>
              <a:t>日本人観光客</a:t>
            </a:r>
            <a:endParaRPr lang="ja-JP" altLang="en-US" dirty="0"/>
          </a:p>
        </p:txBody>
      </p:sp>
    </p:spTree>
    <p:extLst>
      <p:ext uri="{BB962C8B-B14F-4D97-AF65-F5344CB8AC3E}">
        <p14:creationId xmlns:p14="http://schemas.microsoft.com/office/powerpoint/2010/main" val="327336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分析結果　</a:t>
            </a:r>
            <a:endParaRPr sz="4400" dirty="0">
              <a:solidFill>
                <a:schemeClr val="bg1">
                  <a:lumMod val="50000"/>
                </a:schemeClr>
              </a:solidFill>
            </a:endParaRPr>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a:t>
            </a:r>
            <a:r>
              <a:rPr lang="en-US" altLang="ja" sz="1900" dirty="0">
                <a:solidFill>
                  <a:schemeClr val="dk2"/>
                </a:solidFill>
              </a:rPr>
              <a:t>2</a:t>
            </a:r>
            <a:r>
              <a:rPr lang="ja" sz="1900" dirty="0">
                <a:solidFill>
                  <a:schemeClr val="dk2"/>
                </a:solidFill>
              </a:rPr>
              <a:t>〜</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graphicFrame>
        <p:nvGraphicFramePr>
          <p:cNvPr id="7" name="表 2">
            <a:extLst>
              <a:ext uri="{FF2B5EF4-FFF2-40B4-BE49-F238E27FC236}">
                <a16:creationId xmlns:a16="http://schemas.microsoft.com/office/drawing/2014/main" id="{FD393DDE-2D15-0A43-BD4B-153AA725B305}"/>
              </a:ext>
            </a:extLst>
          </p:cNvPr>
          <p:cNvGraphicFramePr>
            <a:graphicFrameLocks noGrp="1"/>
          </p:cNvGraphicFramePr>
          <p:nvPr>
            <p:extLst>
              <p:ext uri="{D42A27DB-BD31-4B8C-83A1-F6EECF244321}">
                <p14:modId xmlns:p14="http://schemas.microsoft.com/office/powerpoint/2010/main" val="2508546097"/>
              </p:ext>
            </p:extLst>
          </p:nvPr>
        </p:nvGraphicFramePr>
        <p:xfrm>
          <a:off x="59635" y="1787258"/>
          <a:ext cx="9004853" cy="2588348"/>
        </p:xfrm>
        <a:graphic>
          <a:graphicData uri="http://schemas.openxmlformats.org/drawingml/2006/table">
            <a:tbl>
              <a:tblPr firstRow="1" bandRow="1">
                <a:tableStyleId>{5C22544A-7EE6-4342-B048-85BDC9FD1C3A}</a:tableStyleId>
              </a:tblPr>
              <a:tblGrid>
                <a:gridCol w="1577008">
                  <a:extLst>
                    <a:ext uri="{9D8B030D-6E8A-4147-A177-3AD203B41FA5}">
                      <a16:colId xmlns:a16="http://schemas.microsoft.com/office/drawing/2014/main" val="3271840721"/>
                    </a:ext>
                  </a:extLst>
                </a:gridCol>
                <a:gridCol w="3544957">
                  <a:extLst>
                    <a:ext uri="{9D8B030D-6E8A-4147-A177-3AD203B41FA5}">
                      <a16:colId xmlns:a16="http://schemas.microsoft.com/office/drawing/2014/main" val="3724706623"/>
                    </a:ext>
                  </a:extLst>
                </a:gridCol>
                <a:gridCol w="2816087">
                  <a:extLst>
                    <a:ext uri="{9D8B030D-6E8A-4147-A177-3AD203B41FA5}">
                      <a16:colId xmlns:a16="http://schemas.microsoft.com/office/drawing/2014/main" val="767084295"/>
                    </a:ext>
                  </a:extLst>
                </a:gridCol>
                <a:gridCol w="1066801">
                  <a:extLst>
                    <a:ext uri="{9D8B030D-6E8A-4147-A177-3AD203B41FA5}">
                      <a16:colId xmlns:a16="http://schemas.microsoft.com/office/drawing/2014/main" val="2263647516"/>
                    </a:ext>
                  </a:extLst>
                </a:gridCol>
              </a:tblGrid>
              <a:tr h="460262">
                <a:tc>
                  <a:txBody>
                    <a:bodyPr/>
                    <a:lstStyle/>
                    <a:p>
                      <a:pPr algn="ctr"/>
                      <a:endParaRPr kumimoji="1" lang="ja-JP" altLang="en-US" sz="1800" b="1" dirty="0"/>
                    </a:p>
                  </a:txBody>
                  <a:tcPr anchor="ctr"/>
                </a:tc>
                <a:tc>
                  <a:txBody>
                    <a:bodyPr/>
                    <a:lstStyle/>
                    <a:p>
                      <a:pPr algn="ctr"/>
                      <a:r>
                        <a:rPr kumimoji="1" lang="ja-JP" altLang="en-US"/>
                        <a:t>説明</a:t>
                      </a:r>
                    </a:p>
                  </a:txBody>
                  <a:tcPr anchor="ctr"/>
                </a:tc>
                <a:tc>
                  <a:txBody>
                    <a:bodyPr/>
                    <a:lstStyle/>
                    <a:p>
                      <a:pPr algn="ctr"/>
                      <a:r>
                        <a:rPr kumimoji="1" lang="ja-JP" altLang="en-US"/>
                        <a:t>変数名</a:t>
                      </a:r>
                    </a:p>
                  </a:txBody>
                  <a:tcPr anchor="ctr"/>
                </a:tc>
                <a:tc>
                  <a:txBody>
                    <a:bodyPr/>
                    <a:lstStyle/>
                    <a:p>
                      <a:pPr algn="ctr"/>
                      <a:r>
                        <a:rPr kumimoji="1" lang="ja-JP" altLang="en-US"/>
                        <a:t>出典</a:t>
                      </a:r>
                    </a:p>
                  </a:txBody>
                  <a:tcPr anchor="ctr"/>
                </a:tc>
                <a:extLst>
                  <a:ext uri="{0D108BD9-81ED-4DB2-BD59-A6C34878D82A}">
                    <a16:rowId xmlns:a16="http://schemas.microsoft.com/office/drawing/2014/main" val="3249754643"/>
                  </a:ext>
                </a:extLst>
              </a:tr>
              <a:tr h="567446">
                <a:tc>
                  <a:txBody>
                    <a:bodyPr/>
                    <a:lstStyle/>
                    <a:p>
                      <a:pPr marL="285750" indent="-285750" algn="ctr"/>
                      <a:r>
                        <a:rPr lang="ja-JP" altLang="en-US" sz="1400" b="1" dirty="0"/>
                        <a:t>被説明変数</a:t>
                      </a:r>
                      <a:endParaRPr kumimoji="1" lang="ja-JP" altLang="en-US" sz="1400" b="1" dirty="0"/>
                    </a:p>
                  </a:txBody>
                  <a:tcPr anchor="ctr"/>
                </a:tc>
                <a:tc>
                  <a:txBody>
                    <a:bodyPr/>
                    <a:lstStyle/>
                    <a:p>
                      <a:pPr marL="285750" indent="-285750" algn="ctr"/>
                      <a:r>
                        <a:rPr lang="ja-JP" altLang="en-US" sz="1200"/>
                        <a:t>観光客</a:t>
                      </a:r>
                      <a:r>
                        <a:rPr lang="ja-JP" altLang="en-US" sz="1200" dirty="0"/>
                        <a:t>の観光中</a:t>
                      </a:r>
                      <a:r>
                        <a:rPr lang="ja-JP" altLang="en-US" sz="1200"/>
                        <a:t>の</a:t>
                      </a:r>
                      <a:r>
                        <a:rPr lang="en-US" altLang="ja-JP" sz="1200" dirty="0"/>
                        <a:t>1</a:t>
                      </a:r>
                      <a:r>
                        <a:rPr lang="ja-JP" altLang="en-US" sz="1200"/>
                        <a:t>人あたり消費額の前期比</a:t>
                      </a:r>
                      <a:r>
                        <a:rPr lang="en-US" altLang="ja-JP" sz="1200" dirty="0"/>
                        <a:t>*</a:t>
                      </a:r>
                      <a:endParaRPr lang="ja-JP" altLang="en-US" sz="1200" dirty="0"/>
                    </a:p>
                  </a:txBody>
                  <a:tcPr anchor="ctr"/>
                </a:tc>
                <a:tc>
                  <a:txBody>
                    <a:bodyPr/>
                    <a:lstStyle/>
                    <a:p>
                      <a:pPr marL="285750" indent="-285750" algn="ctr"/>
                      <a:r>
                        <a:rPr lang="en-US" altLang="ja-JP" sz="1400" dirty="0" err="1"/>
                        <a:t>rate_consumption_stay_tourism</a:t>
                      </a:r>
                      <a:endParaRPr lang="ja-JP" altLang="en-US" sz="1400" dirty="0"/>
                    </a:p>
                  </a:txBody>
                  <a:tcPr anchor="ctr"/>
                </a:tc>
                <a:tc>
                  <a:txBody>
                    <a:bodyPr/>
                    <a:lstStyle/>
                    <a:p>
                      <a:pPr marL="285750" indent="-285750" algn="ctr"/>
                      <a:r>
                        <a:rPr lang="ja-JP" altLang="en-US" sz="1200"/>
                        <a:t>観光庁</a:t>
                      </a:r>
                      <a:endParaRPr lang="ja-JP" altLang="en-US" sz="1200" b="1" dirty="0"/>
                    </a:p>
                  </a:txBody>
                  <a:tcPr anchor="ctr"/>
                </a:tc>
                <a:extLst>
                  <a:ext uri="{0D108BD9-81ED-4DB2-BD59-A6C34878D82A}">
                    <a16:rowId xmlns:a16="http://schemas.microsoft.com/office/drawing/2014/main" val="612316312"/>
                  </a:ext>
                </a:extLst>
              </a:tr>
              <a:tr h="368840">
                <a:tc rowSpan="2">
                  <a:txBody>
                    <a:bodyPr/>
                    <a:lstStyle/>
                    <a:p>
                      <a:pPr algn="ctr"/>
                      <a:r>
                        <a:rPr lang="ja-JP" altLang="en-US" sz="1400" b="1" dirty="0"/>
                        <a:t>説明変数</a:t>
                      </a:r>
                      <a:endParaRPr kumimoji="1" lang="ja-JP" altLang="en-US" sz="1400" b="1" dirty="0"/>
                    </a:p>
                  </a:txBody>
                  <a:tcPr anchor="ctr"/>
                </a:tc>
                <a:tc>
                  <a:txBody>
                    <a:bodyPr/>
                    <a:lstStyle/>
                    <a:p>
                      <a:pPr algn="ctr"/>
                      <a:r>
                        <a:rPr lang="ja-JP" altLang="en-US" sz="1200"/>
                        <a:t>プロジェクト開始後に</a:t>
                      </a:r>
                      <a:r>
                        <a:rPr lang="en-US" altLang="ja-JP" sz="1200" dirty="0"/>
                        <a:t>1</a:t>
                      </a:r>
                      <a:r>
                        <a:rPr lang="ja-JP" altLang="en-US" sz="1200"/>
                        <a:t>をとるダミー</a:t>
                      </a:r>
                      <a:r>
                        <a:rPr lang="ja-JP" altLang="en-US" sz="1200" dirty="0"/>
                        <a:t>変数</a:t>
                      </a:r>
                      <a:endParaRPr kumimoji="1" lang="ja-JP" altLang="en-US" dirty="0"/>
                    </a:p>
                  </a:txBody>
                  <a:tcPr anchor="ctr"/>
                </a:tc>
                <a:tc>
                  <a:txBody>
                    <a:bodyPr/>
                    <a:lstStyle/>
                    <a:p>
                      <a:pPr algn="ctr"/>
                      <a:r>
                        <a:rPr kumimoji="1" lang="en-US" altLang="ja-JP" dirty="0"/>
                        <a:t>project</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28665478"/>
                  </a:ext>
                </a:extLst>
              </a:tr>
              <a:tr h="368840">
                <a:tc vMerge="1">
                  <a:txBody>
                    <a:bodyPr/>
                    <a:lstStyle/>
                    <a:p>
                      <a:endParaRPr lang="en-US"/>
                    </a:p>
                  </a:txBody>
                  <a:tcPr/>
                </a:tc>
                <a:tc>
                  <a:txBody>
                    <a:bodyPr/>
                    <a:lstStyle/>
                    <a:p>
                      <a:pPr algn="ctr"/>
                      <a:r>
                        <a:rPr kumimoji="1" lang="ja-JP" altLang="en-US" sz="1200"/>
                        <a:t>プロジェクト開始ダミーと外国人ダミーの交差項</a:t>
                      </a:r>
                      <a:endParaRPr kumimoji="1" lang="ja-JP" altLang="en-US" sz="1200" dirty="0"/>
                    </a:p>
                  </a:txBody>
                  <a:tcPr anchor="ctr"/>
                </a:tc>
                <a:tc>
                  <a:txBody>
                    <a:bodyPr/>
                    <a:lstStyle/>
                    <a:p>
                      <a:pPr algn="ctr"/>
                      <a:r>
                        <a:rPr kumimoji="1" lang="en-US" altLang="ja-JP" dirty="0" err="1"/>
                        <a:t>project×foreign</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33128583"/>
                  </a:ext>
                </a:extLst>
              </a:tr>
              <a:tr h="460262">
                <a:tc>
                  <a:txBody>
                    <a:bodyPr/>
                    <a:lstStyle/>
                    <a:p>
                      <a:pPr algn="ctr"/>
                      <a:r>
                        <a:rPr lang="ja-JP" altLang="en-US" sz="1400" b="1" dirty="0"/>
                        <a:t>コントロール変数</a:t>
                      </a:r>
                      <a:endParaRPr kumimoji="1" lang="ja-JP" altLang="en-US" sz="14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四半期ダミー</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都道府県の固定効果</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女性率</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平均宿泊数</a:t>
                      </a:r>
                      <a:r>
                        <a:rPr lang="en-US" altLang="ja-JP" sz="12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1" dirty="0"/>
                        <a:t>C</a:t>
                      </a:r>
                      <a:endParaRPr lang="ja-JP" altLang="en-US" sz="12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観光庁</a:t>
                      </a:r>
                      <a:endParaRPr lang="ja-JP" altLang="en-US" sz="1200" dirty="0"/>
                    </a:p>
                  </a:txBody>
                  <a:tcPr anchor="ctr"/>
                </a:tc>
                <a:extLst>
                  <a:ext uri="{0D108BD9-81ED-4DB2-BD59-A6C34878D82A}">
                    <a16:rowId xmlns:a16="http://schemas.microsoft.com/office/drawing/2014/main" val="1520299493"/>
                  </a:ext>
                </a:extLst>
              </a:tr>
            </a:tbl>
          </a:graphicData>
        </a:graphic>
      </p:graphicFrame>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pic>
        <p:nvPicPr>
          <p:cNvPr id="3" name="Picture 2">
            <a:extLst>
              <a:ext uri="{FF2B5EF4-FFF2-40B4-BE49-F238E27FC236}">
                <a16:creationId xmlns:a16="http://schemas.microsoft.com/office/drawing/2014/main" id="{6721BEB9-4692-EB4B-8435-83DFD1B25020}"/>
              </a:ext>
            </a:extLst>
          </p:cNvPr>
          <p:cNvPicPr>
            <a:picLocks noChangeAspect="1"/>
          </p:cNvPicPr>
          <p:nvPr/>
        </p:nvPicPr>
        <p:blipFill>
          <a:blip r:embed="rId3"/>
          <a:stretch>
            <a:fillRect/>
          </a:stretch>
        </p:blipFill>
        <p:spPr>
          <a:xfrm>
            <a:off x="519694" y="1450038"/>
            <a:ext cx="7874365" cy="196625"/>
          </a:xfrm>
          <a:prstGeom prst="rect">
            <a:avLst/>
          </a:prstGeom>
        </p:spPr>
      </p:pic>
    </p:spTree>
    <p:extLst>
      <p:ext uri="{BB962C8B-B14F-4D97-AF65-F5344CB8AC3E}">
        <p14:creationId xmlns:p14="http://schemas.microsoft.com/office/powerpoint/2010/main" val="18839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24525" y="416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目次</a:t>
            </a:r>
            <a:endParaRPr sz="4400" dirty="0">
              <a:solidFill>
                <a:schemeClr val="bg1">
                  <a:lumMod val="50000"/>
                </a:schemeClr>
              </a:solidFill>
            </a:endParaRPr>
          </a:p>
        </p:txBody>
      </p:sp>
      <p:sp>
        <p:nvSpPr>
          <p:cNvPr id="61" name="Google Shape;61;p14"/>
          <p:cNvSpPr txBox="1">
            <a:spLocks noGrp="1"/>
          </p:cNvSpPr>
          <p:nvPr>
            <p:ph type="body" idx="1"/>
          </p:nvPr>
        </p:nvSpPr>
        <p:spPr>
          <a:xfrm>
            <a:off x="766154" y="1453450"/>
            <a:ext cx="3628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500" dirty="0"/>
              <a:t>１　研究テーマ</a:t>
            </a:r>
          </a:p>
          <a:p>
            <a:pPr marL="0" lvl="0" indent="0" algn="l" rtl="0">
              <a:spcBef>
                <a:spcPts val="1600"/>
              </a:spcBef>
              <a:spcAft>
                <a:spcPts val="0"/>
              </a:spcAft>
              <a:buNone/>
            </a:pPr>
            <a:r>
              <a:rPr lang="ja-JP" altLang="en-US" sz="2500" dirty="0"/>
              <a:t>２　研究背景</a:t>
            </a:r>
          </a:p>
          <a:p>
            <a:pPr marL="0" lvl="0" indent="0" algn="l" rtl="0">
              <a:spcBef>
                <a:spcPts val="1600"/>
              </a:spcBef>
              <a:spcAft>
                <a:spcPts val="0"/>
              </a:spcAft>
              <a:buNone/>
            </a:pPr>
            <a:r>
              <a:rPr lang="ja-JP" altLang="en-US" sz="2500" dirty="0"/>
              <a:t>３　先行研究</a:t>
            </a:r>
          </a:p>
          <a:p>
            <a:pPr marL="0" lvl="0" indent="0" algn="l" rtl="0">
              <a:spcBef>
                <a:spcPts val="1600"/>
              </a:spcBef>
              <a:spcAft>
                <a:spcPts val="0"/>
              </a:spcAft>
              <a:buNone/>
            </a:pPr>
            <a:r>
              <a:rPr lang="ja-JP" altLang="en-US" sz="2500" dirty="0"/>
              <a:t>４　研究概要</a:t>
            </a:r>
          </a:p>
          <a:p>
            <a:pPr marL="0" lvl="0" indent="0" algn="l" rtl="0">
              <a:spcBef>
                <a:spcPts val="1600"/>
              </a:spcBef>
              <a:spcAft>
                <a:spcPts val="0"/>
              </a:spcAft>
              <a:buNone/>
            </a:pPr>
            <a:r>
              <a:rPr lang="ja-JP" altLang="en-US" sz="2500" dirty="0"/>
              <a:t>５　分析結果</a:t>
            </a:r>
          </a:p>
          <a:p>
            <a:pPr marL="0" lvl="0" indent="0" algn="l" rtl="0">
              <a:spcBef>
                <a:spcPts val="1600"/>
              </a:spcBef>
              <a:spcAft>
                <a:spcPts val="1600"/>
              </a:spcAft>
              <a:buNone/>
            </a:pPr>
            <a:endParaRPr lang="ja-JP" altLang="en-US" dirty="0"/>
          </a:p>
        </p:txBody>
      </p:sp>
      <p:sp>
        <p:nvSpPr>
          <p:cNvPr id="62" name="Google Shape;62;p14"/>
          <p:cNvSpPr txBox="1"/>
          <p:nvPr/>
        </p:nvSpPr>
        <p:spPr>
          <a:xfrm>
            <a:off x="4268402" y="1379426"/>
            <a:ext cx="4414200" cy="355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2500" dirty="0"/>
              <a:t>６　結論</a:t>
            </a:r>
            <a:endParaRPr sz="2500" dirty="0"/>
          </a:p>
          <a:p>
            <a:pPr marL="0" lvl="0" indent="0" algn="l" rtl="0">
              <a:lnSpc>
                <a:spcPct val="115000"/>
              </a:lnSpc>
              <a:spcBef>
                <a:spcPts val="1600"/>
              </a:spcBef>
              <a:spcAft>
                <a:spcPts val="0"/>
              </a:spcAft>
              <a:buNone/>
            </a:pPr>
            <a:r>
              <a:rPr lang="ja" sz="2500" dirty="0"/>
              <a:t>７　考察</a:t>
            </a:r>
            <a:endParaRPr sz="2500" dirty="0"/>
          </a:p>
          <a:p>
            <a:pPr marL="0" lvl="0" indent="0" algn="l" rtl="0">
              <a:lnSpc>
                <a:spcPct val="115000"/>
              </a:lnSpc>
              <a:spcBef>
                <a:spcPts val="1600"/>
              </a:spcBef>
              <a:spcAft>
                <a:spcPts val="0"/>
              </a:spcAft>
              <a:buNone/>
            </a:pPr>
            <a:r>
              <a:rPr lang="ja" sz="2500" dirty="0"/>
              <a:t>８　課題</a:t>
            </a:r>
            <a:endParaRPr sz="2500" dirty="0"/>
          </a:p>
          <a:p>
            <a:pPr marL="0" lvl="0" indent="0" algn="l" rtl="0">
              <a:lnSpc>
                <a:spcPct val="115000"/>
              </a:lnSpc>
              <a:spcBef>
                <a:spcPts val="1600"/>
              </a:spcBef>
              <a:spcAft>
                <a:spcPts val="1600"/>
              </a:spcAft>
              <a:buClr>
                <a:schemeClr val="dk1"/>
              </a:buClr>
              <a:buSzPts val="1100"/>
              <a:buFont typeface="Arial"/>
              <a:buNone/>
            </a:pPr>
            <a:r>
              <a:rPr lang="ja" sz="2500" dirty="0"/>
              <a:t>９　参考文献</a:t>
            </a:r>
            <a:endParaRPr sz="2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a:t>
            </a:r>
            <a:r>
              <a:rPr lang="ja" altLang="en-US" sz="1900" dirty="0">
                <a:solidFill>
                  <a:schemeClr val="dk2"/>
                </a:solidFill>
              </a:rPr>
              <a:t>：基本統計量</a:t>
            </a:r>
            <a:r>
              <a:rPr lang="ja" sz="1900" dirty="0">
                <a:solidFill>
                  <a:schemeClr val="dk2"/>
                </a:solidFill>
              </a:rPr>
              <a:t>〜</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1670047" y="1458202"/>
            <a:ext cx="1424335" cy="4000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外国人観光客</a:t>
            </a:r>
            <a:endParaRPr dirty="0"/>
          </a:p>
        </p:txBody>
      </p:sp>
      <p:sp>
        <p:nvSpPr>
          <p:cNvPr id="9" name="Google Shape;145;p26">
            <a:extLst>
              <a:ext uri="{FF2B5EF4-FFF2-40B4-BE49-F238E27FC236}">
                <a16:creationId xmlns:a16="http://schemas.microsoft.com/office/drawing/2014/main" id="{D0770684-D6BD-0B49-B73F-A64F644A3C97}"/>
              </a:ext>
            </a:extLst>
          </p:cNvPr>
          <p:cNvSpPr txBox="1">
            <a:spLocks/>
          </p:cNvSpPr>
          <p:nvPr/>
        </p:nvSpPr>
        <p:spPr>
          <a:xfrm>
            <a:off x="6023113" y="1411819"/>
            <a:ext cx="1424335" cy="40004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kumimoji="1"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9pPr>
          </a:lstStyle>
          <a:p>
            <a:pPr marL="0" indent="0">
              <a:buClr>
                <a:schemeClr val="dk1"/>
              </a:buClr>
              <a:buSzPts val="1100"/>
              <a:buFont typeface="Arial"/>
              <a:buNone/>
            </a:pPr>
            <a:r>
              <a:rPr lang="ja-JP" altLang="en-US"/>
              <a:t>日本人観光客</a:t>
            </a:r>
            <a:endParaRPr lang="ja-JP" altLang="en-US" dirty="0"/>
          </a:p>
        </p:txBody>
      </p:sp>
    </p:spTree>
    <p:extLst>
      <p:ext uri="{BB962C8B-B14F-4D97-AF65-F5344CB8AC3E}">
        <p14:creationId xmlns:p14="http://schemas.microsoft.com/office/powerpoint/2010/main" val="294678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分析結果　</a:t>
            </a:r>
            <a:endParaRPr sz="4400" dirty="0">
              <a:solidFill>
                <a:schemeClr val="bg1">
                  <a:lumMod val="50000"/>
                </a:schemeClr>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6593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a:t>
            </a:r>
            <a:r>
              <a:rPr lang="en-US" altLang="ja" sz="1900" dirty="0">
                <a:solidFill>
                  <a:schemeClr val="dk2"/>
                </a:solidFill>
              </a:rPr>
              <a:t>2</a:t>
            </a:r>
            <a:r>
              <a:rPr lang="ja" sz="1900" dirty="0">
                <a:solidFill>
                  <a:schemeClr val="dk2"/>
                </a:solidFill>
              </a:rPr>
              <a:t>〜</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311700" y="1349239"/>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p:txBody>
      </p:sp>
      <p:graphicFrame>
        <p:nvGraphicFramePr>
          <p:cNvPr id="7" name="表 2">
            <a:extLst>
              <a:ext uri="{FF2B5EF4-FFF2-40B4-BE49-F238E27FC236}">
                <a16:creationId xmlns:a16="http://schemas.microsoft.com/office/drawing/2014/main" id="{FD393DDE-2D15-0A43-BD4B-153AA725B305}"/>
              </a:ext>
            </a:extLst>
          </p:cNvPr>
          <p:cNvGraphicFramePr>
            <a:graphicFrameLocks noGrp="1"/>
          </p:cNvGraphicFramePr>
          <p:nvPr/>
        </p:nvGraphicFramePr>
        <p:xfrm>
          <a:off x="59635" y="1787258"/>
          <a:ext cx="9004853" cy="2588348"/>
        </p:xfrm>
        <a:graphic>
          <a:graphicData uri="http://schemas.openxmlformats.org/drawingml/2006/table">
            <a:tbl>
              <a:tblPr firstRow="1" bandRow="1">
                <a:tableStyleId>{5C22544A-7EE6-4342-B048-85BDC9FD1C3A}</a:tableStyleId>
              </a:tblPr>
              <a:tblGrid>
                <a:gridCol w="1577008">
                  <a:extLst>
                    <a:ext uri="{9D8B030D-6E8A-4147-A177-3AD203B41FA5}">
                      <a16:colId xmlns:a16="http://schemas.microsoft.com/office/drawing/2014/main" val="3271840721"/>
                    </a:ext>
                  </a:extLst>
                </a:gridCol>
                <a:gridCol w="3544957">
                  <a:extLst>
                    <a:ext uri="{9D8B030D-6E8A-4147-A177-3AD203B41FA5}">
                      <a16:colId xmlns:a16="http://schemas.microsoft.com/office/drawing/2014/main" val="3724706623"/>
                    </a:ext>
                  </a:extLst>
                </a:gridCol>
                <a:gridCol w="2816087">
                  <a:extLst>
                    <a:ext uri="{9D8B030D-6E8A-4147-A177-3AD203B41FA5}">
                      <a16:colId xmlns:a16="http://schemas.microsoft.com/office/drawing/2014/main" val="767084295"/>
                    </a:ext>
                  </a:extLst>
                </a:gridCol>
                <a:gridCol w="1066801">
                  <a:extLst>
                    <a:ext uri="{9D8B030D-6E8A-4147-A177-3AD203B41FA5}">
                      <a16:colId xmlns:a16="http://schemas.microsoft.com/office/drawing/2014/main" val="2263647516"/>
                    </a:ext>
                  </a:extLst>
                </a:gridCol>
              </a:tblGrid>
              <a:tr h="460262">
                <a:tc>
                  <a:txBody>
                    <a:bodyPr/>
                    <a:lstStyle/>
                    <a:p>
                      <a:pPr algn="ctr"/>
                      <a:endParaRPr kumimoji="1" lang="ja-JP" altLang="en-US" sz="1800" b="1" dirty="0"/>
                    </a:p>
                  </a:txBody>
                  <a:tcPr anchor="ctr"/>
                </a:tc>
                <a:tc>
                  <a:txBody>
                    <a:bodyPr/>
                    <a:lstStyle/>
                    <a:p>
                      <a:pPr algn="ctr"/>
                      <a:r>
                        <a:rPr kumimoji="1" lang="ja-JP" altLang="en-US"/>
                        <a:t>説明</a:t>
                      </a:r>
                    </a:p>
                  </a:txBody>
                  <a:tcPr anchor="ctr"/>
                </a:tc>
                <a:tc>
                  <a:txBody>
                    <a:bodyPr/>
                    <a:lstStyle/>
                    <a:p>
                      <a:pPr algn="ctr"/>
                      <a:r>
                        <a:rPr kumimoji="1" lang="ja-JP" altLang="en-US"/>
                        <a:t>変数名</a:t>
                      </a:r>
                    </a:p>
                  </a:txBody>
                  <a:tcPr anchor="ctr"/>
                </a:tc>
                <a:tc>
                  <a:txBody>
                    <a:bodyPr/>
                    <a:lstStyle/>
                    <a:p>
                      <a:pPr algn="ctr"/>
                      <a:r>
                        <a:rPr kumimoji="1" lang="ja-JP" altLang="en-US"/>
                        <a:t>出典</a:t>
                      </a:r>
                    </a:p>
                  </a:txBody>
                  <a:tcPr anchor="ctr"/>
                </a:tc>
                <a:extLst>
                  <a:ext uri="{0D108BD9-81ED-4DB2-BD59-A6C34878D82A}">
                    <a16:rowId xmlns:a16="http://schemas.microsoft.com/office/drawing/2014/main" val="3249754643"/>
                  </a:ext>
                </a:extLst>
              </a:tr>
              <a:tr h="567446">
                <a:tc>
                  <a:txBody>
                    <a:bodyPr/>
                    <a:lstStyle/>
                    <a:p>
                      <a:pPr marL="285750" indent="-285750" algn="ctr"/>
                      <a:r>
                        <a:rPr lang="ja-JP" altLang="en-US" sz="1400" b="1" dirty="0"/>
                        <a:t>被説明変数</a:t>
                      </a:r>
                      <a:endParaRPr kumimoji="1" lang="ja-JP" altLang="en-US" sz="1400" b="1" dirty="0"/>
                    </a:p>
                  </a:txBody>
                  <a:tcPr anchor="ctr"/>
                </a:tc>
                <a:tc>
                  <a:txBody>
                    <a:bodyPr/>
                    <a:lstStyle/>
                    <a:p>
                      <a:pPr marL="285750" indent="-285750" algn="ctr"/>
                      <a:r>
                        <a:rPr lang="ja-JP" altLang="en-US" sz="1200"/>
                        <a:t>観光客</a:t>
                      </a:r>
                      <a:r>
                        <a:rPr lang="ja-JP" altLang="en-US" sz="1200" dirty="0"/>
                        <a:t>の観光中</a:t>
                      </a:r>
                      <a:r>
                        <a:rPr lang="ja-JP" altLang="en-US" sz="1200"/>
                        <a:t>の</a:t>
                      </a:r>
                      <a:r>
                        <a:rPr lang="en-US" altLang="ja-JP" sz="1200" dirty="0"/>
                        <a:t>1</a:t>
                      </a:r>
                      <a:r>
                        <a:rPr lang="ja-JP" altLang="en-US" sz="1200"/>
                        <a:t>人あたり消費額の前期比</a:t>
                      </a:r>
                      <a:r>
                        <a:rPr lang="en-US" altLang="ja-JP" sz="1200" dirty="0"/>
                        <a:t>*</a:t>
                      </a:r>
                      <a:endParaRPr lang="ja-JP" altLang="en-US" sz="1200" dirty="0"/>
                    </a:p>
                  </a:txBody>
                  <a:tcPr anchor="ctr"/>
                </a:tc>
                <a:tc>
                  <a:txBody>
                    <a:bodyPr/>
                    <a:lstStyle/>
                    <a:p>
                      <a:pPr marL="285750" indent="-285750" algn="ctr"/>
                      <a:r>
                        <a:rPr lang="en-US" altLang="ja-JP" sz="1400" dirty="0" err="1"/>
                        <a:t>rate_consumption_stay_tourism</a:t>
                      </a:r>
                      <a:endParaRPr lang="ja-JP" altLang="en-US" sz="1400" dirty="0"/>
                    </a:p>
                  </a:txBody>
                  <a:tcPr anchor="ctr"/>
                </a:tc>
                <a:tc>
                  <a:txBody>
                    <a:bodyPr/>
                    <a:lstStyle/>
                    <a:p>
                      <a:pPr marL="285750" indent="-285750" algn="ctr"/>
                      <a:r>
                        <a:rPr lang="ja-JP" altLang="en-US" sz="1200"/>
                        <a:t>観光庁</a:t>
                      </a:r>
                      <a:endParaRPr lang="ja-JP" altLang="en-US" sz="1200" b="1" dirty="0"/>
                    </a:p>
                  </a:txBody>
                  <a:tcPr anchor="ctr"/>
                </a:tc>
                <a:extLst>
                  <a:ext uri="{0D108BD9-81ED-4DB2-BD59-A6C34878D82A}">
                    <a16:rowId xmlns:a16="http://schemas.microsoft.com/office/drawing/2014/main" val="612316312"/>
                  </a:ext>
                </a:extLst>
              </a:tr>
              <a:tr h="368840">
                <a:tc rowSpan="2">
                  <a:txBody>
                    <a:bodyPr/>
                    <a:lstStyle/>
                    <a:p>
                      <a:pPr algn="ctr"/>
                      <a:r>
                        <a:rPr lang="ja-JP" altLang="en-US" sz="1400" b="1" dirty="0"/>
                        <a:t>説明変数</a:t>
                      </a:r>
                      <a:endParaRPr kumimoji="1" lang="ja-JP" altLang="en-US" sz="1400" b="1" dirty="0"/>
                    </a:p>
                  </a:txBody>
                  <a:tcPr anchor="ctr"/>
                </a:tc>
                <a:tc>
                  <a:txBody>
                    <a:bodyPr/>
                    <a:lstStyle/>
                    <a:p>
                      <a:pPr algn="ctr"/>
                      <a:r>
                        <a:rPr lang="ja-JP" altLang="en-US" sz="1200"/>
                        <a:t>プロジェクト開始後に</a:t>
                      </a:r>
                      <a:r>
                        <a:rPr lang="en-US" altLang="ja-JP" sz="1200" dirty="0"/>
                        <a:t>1</a:t>
                      </a:r>
                      <a:r>
                        <a:rPr lang="ja-JP" altLang="en-US" sz="1200"/>
                        <a:t>をとるダミー</a:t>
                      </a:r>
                      <a:r>
                        <a:rPr lang="ja-JP" altLang="en-US" sz="1200" dirty="0"/>
                        <a:t>変数</a:t>
                      </a:r>
                      <a:endParaRPr kumimoji="1" lang="ja-JP" altLang="en-US" dirty="0"/>
                    </a:p>
                  </a:txBody>
                  <a:tcPr anchor="ctr"/>
                </a:tc>
                <a:tc>
                  <a:txBody>
                    <a:bodyPr/>
                    <a:lstStyle/>
                    <a:p>
                      <a:pPr algn="ctr"/>
                      <a:r>
                        <a:rPr kumimoji="1" lang="en-US" altLang="ja-JP" dirty="0"/>
                        <a:t>project</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28665478"/>
                  </a:ext>
                </a:extLst>
              </a:tr>
              <a:tr h="368840">
                <a:tc vMerge="1">
                  <a:txBody>
                    <a:bodyPr/>
                    <a:lstStyle/>
                    <a:p>
                      <a:endParaRPr lang="en-US"/>
                    </a:p>
                  </a:txBody>
                  <a:tcPr/>
                </a:tc>
                <a:tc>
                  <a:txBody>
                    <a:bodyPr/>
                    <a:lstStyle/>
                    <a:p>
                      <a:pPr algn="ctr"/>
                      <a:r>
                        <a:rPr kumimoji="1" lang="ja-JP" altLang="en-US" sz="1200"/>
                        <a:t>プロジェクト開始ダミーと外国人ダミーの交差項</a:t>
                      </a:r>
                      <a:endParaRPr kumimoji="1" lang="ja-JP" altLang="en-US" sz="1200" dirty="0"/>
                    </a:p>
                  </a:txBody>
                  <a:tcPr anchor="ctr"/>
                </a:tc>
                <a:tc>
                  <a:txBody>
                    <a:bodyPr/>
                    <a:lstStyle/>
                    <a:p>
                      <a:pPr algn="ctr"/>
                      <a:r>
                        <a:rPr kumimoji="1" lang="en-US" altLang="ja-JP" dirty="0" err="1"/>
                        <a:t>project×foreign</a:t>
                      </a:r>
                      <a:endParaRPr kumimoji="1" lang="ja-JP" altLang="en-US" dirty="0"/>
                    </a:p>
                  </a:txBody>
                  <a:tcPr anchor="ctr"/>
                </a:tc>
                <a:tc>
                  <a:txBody>
                    <a:bodyPr/>
                    <a:lstStyle/>
                    <a:p>
                      <a:pPr algn="ctr"/>
                      <a:r>
                        <a:rPr kumimoji="1" lang="en-US" altLang="ja-JP" dirty="0"/>
                        <a:t>-</a:t>
                      </a:r>
                      <a:endParaRPr kumimoji="1" lang="ja-JP" altLang="en-US" dirty="0"/>
                    </a:p>
                  </a:txBody>
                  <a:tcPr anchor="ctr"/>
                </a:tc>
                <a:extLst>
                  <a:ext uri="{0D108BD9-81ED-4DB2-BD59-A6C34878D82A}">
                    <a16:rowId xmlns:a16="http://schemas.microsoft.com/office/drawing/2014/main" val="3633128583"/>
                  </a:ext>
                </a:extLst>
              </a:tr>
              <a:tr h="460262">
                <a:tc>
                  <a:txBody>
                    <a:bodyPr/>
                    <a:lstStyle/>
                    <a:p>
                      <a:pPr algn="ctr"/>
                      <a:r>
                        <a:rPr lang="ja-JP" altLang="en-US" sz="1400" b="1" dirty="0"/>
                        <a:t>コントロール変数</a:t>
                      </a:r>
                      <a:endParaRPr kumimoji="1" lang="ja-JP" altLang="en-US" sz="14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四半期ダミー</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都道府県の固定効果</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女性率</a:t>
                      </a:r>
                      <a:endParaRPr lang="en-US" altLang="ja-JP"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平均宿泊数</a:t>
                      </a:r>
                      <a:r>
                        <a:rPr lang="en-US" altLang="ja-JP" sz="1200" dirty="0"/>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200" b="1" dirty="0"/>
                        <a:t>C</a:t>
                      </a:r>
                      <a:endParaRPr lang="ja-JP" altLang="en-US" sz="12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ja-JP" altLang="en-US" sz="1200"/>
                        <a:t>観光庁</a:t>
                      </a:r>
                      <a:endParaRPr lang="ja-JP" altLang="en-US" sz="1200" dirty="0"/>
                    </a:p>
                  </a:txBody>
                  <a:tcPr anchor="ctr"/>
                </a:tc>
                <a:extLst>
                  <a:ext uri="{0D108BD9-81ED-4DB2-BD59-A6C34878D82A}">
                    <a16:rowId xmlns:a16="http://schemas.microsoft.com/office/drawing/2014/main" val="1520299493"/>
                  </a:ext>
                </a:extLst>
              </a:tr>
            </a:tbl>
          </a:graphicData>
        </a:graphic>
      </p:graphicFrame>
      <p:sp>
        <p:nvSpPr>
          <p:cNvPr id="8" name="TextBox 7">
            <a:extLst>
              <a:ext uri="{FF2B5EF4-FFF2-40B4-BE49-F238E27FC236}">
                <a16:creationId xmlns:a16="http://schemas.microsoft.com/office/drawing/2014/main" id="{1DE44783-D93F-E942-B1DD-C4725B7EC5CA}"/>
              </a:ext>
            </a:extLst>
          </p:cNvPr>
          <p:cNvSpPr txBox="1"/>
          <p:nvPr/>
        </p:nvSpPr>
        <p:spPr>
          <a:xfrm>
            <a:off x="0" y="4782651"/>
            <a:ext cx="7308300" cy="369332"/>
          </a:xfrm>
          <a:prstGeom prst="rect">
            <a:avLst/>
          </a:prstGeom>
          <a:noFill/>
        </p:spPr>
        <p:txBody>
          <a:bodyPr wrap="square" rtlCol="0">
            <a:spAutoFit/>
          </a:bodyPr>
          <a:lstStyle/>
          <a:p>
            <a:r>
              <a:rPr lang="en-US" sz="900" dirty="0">
                <a:solidFill>
                  <a:schemeClr val="bg1"/>
                </a:solidFill>
              </a:rPr>
              <a:t>* 日本人観光客に関しては外国人観光客との整合性を取るため、宿泊を伴う観光の際の消費額のみを利用した。</a:t>
            </a:r>
          </a:p>
          <a:p>
            <a:r>
              <a:rPr lang="en-US" sz="900" dirty="0">
                <a:solidFill>
                  <a:schemeClr val="bg1"/>
                </a:solidFill>
              </a:rPr>
              <a:t>** </a:t>
            </a:r>
            <a:r>
              <a:rPr lang="en-US" sz="900" dirty="0" err="1">
                <a:solidFill>
                  <a:schemeClr val="bg1"/>
                </a:solidFill>
              </a:rPr>
              <a:t>日本人観光客に関してはデータの制約上、都道府県別ではなく地域別の平均宿泊数しか得られなかった</a:t>
            </a:r>
            <a:r>
              <a:rPr lang="en-US" sz="900" dirty="0">
                <a:solidFill>
                  <a:schemeClr val="bg1"/>
                </a:solidFill>
              </a:rPr>
              <a:t>。</a:t>
            </a:r>
          </a:p>
        </p:txBody>
      </p:sp>
      <p:pic>
        <p:nvPicPr>
          <p:cNvPr id="3" name="Picture 2">
            <a:extLst>
              <a:ext uri="{FF2B5EF4-FFF2-40B4-BE49-F238E27FC236}">
                <a16:creationId xmlns:a16="http://schemas.microsoft.com/office/drawing/2014/main" id="{6721BEB9-4692-EB4B-8435-83DFD1B25020}"/>
              </a:ext>
            </a:extLst>
          </p:cNvPr>
          <p:cNvPicPr>
            <a:picLocks noChangeAspect="1"/>
          </p:cNvPicPr>
          <p:nvPr/>
        </p:nvPicPr>
        <p:blipFill>
          <a:blip r:embed="rId3"/>
          <a:stretch>
            <a:fillRect/>
          </a:stretch>
        </p:blipFill>
        <p:spPr>
          <a:xfrm>
            <a:off x="519694" y="1450038"/>
            <a:ext cx="7874365" cy="196625"/>
          </a:xfrm>
          <a:prstGeom prst="rect">
            <a:avLst/>
          </a:prstGeom>
        </p:spPr>
      </p:pic>
    </p:spTree>
    <p:extLst>
      <p:ext uri="{BB962C8B-B14F-4D97-AF65-F5344CB8AC3E}">
        <p14:creationId xmlns:p14="http://schemas.microsoft.com/office/powerpoint/2010/main" val="16487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63594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altLang="en-US" dirty="0"/>
              <a:t>研究</a:t>
            </a:r>
            <a:r>
              <a:rPr lang="ja" sz="4400" dirty="0">
                <a:solidFill>
                  <a:schemeClr val="bg1">
                    <a:lumMod val="50000"/>
                  </a:schemeClr>
                </a:solidFill>
              </a:rPr>
              <a:t>概要　</a:t>
            </a:r>
            <a:r>
              <a:rPr lang="ja" sz="1900" dirty="0">
                <a:solidFill>
                  <a:schemeClr val="dk2"/>
                </a:solidFill>
              </a:rPr>
              <a:t>〜分析モデル</a:t>
            </a:r>
            <a:r>
              <a:rPr lang="ja" altLang="en-US" sz="1900" dirty="0">
                <a:solidFill>
                  <a:schemeClr val="dk2"/>
                </a:solidFill>
              </a:rPr>
              <a:t>：基本統計量</a:t>
            </a:r>
            <a:r>
              <a:rPr lang="ja" sz="1900" dirty="0">
                <a:solidFill>
                  <a:schemeClr val="dk2"/>
                </a:solidFill>
              </a:rPr>
              <a:t>〜</a:t>
            </a:r>
            <a:endParaRPr dirty="0"/>
          </a:p>
          <a:p>
            <a:pPr marL="0" lvl="0" indent="0" algn="l" rtl="0">
              <a:spcBef>
                <a:spcPts val="0"/>
              </a:spcBef>
              <a:spcAft>
                <a:spcPts val="0"/>
              </a:spcAft>
              <a:buNone/>
            </a:pPr>
            <a:endParaRPr dirty="0"/>
          </a:p>
        </p:txBody>
      </p:sp>
      <p:sp>
        <p:nvSpPr>
          <p:cNvPr id="145" name="Google Shape;145;p26"/>
          <p:cNvSpPr txBox="1">
            <a:spLocks noGrp="1"/>
          </p:cNvSpPr>
          <p:nvPr>
            <p:ph type="body" idx="1"/>
          </p:nvPr>
        </p:nvSpPr>
        <p:spPr>
          <a:xfrm>
            <a:off x="1670047" y="1458202"/>
            <a:ext cx="1424335" cy="4000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外国人観光客</a:t>
            </a:r>
            <a:endParaRPr dirty="0"/>
          </a:p>
        </p:txBody>
      </p:sp>
      <p:sp>
        <p:nvSpPr>
          <p:cNvPr id="9" name="Google Shape;145;p26">
            <a:extLst>
              <a:ext uri="{FF2B5EF4-FFF2-40B4-BE49-F238E27FC236}">
                <a16:creationId xmlns:a16="http://schemas.microsoft.com/office/drawing/2014/main" id="{D0770684-D6BD-0B49-B73F-A64F644A3C97}"/>
              </a:ext>
            </a:extLst>
          </p:cNvPr>
          <p:cNvSpPr txBox="1">
            <a:spLocks/>
          </p:cNvSpPr>
          <p:nvPr/>
        </p:nvSpPr>
        <p:spPr>
          <a:xfrm>
            <a:off x="6023113" y="1411819"/>
            <a:ext cx="1424335" cy="40004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kumimoji="1"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kumimoji="1" sz="1050" kern="1200">
                <a:solidFill>
                  <a:schemeClr val="tx1">
                    <a:lumMod val="75000"/>
                    <a:lumOff val="25000"/>
                  </a:schemeClr>
                </a:solidFill>
                <a:latin typeface="+mn-lt"/>
                <a:ea typeface="+mn-ea"/>
                <a:cs typeface="+mn-cs"/>
              </a:defRPr>
            </a:lvl9pPr>
          </a:lstStyle>
          <a:p>
            <a:pPr marL="0" indent="0">
              <a:buClr>
                <a:schemeClr val="dk1"/>
              </a:buClr>
              <a:buSzPts val="1100"/>
              <a:buFont typeface="Arial"/>
              <a:buNone/>
            </a:pPr>
            <a:r>
              <a:rPr lang="ja-JP" altLang="en-US"/>
              <a:t>日本人観光客</a:t>
            </a:r>
            <a:endParaRPr lang="ja-JP" altLang="en-US" dirty="0"/>
          </a:p>
        </p:txBody>
      </p:sp>
    </p:spTree>
    <p:extLst>
      <p:ext uri="{BB962C8B-B14F-4D97-AF65-F5344CB8AC3E}">
        <p14:creationId xmlns:p14="http://schemas.microsoft.com/office/powerpoint/2010/main" val="187190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分析結果　</a:t>
            </a:r>
            <a:endParaRPr sz="4400" dirty="0">
              <a:solidFill>
                <a:schemeClr val="bg1">
                  <a:lumMod val="50000"/>
                </a:schemeClr>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63524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583005" y="574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課題</a:t>
            </a:r>
            <a:r>
              <a:rPr lang="ja" altLang="en-US" dirty="0"/>
              <a:t>など</a:t>
            </a:r>
            <a:endParaRPr sz="4400" dirty="0">
              <a:solidFill>
                <a:schemeClr val="bg1">
                  <a:lumMod val="50000"/>
                </a:schemeClr>
              </a:solidFill>
            </a:endParaRPr>
          </a:p>
          <a:p>
            <a:pPr marL="0" lvl="0" indent="0" algn="l" rtl="0">
              <a:spcBef>
                <a:spcPts val="0"/>
              </a:spcBef>
              <a:spcAft>
                <a:spcPts val="0"/>
              </a:spcAft>
              <a:buNone/>
            </a:pPr>
            <a:endParaRPr dirty="0"/>
          </a:p>
        </p:txBody>
      </p:sp>
      <p:sp>
        <p:nvSpPr>
          <p:cNvPr id="176" name="Google Shape;176;p31"/>
          <p:cNvSpPr txBox="1">
            <a:spLocks noGrp="1"/>
          </p:cNvSpPr>
          <p:nvPr>
            <p:ph type="body" idx="1"/>
          </p:nvPr>
        </p:nvSpPr>
        <p:spPr>
          <a:xfrm>
            <a:off x="106017" y="1318273"/>
            <a:ext cx="9177131"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sz="2000" dirty="0" err="1"/>
              <a:t>サンプルサイズを十分に増やすことができていない</a:t>
            </a:r>
            <a:endParaRPr lang="en-US" sz="2000" dirty="0"/>
          </a:p>
          <a:p>
            <a:pPr lvl="1" indent="-342900">
              <a:spcBef>
                <a:spcPts val="0"/>
              </a:spcBef>
              <a:buSzPts val="1800"/>
              <a:buChar char="●"/>
            </a:pPr>
            <a:r>
              <a:rPr lang="en-US" sz="2000" dirty="0" err="1"/>
              <a:t>さらに外的条件を制御する必要がある</a:t>
            </a:r>
            <a:endParaRPr lang="en-US" sz="2000" dirty="0"/>
          </a:p>
          <a:p>
            <a:pPr lvl="1" indent="-342900">
              <a:spcBef>
                <a:spcPts val="0"/>
              </a:spcBef>
              <a:buSzPts val="1800"/>
              <a:buChar char="●"/>
            </a:pPr>
            <a:r>
              <a:rPr lang="en-US" sz="2000" dirty="0" err="1"/>
              <a:t>異なる性質の数値を外国人</a:t>
            </a:r>
            <a:r>
              <a:rPr lang="en-US" sz="2000" dirty="0"/>
              <a:t>/</a:t>
            </a:r>
            <a:r>
              <a:rPr lang="en-US" sz="2000" dirty="0" err="1"/>
              <a:t>日本人で結合してよいのか</a:t>
            </a:r>
            <a:r>
              <a:rPr lang="en-US" sz="2000" dirty="0"/>
              <a:t>？</a:t>
            </a:r>
          </a:p>
          <a:p>
            <a:pPr marL="571500" lvl="1" indent="0">
              <a:spcBef>
                <a:spcPts val="0"/>
              </a:spcBef>
              <a:buSzPts val="1800"/>
              <a:buNone/>
            </a:pPr>
            <a:endParaRPr lang="en-US" sz="2000" dirty="0"/>
          </a:p>
          <a:p>
            <a:r>
              <a:rPr lang="en-US" sz="2000" dirty="0" err="1"/>
              <a:t>外国人</a:t>
            </a:r>
            <a:r>
              <a:rPr lang="en-US" sz="2000" dirty="0"/>
              <a:t>/</a:t>
            </a:r>
            <a:r>
              <a:rPr lang="en-US" sz="2000" dirty="0" err="1"/>
              <a:t>日本人の識別の前提になっている仮定について詰める</a:t>
            </a:r>
            <a:endParaRPr lang="en-US" sz="2000" dirty="0"/>
          </a:p>
          <a:p>
            <a:pPr lvl="1">
              <a:buSzPct val="117000"/>
              <a:buFont typeface="Arial" panose="020B0604020202020204" pitchFamily="34" charset="0"/>
              <a:buChar char="•"/>
            </a:pPr>
            <a:r>
              <a:rPr lang="en-US" sz="1850" dirty="0" err="1"/>
              <a:t>消費税増税で日本人については効果が相殺されているという点</a:t>
            </a:r>
            <a:endParaRPr lang="en-US" sz="1700" dirty="0"/>
          </a:p>
          <a:p>
            <a:pPr lvl="1" indent="-342900">
              <a:spcBef>
                <a:spcPts val="0"/>
              </a:spcBef>
              <a:buSzPts val="1800"/>
              <a:buChar char="●"/>
            </a:pPr>
            <a:endParaRPr lang="en-US" sz="2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研究テーマ</a:t>
            </a:r>
            <a:endParaRPr sz="4400" dirty="0">
              <a:solidFill>
                <a:schemeClr val="bg1">
                  <a:lumMod val="50000"/>
                </a:schemeClr>
              </a:solidFill>
            </a:endParaRPr>
          </a:p>
        </p:txBody>
      </p:sp>
      <p:sp>
        <p:nvSpPr>
          <p:cNvPr id="68" name="Google Shape;68;p15"/>
          <p:cNvSpPr txBox="1">
            <a:spLocks noGrp="1"/>
          </p:cNvSpPr>
          <p:nvPr>
            <p:ph type="body" idx="1"/>
          </p:nvPr>
        </p:nvSpPr>
        <p:spPr>
          <a:xfrm>
            <a:off x="542540" y="1515645"/>
            <a:ext cx="8235900" cy="157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3200" b="1" dirty="0">
                <a:solidFill>
                  <a:srgbClr val="434343"/>
                </a:solidFill>
              </a:rPr>
              <a:t>キャッシュレス化の推進が</a:t>
            </a:r>
            <a:endParaRPr lang="en-US" altLang="ja" sz="3200" b="1" dirty="0">
              <a:solidFill>
                <a:srgbClr val="434343"/>
              </a:solidFill>
            </a:endParaRPr>
          </a:p>
          <a:p>
            <a:pPr marL="0" lvl="0" indent="0" algn="l" rtl="0">
              <a:spcBef>
                <a:spcPts val="0"/>
              </a:spcBef>
              <a:spcAft>
                <a:spcPts val="0"/>
              </a:spcAft>
              <a:buClr>
                <a:schemeClr val="dk1"/>
              </a:buClr>
              <a:buSzPts val="1100"/>
              <a:buFont typeface="Arial"/>
              <a:buNone/>
            </a:pPr>
            <a:r>
              <a:rPr lang="ja" sz="3200" b="1" dirty="0">
                <a:solidFill>
                  <a:srgbClr val="434343"/>
                </a:solidFill>
              </a:rPr>
              <a:t>訪日外国人観光客の消費行動に与える影響</a:t>
            </a:r>
            <a:endParaRPr sz="3200" b="1" dirty="0">
              <a:solidFill>
                <a:srgbClr val="434343"/>
              </a:solidFill>
            </a:endParaRPr>
          </a:p>
          <a:p>
            <a:pPr marL="0" lvl="0" indent="0" algn="l" rtl="0">
              <a:spcBef>
                <a:spcPts val="1600"/>
              </a:spcBef>
              <a:spcAft>
                <a:spcPts val="1600"/>
              </a:spcAft>
              <a:buNone/>
            </a:pPr>
            <a:endParaRPr b="1" dirty="0">
              <a:solidFill>
                <a:srgbClr val="434343"/>
              </a:solidFill>
            </a:endParaRPr>
          </a:p>
        </p:txBody>
      </p:sp>
      <p:sp>
        <p:nvSpPr>
          <p:cNvPr id="69" name="Google Shape;69;p15"/>
          <p:cNvSpPr txBox="1"/>
          <p:nvPr/>
        </p:nvSpPr>
        <p:spPr>
          <a:xfrm>
            <a:off x="682349" y="2647725"/>
            <a:ext cx="7321963" cy="157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2000" dirty="0">
                <a:solidFill>
                  <a:schemeClr val="dk2"/>
                </a:solidFill>
              </a:rPr>
              <a:t>□キャッシュレス決済とは</a:t>
            </a:r>
            <a:endParaRPr sz="2000" dirty="0">
              <a:solidFill>
                <a:schemeClr val="dk2"/>
              </a:solidFill>
            </a:endParaRPr>
          </a:p>
          <a:p>
            <a:pPr>
              <a:lnSpc>
                <a:spcPct val="115000"/>
              </a:lnSpc>
              <a:spcBef>
                <a:spcPts val="1600"/>
              </a:spcBef>
            </a:pPr>
            <a:r>
              <a:rPr lang="ja" sz="1800" dirty="0">
                <a:solidFill>
                  <a:schemeClr val="dk2"/>
                </a:solidFill>
              </a:rPr>
              <a:t>	○</a:t>
            </a:r>
            <a:r>
              <a:rPr lang="ja-JP" altLang="en-US">
                <a:solidFill>
                  <a:schemeClr val="dk2"/>
                </a:solidFill>
              </a:rPr>
              <a:t>クレジットカード・</a:t>
            </a:r>
            <a:r>
              <a:rPr lang="en-US" altLang="ja" dirty="0">
                <a:solidFill>
                  <a:schemeClr val="dk2"/>
                </a:solidFill>
              </a:rPr>
              <a:t>QR</a:t>
            </a:r>
            <a:r>
              <a:rPr lang="ja-JP" altLang="en-US">
                <a:solidFill>
                  <a:schemeClr val="dk2"/>
                </a:solidFill>
              </a:rPr>
              <a:t>決済など</a:t>
            </a:r>
            <a:r>
              <a:rPr lang="ja" sz="1800" dirty="0">
                <a:solidFill>
                  <a:schemeClr val="dk2"/>
                </a:solidFill>
              </a:rPr>
              <a:t>現金を使わない決済手段全般</a:t>
            </a:r>
            <a:endParaRPr sz="1800" dirty="0">
              <a:solidFill>
                <a:schemeClr val="dk2"/>
              </a:solidFill>
            </a:endParaRPr>
          </a:p>
          <a:p>
            <a:pPr marL="0" lvl="0" indent="0" algn="l" rtl="0">
              <a:lnSpc>
                <a:spcPct val="115000"/>
              </a:lnSpc>
              <a:spcBef>
                <a:spcPts val="1600"/>
              </a:spcBef>
              <a:spcAft>
                <a:spcPts val="0"/>
              </a:spcAft>
              <a:buNone/>
            </a:pPr>
            <a:r>
              <a:rPr lang="ja" sz="1800" dirty="0">
                <a:solidFill>
                  <a:schemeClr val="dk2"/>
                </a:solidFill>
              </a:rPr>
              <a:t>	　</a:t>
            </a:r>
            <a:endParaRPr sz="1800" dirty="0">
              <a:solidFill>
                <a:schemeClr val="dk2"/>
              </a:solidFill>
            </a:endParaRPr>
          </a:p>
          <a:p>
            <a:pPr marL="0" lvl="0" indent="0" algn="l" rtl="0">
              <a:lnSpc>
                <a:spcPct val="115000"/>
              </a:lnSpc>
              <a:spcBef>
                <a:spcPts val="1600"/>
              </a:spcBef>
              <a:spcAft>
                <a:spcPts val="1600"/>
              </a:spcAft>
              <a:buNone/>
            </a:pP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268297" y="47747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研究背景　</a:t>
            </a:r>
            <a:r>
              <a:rPr lang="ja" sz="2400" dirty="0">
                <a:solidFill>
                  <a:schemeClr val="tx1"/>
                </a:solidFill>
              </a:rPr>
              <a:t>〜キャッシュレス化推進の意義・メリット〜</a:t>
            </a:r>
            <a:endParaRPr sz="4400" dirty="0">
              <a:solidFill>
                <a:schemeClr val="tx1"/>
              </a:solidFill>
            </a:endParaRPr>
          </a:p>
        </p:txBody>
      </p:sp>
      <p:sp>
        <p:nvSpPr>
          <p:cNvPr id="75" name="Google Shape;75;p16"/>
          <p:cNvSpPr txBox="1">
            <a:spLocks noGrp="1"/>
          </p:cNvSpPr>
          <p:nvPr>
            <p:ph type="body" idx="1"/>
          </p:nvPr>
        </p:nvSpPr>
        <p:spPr>
          <a:xfrm>
            <a:off x="268297" y="1308712"/>
            <a:ext cx="8520600" cy="291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ja" sz="2400" dirty="0"/>
              <a:t>消費者の利便性の向上</a:t>
            </a:r>
            <a:endParaRPr sz="2400" dirty="0"/>
          </a:p>
          <a:p>
            <a:pPr marL="914400" lvl="1" indent="-330200" algn="l" rtl="0">
              <a:spcBef>
                <a:spcPts val="0"/>
              </a:spcBef>
              <a:spcAft>
                <a:spcPts val="0"/>
              </a:spcAft>
              <a:buSzPts val="1600"/>
              <a:buChar char="○"/>
            </a:pPr>
            <a:r>
              <a:rPr lang="ja" sz="1600" dirty="0"/>
              <a:t>手ぶらでの買い物が可能になる、自動家計簿など消費履歴の管理が簡単になる</a:t>
            </a:r>
            <a:endParaRPr sz="1600" dirty="0"/>
          </a:p>
          <a:p>
            <a:pPr marL="0" lvl="0" indent="0" algn="l" rtl="0">
              <a:spcBef>
                <a:spcPts val="1600"/>
              </a:spcBef>
              <a:spcAft>
                <a:spcPts val="0"/>
              </a:spcAft>
              <a:buNone/>
            </a:pPr>
            <a:endParaRPr sz="100" dirty="0"/>
          </a:p>
          <a:p>
            <a:pPr marL="457200" lvl="0" indent="-342900" algn="l" rtl="0">
              <a:spcBef>
                <a:spcPts val="1600"/>
              </a:spcBef>
              <a:spcAft>
                <a:spcPts val="0"/>
              </a:spcAft>
              <a:buSzPts val="1800"/>
              <a:buChar char="●"/>
            </a:pPr>
            <a:r>
              <a:rPr lang="ja" sz="2400" dirty="0"/>
              <a:t>データの活用</a:t>
            </a:r>
            <a:endParaRPr sz="2400" dirty="0"/>
          </a:p>
          <a:p>
            <a:pPr marL="914400" lvl="1" indent="-317500" algn="l" rtl="0">
              <a:spcBef>
                <a:spcPts val="0"/>
              </a:spcBef>
              <a:spcAft>
                <a:spcPts val="0"/>
              </a:spcAft>
              <a:buSzPts val="1400"/>
              <a:buChar char="○"/>
            </a:pPr>
            <a:r>
              <a:rPr lang="ja" sz="1600" dirty="0"/>
              <a:t>購買情報の分析によって、高度なマーケティングが可能</a:t>
            </a:r>
            <a:endParaRPr sz="1600" dirty="0"/>
          </a:p>
          <a:p>
            <a:pPr marL="1371600" lvl="0" indent="0" algn="l" rtl="0">
              <a:spcBef>
                <a:spcPts val="1600"/>
              </a:spcBef>
              <a:spcAft>
                <a:spcPts val="0"/>
              </a:spcAft>
              <a:buNone/>
            </a:pPr>
            <a:endParaRPr sz="100" dirty="0"/>
          </a:p>
          <a:p>
            <a:pPr marL="457200" lvl="0" indent="-355600" algn="l" rtl="0">
              <a:spcBef>
                <a:spcPts val="1600"/>
              </a:spcBef>
              <a:spcAft>
                <a:spcPts val="0"/>
              </a:spcAft>
              <a:buSzPts val="2000"/>
              <a:buChar char="●"/>
            </a:pPr>
            <a:r>
              <a:rPr lang="ja" sz="2400" dirty="0"/>
              <a:t>店舗の効率化・売上の拡大</a:t>
            </a:r>
            <a:endParaRPr sz="2400" dirty="0"/>
          </a:p>
          <a:p>
            <a:pPr marL="914400" lvl="1" indent="-330200" algn="l" rtl="0">
              <a:spcBef>
                <a:spcPts val="0"/>
              </a:spcBef>
              <a:spcAft>
                <a:spcPts val="0"/>
              </a:spcAft>
              <a:buSzPts val="1600"/>
              <a:buChar char="○"/>
            </a:pPr>
            <a:r>
              <a:rPr lang="ja" sz="1600" dirty="0"/>
              <a:t>現金管理の手間を削減、</a:t>
            </a:r>
            <a:r>
              <a:rPr lang="ja" sz="1600" b="1" dirty="0"/>
              <a:t>インバウンド需要取り込みによる売り上げ拡大</a:t>
            </a:r>
            <a:endParaRPr sz="1600" b="1" dirty="0"/>
          </a:p>
          <a:p>
            <a:pPr marL="0" lvl="0" indent="0" algn="l" rtl="0">
              <a:spcBef>
                <a:spcPts val="1600"/>
              </a:spcBef>
              <a:spcAft>
                <a:spcPts val="1600"/>
              </a:spcAft>
              <a:buNone/>
            </a:pPr>
            <a:endParaRPr sz="2000" dirty="0"/>
          </a:p>
        </p:txBody>
      </p:sp>
      <p:sp>
        <p:nvSpPr>
          <p:cNvPr id="76" name="Google Shape;76;p16"/>
          <p:cNvSpPr txBox="1"/>
          <p:nvPr/>
        </p:nvSpPr>
        <p:spPr>
          <a:xfrm>
            <a:off x="0" y="4737588"/>
            <a:ext cx="8911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（経済産業省、「キャッシュレスの現状及び意義」、</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3">
                  <a:extLst>
                    <a:ext uri="{A12FA001-AC4F-418D-AE19-62706E023703}">
                      <ahyp:hlinkClr xmlns:ahyp="http://schemas.microsoft.com/office/drawing/2018/hyperlinkcolor" val="tx"/>
                    </a:ext>
                  </a:extLst>
                </a:hlinkClick>
              </a:rPr>
              <a:t>https://www.meti.go.jp/policy/mono_info_service/cashless/image_pdf_movie/about_cashless.pdf</a:t>
            </a:r>
            <a:r>
              <a:rPr lang="ja" sz="900" dirty="0">
                <a:solidFill>
                  <a:schemeClr val="bg1"/>
                </a:solidFill>
              </a:rPr>
              <a:t>、最終閲覧日2020年10月19日）</a:t>
            </a:r>
            <a:endParaRPr sz="9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dirty="0">
                <a:solidFill>
                  <a:schemeClr val="bg1">
                    <a:lumMod val="50000"/>
                  </a:schemeClr>
                </a:solidFill>
              </a:rPr>
              <a:t>研究背景　</a:t>
            </a:r>
            <a:r>
              <a:rPr lang="ja" sz="1900" dirty="0">
                <a:solidFill>
                  <a:schemeClr val="dk2"/>
                </a:solidFill>
              </a:rPr>
              <a:t>〜日本のキャッシュレス化の遅れ〜</a:t>
            </a:r>
            <a:endParaRPr dirty="0"/>
          </a:p>
        </p:txBody>
      </p:sp>
      <p:sp>
        <p:nvSpPr>
          <p:cNvPr id="82" name="Google Shape;82;p17"/>
          <p:cNvSpPr txBox="1">
            <a:spLocks noGrp="1"/>
          </p:cNvSpPr>
          <p:nvPr>
            <p:ph type="body" idx="1"/>
          </p:nvPr>
        </p:nvSpPr>
        <p:spPr>
          <a:xfrm>
            <a:off x="31445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ja"/>
              <a:t>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ja"/>
              <a:t>	</a:t>
            </a:r>
            <a:endParaRPr/>
          </a:p>
          <a:p>
            <a:pPr marL="0" lvl="0" indent="457200" algn="l" rtl="0">
              <a:spcBef>
                <a:spcPts val="1600"/>
              </a:spcBef>
              <a:spcAft>
                <a:spcPts val="1600"/>
              </a:spcAft>
              <a:buNone/>
            </a:pPr>
            <a:endParaRPr sz="1900" b="1"/>
          </a:p>
        </p:txBody>
      </p:sp>
      <p:pic>
        <p:nvPicPr>
          <p:cNvPr id="83" name="Google Shape;83;p17"/>
          <p:cNvPicPr preferRelativeResize="0"/>
          <p:nvPr/>
        </p:nvPicPr>
        <p:blipFill>
          <a:blip r:embed="rId3">
            <a:alphaModFix/>
          </a:blip>
          <a:stretch>
            <a:fillRect/>
          </a:stretch>
        </p:blipFill>
        <p:spPr>
          <a:xfrm>
            <a:off x="1174649" y="1727839"/>
            <a:ext cx="6794702" cy="3052050"/>
          </a:xfrm>
          <a:prstGeom prst="rect">
            <a:avLst/>
          </a:prstGeom>
          <a:noFill/>
          <a:ln>
            <a:noFill/>
          </a:ln>
        </p:spPr>
      </p:pic>
      <p:sp>
        <p:nvSpPr>
          <p:cNvPr id="84" name="Google Shape;84;p17"/>
          <p:cNvSpPr txBox="1"/>
          <p:nvPr/>
        </p:nvSpPr>
        <p:spPr>
          <a:xfrm>
            <a:off x="0" y="4726487"/>
            <a:ext cx="8274300" cy="6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dirty="0">
                <a:solidFill>
                  <a:schemeClr val="bg1"/>
                </a:solidFill>
              </a:rPr>
              <a:t>（一般社団法人キャッシュレス推進協議会、「キャッシュレス・ロードマップ2019」</a:t>
            </a:r>
            <a:endParaRPr sz="900" dirty="0">
              <a:solidFill>
                <a:schemeClr val="bg1"/>
              </a:solidFill>
            </a:endParaRPr>
          </a:p>
          <a:p>
            <a:pPr marL="0" lvl="0" indent="0" algn="l" rtl="0">
              <a:spcBef>
                <a:spcPts val="0"/>
              </a:spcBef>
              <a:spcAft>
                <a:spcPts val="0"/>
              </a:spcAft>
              <a:buNone/>
            </a:pPr>
            <a:r>
              <a:rPr lang="ja" sz="900" u="sng" dirty="0">
                <a:solidFill>
                  <a:schemeClr val="bg1"/>
                </a:solidFill>
                <a:hlinkClick r:id="rId4">
                  <a:extLst>
                    <a:ext uri="{A12FA001-AC4F-418D-AE19-62706E023703}">
                      <ahyp:hlinkClr xmlns:ahyp="http://schemas.microsoft.com/office/drawing/2018/hyperlinkcolor" val="tx"/>
                    </a:ext>
                  </a:extLst>
                </a:hlinkClick>
              </a:rPr>
              <a:t>https://www.paymentsjapan.or.jp/wordpress/wp-content/uploads/2019/05/acf775c2e5be616a595a62fae66422e8.pdf</a:t>
            </a:r>
            <a:r>
              <a:rPr lang="ja" sz="900" dirty="0">
                <a:solidFill>
                  <a:schemeClr val="bg1"/>
                </a:solidFill>
              </a:rPr>
              <a:t>、最終閲覧日2020年10月19日）</a:t>
            </a:r>
            <a:endParaRPr sz="900" dirty="0">
              <a:solidFill>
                <a:schemeClr val="bg1"/>
              </a:solidFill>
            </a:endParaRPr>
          </a:p>
        </p:txBody>
      </p:sp>
      <p:sp>
        <p:nvSpPr>
          <p:cNvPr id="85" name="Google Shape;85;p17"/>
          <p:cNvSpPr txBox="1"/>
          <p:nvPr/>
        </p:nvSpPr>
        <p:spPr>
          <a:xfrm>
            <a:off x="2656100" y="1300039"/>
            <a:ext cx="4083600" cy="42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dirty="0">
                <a:solidFill>
                  <a:schemeClr val="dk2"/>
                </a:solidFill>
              </a:rPr>
              <a:t>各国のキャッシュレス決済比率の状況</a:t>
            </a:r>
            <a:endParaRPr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50531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研究背景　</a:t>
            </a:r>
            <a:r>
              <a:rPr lang="ja" sz="1900" dirty="0">
                <a:solidFill>
                  <a:schemeClr val="dk2"/>
                </a:solidFill>
              </a:rPr>
              <a:t>〜日本のキャッシュレス化の遅れ〜</a:t>
            </a:r>
            <a:endParaRPr dirty="0"/>
          </a:p>
        </p:txBody>
      </p:sp>
      <p:sp>
        <p:nvSpPr>
          <p:cNvPr id="91" name="Google Shape;91;p18"/>
          <p:cNvSpPr txBox="1">
            <a:spLocks noGrp="1"/>
          </p:cNvSpPr>
          <p:nvPr>
            <p:ph type="body" idx="1"/>
          </p:nvPr>
        </p:nvSpPr>
        <p:spPr>
          <a:xfrm>
            <a:off x="311700" y="1308224"/>
            <a:ext cx="8520600" cy="3416400"/>
          </a:xfrm>
          <a:prstGeom prst="rect">
            <a:avLst/>
          </a:prstGeom>
        </p:spPr>
        <p:txBody>
          <a:bodyPr spcFirstLastPara="1" wrap="square" lIns="91425" tIns="91425" rIns="91425" bIns="91425" anchor="t" anchorCtr="0">
            <a:noAutofit/>
          </a:bodyPr>
          <a:lstStyle/>
          <a:p>
            <a:pPr marL="342900"/>
            <a:r>
              <a:rPr lang="ja" sz="2400" dirty="0"/>
              <a:t>経済産業省実施のアンケート結果</a:t>
            </a:r>
            <a:endParaRPr lang="en-US" altLang="ja" sz="2000" dirty="0"/>
          </a:p>
          <a:p>
            <a:pPr marL="800100" lvl="1">
              <a:lnSpc>
                <a:spcPct val="150000"/>
              </a:lnSpc>
            </a:pPr>
            <a:r>
              <a:rPr lang="ja" sz="1600" b="1" dirty="0"/>
              <a:t>訪日外国人の約</a:t>
            </a:r>
            <a:r>
              <a:rPr lang="ja" sz="1600" b="1" dirty="0">
                <a:solidFill>
                  <a:srgbClr val="FF0000"/>
                </a:solidFill>
              </a:rPr>
              <a:t>７</a:t>
            </a:r>
            <a:r>
              <a:rPr lang="ja" sz="1600" b="1" dirty="0"/>
              <a:t>割</a:t>
            </a:r>
            <a:r>
              <a:rPr lang="ja" sz="1600" dirty="0"/>
              <a:t>が、キャッシュレス決済の利用できる場所がもっと多ければ「</a:t>
            </a:r>
            <a:r>
              <a:rPr lang="ja" sz="1600" b="1" dirty="0"/>
              <a:t>もっとお金を使った</a:t>
            </a:r>
            <a:r>
              <a:rPr lang="ja" sz="1600" dirty="0"/>
              <a:t>」と回答</a:t>
            </a:r>
            <a:endParaRPr lang="en-US" altLang="ja" sz="1600" dirty="0"/>
          </a:p>
          <a:p>
            <a:pPr marL="800100" lvl="1">
              <a:lnSpc>
                <a:spcPct val="150000"/>
              </a:lnSpc>
            </a:pPr>
            <a:r>
              <a:rPr lang="ja" sz="1600" dirty="0"/>
              <a:t>キャッシュレス決済導入店舗から、「</a:t>
            </a:r>
            <a:r>
              <a:rPr lang="ja" sz="1600" b="1" dirty="0"/>
              <a:t>外国人はほぼキャッシュレス決済を利用</a:t>
            </a:r>
            <a:r>
              <a:rPr lang="ja" sz="1600" dirty="0"/>
              <a:t>」との声</a:t>
            </a:r>
            <a:endParaRPr sz="1600" dirty="0"/>
          </a:p>
          <a:p>
            <a:pPr marL="0" lvl="0" indent="457200" algn="l" rtl="0">
              <a:spcBef>
                <a:spcPts val="1600"/>
              </a:spcBef>
              <a:spcAft>
                <a:spcPts val="0"/>
              </a:spcAft>
              <a:buClr>
                <a:schemeClr val="dk1"/>
              </a:buClr>
              <a:buSzPts val="1100"/>
              <a:buFont typeface="Arial"/>
              <a:buNone/>
            </a:pPr>
            <a:endParaRPr sz="1700" dirty="0"/>
          </a:p>
          <a:p>
            <a:pPr marL="0" lvl="0" indent="0" algn="l" rtl="0">
              <a:spcBef>
                <a:spcPts val="1600"/>
              </a:spcBef>
              <a:spcAft>
                <a:spcPts val="1600"/>
              </a:spcAft>
              <a:buNone/>
            </a:pPr>
            <a:endParaRPr dirty="0"/>
          </a:p>
        </p:txBody>
      </p:sp>
      <p:sp>
        <p:nvSpPr>
          <p:cNvPr id="92" name="Google Shape;92;p18"/>
          <p:cNvSpPr txBox="1"/>
          <p:nvPr/>
        </p:nvSpPr>
        <p:spPr>
          <a:xfrm>
            <a:off x="43899" y="4029156"/>
            <a:ext cx="84246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a:solidFill>
                  <a:schemeClr val="dk2"/>
                </a:solidFill>
              </a:rPr>
              <a:t>（経済産業省、「キャッシュレス決済を取り巻く環境の変化と本検討会で議論いただきたい点」</a:t>
            </a:r>
            <a:endParaRPr sz="900">
              <a:solidFill>
                <a:schemeClr val="dk2"/>
              </a:solidFill>
            </a:endParaRPr>
          </a:p>
          <a:p>
            <a:pPr marL="0" lvl="0" indent="0" algn="l" rtl="0">
              <a:spcBef>
                <a:spcPts val="0"/>
              </a:spcBef>
              <a:spcAft>
                <a:spcPts val="0"/>
              </a:spcAft>
              <a:buNone/>
            </a:pPr>
            <a:r>
              <a:rPr lang="ja" sz="900" u="sng">
                <a:solidFill>
                  <a:schemeClr val="accent5"/>
                </a:solidFill>
                <a:hlinkClick r:id="rId3">
                  <a:extLst>
                    <a:ext uri="{A12FA001-AC4F-418D-AE19-62706E023703}">
                      <ahyp:hlinkClr xmlns:ahyp="http://schemas.microsoft.com/office/drawing/2018/hyperlinkcolor" val="tx"/>
                    </a:ext>
                  </a:extLst>
                </a:hlinkClick>
              </a:rPr>
              <a:t>https://www.meti.go.jp/press/2020/06/20200612006/20200612006-4.pdf</a:t>
            </a:r>
            <a:r>
              <a:rPr lang="ja" sz="900">
                <a:solidFill>
                  <a:schemeClr val="dk2"/>
                </a:solidFill>
              </a:rPr>
              <a:t>、最終閲覧日2020年10月19日）</a:t>
            </a:r>
            <a:endParaRPr sz="900">
              <a:solidFill>
                <a:schemeClr val="dk2"/>
              </a:solidFill>
            </a:endParaRPr>
          </a:p>
          <a:p>
            <a:pPr marL="0" lvl="0" indent="0" algn="l" rtl="0">
              <a:spcBef>
                <a:spcPts val="0"/>
              </a:spcBef>
              <a:spcAft>
                <a:spcPts val="0"/>
              </a:spcAft>
              <a:buNone/>
            </a:pPr>
            <a:r>
              <a:rPr lang="ja" sz="900">
                <a:solidFill>
                  <a:schemeClr val="dk2"/>
                </a:solidFill>
              </a:rPr>
              <a:t>（経済産業省、「キャッシュレス・ポイント還元事業　中小・小規模店舗向け説明資料」</a:t>
            </a:r>
            <a:r>
              <a:rPr lang="ja" sz="900" u="sng">
                <a:solidFill>
                  <a:schemeClr val="accent5"/>
                </a:solidFill>
                <a:hlinkClick r:id="rId4">
                  <a:extLst>
                    <a:ext uri="{A12FA001-AC4F-418D-AE19-62706E023703}">
                      <ahyp:hlinkClr xmlns:ahyp="http://schemas.microsoft.com/office/drawing/2018/hyperlinkcolor" val="tx"/>
                    </a:ext>
                  </a:extLst>
                </a:hlinkClick>
              </a:rPr>
              <a:t>https://www.meti.go.jp/policy/mono_info_service/cashless/cashless_payment_promotion_program/kameiten_introduction.pdf</a:t>
            </a:r>
            <a:r>
              <a:rPr lang="ja" sz="900">
                <a:solidFill>
                  <a:schemeClr val="dk2"/>
                </a:solidFill>
              </a:rPr>
              <a:t>、最終閲覧日2020年10月19日）</a:t>
            </a:r>
            <a:endParaRPr sz="900">
              <a:solidFill>
                <a:schemeClr val="dk2"/>
              </a:solidFill>
            </a:endParaRPr>
          </a:p>
          <a:p>
            <a:pPr marL="0" lvl="0" indent="0" algn="l" rtl="0">
              <a:spcBef>
                <a:spcPts val="0"/>
              </a:spcBef>
              <a:spcAft>
                <a:spcPts val="0"/>
              </a:spcAft>
              <a:buNone/>
            </a:pPr>
            <a:endParaRPr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4400" dirty="0">
                <a:solidFill>
                  <a:schemeClr val="bg1">
                    <a:lumMod val="50000"/>
                  </a:schemeClr>
                </a:solidFill>
              </a:rPr>
              <a:t>研究背景　</a:t>
            </a:r>
            <a:r>
              <a:rPr lang="ja" sz="1900" dirty="0">
                <a:solidFill>
                  <a:schemeClr val="dk2"/>
                </a:solidFill>
              </a:rPr>
              <a:t>〜キャシュレス ・ポイント還元事業〜</a:t>
            </a:r>
            <a:endParaRPr sz="2900" dirty="0"/>
          </a:p>
        </p:txBody>
      </p:sp>
      <p:sp>
        <p:nvSpPr>
          <p:cNvPr id="98" name="Google Shape;98;p19"/>
          <p:cNvSpPr txBox="1">
            <a:spLocks noGrp="1"/>
          </p:cNvSpPr>
          <p:nvPr>
            <p:ph type="body" idx="1"/>
          </p:nvPr>
        </p:nvSpPr>
        <p:spPr>
          <a:xfrm>
            <a:off x="311700" y="1310818"/>
            <a:ext cx="8520600" cy="3892500"/>
          </a:xfrm>
          <a:prstGeom prst="rect">
            <a:avLst/>
          </a:prstGeom>
        </p:spPr>
        <p:txBody>
          <a:bodyPr spcFirstLastPara="1" wrap="square" lIns="91425" tIns="91425" rIns="91425" bIns="91425" anchor="t" anchorCtr="0">
            <a:noAutofit/>
          </a:bodyPr>
          <a:lstStyle/>
          <a:p>
            <a:pPr marL="342900">
              <a:lnSpc>
                <a:spcPct val="100000"/>
              </a:lnSpc>
            </a:pPr>
            <a:r>
              <a:rPr lang="ja" sz="2000" dirty="0"/>
              <a:t>期間　2019年10月〜2020年6月</a:t>
            </a:r>
            <a:endParaRPr lang="en-US" altLang="ja" sz="2000" dirty="0"/>
          </a:p>
          <a:p>
            <a:pPr marL="342900">
              <a:lnSpc>
                <a:spcPct val="100000"/>
              </a:lnSpc>
            </a:pPr>
            <a:r>
              <a:rPr lang="ja" sz="2000" dirty="0"/>
              <a:t>内容</a:t>
            </a:r>
            <a:endParaRPr lang="en-US" altLang="ja" sz="2000" dirty="0"/>
          </a:p>
          <a:p>
            <a:pPr marL="800100" lvl="1">
              <a:lnSpc>
                <a:spcPct val="100000"/>
              </a:lnSpc>
            </a:pPr>
            <a:r>
              <a:rPr lang="ja" sz="1400" dirty="0"/>
              <a:t>中小・小規模事業者のキャッシュレス導入を支援</a:t>
            </a:r>
            <a:endParaRPr lang="en-US" altLang="ja" sz="1400" dirty="0"/>
          </a:p>
          <a:p>
            <a:pPr marL="800100" lvl="1">
              <a:lnSpc>
                <a:spcPct val="100000"/>
              </a:lnSpc>
            </a:pPr>
            <a:r>
              <a:rPr lang="ja" sz="1400" dirty="0"/>
              <a:t>消費者に２％または５％の還元</a:t>
            </a:r>
            <a:endParaRPr sz="1200" dirty="0"/>
          </a:p>
          <a:p>
            <a:pPr marL="342900">
              <a:lnSpc>
                <a:spcPct val="100000"/>
              </a:lnSpc>
              <a:spcBef>
                <a:spcPts val="1600"/>
              </a:spcBef>
            </a:pPr>
            <a:r>
              <a:rPr lang="ja" sz="2000" dirty="0"/>
              <a:t>目的</a:t>
            </a:r>
            <a:endParaRPr lang="en-US" altLang="ja" sz="2000" dirty="0"/>
          </a:p>
          <a:p>
            <a:pPr marL="800100" lvl="1">
              <a:lnSpc>
                <a:spcPct val="100000"/>
              </a:lnSpc>
            </a:pPr>
            <a:r>
              <a:rPr lang="ja" sz="1400" b="1" dirty="0"/>
              <a:t>キャッシュレス化の推進</a:t>
            </a:r>
            <a:r>
              <a:rPr lang="ja" sz="1400" dirty="0"/>
              <a:t>　　</a:t>
            </a:r>
            <a:endParaRPr lang="en-US" altLang="ja" sz="1400" dirty="0"/>
          </a:p>
          <a:p>
            <a:pPr marL="800100" lvl="1">
              <a:lnSpc>
                <a:spcPct val="100000"/>
              </a:lnSpc>
            </a:pPr>
            <a:r>
              <a:rPr lang="ja" sz="1400" dirty="0"/>
              <a:t>中小・小規模事業者の支援　</a:t>
            </a:r>
            <a:endParaRPr lang="en-US" altLang="ja" sz="1400" dirty="0"/>
          </a:p>
          <a:p>
            <a:pPr marL="800100" lvl="1">
              <a:lnSpc>
                <a:spcPct val="100000"/>
              </a:lnSpc>
            </a:pPr>
            <a:r>
              <a:rPr lang="ja" sz="1400" dirty="0"/>
              <a:t>2019年10月の消費税増税に対する需要平準化</a:t>
            </a:r>
            <a:r>
              <a:rPr lang="ja" dirty="0"/>
              <a:t>	</a:t>
            </a:r>
            <a:endParaRPr dirty="0"/>
          </a:p>
        </p:txBody>
      </p:sp>
      <p:sp>
        <p:nvSpPr>
          <p:cNvPr id="99" name="Google Shape;99;p19"/>
          <p:cNvSpPr txBox="1"/>
          <p:nvPr/>
        </p:nvSpPr>
        <p:spPr>
          <a:xfrm>
            <a:off x="4647425" y="1017725"/>
            <a:ext cx="3211500" cy="47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endParaRPr/>
          </a:p>
        </p:txBody>
      </p:sp>
      <p:pic>
        <p:nvPicPr>
          <p:cNvPr id="3" name="Picture 2">
            <a:extLst>
              <a:ext uri="{FF2B5EF4-FFF2-40B4-BE49-F238E27FC236}">
                <a16:creationId xmlns:a16="http://schemas.microsoft.com/office/drawing/2014/main" id="{4B964857-32C1-0C43-A907-0D4D9628272F}"/>
              </a:ext>
            </a:extLst>
          </p:cNvPr>
          <p:cNvPicPr>
            <a:picLocks noChangeAspect="1"/>
          </p:cNvPicPr>
          <p:nvPr/>
        </p:nvPicPr>
        <p:blipFill>
          <a:blip r:embed="rId3"/>
          <a:stretch>
            <a:fillRect/>
          </a:stretch>
        </p:blipFill>
        <p:spPr>
          <a:xfrm>
            <a:off x="5020733" y="1978586"/>
            <a:ext cx="3811567" cy="1677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研究背景　</a:t>
            </a:r>
            <a:r>
              <a:rPr lang="ja" sz="1900" dirty="0">
                <a:solidFill>
                  <a:schemeClr val="dk2"/>
                </a:solidFill>
              </a:rPr>
              <a:t>〜研究の意義〜</a:t>
            </a:r>
            <a:endParaRPr dirty="0"/>
          </a:p>
        </p:txBody>
      </p:sp>
      <p:sp>
        <p:nvSpPr>
          <p:cNvPr id="105" name="Google Shape;105;p20"/>
          <p:cNvSpPr txBox="1">
            <a:spLocks noGrp="1"/>
          </p:cNvSpPr>
          <p:nvPr>
            <p:ph type="body" idx="1"/>
          </p:nvPr>
        </p:nvSpPr>
        <p:spPr>
          <a:xfrm>
            <a:off x="311700" y="1308229"/>
            <a:ext cx="8520600" cy="3416400"/>
          </a:xfrm>
          <a:prstGeom prst="rect">
            <a:avLst/>
          </a:prstGeom>
        </p:spPr>
        <p:txBody>
          <a:bodyPr spcFirstLastPara="1" wrap="square" lIns="91425" tIns="91425" rIns="91425" bIns="91425" anchor="t" anchorCtr="0">
            <a:noAutofit/>
          </a:bodyPr>
          <a:lstStyle/>
          <a:p>
            <a:pPr marL="342900">
              <a:lnSpc>
                <a:spcPct val="100000"/>
              </a:lnSpc>
            </a:pPr>
            <a:r>
              <a:rPr lang="ja" sz="2400" dirty="0"/>
              <a:t>キャッシュレス推進の大きな目標の一つ</a:t>
            </a:r>
            <a:r>
              <a:rPr lang="ja-JP" altLang="en-US" sz="2400" dirty="0"/>
              <a:t>：</a:t>
            </a:r>
            <a:r>
              <a:rPr lang="ja" sz="2400" dirty="0"/>
              <a:t>「</a:t>
            </a:r>
            <a:r>
              <a:rPr lang="ja" sz="2400" dirty="0">
                <a:solidFill>
                  <a:srgbClr val="FF0000"/>
                </a:solidFill>
              </a:rPr>
              <a:t>インバウンド消費</a:t>
            </a:r>
            <a:r>
              <a:rPr lang="ja" sz="2400" dirty="0"/>
              <a:t>の増加」</a:t>
            </a:r>
            <a:endParaRPr sz="2400" dirty="0"/>
          </a:p>
          <a:p>
            <a:pPr marL="342900">
              <a:lnSpc>
                <a:spcPct val="100000"/>
              </a:lnSpc>
              <a:spcBef>
                <a:spcPts val="1600"/>
              </a:spcBef>
            </a:pPr>
            <a:r>
              <a:rPr lang="ja" sz="2400" dirty="0">
                <a:solidFill>
                  <a:srgbClr val="FF0000"/>
                </a:solidFill>
              </a:rPr>
              <a:t>観光という視点</a:t>
            </a:r>
            <a:r>
              <a:rPr lang="ja" sz="2400" dirty="0"/>
              <a:t>から</a:t>
            </a:r>
            <a:r>
              <a:rPr lang="ja-JP" altLang="en-US" sz="2400" dirty="0"/>
              <a:t>の</a:t>
            </a:r>
            <a:r>
              <a:rPr lang="ja" sz="2400" dirty="0"/>
              <a:t>政策評価</a:t>
            </a:r>
            <a:br>
              <a:rPr lang="en-US" altLang="ja" sz="2400" dirty="0"/>
            </a:br>
            <a:r>
              <a:rPr lang="ja-JP" altLang="en-US" sz="2400" dirty="0"/>
              <a:t>→</a:t>
            </a:r>
            <a:r>
              <a:rPr lang="ja" sz="2400" dirty="0"/>
              <a:t>目標に見合った結果が出たのかをダイレクトに</a:t>
            </a:r>
            <a:r>
              <a:rPr lang="ja-JP" altLang="en-US" sz="2400" dirty="0"/>
              <a:t>考察可能</a:t>
            </a:r>
            <a:endParaRPr sz="2400" dirty="0"/>
          </a:p>
          <a:p>
            <a:pPr marL="342900">
              <a:lnSpc>
                <a:spcPct val="100000"/>
              </a:lnSpc>
              <a:spcBef>
                <a:spcPts val="1600"/>
              </a:spcBef>
              <a:spcAft>
                <a:spcPts val="1600"/>
              </a:spcAft>
            </a:pPr>
            <a:r>
              <a:rPr lang="ja" sz="2400" dirty="0"/>
              <a:t>消費者への</a:t>
            </a:r>
            <a:r>
              <a:rPr lang="ja" sz="2400" dirty="0">
                <a:solidFill>
                  <a:srgbClr val="FF0000"/>
                </a:solidFill>
              </a:rPr>
              <a:t>直接的アプローチ</a:t>
            </a:r>
            <a:r>
              <a:rPr lang="ja-JP" altLang="en-US" sz="2400" dirty="0"/>
              <a:t>が</a:t>
            </a:r>
            <a:r>
              <a:rPr lang="ja" sz="2400" dirty="0"/>
              <a:t>効果的なの</a:t>
            </a:r>
            <a:r>
              <a:rPr lang="ja-JP" altLang="en-US" sz="2400" dirty="0"/>
              <a:t>か</a:t>
            </a:r>
            <a:r>
              <a:rPr lang="ja" sz="2400" dirty="0"/>
              <a:t>を検証</a:t>
            </a:r>
            <a:br>
              <a:rPr lang="en-US" altLang="ja" sz="2400" dirty="0"/>
            </a:br>
            <a:r>
              <a:rPr lang="ja-JP" altLang="en-US" sz="2400" dirty="0"/>
              <a:t>→</a:t>
            </a:r>
            <a:r>
              <a:rPr lang="ja" sz="2400" dirty="0"/>
              <a:t>今後の方向性についての提言が可能に</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66608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4400" dirty="0">
                <a:solidFill>
                  <a:schemeClr val="bg1">
                    <a:lumMod val="50000"/>
                  </a:schemeClr>
                </a:solidFill>
              </a:rPr>
              <a:t>Research Question</a:t>
            </a:r>
            <a:endParaRPr sz="7200" dirty="0">
              <a:solidFill>
                <a:schemeClr val="bg1">
                  <a:lumMod val="50000"/>
                </a:schemeClr>
              </a:solidFill>
            </a:endParaRPr>
          </a:p>
        </p:txBody>
      </p:sp>
      <p:sp>
        <p:nvSpPr>
          <p:cNvPr id="111" name="Google Shape;111;p21"/>
          <p:cNvSpPr txBox="1">
            <a:spLocks noGrp="1"/>
          </p:cNvSpPr>
          <p:nvPr>
            <p:ph type="body" idx="1"/>
          </p:nvPr>
        </p:nvSpPr>
        <p:spPr>
          <a:xfrm>
            <a:off x="387900" y="1308227"/>
            <a:ext cx="8520600" cy="37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2400" b="1" dirty="0"/>
              <a:t>キャッシュレス決済の普及は、訪日外国人観光客の消費額を増加させるのか。</a:t>
            </a:r>
            <a:endParaRPr sz="2400" b="1" dirty="0"/>
          </a:p>
          <a:p>
            <a:pPr marL="457200" lvl="0" indent="-342900" algn="l" rtl="0">
              <a:lnSpc>
                <a:spcPct val="100000"/>
              </a:lnSpc>
              <a:spcBef>
                <a:spcPts val="1600"/>
              </a:spcBef>
              <a:spcAft>
                <a:spcPts val="0"/>
              </a:spcAft>
              <a:buSzPts val="1800"/>
              <a:buChar char="●"/>
            </a:pPr>
            <a:r>
              <a:rPr lang="ja" sz="1800" dirty="0"/>
              <a:t>キャッシュレス導入店舗</a:t>
            </a:r>
            <a:r>
              <a:rPr lang="ja-JP" altLang="en-US" sz="1800" dirty="0"/>
              <a:t>の</a:t>
            </a:r>
            <a:r>
              <a:rPr lang="ja" sz="1800" dirty="0"/>
              <a:t>大幅</a:t>
            </a:r>
            <a:r>
              <a:rPr lang="ja-JP" altLang="en-US" sz="1800" dirty="0"/>
              <a:t>な増加</a:t>
            </a:r>
            <a:br>
              <a:rPr lang="en-US" altLang="ja-JP" sz="1800" dirty="0"/>
            </a:br>
            <a:r>
              <a:rPr lang="ja-JP" altLang="en-US" sz="1800" dirty="0"/>
              <a:t>→</a:t>
            </a:r>
            <a:r>
              <a:rPr lang="ja" sz="1800" dirty="0"/>
              <a:t>インバウンド消費</a:t>
            </a:r>
            <a:r>
              <a:rPr lang="ja-JP" altLang="en-US" sz="1800" dirty="0"/>
              <a:t>拡大に期待</a:t>
            </a:r>
            <a:endParaRPr sz="1800" dirty="0"/>
          </a:p>
          <a:p>
            <a:pPr marL="457200" lvl="0" indent="-342900" algn="l" rtl="0">
              <a:lnSpc>
                <a:spcPct val="100000"/>
              </a:lnSpc>
              <a:spcBef>
                <a:spcPts val="1600"/>
              </a:spcBef>
              <a:spcAft>
                <a:spcPts val="0"/>
              </a:spcAft>
              <a:buSzPts val="1800"/>
              <a:buChar char="●"/>
            </a:pPr>
            <a:r>
              <a:rPr lang="ja" sz="1800" dirty="0"/>
              <a:t>キャッシュレス導入店舗増加による消費への効果が見られなければ、</a:t>
            </a:r>
            <a:r>
              <a:rPr lang="ja" sz="1800" dirty="0">
                <a:solidFill>
                  <a:srgbClr val="FF0000"/>
                </a:solidFill>
              </a:rPr>
              <a:t>キャッシュレス決済促進の政策に問題がある</a:t>
            </a:r>
            <a:r>
              <a:rPr lang="ja" sz="1800" dirty="0"/>
              <a:t>可能性</a:t>
            </a:r>
            <a:endParaRPr sz="1800" dirty="0"/>
          </a:p>
          <a:p>
            <a:pPr marL="0" lvl="0" indent="0" algn="l" rtl="0">
              <a:spcBef>
                <a:spcPts val="1600"/>
              </a:spcBef>
              <a:spcAft>
                <a:spcPts val="1600"/>
              </a:spcAft>
              <a:buClr>
                <a:schemeClr val="dk1"/>
              </a:buClr>
              <a:buSzPts val="1100"/>
              <a:buFont typeface="Arial"/>
              <a:buNone/>
            </a:pPr>
            <a:endParaRPr dirty="0"/>
          </a:p>
        </p:txBody>
      </p:sp>
    </p:spTree>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335</TotalTime>
  <Words>1655</Words>
  <Application>Microsoft Macintosh PowerPoint</Application>
  <PresentationFormat>On-screen Show (16:9)</PresentationFormat>
  <Paragraphs>204</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ＭＳ Ｐゴシック</vt:lpstr>
      <vt:lpstr>Arial</vt:lpstr>
      <vt:lpstr>Calibri</vt:lpstr>
      <vt:lpstr>Calibri Light</vt:lpstr>
      <vt:lpstr>レトロスペクト</vt:lpstr>
      <vt:lpstr>キャッシュレス化の推進が 外国人観光客の消費行動に 与える影響</vt:lpstr>
      <vt:lpstr>目次</vt:lpstr>
      <vt:lpstr>研究テーマ</vt:lpstr>
      <vt:lpstr>研究背景　〜キャッシュレス化推進の意義・メリット〜</vt:lpstr>
      <vt:lpstr>研究背景　〜日本のキャッシュレス化の遅れ〜</vt:lpstr>
      <vt:lpstr>研究背景　〜日本のキャッシュレス化の遅れ〜</vt:lpstr>
      <vt:lpstr>研究背景　〜キャシュレス ・ポイント還元事業〜</vt:lpstr>
      <vt:lpstr>研究背景　〜研究の意義〜</vt:lpstr>
      <vt:lpstr>Research Question</vt:lpstr>
      <vt:lpstr>先行研究〜日本への観光意欲の決定要因 ― アメリカ人を対象にしたアンケート調査による実証分析 ― 〜</vt:lpstr>
      <vt:lpstr>先行研究〜日本への観光意欲の決定要因 ― アメリカ人を対象にしたアンケート調査による実証分析 ― 〜 </vt:lpstr>
      <vt:lpstr>研究概要　〜研究の新規性〜 </vt:lpstr>
      <vt:lpstr>研究概要　〜仮説〜</vt:lpstr>
      <vt:lpstr>研究概要　〜使用データ〜 </vt:lpstr>
      <vt:lpstr>研究概要　〜分析モデル1〜 </vt:lpstr>
      <vt:lpstr>研究概要　〜分析モデル1〜 </vt:lpstr>
      <vt:lpstr>研究概要　〜分析モデル：基本統計量〜 </vt:lpstr>
      <vt:lpstr>分析結果　 </vt:lpstr>
      <vt:lpstr>研究概要　〜分析モデル2〜 </vt:lpstr>
      <vt:lpstr>研究概要　〜分析モデル：基本統計量〜 </vt:lpstr>
      <vt:lpstr>分析結果　 </vt:lpstr>
      <vt:lpstr>研究概要　〜分析モデル2〜 </vt:lpstr>
      <vt:lpstr>研究概要　〜分析モデル：基本統計量〜 </vt:lpstr>
      <vt:lpstr>分析結果　 </vt:lpstr>
      <vt:lpstr>課題など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キャッシュレス化の推進が外国人観光客の消費行動に与える影響 </dc:title>
  <cp:lastModifiedBy>Sato Akira</cp:lastModifiedBy>
  <cp:revision>39</cp:revision>
  <dcterms:modified xsi:type="dcterms:W3CDTF">2020-11-30T01:46:47Z</dcterms:modified>
</cp:coreProperties>
</file>