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41326d77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41326d77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1326d77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41326d77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41326d77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41326d77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41326d77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41326d77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41326d77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41326d77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41326d77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41326d77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41326d77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41326d77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41326d77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41326d77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1326d7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1326d7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1326d77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1326d77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1326d77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1326d77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41326d77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41326d77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41326d77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41326d77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41326d77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41326d77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41326d77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41326d77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8477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Lead Score </a:t>
            </a:r>
            <a:endParaRPr/>
          </a:p>
          <a:p>
            <a:pPr indent="0" lvl="0" marL="0" rtl="0" algn="ctr">
              <a:spcBef>
                <a:spcPts val="0"/>
              </a:spcBef>
              <a:spcAft>
                <a:spcPts val="0"/>
              </a:spcAft>
              <a:buNone/>
            </a:pPr>
            <a:r>
              <a:rPr lang="en"/>
              <a:t>Case Study</a:t>
            </a:r>
            <a:endParaRPr/>
          </a:p>
        </p:txBody>
      </p:sp>
      <p:sp>
        <p:nvSpPr>
          <p:cNvPr id="129" name="Google Shape;129;p13"/>
          <p:cNvSpPr txBox="1"/>
          <p:nvPr>
            <p:ph idx="1" type="subTitle"/>
          </p:nvPr>
        </p:nvSpPr>
        <p:spPr>
          <a:xfrm>
            <a:off x="3059225" y="3563475"/>
            <a:ext cx="5427000" cy="8067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sz="1400"/>
              <a:t>     </a:t>
            </a:r>
            <a:r>
              <a:rPr lang="en" sz="1400"/>
              <a:t>By</a:t>
            </a:r>
            <a:endParaRPr sz="1400"/>
          </a:p>
          <a:p>
            <a:pPr indent="457200" lvl="0" marL="3200400" rtl="0" algn="l">
              <a:spcBef>
                <a:spcPts val="0"/>
              </a:spcBef>
              <a:spcAft>
                <a:spcPts val="0"/>
              </a:spcAft>
              <a:buNone/>
            </a:pPr>
            <a:r>
              <a:rPr lang="en" sz="1400"/>
              <a:t>Ricky Chris Pinto</a:t>
            </a:r>
            <a:endParaRPr sz="1400"/>
          </a:p>
          <a:p>
            <a:pPr indent="457200" lvl="0" marL="3200400" rtl="0" algn="l">
              <a:spcBef>
                <a:spcPts val="0"/>
              </a:spcBef>
              <a:spcAft>
                <a:spcPts val="0"/>
              </a:spcAft>
              <a:buNone/>
            </a:pPr>
            <a:r>
              <a:rPr lang="en" sz="1400"/>
              <a:t>Tejas Thakur</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414625" y="336175"/>
            <a:ext cx="7910100" cy="4102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500"/>
              <a:t>For </a:t>
            </a:r>
            <a:endParaRPr b="1" sz="1500"/>
          </a:p>
          <a:p>
            <a:pPr indent="0" lvl="0" marL="0" rtl="0" algn="l">
              <a:lnSpc>
                <a:spcPct val="100000"/>
              </a:lnSpc>
              <a:spcBef>
                <a:spcPts val="1200"/>
              </a:spcBef>
              <a:spcAft>
                <a:spcPts val="0"/>
              </a:spcAft>
              <a:buNone/>
            </a:pPr>
            <a:r>
              <a:rPr b="1" lang="en" sz="1500"/>
              <a:t>Categorical</a:t>
            </a:r>
            <a:endParaRPr b="1" sz="1500"/>
          </a:p>
          <a:p>
            <a:pPr indent="0" lvl="0" marL="0" rtl="0" algn="l">
              <a:lnSpc>
                <a:spcPct val="100000"/>
              </a:lnSpc>
              <a:spcBef>
                <a:spcPts val="1200"/>
              </a:spcBef>
              <a:spcAft>
                <a:spcPts val="0"/>
              </a:spcAft>
              <a:buNone/>
            </a:pPr>
            <a:r>
              <a:rPr b="1" lang="en" sz="1500"/>
              <a:t>Variables</a:t>
            </a:r>
            <a:endParaRPr b="1"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4" name="Google Shape;184;p22"/>
          <p:cNvPicPr preferRelativeResize="0"/>
          <p:nvPr/>
        </p:nvPicPr>
        <p:blipFill>
          <a:blip r:embed="rId3">
            <a:alphaModFix/>
          </a:blip>
          <a:stretch>
            <a:fillRect/>
          </a:stretch>
        </p:blipFill>
        <p:spPr>
          <a:xfrm>
            <a:off x="1927400" y="427900"/>
            <a:ext cx="7002425" cy="4441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3"/>
          <p:cNvPicPr preferRelativeResize="0"/>
          <p:nvPr/>
        </p:nvPicPr>
        <p:blipFill>
          <a:blip r:embed="rId3">
            <a:alphaModFix/>
          </a:blip>
          <a:stretch>
            <a:fillRect/>
          </a:stretch>
        </p:blipFill>
        <p:spPr>
          <a:xfrm>
            <a:off x="326850" y="192463"/>
            <a:ext cx="7997999" cy="475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4"/>
          <p:cNvPicPr preferRelativeResize="0"/>
          <p:nvPr/>
        </p:nvPicPr>
        <p:blipFill>
          <a:blip r:embed="rId3">
            <a:alphaModFix/>
          </a:blip>
          <a:stretch>
            <a:fillRect/>
          </a:stretch>
        </p:blipFill>
        <p:spPr>
          <a:xfrm>
            <a:off x="661651" y="265225"/>
            <a:ext cx="7976951" cy="4613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531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Imputations</a:t>
            </a:r>
            <a:endParaRPr/>
          </a:p>
        </p:txBody>
      </p:sp>
      <p:sp>
        <p:nvSpPr>
          <p:cNvPr id="204" name="Google Shape;204;p25"/>
          <p:cNvSpPr txBox="1"/>
          <p:nvPr>
            <p:ph idx="1" type="body"/>
          </p:nvPr>
        </p:nvSpPr>
        <p:spPr>
          <a:xfrm>
            <a:off x="819150" y="1609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Standardizing Numeric variables using MinMax Scalar.</a:t>
            </a:r>
            <a:endParaRPr sz="2000"/>
          </a:p>
          <a:p>
            <a:pPr indent="-355600" lvl="0" marL="457200" rtl="0" algn="l">
              <a:spcBef>
                <a:spcPts val="0"/>
              </a:spcBef>
              <a:spcAft>
                <a:spcPts val="0"/>
              </a:spcAft>
              <a:buSzPts val="2000"/>
              <a:buChar char="●"/>
            </a:pPr>
            <a:r>
              <a:rPr lang="en" sz="2000"/>
              <a:t>Creating dummy variables for Object data type variables.</a:t>
            </a:r>
            <a:endParaRPr sz="2000"/>
          </a:p>
          <a:p>
            <a:pPr indent="-355600" lvl="0" marL="457200" rtl="0" algn="l">
              <a:spcBef>
                <a:spcPts val="0"/>
              </a:spcBef>
              <a:spcAft>
                <a:spcPts val="0"/>
              </a:spcAft>
              <a:buSzPts val="2000"/>
              <a:buChar char="●"/>
            </a:pPr>
            <a:r>
              <a:rPr lang="en" sz="2000"/>
              <a:t>There are 6351 rows and </a:t>
            </a:r>
            <a:r>
              <a:rPr lang="en" sz="2000"/>
              <a:t> 66 columns for the analysis after cleaning.</a:t>
            </a:r>
            <a:endParaRPr sz="2000"/>
          </a:p>
          <a:p>
            <a:pPr indent="0" lvl="0" marL="457200" rtl="0" algn="l">
              <a:spcBef>
                <a:spcPts val="1200"/>
              </a:spcBef>
              <a:spcAft>
                <a:spcPts val="120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520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a:t>
            </a:r>
            <a:r>
              <a:rPr lang="en"/>
              <a:t> Building</a:t>
            </a:r>
            <a:endParaRPr/>
          </a:p>
        </p:txBody>
      </p:sp>
      <p:sp>
        <p:nvSpPr>
          <p:cNvPr id="210" name="Google Shape;210;p26"/>
          <p:cNvSpPr txBox="1"/>
          <p:nvPr>
            <p:ph idx="1" type="body"/>
          </p:nvPr>
        </p:nvSpPr>
        <p:spPr>
          <a:xfrm>
            <a:off x="819150" y="1475225"/>
            <a:ext cx="7505700" cy="304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Splitting the data into train and test data sets.</a:t>
            </a:r>
            <a:endParaRPr sz="1800"/>
          </a:p>
          <a:p>
            <a:pPr indent="-342900" lvl="0" marL="457200" rtl="0" algn="l">
              <a:spcBef>
                <a:spcPts val="0"/>
              </a:spcBef>
              <a:spcAft>
                <a:spcPts val="0"/>
              </a:spcAft>
              <a:buSzPts val="1800"/>
              <a:buChar char="●"/>
            </a:pPr>
            <a:r>
              <a:rPr lang="en" sz="1800"/>
              <a:t>Perform test-train split with 70:30 ratio.</a:t>
            </a:r>
            <a:endParaRPr sz="1800"/>
          </a:p>
          <a:p>
            <a:pPr indent="-342900" lvl="0" marL="457200" rtl="0" algn="l">
              <a:spcBef>
                <a:spcPts val="0"/>
              </a:spcBef>
              <a:spcAft>
                <a:spcPts val="0"/>
              </a:spcAft>
              <a:buSzPts val="1800"/>
              <a:buChar char="●"/>
            </a:pPr>
            <a:r>
              <a:rPr lang="en" sz="1800"/>
              <a:t>Use RFE for top feature selection.</a:t>
            </a:r>
            <a:endParaRPr sz="1800"/>
          </a:p>
          <a:p>
            <a:pPr indent="-342900" lvl="0" marL="457200" rtl="0" algn="l">
              <a:spcBef>
                <a:spcPts val="0"/>
              </a:spcBef>
              <a:spcAft>
                <a:spcPts val="0"/>
              </a:spcAft>
              <a:buSzPts val="1800"/>
              <a:buChar char="●"/>
            </a:pPr>
            <a:r>
              <a:rPr lang="en" sz="1800"/>
              <a:t>From RFE we get 15 top variables.</a:t>
            </a:r>
            <a:endParaRPr sz="1800"/>
          </a:p>
          <a:p>
            <a:pPr indent="-342900" lvl="0" marL="457200" rtl="0" algn="l">
              <a:spcBef>
                <a:spcPts val="0"/>
              </a:spcBef>
              <a:spcAft>
                <a:spcPts val="0"/>
              </a:spcAft>
              <a:buSzPts val="1800"/>
              <a:buChar char="●"/>
            </a:pPr>
            <a:r>
              <a:rPr lang="en" sz="1800"/>
              <a:t>Build the model.</a:t>
            </a:r>
            <a:endParaRPr sz="1800"/>
          </a:p>
          <a:p>
            <a:pPr indent="-342900" lvl="0" marL="457200" rtl="0" algn="l">
              <a:spcBef>
                <a:spcPts val="0"/>
              </a:spcBef>
              <a:spcAft>
                <a:spcPts val="0"/>
              </a:spcAft>
              <a:buSzPts val="1800"/>
              <a:buChar char="●"/>
            </a:pPr>
            <a:r>
              <a:rPr lang="en" sz="1800"/>
              <a:t>Remove variables with high p values and VIF &gt; 5.</a:t>
            </a:r>
            <a:endParaRPr sz="1800"/>
          </a:p>
          <a:p>
            <a:pPr indent="-342900" lvl="0" marL="457200" rtl="0" algn="l">
              <a:spcBef>
                <a:spcPts val="0"/>
              </a:spcBef>
              <a:spcAft>
                <a:spcPts val="0"/>
              </a:spcAft>
              <a:buSzPts val="1800"/>
              <a:buChar char="●"/>
            </a:pPr>
            <a:r>
              <a:rPr lang="en" sz="1800"/>
              <a:t>Predict on Test data set.</a:t>
            </a:r>
            <a:endParaRPr sz="1800"/>
          </a:p>
          <a:p>
            <a:pPr indent="-342900" lvl="0" marL="457200" rtl="0" algn="l">
              <a:spcBef>
                <a:spcPts val="0"/>
              </a:spcBef>
              <a:spcAft>
                <a:spcPts val="0"/>
              </a:spcAft>
              <a:buSzPts val="1800"/>
              <a:buChar char="●"/>
            </a:pPr>
            <a:r>
              <a:rPr lang="en" sz="1800"/>
              <a:t>Accuracy of the model is over 70%</a:t>
            </a:r>
            <a:endParaRPr sz="1800"/>
          </a:p>
          <a:p>
            <a:pPr indent="0" lvl="0" marL="457200" rtl="0" algn="l">
              <a:spcBef>
                <a:spcPts val="1200"/>
              </a:spcBef>
              <a:spcAft>
                <a:spcPts val="12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348500" y="2180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00"/>
              <a:t>Model Evaluation:</a:t>
            </a:r>
            <a:endParaRPr sz="1900"/>
          </a:p>
          <a:p>
            <a:pPr indent="0" lvl="0" marL="0" rtl="0" algn="l">
              <a:spcBef>
                <a:spcPts val="0"/>
              </a:spcBef>
              <a:spcAft>
                <a:spcPts val="0"/>
              </a:spcAft>
              <a:buNone/>
            </a:pPr>
            <a:r>
              <a:t/>
            </a:r>
            <a:endParaRPr sz="1900"/>
          </a:p>
          <a:p>
            <a:pPr indent="457200" lvl="0" marL="0" rtl="0" algn="l">
              <a:spcBef>
                <a:spcPts val="0"/>
              </a:spcBef>
              <a:spcAft>
                <a:spcPts val="0"/>
              </a:spcAft>
              <a:buNone/>
            </a:pPr>
            <a:r>
              <a:rPr lang="en" sz="1900">
                <a:solidFill>
                  <a:schemeClr val="dk2"/>
                </a:solidFill>
              </a:rPr>
              <a:t>ROC Curve</a:t>
            </a:r>
            <a:endParaRPr sz="1900">
              <a:solidFill>
                <a:schemeClr val="dk2"/>
              </a:solidFill>
            </a:endParaRPr>
          </a:p>
        </p:txBody>
      </p:sp>
      <p:sp>
        <p:nvSpPr>
          <p:cNvPr id="216" name="Google Shape;216;p27"/>
          <p:cNvSpPr txBox="1"/>
          <p:nvPr/>
        </p:nvSpPr>
        <p:spPr>
          <a:xfrm>
            <a:off x="5245563" y="751625"/>
            <a:ext cx="3372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alibri"/>
                <a:ea typeface="Calibri"/>
                <a:cs typeface="Calibri"/>
                <a:sym typeface="Calibri"/>
              </a:rPr>
              <a:t>Confusion</a:t>
            </a:r>
            <a:r>
              <a:rPr lang="en" sz="1600">
                <a:latin typeface="Calibri"/>
                <a:ea typeface="Calibri"/>
                <a:cs typeface="Calibri"/>
                <a:sym typeface="Calibri"/>
              </a:rPr>
              <a:t> </a:t>
            </a:r>
            <a:r>
              <a:rPr lang="en" sz="1600">
                <a:latin typeface="Calibri"/>
                <a:ea typeface="Calibri"/>
                <a:cs typeface="Calibri"/>
                <a:sym typeface="Calibri"/>
              </a:rPr>
              <a:t>matrix</a:t>
            </a:r>
            <a:endParaRPr sz="1600">
              <a:latin typeface="Calibri"/>
              <a:ea typeface="Calibri"/>
              <a:cs typeface="Calibri"/>
              <a:sym typeface="Calibri"/>
            </a:endParaRPr>
          </a:p>
        </p:txBody>
      </p:sp>
      <p:pic>
        <p:nvPicPr>
          <p:cNvPr id="217" name="Google Shape;217;p27"/>
          <p:cNvPicPr preferRelativeResize="0"/>
          <p:nvPr/>
        </p:nvPicPr>
        <p:blipFill>
          <a:blip r:embed="rId3">
            <a:alphaModFix/>
          </a:blip>
          <a:stretch>
            <a:fillRect/>
          </a:stretch>
        </p:blipFill>
        <p:spPr>
          <a:xfrm>
            <a:off x="4657150" y="1294400"/>
            <a:ext cx="4017800" cy="3356049"/>
          </a:xfrm>
          <a:prstGeom prst="rect">
            <a:avLst/>
          </a:prstGeom>
          <a:noFill/>
          <a:ln>
            <a:noFill/>
          </a:ln>
        </p:spPr>
      </p:pic>
      <p:pic>
        <p:nvPicPr>
          <p:cNvPr id="218" name="Google Shape;218;p27"/>
          <p:cNvPicPr preferRelativeResize="0"/>
          <p:nvPr/>
        </p:nvPicPr>
        <p:blipFill>
          <a:blip r:embed="rId4">
            <a:alphaModFix/>
          </a:blip>
          <a:stretch>
            <a:fillRect/>
          </a:stretch>
        </p:blipFill>
        <p:spPr>
          <a:xfrm>
            <a:off x="292450" y="1294400"/>
            <a:ext cx="4166175" cy="3239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352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24" name="Google Shape;224;p28"/>
          <p:cNvSpPr txBox="1"/>
          <p:nvPr>
            <p:ph idx="1" type="body"/>
          </p:nvPr>
        </p:nvSpPr>
        <p:spPr>
          <a:xfrm>
            <a:off x="750800" y="997325"/>
            <a:ext cx="7574100" cy="374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The Variables with high coefficient values as per the model are listed below:</a:t>
            </a:r>
            <a:endParaRPr sz="1600"/>
          </a:p>
          <a:p>
            <a:pPr indent="-330200" lvl="0" marL="457200" rtl="0" algn="l">
              <a:spcBef>
                <a:spcPts val="1200"/>
              </a:spcBef>
              <a:spcAft>
                <a:spcPts val="0"/>
              </a:spcAft>
              <a:buSzPts val="1600"/>
              <a:buChar char="●"/>
            </a:pPr>
            <a:r>
              <a:rPr lang="en" sz="1600"/>
              <a:t>Total Time Spent on Website</a:t>
            </a:r>
            <a:endParaRPr sz="1600"/>
          </a:p>
          <a:p>
            <a:pPr indent="-330200" lvl="0" marL="457200" rtl="0" algn="l">
              <a:spcBef>
                <a:spcPts val="0"/>
              </a:spcBef>
              <a:spcAft>
                <a:spcPts val="0"/>
              </a:spcAft>
              <a:buSzPts val="1600"/>
              <a:buChar char="●"/>
            </a:pPr>
            <a:r>
              <a:rPr lang="en" sz="1600"/>
              <a:t>Lead Source</a:t>
            </a:r>
            <a:endParaRPr sz="1600"/>
          </a:p>
          <a:p>
            <a:pPr indent="-317500" lvl="1" marL="914400" rtl="0" algn="l">
              <a:spcBef>
                <a:spcPts val="0"/>
              </a:spcBef>
              <a:spcAft>
                <a:spcPts val="0"/>
              </a:spcAft>
              <a:buSzPts val="1400"/>
              <a:buChar char="○"/>
            </a:pPr>
            <a:r>
              <a:rPr lang="en" sz="1400"/>
              <a:t>Welingak</a:t>
            </a:r>
            <a:r>
              <a:rPr lang="en" sz="1400"/>
              <a:t> Website</a:t>
            </a:r>
            <a:endParaRPr sz="1400"/>
          </a:p>
          <a:p>
            <a:pPr indent="-317500" lvl="1" marL="914400" rtl="0" algn="l">
              <a:spcBef>
                <a:spcPts val="0"/>
              </a:spcBef>
              <a:spcAft>
                <a:spcPts val="0"/>
              </a:spcAft>
              <a:buSzPts val="1400"/>
              <a:buChar char="○"/>
            </a:pPr>
            <a:r>
              <a:rPr lang="en" sz="1400"/>
              <a:t>Reference</a:t>
            </a:r>
            <a:endParaRPr sz="1400"/>
          </a:p>
          <a:p>
            <a:pPr indent="-317500" lvl="1" marL="914400" rtl="0" algn="l">
              <a:spcBef>
                <a:spcPts val="0"/>
              </a:spcBef>
              <a:spcAft>
                <a:spcPts val="0"/>
              </a:spcAft>
              <a:buSzPts val="1400"/>
              <a:buChar char="○"/>
            </a:pPr>
            <a:r>
              <a:rPr lang="en" sz="1400"/>
              <a:t>Organic Search</a:t>
            </a:r>
            <a:endParaRPr sz="1400"/>
          </a:p>
          <a:p>
            <a:pPr indent="-317500" lvl="1" marL="914400" rtl="0" algn="l">
              <a:spcBef>
                <a:spcPts val="0"/>
              </a:spcBef>
              <a:spcAft>
                <a:spcPts val="0"/>
              </a:spcAft>
              <a:buSzPts val="1400"/>
              <a:buChar char="○"/>
            </a:pPr>
            <a:r>
              <a:rPr lang="en" sz="1400"/>
              <a:t>Google</a:t>
            </a:r>
            <a:endParaRPr sz="1400"/>
          </a:p>
          <a:p>
            <a:pPr indent="-317500" lvl="1" marL="914400" rtl="0" algn="l">
              <a:spcBef>
                <a:spcPts val="0"/>
              </a:spcBef>
              <a:spcAft>
                <a:spcPts val="0"/>
              </a:spcAft>
              <a:buSzPts val="1400"/>
              <a:buChar char="○"/>
            </a:pPr>
            <a:r>
              <a:rPr lang="en" sz="1400"/>
              <a:t>Direct Traffic</a:t>
            </a:r>
            <a:endParaRPr sz="1400"/>
          </a:p>
          <a:p>
            <a:pPr indent="-330200" lvl="0" marL="457200" rtl="0" algn="l">
              <a:spcBef>
                <a:spcPts val="0"/>
              </a:spcBef>
              <a:spcAft>
                <a:spcPts val="0"/>
              </a:spcAft>
              <a:buSzPts val="1600"/>
              <a:buChar char="●"/>
            </a:pPr>
            <a:r>
              <a:rPr lang="en" sz="1600"/>
              <a:t>Last Activity</a:t>
            </a:r>
            <a:endParaRPr sz="1600"/>
          </a:p>
          <a:p>
            <a:pPr indent="-330200" lvl="1" marL="914400" rtl="0" algn="l">
              <a:spcBef>
                <a:spcPts val="0"/>
              </a:spcBef>
              <a:spcAft>
                <a:spcPts val="0"/>
              </a:spcAft>
              <a:buSzPts val="1600"/>
              <a:buChar char="○"/>
            </a:pPr>
            <a:r>
              <a:rPr lang="en" sz="1600"/>
              <a:t>Had a Phone Conversation</a:t>
            </a:r>
            <a:endParaRPr sz="1600"/>
          </a:p>
          <a:p>
            <a:pPr indent="-330200" lvl="1" marL="914400" rtl="0" algn="l">
              <a:spcBef>
                <a:spcPts val="0"/>
              </a:spcBef>
              <a:spcAft>
                <a:spcPts val="0"/>
              </a:spcAft>
              <a:buSzPts val="1600"/>
              <a:buChar char="○"/>
            </a:pPr>
            <a:r>
              <a:rPr lang="en" sz="1600"/>
              <a:t>SMS Sent</a:t>
            </a:r>
            <a:endParaRPr sz="1600"/>
          </a:p>
          <a:p>
            <a:pPr indent="-330200" lvl="1" marL="914400" rtl="0" algn="l">
              <a:spcBef>
                <a:spcPts val="0"/>
              </a:spcBef>
              <a:spcAft>
                <a:spcPts val="0"/>
              </a:spcAft>
              <a:buSzPts val="1600"/>
              <a:buChar char="○"/>
            </a:pPr>
            <a:r>
              <a:rPr lang="en" sz="1600"/>
              <a:t>Olark Chat Conversation</a:t>
            </a:r>
            <a:endParaRPr sz="1600"/>
          </a:p>
          <a:p>
            <a:pPr indent="-330200" lvl="1" marL="914400" rtl="0" algn="l">
              <a:spcBef>
                <a:spcPts val="0"/>
              </a:spcBef>
              <a:spcAft>
                <a:spcPts val="0"/>
              </a:spcAft>
              <a:buSzPts val="1600"/>
              <a:buChar char="○"/>
            </a:pPr>
            <a:r>
              <a:rPr lang="en" sz="1600"/>
              <a:t>Unreachable</a:t>
            </a:r>
            <a:endParaRPr sz="1600"/>
          </a:p>
          <a:p>
            <a:pPr indent="-330200" lvl="0" marL="457200" rtl="0" algn="l">
              <a:spcBef>
                <a:spcPts val="0"/>
              </a:spcBef>
              <a:spcAft>
                <a:spcPts val="0"/>
              </a:spcAft>
              <a:buSzPts val="1600"/>
              <a:buChar char="●"/>
            </a:pPr>
            <a:r>
              <a:rPr lang="en" sz="1600"/>
              <a:t>Total Visits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311700" y="0"/>
            <a:ext cx="8520600" cy="127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Statement</a:t>
            </a:r>
            <a:endParaRPr sz="1400"/>
          </a:p>
        </p:txBody>
      </p:sp>
      <p:sp>
        <p:nvSpPr>
          <p:cNvPr id="135" name="Google Shape;135;p14"/>
          <p:cNvSpPr txBox="1"/>
          <p:nvPr>
            <p:ph idx="1" type="subTitle"/>
          </p:nvPr>
        </p:nvSpPr>
        <p:spPr>
          <a:xfrm>
            <a:off x="630600" y="1490375"/>
            <a:ext cx="7893000" cy="3012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X Education sells online courses to industry professionals.</a:t>
            </a:r>
            <a:endParaRPr sz="1700"/>
          </a:p>
          <a:p>
            <a:pPr indent="-336550" lvl="0" marL="457200" rtl="0" algn="l">
              <a:spcBef>
                <a:spcPts val="0"/>
              </a:spcBef>
              <a:spcAft>
                <a:spcPts val="0"/>
              </a:spcAft>
              <a:buSzPts val="1700"/>
              <a:buChar char="●"/>
            </a:pPr>
            <a:r>
              <a:rPr lang="en" sz="1700"/>
              <a:t>X Education gets a lot of leads, its lead conversion rate is very poor. For example, if, say, they acquire 100 leads in a day, only about 30 of them are converted.</a:t>
            </a:r>
            <a:endParaRPr sz="1700"/>
          </a:p>
          <a:p>
            <a:pPr indent="-336550" lvl="0" marL="457200" rtl="0" algn="l">
              <a:spcBef>
                <a:spcPts val="0"/>
              </a:spcBef>
              <a:spcAft>
                <a:spcPts val="0"/>
              </a:spcAft>
              <a:buSzPts val="1700"/>
              <a:buChar char="●"/>
            </a:pPr>
            <a:r>
              <a:rPr lang="en" sz="1700"/>
              <a:t>To make this process more efficient, the company wishes to identify the most potential leads, also known as ‘Hot Leads’.</a:t>
            </a:r>
            <a:endParaRPr sz="1700"/>
          </a:p>
          <a:p>
            <a:pPr indent="-336550" lvl="0" marL="457200" rtl="0" algn="l">
              <a:spcBef>
                <a:spcPts val="0"/>
              </a:spcBef>
              <a:spcAft>
                <a:spcPts val="0"/>
              </a:spcAft>
              <a:buSzPts val="1700"/>
              <a:buChar char="●"/>
            </a:pPr>
            <a:r>
              <a:rPr lang="en" sz="1700"/>
              <a:t>The company requires a model wherein it assigns a lead score to each of the leads such that the customers with higher lead score have a higher conversion chance and the customers with lower lead score have a lower conversion chance.</a:t>
            </a:r>
            <a:endParaRPr sz="1700"/>
          </a:p>
          <a:p>
            <a:pPr indent="0" lvl="0" marL="0" rtl="0" algn="l">
              <a:spcBef>
                <a:spcPts val="0"/>
              </a:spcBef>
              <a:spcAft>
                <a:spcPts val="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74325" y="442200"/>
            <a:ext cx="7505700" cy="7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Approach</a:t>
            </a:r>
            <a:endParaRPr/>
          </a:p>
        </p:txBody>
      </p:sp>
      <p:sp>
        <p:nvSpPr>
          <p:cNvPr id="141" name="Google Shape;141;p15"/>
          <p:cNvSpPr txBox="1"/>
          <p:nvPr>
            <p:ph idx="1" type="body"/>
          </p:nvPr>
        </p:nvSpPr>
        <p:spPr>
          <a:xfrm>
            <a:off x="819150" y="1228725"/>
            <a:ext cx="7505700" cy="3365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Data Cleaning and data wrangling.</a:t>
            </a:r>
            <a:endParaRPr sz="1600"/>
          </a:p>
          <a:p>
            <a:pPr indent="-317500" lvl="1" marL="914400" rtl="0" algn="l">
              <a:spcBef>
                <a:spcPts val="0"/>
              </a:spcBef>
              <a:spcAft>
                <a:spcPts val="0"/>
              </a:spcAft>
              <a:buSzPts val="1400"/>
              <a:buChar char="◆"/>
            </a:pPr>
            <a:r>
              <a:rPr lang="en" sz="1400"/>
              <a:t>Handle the Nan values</a:t>
            </a:r>
            <a:endParaRPr sz="1400"/>
          </a:p>
          <a:p>
            <a:pPr indent="-317500" lvl="1" marL="914400" rtl="0" algn="l">
              <a:spcBef>
                <a:spcPts val="0"/>
              </a:spcBef>
              <a:spcAft>
                <a:spcPts val="0"/>
              </a:spcAft>
              <a:buSzPts val="1400"/>
              <a:buChar char="◆"/>
            </a:pPr>
            <a:r>
              <a:rPr lang="en" sz="1400"/>
              <a:t>Check for duplicates</a:t>
            </a:r>
            <a:endParaRPr sz="1400"/>
          </a:p>
          <a:p>
            <a:pPr indent="-317500" lvl="1" marL="914400" rtl="0" algn="l">
              <a:spcBef>
                <a:spcPts val="0"/>
              </a:spcBef>
              <a:spcAft>
                <a:spcPts val="0"/>
              </a:spcAft>
              <a:buSzPts val="1400"/>
              <a:buChar char="◆"/>
            </a:pPr>
            <a:r>
              <a:rPr lang="en" sz="1400"/>
              <a:t>Drop large %ge missing columns</a:t>
            </a:r>
            <a:endParaRPr sz="1400"/>
          </a:p>
          <a:p>
            <a:pPr indent="-317500" lvl="1" marL="914400" rtl="0" algn="l">
              <a:spcBef>
                <a:spcPts val="0"/>
              </a:spcBef>
              <a:spcAft>
                <a:spcPts val="0"/>
              </a:spcAft>
              <a:buSzPts val="1400"/>
              <a:buChar char="◆"/>
            </a:pPr>
            <a:r>
              <a:rPr lang="en" sz="1400"/>
              <a:t>Impute Outliers or remove them.</a:t>
            </a:r>
            <a:endParaRPr sz="1400"/>
          </a:p>
          <a:p>
            <a:pPr indent="-330200" lvl="0" marL="457200" rtl="0" algn="l">
              <a:spcBef>
                <a:spcPts val="0"/>
              </a:spcBef>
              <a:spcAft>
                <a:spcPts val="0"/>
              </a:spcAft>
              <a:buSzPts val="1600"/>
              <a:buChar char="➔"/>
            </a:pPr>
            <a:r>
              <a:rPr lang="en" sz="1600"/>
              <a:t>Exploratory Data Analysis</a:t>
            </a:r>
            <a:endParaRPr sz="1600"/>
          </a:p>
          <a:p>
            <a:pPr indent="-317500" lvl="1" marL="914400" rtl="0" algn="l">
              <a:spcBef>
                <a:spcPts val="0"/>
              </a:spcBef>
              <a:spcAft>
                <a:spcPts val="0"/>
              </a:spcAft>
              <a:buSzPts val="1400"/>
              <a:buChar char="◆"/>
            </a:pPr>
            <a:r>
              <a:rPr lang="en" sz="1400"/>
              <a:t>Univariate Analysis : value counts and variable distribution </a:t>
            </a:r>
            <a:endParaRPr sz="1400"/>
          </a:p>
          <a:p>
            <a:pPr indent="-317500" lvl="1" marL="914400" rtl="0" algn="l">
              <a:spcBef>
                <a:spcPts val="0"/>
              </a:spcBef>
              <a:spcAft>
                <a:spcPts val="0"/>
              </a:spcAft>
              <a:buSzPts val="1400"/>
              <a:buChar char="◆"/>
            </a:pPr>
            <a:r>
              <a:rPr lang="en" sz="1400"/>
              <a:t>Bivariate Analysis : correlation and pattern between variables</a:t>
            </a:r>
            <a:endParaRPr sz="1400"/>
          </a:p>
          <a:p>
            <a:pPr indent="-330200" lvl="0" marL="457200" rtl="0" algn="l">
              <a:spcBef>
                <a:spcPts val="0"/>
              </a:spcBef>
              <a:spcAft>
                <a:spcPts val="0"/>
              </a:spcAft>
              <a:buSzPts val="1600"/>
              <a:buChar char="➔"/>
            </a:pPr>
            <a:r>
              <a:rPr lang="en" sz="1600"/>
              <a:t>Variable scaling and Dummy variable creation</a:t>
            </a:r>
            <a:endParaRPr sz="1600"/>
          </a:p>
          <a:p>
            <a:pPr indent="-330200" lvl="0" marL="457200" rtl="0" algn="l">
              <a:spcBef>
                <a:spcPts val="0"/>
              </a:spcBef>
              <a:spcAft>
                <a:spcPts val="0"/>
              </a:spcAft>
              <a:buSzPts val="1600"/>
              <a:buChar char="➔"/>
            </a:pPr>
            <a:r>
              <a:rPr lang="en" sz="1600"/>
              <a:t>Creating Model : Logistic regression is used to build model and for predictions</a:t>
            </a:r>
            <a:endParaRPr sz="1600"/>
          </a:p>
          <a:p>
            <a:pPr indent="-330200" lvl="0" marL="457200" rtl="0" algn="l">
              <a:spcBef>
                <a:spcPts val="0"/>
              </a:spcBef>
              <a:spcAft>
                <a:spcPts val="0"/>
              </a:spcAft>
              <a:buSzPts val="1600"/>
              <a:buChar char="➔"/>
            </a:pPr>
            <a:r>
              <a:rPr lang="en" sz="1600"/>
              <a:t>Model Evaluation</a:t>
            </a:r>
            <a:endParaRPr sz="1600"/>
          </a:p>
          <a:p>
            <a:pPr indent="-330200" lvl="0" marL="457200" rtl="0" algn="l">
              <a:spcBef>
                <a:spcPts val="0"/>
              </a:spcBef>
              <a:spcAft>
                <a:spcPts val="0"/>
              </a:spcAft>
              <a:buSzPts val="1600"/>
              <a:buChar char="➔"/>
            </a:pPr>
            <a:r>
              <a:rPr lang="en" sz="1600"/>
              <a:t>Conclusion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74325" y="274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and Wrangling</a:t>
            </a:r>
            <a:endParaRPr/>
          </a:p>
        </p:txBody>
      </p:sp>
      <p:sp>
        <p:nvSpPr>
          <p:cNvPr id="147" name="Google Shape;147;p16"/>
          <p:cNvSpPr txBox="1"/>
          <p:nvPr>
            <p:ph idx="1" type="body"/>
          </p:nvPr>
        </p:nvSpPr>
        <p:spPr>
          <a:xfrm>
            <a:off x="819150" y="1228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From Dataset we have 9240 rows and 37 columns.</a:t>
            </a:r>
            <a:endParaRPr sz="1400"/>
          </a:p>
          <a:p>
            <a:pPr indent="-317500" lvl="0" marL="457200" rtl="0" algn="l">
              <a:spcBef>
                <a:spcPts val="0"/>
              </a:spcBef>
              <a:spcAft>
                <a:spcPts val="0"/>
              </a:spcAft>
              <a:buSzPts val="1400"/>
              <a:buChar char="●"/>
            </a:pPr>
            <a:r>
              <a:rPr lang="en" sz="1400"/>
              <a:t>Dropping "</a:t>
            </a:r>
            <a:r>
              <a:rPr b="1" lang="en" sz="1400"/>
              <a:t>Prospect ID</a:t>
            </a:r>
            <a:r>
              <a:rPr lang="en" sz="1400"/>
              <a:t>" and  "</a:t>
            </a:r>
            <a:r>
              <a:rPr b="1" lang="en" sz="1400"/>
              <a:t>Lead Number</a:t>
            </a:r>
            <a:r>
              <a:rPr lang="en" sz="1400"/>
              <a:t>" since these will not add any useful information.</a:t>
            </a:r>
            <a:endParaRPr sz="1400"/>
          </a:p>
          <a:p>
            <a:pPr indent="-317500" lvl="0" marL="457200" rtl="0" algn="l">
              <a:spcBef>
                <a:spcPts val="0"/>
              </a:spcBef>
              <a:spcAft>
                <a:spcPts val="0"/>
              </a:spcAft>
              <a:buSzPts val="1400"/>
              <a:buChar char="●"/>
            </a:pPr>
            <a:r>
              <a:rPr lang="en" sz="1400"/>
              <a:t>Columns with more than 25% missing values are dropped.</a:t>
            </a:r>
            <a:endParaRPr sz="1400"/>
          </a:p>
          <a:p>
            <a:pPr indent="-317500" lvl="0" marL="457200" rtl="0" algn="l">
              <a:spcBef>
                <a:spcPts val="0"/>
              </a:spcBef>
              <a:spcAft>
                <a:spcPts val="0"/>
              </a:spcAft>
              <a:buSzPts val="1400"/>
              <a:buChar char="●"/>
            </a:pPr>
            <a:r>
              <a:rPr lang="en" sz="1400"/>
              <a:t>We can also drop lead quality because its value is assigned based on "intuition of the employee" assigned to the lead and may cause bias. Lead quality can also be dropped as based on the levels of this categorical variable the information contained is very similar to lead quality and can be interpreted from other variables.</a:t>
            </a:r>
            <a:endParaRPr sz="1400"/>
          </a:p>
          <a:p>
            <a:pPr indent="-317500" lvl="0" marL="457200" rtl="0" algn="l">
              <a:spcBef>
                <a:spcPts val="0"/>
              </a:spcBef>
              <a:spcAft>
                <a:spcPts val="0"/>
              </a:spcAft>
              <a:buSzPts val="1400"/>
              <a:buChar char="●"/>
            </a:pPr>
            <a:r>
              <a:rPr lang="en" sz="1400"/>
              <a:t>Dropping columns with irrelevant data for our analysis.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08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153" name="Google Shape;153;p17"/>
          <p:cNvSpPr txBox="1"/>
          <p:nvPr>
            <p:ph idx="1" type="body"/>
          </p:nvPr>
        </p:nvSpPr>
        <p:spPr>
          <a:xfrm>
            <a:off x="819150" y="11390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Numerical Variables,</a:t>
            </a:r>
            <a:br>
              <a:rPr lang="en"/>
            </a:br>
            <a:endParaRPr/>
          </a:p>
        </p:txBody>
      </p:sp>
      <p:pic>
        <p:nvPicPr>
          <p:cNvPr id="154" name="Google Shape;154;p17"/>
          <p:cNvPicPr preferRelativeResize="0"/>
          <p:nvPr/>
        </p:nvPicPr>
        <p:blipFill>
          <a:blip r:embed="rId3">
            <a:alphaModFix/>
          </a:blip>
          <a:stretch>
            <a:fillRect/>
          </a:stretch>
        </p:blipFill>
        <p:spPr>
          <a:xfrm>
            <a:off x="951450" y="1602425"/>
            <a:ext cx="5682427" cy="294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8"/>
          <p:cNvPicPr preferRelativeResize="0"/>
          <p:nvPr/>
        </p:nvPicPr>
        <p:blipFill>
          <a:blip r:embed="rId3">
            <a:alphaModFix/>
          </a:blip>
          <a:stretch>
            <a:fillRect/>
          </a:stretch>
        </p:blipFill>
        <p:spPr>
          <a:xfrm>
            <a:off x="567025" y="567025"/>
            <a:ext cx="7971849" cy="405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9"/>
          <p:cNvPicPr preferRelativeResize="0"/>
          <p:nvPr/>
        </p:nvPicPr>
        <p:blipFill>
          <a:blip r:embed="rId3">
            <a:alphaModFix/>
          </a:blip>
          <a:stretch>
            <a:fillRect/>
          </a:stretch>
        </p:blipFill>
        <p:spPr>
          <a:xfrm>
            <a:off x="515475" y="421450"/>
            <a:ext cx="7877727" cy="4110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nvSpPr>
        <p:spPr>
          <a:xfrm>
            <a:off x="291375" y="649950"/>
            <a:ext cx="645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Calibri"/>
                <a:ea typeface="Calibri"/>
                <a:cs typeface="Calibri"/>
                <a:sym typeface="Calibri"/>
              </a:rPr>
              <a:t>Bivariate Analysis</a:t>
            </a:r>
            <a:endParaRPr b="1" sz="1600">
              <a:latin typeface="Calibri"/>
              <a:ea typeface="Calibri"/>
              <a:cs typeface="Calibri"/>
              <a:sym typeface="Calibri"/>
            </a:endParaRPr>
          </a:p>
        </p:txBody>
      </p:sp>
      <p:pic>
        <p:nvPicPr>
          <p:cNvPr id="173" name="Google Shape;173;p20"/>
          <p:cNvPicPr preferRelativeResize="0"/>
          <p:nvPr/>
        </p:nvPicPr>
        <p:blipFill>
          <a:blip r:embed="rId3">
            <a:alphaModFix/>
          </a:blip>
          <a:stretch>
            <a:fillRect/>
          </a:stretch>
        </p:blipFill>
        <p:spPr>
          <a:xfrm>
            <a:off x="2196350" y="212150"/>
            <a:ext cx="6361123" cy="472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1"/>
          <p:cNvPicPr preferRelativeResize="0"/>
          <p:nvPr/>
        </p:nvPicPr>
        <p:blipFill>
          <a:blip r:embed="rId3">
            <a:alphaModFix/>
          </a:blip>
          <a:stretch>
            <a:fillRect/>
          </a:stretch>
        </p:blipFill>
        <p:spPr>
          <a:xfrm>
            <a:off x="1882600" y="240925"/>
            <a:ext cx="5439374" cy="4685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