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201"/>
    <p:restoredTop sz="94685"/>
  </p:normalViewPr>
  <p:slideViewPr>
    <p:cSldViewPr snapToGrid="0">
      <p:cViewPr>
        <p:scale>
          <a:sx n="116" d="100"/>
          <a:sy n="116" d="100"/>
        </p:scale>
        <p:origin x="70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9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yyang/Desktop/&#24037;&#20316;&#31807;9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yyang/Desktop/&#24037;&#20316;&#31807;9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yyang/Desktop/&#24037;&#20316;&#31807;9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yyang/Desktop/&#24037;&#20316;&#31807;9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yyang/Desktop/&#24037;&#20316;&#31807;9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yyang/Desktop/&#24037;&#20316;&#31807;9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9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9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9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yyang/Desktop/&#24037;&#20316;&#31807;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yyang/Desktop/&#24037;&#20316;&#31807;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yyang/Desktop/&#24037;&#20316;&#31807;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yyang/Desktop/&#24037;&#20316;&#31807;9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yyang/Desktop/&#24037;&#20316;&#31807;9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054-0341-B24E-17EC4E18CC9B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054-0341-B24E-17EC4E18CC9B}"/>
              </c:ext>
            </c:extLst>
          </c:dPt>
          <c:dPt>
            <c:idx val="2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054-0341-B24E-17EC4E18CC9B}"/>
              </c:ext>
            </c:extLst>
          </c:dPt>
          <c:dPt>
            <c:idx val="3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6054-0341-B24E-17EC4E18CC9B}"/>
              </c:ext>
            </c:extLst>
          </c:dPt>
          <c:dPt>
            <c:idx val="4"/>
            <c:bubble3D val="0"/>
            <c:spPr>
              <a:solidFill>
                <a:schemeClr val="bg2">
                  <a:lumMod val="75000"/>
                </a:schemeClr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6054-0341-B24E-17EC4E18CC9B}"/>
              </c:ext>
            </c:extLst>
          </c:dPt>
          <c:dPt>
            <c:idx val="5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6054-0341-B24E-17EC4E18CC9B}"/>
              </c:ext>
            </c:extLst>
          </c:dPt>
          <c:dPt>
            <c:idx val="6"/>
            <c:bubble3D val="0"/>
            <c:spPr>
              <a:solidFill>
                <a:srgbClr val="F67D81"/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6054-0341-B24E-17EC4E18CC9B}"/>
              </c:ext>
            </c:extLst>
          </c:dPt>
          <c:dPt>
            <c:idx val="7"/>
            <c:bubble3D val="0"/>
            <c:spPr>
              <a:solidFill>
                <a:srgbClr val="CAAFDD"/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6054-0341-B24E-17EC4E18CC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Sheet1!$G$17:$G$24</c:f>
              <c:strCache>
                <c:ptCount val="8"/>
                <c:pt idx="0">
                  <c:v>Report</c:v>
                </c:pt>
                <c:pt idx="1">
                  <c:v>Litigation</c:v>
                </c:pt>
                <c:pt idx="2">
                  <c:v>Health</c:v>
                </c:pt>
                <c:pt idx="3">
                  <c:v>Election</c:v>
                </c:pt>
                <c:pt idx="4">
                  <c:v>Violence/Crime</c:v>
                </c:pt>
                <c:pt idx="5">
                  <c:v>Government Views</c:v>
                </c:pt>
                <c:pt idx="6">
                  <c:v>Sports</c:v>
                </c:pt>
                <c:pt idx="7">
                  <c:v>Film</c:v>
                </c:pt>
              </c:strCache>
            </c:strRef>
          </c:cat>
          <c:val>
            <c:numRef>
              <c:f>Sheet1!$H$17:$H$24</c:f>
              <c:numCache>
                <c:formatCode>General</c:formatCode>
                <c:ptCount val="8"/>
                <c:pt idx="0">
                  <c:v>6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4</c:v>
                </c:pt>
                <c:pt idx="5">
                  <c:v>13</c:v>
                </c:pt>
                <c:pt idx="6">
                  <c:v>1</c:v>
                </c:pt>
                <c:pt idx="7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6054-0341-B24E-17EC4E18CC9B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0AE-1E45-99AC-C4B2AAEF3096}"/>
              </c:ext>
            </c:extLst>
          </c:dPt>
          <c:dPt>
            <c:idx val="1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0AE-1E45-99AC-C4B2AAEF3096}"/>
              </c:ext>
            </c:extLst>
          </c:dPt>
          <c:dPt>
            <c:idx val="2"/>
            <c:bubble3D val="0"/>
            <c:spPr>
              <a:solidFill>
                <a:srgbClr val="CAAFDD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0AE-1E45-99AC-C4B2AAEF3096}"/>
              </c:ext>
            </c:extLst>
          </c:dPt>
          <c:dPt>
            <c:idx val="3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0AE-1E45-99AC-C4B2AAEF3096}"/>
              </c:ext>
            </c:extLst>
          </c:dPt>
          <c:dPt>
            <c:idx val="4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0AE-1E45-99AC-C4B2AAEF3096}"/>
              </c:ext>
            </c:extLst>
          </c:dPt>
          <c:dPt>
            <c:idx val="5"/>
            <c:bubble3D val="0"/>
            <c:spPr>
              <a:solidFill>
                <a:srgbClr val="F67D8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0AE-1E45-99AC-C4B2AAEF309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Sheet3!$H$5:$H$10</c:f>
              <c:strCache>
                <c:ptCount val="6"/>
                <c:pt idx="0">
                  <c:v>Economy/Market</c:v>
                </c:pt>
                <c:pt idx="1">
                  <c:v>Election</c:v>
                </c:pt>
                <c:pt idx="2">
                  <c:v>Film</c:v>
                </c:pt>
                <c:pt idx="3">
                  <c:v>Government Views</c:v>
                </c:pt>
                <c:pt idx="4">
                  <c:v>Report</c:v>
                </c:pt>
                <c:pt idx="5">
                  <c:v>Sports</c:v>
                </c:pt>
              </c:strCache>
            </c:strRef>
          </c:cat>
          <c:val>
            <c:numRef>
              <c:f>Sheet3!$I$5:$I$10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7</c:v>
                </c:pt>
                <c:pt idx="3">
                  <c:v>10</c:v>
                </c:pt>
                <c:pt idx="4">
                  <c:v>10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0AE-1E45-99AC-C4B2AAEF3096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chemeClr val="accent6">
                <a:lumMod val="40000"/>
                <a:lumOff val="60000"/>
              </a:schemeClr>
            </a:solidFill>
          </c:spPr>
          <c:dPt>
            <c:idx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573-C74C-94B3-93C4E275D8F6}"/>
              </c:ext>
            </c:extLst>
          </c:dPt>
          <c:dPt>
            <c:idx val="1"/>
            <c:bubble3D val="0"/>
            <c:spPr>
              <a:solidFill>
                <a:srgbClr val="CAAFDD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573-C74C-94B3-93C4E275D8F6}"/>
              </c:ext>
            </c:extLst>
          </c:dPt>
          <c:dPt>
            <c:idx val="2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573-C74C-94B3-93C4E275D8F6}"/>
              </c:ext>
            </c:extLst>
          </c:dPt>
          <c:dPt>
            <c:idx val="3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573-C74C-94B3-93C4E275D8F6}"/>
              </c:ext>
            </c:extLst>
          </c:dPt>
          <c:dPt>
            <c:idx val="4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573-C74C-94B3-93C4E275D8F6}"/>
              </c:ext>
            </c:extLst>
          </c:dPt>
          <c:dPt>
            <c:idx val="5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573-C74C-94B3-93C4E275D8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Sheet7!$I$13:$I$18</c:f>
              <c:strCache>
                <c:ptCount val="6"/>
                <c:pt idx="0">
                  <c:v>Election</c:v>
                </c:pt>
                <c:pt idx="1">
                  <c:v>Film</c:v>
                </c:pt>
                <c:pt idx="2">
                  <c:v>Government Views</c:v>
                </c:pt>
                <c:pt idx="3">
                  <c:v>Litigation</c:v>
                </c:pt>
                <c:pt idx="4">
                  <c:v>Report</c:v>
                </c:pt>
                <c:pt idx="5">
                  <c:v>Violence/Crime</c:v>
                </c:pt>
              </c:strCache>
            </c:strRef>
          </c:cat>
          <c:val>
            <c:numRef>
              <c:f>Sheet7!$J$13:$J$18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24</c:v>
                </c:pt>
                <c:pt idx="3">
                  <c:v>2</c:v>
                </c:pt>
                <c:pt idx="4">
                  <c:v>5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573-C74C-94B3-93C4E275D8F6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chemeClr val="accent6">
                <a:lumMod val="40000"/>
                <a:lumOff val="60000"/>
              </a:schemeClr>
            </a:solidFill>
          </c:spPr>
          <c:dPt>
            <c:idx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DA0-1F4D-B9DD-2EB2222665B1}"/>
              </c:ext>
            </c:extLst>
          </c:dPt>
          <c:dPt>
            <c:idx val="1"/>
            <c:bubble3D val="0"/>
            <c:spPr>
              <a:solidFill>
                <a:srgbClr val="CAAFDD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DA0-1F4D-B9DD-2EB2222665B1}"/>
              </c:ext>
            </c:extLst>
          </c:dPt>
          <c:dPt>
            <c:idx val="2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DA0-1F4D-B9DD-2EB2222665B1}"/>
              </c:ext>
            </c:extLst>
          </c:dPt>
          <c:dPt>
            <c:idx val="3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DA0-1F4D-B9DD-2EB2222665B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Sheet8!$G$4:$G$7</c:f>
              <c:strCache>
                <c:ptCount val="4"/>
                <c:pt idx="0">
                  <c:v>Economy/Market</c:v>
                </c:pt>
                <c:pt idx="1">
                  <c:v>Film</c:v>
                </c:pt>
                <c:pt idx="2">
                  <c:v>Government Views</c:v>
                </c:pt>
                <c:pt idx="3">
                  <c:v>Report</c:v>
                </c:pt>
              </c:strCache>
            </c:strRef>
          </c:cat>
          <c:val>
            <c:numRef>
              <c:f>Sheet8!$H$4:$H$7</c:f>
              <c:numCache>
                <c:formatCode>General</c:formatCode>
                <c:ptCount val="4"/>
                <c:pt idx="0">
                  <c:v>1</c:v>
                </c:pt>
                <c:pt idx="1">
                  <c:v>6</c:v>
                </c:pt>
                <c:pt idx="2">
                  <c:v>6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DA0-1F4D-B9DD-2EB2222665B1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chemeClr val="accent6">
                <a:lumMod val="40000"/>
                <a:lumOff val="60000"/>
              </a:schemeClr>
            </a:solidFill>
          </c:spPr>
          <c:dPt>
            <c:idx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476-824C-96B3-0ED692147863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476-824C-96B3-0ED692147863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476-824C-96B3-0ED692147863}"/>
              </c:ext>
            </c:extLst>
          </c:dPt>
          <c:dPt>
            <c:idx val="3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476-824C-96B3-0ED692147863}"/>
              </c:ext>
            </c:extLst>
          </c:dPt>
          <c:dPt>
            <c:idx val="4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476-824C-96B3-0ED69214786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Sheet9!$H$11:$H$15</c:f>
              <c:strCache>
                <c:ptCount val="5"/>
                <c:pt idx="0">
                  <c:v>Election</c:v>
                </c:pt>
                <c:pt idx="1">
                  <c:v>Government Views</c:v>
                </c:pt>
                <c:pt idx="2">
                  <c:v>Litigation</c:v>
                </c:pt>
                <c:pt idx="3">
                  <c:v>Report</c:v>
                </c:pt>
                <c:pt idx="4">
                  <c:v>Violence/Crime</c:v>
                </c:pt>
              </c:strCache>
            </c:strRef>
          </c:cat>
          <c:val>
            <c:numRef>
              <c:f>Sheet9!$I$11:$I$15</c:f>
              <c:numCache>
                <c:formatCode>General</c:formatCode>
                <c:ptCount val="5"/>
                <c:pt idx="0">
                  <c:v>1</c:v>
                </c:pt>
                <c:pt idx="1">
                  <c:v>14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476-824C-96B3-0ED692147863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9AA-4D4E-86A6-4FD36809AF8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9AA-4D4E-86A6-4FD36809AF8E}"/>
              </c:ext>
            </c:extLst>
          </c:dPt>
          <c:dPt>
            <c:idx val="2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9AA-4D4E-86A6-4FD36809AF8E}"/>
              </c:ext>
            </c:extLst>
          </c:dPt>
          <c:dPt>
            <c:idx val="3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9AA-4D4E-86A6-4FD36809AF8E}"/>
              </c:ext>
            </c:extLst>
          </c:dPt>
          <c:dPt>
            <c:idx val="4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9AA-4D4E-86A6-4FD36809AF8E}"/>
              </c:ext>
            </c:extLst>
          </c:dPt>
          <c:dPt>
            <c:idx val="5"/>
            <c:bubble3D val="0"/>
            <c:spPr>
              <a:solidFill>
                <a:srgbClr val="F67D8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9AA-4D4E-86A6-4FD36809AF8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Sheet10!$H$6:$H$11</c:f>
              <c:strCache>
                <c:ptCount val="6"/>
                <c:pt idx="0">
                  <c:v>Economy/Market</c:v>
                </c:pt>
                <c:pt idx="1">
                  <c:v>Election</c:v>
                </c:pt>
                <c:pt idx="2">
                  <c:v>Film</c:v>
                </c:pt>
                <c:pt idx="3">
                  <c:v>Government Views</c:v>
                </c:pt>
                <c:pt idx="4">
                  <c:v>Report</c:v>
                </c:pt>
                <c:pt idx="5">
                  <c:v>Sports</c:v>
                </c:pt>
              </c:strCache>
            </c:strRef>
          </c:cat>
          <c:val>
            <c:numRef>
              <c:f>Sheet10!$I$6:$I$11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7</c:v>
                </c:pt>
                <c:pt idx="3">
                  <c:v>10</c:v>
                </c:pt>
                <c:pt idx="4">
                  <c:v>10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9AA-4D4E-86A6-4FD36809AF8E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chemeClr val="accent4">
                <a:lumMod val="40000"/>
                <a:lumOff val="60000"/>
              </a:schemeClr>
            </a:solidFill>
          </c:spPr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E79-004A-BD41-B65A4E45597C}"/>
              </c:ext>
            </c:extLst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E79-004A-BD41-B65A4E45597C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E79-004A-BD41-B65A4E45597C}"/>
              </c:ext>
            </c:extLst>
          </c:dPt>
          <c:dPt>
            <c:idx val="3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E79-004A-BD41-B65A4E45597C}"/>
              </c:ext>
            </c:extLst>
          </c:dPt>
          <c:dPt>
            <c:idx val="4"/>
            <c:bubble3D val="0"/>
            <c:spPr>
              <a:solidFill>
                <a:srgbClr val="CAAFDD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E79-004A-BD41-B65A4E45597C}"/>
              </c:ext>
            </c:extLst>
          </c:dPt>
          <c:dPt>
            <c:idx val="5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BE79-004A-BD41-B65A4E4559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Sheet11!$H$6:$H$11</c:f>
              <c:strCache>
                <c:ptCount val="6"/>
                <c:pt idx="0">
                  <c:v>Violence/Crime</c:v>
                </c:pt>
                <c:pt idx="1">
                  <c:v>Report</c:v>
                </c:pt>
                <c:pt idx="2">
                  <c:v>Litigation</c:v>
                </c:pt>
                <c:pt idx="3">
                  <c:v>Government Views</c:v>
                </c:pt>
                <c:pt idx="4">
                  <c:v>Film</c:v>
                </c:pt>
                <c:pt idx="5">
                  <c:v>Election</c:v>
                </c:pt>
              </c:strCache>
            </c:strRef>
          </c:cat>
          <c:val>
            <c:numRef>
              <c:f>Sheet11!$I$6:$I$11</c:f>
              <c:numCache>
                <c:formatCode>General</c:formatCode>
                <c:ptCount val="6"/>
                <c:pt idx="0">
                  <c:v>1</c:v>
                </c:pt>
                <c:pt idx="1">
                  <c:v>5</c:v>
                </c:pt>
                <c:pt idx="2">
                  <c:v>2</c:v>
                </c:pt>
                <c:pt idx="3">
                  <c:v>24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E79-004A-BD41-B65A4E45597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43-0C43-82E4-7E73FEF98558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43-0C43-82E4-7E73FEF98558}"/>
              </c:ext>
            </c:extLst>
          </c:dPt>
          <c:dPt>
            <c:idx val="2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43-0C43-82E4-7E73FEF98558}"/>
              </c:ext>
            </c:extLst>
          </c:dPt>
          <c:dPt>
            <c:idx val="3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43-0C43-82E4-7E73FEF98558}"/>
              </c:ext>
            </c:extLst>
          </c:dPt>
          <c:dPt>
            <c:idx val="4"/>
            <c:bubble3D val="0"/>
            <c:spPr>
              <a:solidFill>
                <a:srgbClr val="F67D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43-0C43-82E4-7E73FEF9855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Sheet2!$H$6:$H$10</c:f>
              <c:strCache>
                <c:ptCount val="5"/>
                <c:pt idx="0">
                  <c:v>Violence/Crime</c:v>
                </c:pt>
                <c:pt idx="1">
                  <c:v>Election</c:v>
                </c:pt>
                <c:pt idx="2">
                  <c:v>Government Views</c:v>
                </c:pt>
                <c:pt idx="3">
                  <c:v>Report</c:v>
                </c:pt>
                <c:pt idx="4">
                  <c:v>Sports</c:v>
                </c:pt>
              </c:strCache>
            </c:strRef>
          </c:cat>
          <c:val>
            <c:numRef>
              <c:f>Sheet2!$I$6:$I$10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23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F43-0C43-82E4-7E73FEF9855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9FEDE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93-284E-985B-3C76DF01DD6F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93-284E-985B-3C76DF01DD6F}"/>
              </c:ext>
            </c:extLst>
          </c:dPt>
          <c:dPt>
            <c:idx val="2"/>
            <c:bubble3D val="0"/>
            <c:spPr>
              <a:solidFill>
                <a:srgbClr val="CAAFD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D93-284E-985B-3C76DF01DD6F}"/>
              </c:ext>
            </c:extLst>
          </c:dPt>
          <c:dPt>
            <c:idx val="3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D93-284E-985B-3C76DF01DD6F}"/>
              </c:ext>
            </c:extLst>
          </c:dPt>
          <c:dPt>
            <c:idx val="4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D93-284E-985B-3C76DF01DD6F}"/>
              </c:ext>
            </c:extLst>
          </c:dPt>
          <c:dPt>
            <c:idx val="5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D93-284E-985B-3C76DF01DD6F}"/>
              </c:ext>
            </c:extLst>
          </c:dPt>
          <c:dPt>
            <c:idx val="6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D93-284E-985B-3C76DF01DD6F}"/>
              </c:ext>
            </c:extLst>
          </c:dPt>
          <c:dPt>
            <c:idx val="7"/>
            <c:bubble3D val="0"/>
            <c:spPr>
              <a:solidFill>
                <a:srgbClr val="F67D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0D93-284E-985B-3C76DF01DD6F}"/>
              </c:ext>
            </c:extLst>
          </c:dPt>
          <c:dPt>
            <c:idx val="8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0D93-284E-985B-3C76DF01DD6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Sheet4!$G$5:$G$13</c:f>
              <c:strCache>
                <c:ptCount val="9"/>
                <c:pt idx="0">
                  <c:v>Education</c:v>
                </c:pt>
                <c:pt idx="1">
                  <c:v>Election</c:v>
                </c:pt>
                <c:pt idx="2">
                  <c:v>Film</c:v>
                </c:pt>
                <c:pt idx="3">
                  <c:v>Government Views</c:v>
                </c:pt>
                <c:pt idx="4">
                  <c:v>Health</c:v>
                </c:pt>
                <c:pt idx="5">
                  <c:v>Litigation</c:v>
                </c:pt>
                <c:pt idx="6">
                  <c:v>Report</c:v>
                </c:pt>
                <c:pt idx="7">
                  <c:v>Sports</c:v>
                </c:pt>
                <c:pt idx="8">
                  <c:v>Violence/Crime</c:v>
                </c:pt>
              </c:strCache>
            </c:strRef>
          </c:cat>
          <c:val>
            <c:numRef>
              <c:f>Sheet4!$H$5:$H$13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66</c:v>
                </c:pt>
                <c:pt idx="3">
                  <c:v>58</c:v>
                </c:pt>
                <c:pt idx="4">
                  <c:v>1</c:v>
                </c:pt>
                <c:pt idx="5">
                  <c:v>1</c:v>
                </c:pt>
                <c:pt idx="6">
                  <c:v>14</c:v>
                </c:pt>
                <c:pt idx="7">
                  <c:v>2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0D93-284E-985B-3C76DF01DD6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FF1-8545-B9D4-E3A5DA9968A2}"/>
              </c:ext>
            </c:extLst>
          </c:dPt>
          <c:dPt>
            <c:idx val="1"/>
            <c:bubble3D val="0"/>
            <c:spPr>
              <a:solidFill>
                <a:srgbClr val="9FEDE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FF1-8545-B9D4-E3A5DA9968A2}"/>
              </c:ext>
            </c:extLst>
          </c:dPt>
          <c:dPt>
            <c:idx val="2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FF1-8545-B9D4-E3A5DA9968A2}"/>
              </c:ext>
            </c:extLst>
          </c:dPt>
          <c:dPt>
            <c:idx val="3"/>
            <c:bubble3D val="0"/>
            <c:spPr>
              <a:solidFill>
                <a:srgbClr val="CAAFD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FF1-8545-B9D4-E3A5DA9968A2}"/>
              </c:ext>
            </c:extLst>
          </c:dPt>
          <c:dPt>
            <c:idx val="4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FF1-8545-B9D4-E3A5DA9968A2}"/>
              </c:ext>
            </c:extLst>
          </c:dPt>
          <c:dPt>
            <c:idx val="5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FF1-8545-B9D4-E3A5DA9968A2}"/>
              </c:ext>
            </c:extLst>
          </c:dPt>
          <c:dPt>
            <c:idx val="6"/>
            <c:bubble3D val="0"/>
            <c:spPr>
              <a:solidFill>
                <a:srgbClr val="F67D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FF1-8545-B9D4-E3A5DA9968A2}"/>
              </c:ext>
            </c:extLst>
          </c:dPt>
          <c:dPt>
            <c:idx val="7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3FF1-8545-B9D4-E3A5DA9968A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Sheet5!$L$11:$L$18</c:f>
              <c:strCache>
                <c:ptCount val="8"/>
                <c:pt idx="0">
                  <c:v>Economy/Market</c:v>
                </c:pt>
                <c:pt idx="1">
                  <c:v>Education</c:v>
                </c:pt>
                <c:pt idx="2">
                  <c:v>Election</c:v>
                </c:pt>
                <c:pt idx="3">
                  <c:v>Film</c:v>
                </c:pt>
                <c:pt idx="4">
                  <c:v>Government Views</c:v>
                </c:pt>
                <c:pt idx="5">
                  <c:v>Report</c:v>
                </c:pt>
                <c:pt idx="6">
                  <c:v>Sports</c:v>
                </c:pt>
                <c:pt idx="7">
                  <c:v>Violence/Crime</c:v>
                </c:pt>
              </c:strCache>
            </c:strRef>
          </c:cat>
          <c:val>
            <c:numRef>
              <c:f>Sheet5!$M$11:$M$18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4</c:v>
                </c:pt>
                <c:pt idx="3">
                  <c:v>39</c:v>
                </c:pt>
                <c:pt idx="4">
                  <c:v>112</c:v>
                </c:pt>
                <c:pt idx="5">
                  <c:v>42</c:v>
                </c:pt>
                <c:pt idx="6">
                  <c:v>18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FF1-8545-B9D4-E3A5DA9968A2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chemeClr val="accent6">
                <a:lumMod val="20000"/>
                <a:lumOff val="80000"/>
              </a:schemeClr>
            </a:solidFill>
          </c:spPr>
          <c:dPt>
            <c:idx val="0"/>
            <c:bubble3D val="0"/>
            <c:spPr>
              <a:solidFill>
                <a:srgbClr val="CAAFD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23D-6945-82EC-61E52883EC58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23D-6945-82EC-61E52883EC58}"/>
              </c:ext>
            </c:extLst>
          </c:dPt>
          <c:dPt>
            <c:idx val="2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23D-6945-82EC-61E52883EC58}"/>
              </c:ext>
            </c:extLst>
          </c:dPt>
          <c:dPt>
            <c:idx val="3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23D-6945-82EC-61E52883EC58}"/>
              </c:ext>
            </c:extLst>
          </c:dPt>
          <c:dPt>
            <c:idx val="4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23D-6945-82EC-61E52883EC58}"/>
              </c:ext>
            </c:extLst>
          </c:dPt>
          <c:dPt>
            <c:idx val="5"/>
            <c:bubble3D val="0"/>
            <c:spPr>
              <a:solidFill>
                <a:srgbClr val="F67D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23D-6945-82EC-61E52883EC58}"/>
              </c:ext>
            </c:extLst>
          </c:dPt>
          <c:dPt>
            <c:idx val="6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23D-6945-82EC-61E52883EC5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Sheet3!$I$9:$I$15</c:f>
              <c:strCache>
                <c:ptCount val="7"/>
                <c:pt idx="0">
                  <c:v>Film</c:v>
                </c:pt>
                <c:pt idx="1">
                  <c:v>Government Views</c:v>
                </c:pt>
                <c:pt idx="2">
                  <c:v>Health</c:v>
                </c:pt>
                <c:pt idx="3">
                  <c:v>Litigation</c:v>
                </c:pt>
                <c:pt idx="4">
                  <c:v>Report</c:v>
                </c:pt>
                <c:pt idx="5">
                  <c:v>Sports</c:v>
                </c:pt>
                <c:pt idx="6">
                  <c:v>Violence/Crime</c:v>
                </c:pt>
              </c:strCache>
            </c:strRef>
          </c:cat>
          <c:val>
            <c:numRef>
              <c:f>Sheet3!$J$9:$J$15</c:f>
              <c:numCache>
                <c:formatCode>General</c:formatCode>
                <c:ptCount val="7"/>
                <c:pt idx="0">
                  <c:v>11</c:v>
                </c:pt>
                <c:pt idx="1">
                  <c:v>19</c:v>
                </c:pt>
                <c:pt idx="2">
                  <c:v>2</c:v>
                </c:pt>
                <c:pt idx="3">
                  <c:v>2</c:v>
                </c:pt>
                <c:pt idx="4">
                  <c:v>10</c:v>
                </c:pt>
                <c:pt idx="5">
                  <c:v>3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23D-6945-82EC-61E52883EC5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CFB-D845-8FCE-86A311369AA9}"/>
              </c:ext>
            </c:extLst>
          </c:dPt>
          <c:dPt>
            <c:idx val="1"/>
            <c:bubble3D val="0"/>
            <c:spPr>
              <a:solidFill>
                <a:srgbClr val="CAAFD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CFB-D845-8FCE-86A311369AA9}"/>
              </c:ext>
            </c:extLst>
          </c:dPt>
          <c:dPt>
            <c:idx val="2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CFB-D845-8FCE-86A311369AA9}"/>
              </c:ext>
            </c:extLst>
          </c:dPt>
          <c:dPt>
            <c:idx val="3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CFB-D845-8FCE-86A311369AA9}"/>
              </c:ext>
            </c:extLst>
          </c:dPt>
          <c:dPt>
            <c:idx val="4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CFB-D845-8FCE-86A311369AA9}"/>
              </c:ext>
            </c:extLst>
          </c:dPt>
          <c:dPt>
            <c:idx val="5"/>
            <c:bubble3D val="0"/>
            <c:spPr>
              <a:solidFill>
                <a:srgbClr val="F67D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CFB-D845-8FCE-86A311369AA9}"/>
              </c:ext>
            </c:extLst>
          </c:dPt>
          <c:dPt>
            <c:idx val="6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CFB-D845-8FCE-86A311369AA9}"/>
              </c:ext>
            </c:extLst>
          </c:dPt>
          <c:dPt>
            <c:idx val="7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CFB-D845-8FCE-86A311369AA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Sheet7!$K$7:$K$14</c:f>
              <c:strCache>
                <c:ptCount val="8"/>
                <c:pt idx="0">
                  <c:v>Election</c:v>
                </c:pt>
                <c:pt idx="1">
                  <c:v>Film</c:v>
                </c:pt>
                <c:pt idx="2">
                  <c:v>Government Views</c:v>
                </c:pt>
                <c:pt idx="3">
                  <c:v>Litigation</c:v>
                </c:pt>
                <c:pt idx="4">
                  <c:v>Report</c:v>
                </c:pt>
                <c:pt idx="5">
                  <c:v>Sports</c:v>
                </c:pt>
                <c:pt idx="6">
                  <c:v>Violence/Crime</c:v>
                </c:pt>
                <c:pt idx="7">
                  <c:v>Health</c:v>
                </c:pt>
              </c:strCache>
            </c:strRef>
          </c:cat>
          <c:val>
            <c:numRef>
              <c:f>Sheet7!$L$7:$L$14</c:f>
              <c:numCache>
                <c:formatCode>General</c:formatCode>
                <c:ptCount val="8"/>
                <c:pt idx="0">
                  <c:v>4</c:v>
                </c:pt>
                <c:pt idx="1">
                  <c:v>2</c:v>
                </c:pt>
                <c:pt idx="2">
                  <c:v>36</c:v>
                </c:pt>
                <c:pt idx="3">
                  <c:v>4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6CFB-D845-8FCE-86A311369AA9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chemeClr val="accent6">
                <a:lumMod val="40000"/>
                <a:lumOff val="60000"/>
              </a:schemeClr>
            </a:solidFill>
          </c:spPr>
          <c:dPt>
            <c:idx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1B6-2645-A743-BBFFA0A8EF5A}"/>
              </c:ext>
            </c:extLst>
          </c:dPt>
          <c:dPt>
            <c:idx val="1"/>
            <c:bubble3D val="0"/>
            <c:spPr>
              <a:solidFill>
                <a:srgbClr val="CAAFDD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1B6-2645-A743-BBFFA0A8EF5A}"/>
              </c:ext>
            </c:extLst>
          </c:dPt>
          <c:dPt>
            <c:idx val="2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1B6-2645-A743-BBFFA0A8EF5A}"/>
              </c:ext>
            </c:extLst>
          </c:dPt>
          <c:dPt>
            <c:idx val="3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1B6-2645-A743-BBFFA0A8EF5A}"/>
              </c:ext>
            </c:extLst>
          </c:dPt>
          <c:dPt>
            <c:idx val="4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1B6-2645-A743-BBFFA0A8EF5A}"/>
              </c:ext>
            </c:extLst>
          </c:dPt>
          <c:dPt>
            <c:idx val="5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1B6-2645-A743-BBFFA0A8EF5A}"/>
              </c:ext>
            </c:extLst>
          </c:dPt>
          <c:dPt>
            <c:idx val="6"/>
            <c:bubble3D val="0"/>
            <c:spPr>
              <a:solidFill>
                <a:srgbClr val="F67D8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D1B6-2645-A743-BBFFA0A8EF5A}"/>
              </c:ext>
            </c:extLst>
          </c:dPt>
          <c:dPt>
            <c:idx val="7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D1B6-2645-A743-BBFFA0A8EF5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Sheet10!$G$7:$G$14</c:f>
              <c:strCache>
                <c:ptCount val="8"/>
                <c:pt idx="0">
                  <c:v>Election</c:v>
                </c:pt>
                <c:pt idx="1">
                  <c:v>Film</c:v>
                </c:pt>
                <c:pt idx="2">
                  <c:v>Government Views</c:v>
                </c:pt>
                <c:pt idx="3">
                  <c:v>Health</c:v>
                </c:pt>
                <c:pt idx="4">
                  <c:v>Litigation</c:v>
                </c:pt>
                <c:pt idx="5">
                  <c:v>Report</c:v>
                </c:pt>
                <c:pt idx="6">
                  <c:v>Sports</c:v>
                </c:pt>
                <c:pt idx="7">
                  <c:v>Violence/Crime</c:v>
                </c:pt>
              </c:strCache>
            </c:strRef>
          </c:cat>
          <c:val>
            <c:numRef>
              <c:f>Sheet10!$H$7:$H$14</c:f>
              <c:numCache>
                <c:formatCode>General</c:formatCode>
                <c:ptCount val="8"/>
                <c:pt idx="0">
                  <c:v>2</c:v>
                </c:pt>
                <c:pt idx="1">
                  <c:v>8</c:v>
                </c:pt>
                <c:pt idx="2">
                  <c:v>14</c:v>
                </c:pt>
                <c:pt idx="3">
                  <c:v>3</c:v>
                </c:pt>
                <c:pt idx="4">
                  <c:v>2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1B6-2645-A743-BBFFA0A8EF5A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A01-404E-9550-44546C8954F8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A01-404E-9550-44546C8954F8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A01-404E-9550-44546C8954F8}"/>
              </c:ext>
            </c:extLst>
          </c:dPt>
          <c:dPt>
            <c:idx val="3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A01-404E-9550-44546C8954F8}"/>
              </c:ext>
            </c:extLst>
          </c:dPt>
          <c:dPt>
            <c:idx val="4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A01-404E-9550-44546C8954F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Sheet12!$G$10:$G$14</c:f>
              <c:strCache>
                <c:ptCount val="5"/>
                <c:pt idx="0">
                  <c:v>Election</c:v>
                </c:pt>
                <c:pt idx="1">
                  <c:v>Government Views</c:v>
                </c:pt>
                <c:pt idx="2">
                  <c:v>Litigation</c:v>
                </c:pt>
                <c:pt idx="3">
                  <c:v>Report</c:v>
                </c:pt>
                <c:pt idx="4">
                  <c:v>Violence/Crime</c:v>
                </c:pt>
              </c:strCache>
            </c:strRef>
          </c:cat>
          <c:val>
            <c:numRef>
              <c:f>Sheet12!$H$10:$H$14</c:f>
              <c:numCache>
                <c:formatCode>General</c:formatCode>
                <c:ptCount val="5"/>
                <c:pt idx="0">
                  <c:v>1</c:v>
                </c:pt>
                <c:pt idx="1">
                  <c:v>39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A01-404E-9550-44546C8954F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73FB-D04F-4B44-A192-EB9C0FF6FBD7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A876-E420-214A-981E-F0A9333E5F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499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73FB-D04F-4B44-A192-EB9C0FF6FBD7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A876-E420-214A-981E-F0A9333E5F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148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73FB-D04F-4B44-A192-EB9C0FF6FBD7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A876-E420-214A-981E-F0A9333E5F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45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73FB-D04F-4B44-A192-EB9C0FF6FBD7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A876-E420-214A-981E-F0A9333E5F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605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73FB-D04F-4B44-A192-EB9C0FF6FBD7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A876-E420-214A-981E-F0A9333E5F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039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73FB-D04F-4B44-A192-EB9C0FF6FBD7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A876-E420-214A-981E-F0A9333E5F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72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73FB-D04F-4B44-A192-EB9C0FF6FBD7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A876-E420-214A-981E-F0A9333E5F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550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73FB-D04F-4B44-A192-EB9C0FF6FBD7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A876-E420-214A-981E-F0A9333E5F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74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73FB-D04F-4B44-A192-EB9C0FF6FBD7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A876-E420-214A-981E-F0A9333E5F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4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73FB-D04F-4B44-A192-EB9C0FF6FBD7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A876-E420-214A-981E-F0A9333E5F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696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73FB-D04F-4B44-A192-EB9C0FF6FBD7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A876-E420-214A-981E-F0A9333E5F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942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273FB-D04F-4B44-A192-EB9C0FF6FBD7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5A876-E420-214A-981E-F0A9333E5F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330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A5F2D71-1AE3-CBD3-C428-94AC4171CAD3}"/>
              </a:ext>
            </a:extLst>
          </p:cNvPr>
          <p:cNvSpPr txBox="1"/>
          <p:nvPr/>
        </p:nvSpPr>
        <p:spPr>
          <a:xfrm>
            <a:off x="0" y="82055"/>
            <a:ext cx="16956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/>
              <a:t>Class 1:                   </a:t>
            </a:r>
          </a:p>
          <a:p>
            <a:r>
              <a:rPr kumimoji="1" lang="en-US" altLang="zh-CN" sz="1350" dirty="0"/>
              <a:t>Economy/Market </a:t>
            </a:r>
            <a:endParaRPr kumimoji="1" lang="zh-CN" altLang="en-US" sz="135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11767F-7E2C-3DB2-D412-BF12EB296136}"/>
              </a:ext>
            </a:extLst>
          </p:cNvPr>
          <p:cNvSpPr txBox="1"/>
          <p:nvPr/>
        </p:nvSpPr>
        <p:spPr>
          <a:xfrm>
            <a:off x="0" y="1804329"/>
            <a:ext cx="16956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/>
              <a:t>Class 2:                   </a:t>
            </a:r>
          </a:p>
          <a:p>
            <a:r>
              <a:rPr kumimoji="1" lang="en-US" altLang="zh-CN" sz="1350" dirty="0"/>
              <a:t>Report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6FCE60-60B5-743F-CC60-40C45E3D2D5F}"/>
              </a:ext>
            </a:extLst>
          </p:cNvPr>
          <p:cNvSpPr txBox="1"/>
          <p:nvPr/>
        </p:nvSpPr>
        <p:spPr>
          <a:xfrm>
            <a:off x="0" y="3591155"/>
            <a:ext cx="16956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/>
              <a:t>Class 3:                   </a:t>
            </a:r>
          </a:p>
          <a:p>
            <a:r>
              <a:rPr kumimoji="1" lang="en-US" altLang="zh-CN" sz="1350" dirty="0"/>
              <a:t>Litigation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88983B-01B5-D991-D57E-B69A8EBFA0D3}"/>
              </a:ext>
            </a:extLst>
          </p:cNvPr>
          <p:cNvSpPr txBox="1"/>
          <p:nvPr/>
        </p:nvSpPr>
        <p:spPr>
          <a:xfrm>
            <a:off x="0" y="5377981"/>
            <a:ext cx="16956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/>
              <a:t>Class 4:                   </a:t>
            </a:r>
          </a:p>
          <a:p>
            <a:r>
              <a:rPr kumimoji="1" lang="en-US" altLang="zh-CN" sz="1350" dirty="0"/>
              <a:t>Health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DCB1BC-3AF3-9EB8-D97B-5AF96CD20E88}"/>
              </a:ext>
            </a:extLst>
          </p:cNvPr>
          <p:cNvSpPr txBox="1"/>
          <p:nvPr/>
        </p:nvSpPr>
        <p:spPr>
          <a:xfrm>
            <a:off x="3363821" y="113042"/>
            <a:ext cx="16956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/>
              <a:t>Class 5:                   </a:t>
            </a:r>
          </a:p>
          <a:p>
            <a:r>
              <a:rPr kumimoji="1" lang="en-US" altLang="zh-CN" sz="1350" dirty="0"/>
              <a:t>Election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3D3882-D887-B53D-BC05-CE99B7B7D6B4}"/>
              </a:ext>
            </a:extLst>
          </p:cNvPr>
          <p:cNvSpPr txBox="1"/>
          <p:nvPr/>
        </p:nvSpPr>
        <p:spPr>
          <a:xfrm>
            <a:off x="3344077" y="1730374"/>
            <a:ext cx="16956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/>
              <a:t>Class 6:                   </a:t>
            </a:r>
          </a:p>
          <a:p>
            <a:r>
              <a:rPr kumimoji="1" lang="en-US" altLang="zh-CN" sz="1350" dirty="0"/>
              <a:t>Violence/Crime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48E291-1103-88DF-15B1-6A7D6A044CC6}"/>
              </a:ext>
            </a:extLst>
          </p:cNvPr>
          <p:cNvSpPr txBox="1"/>
          <p:nvPr/>
        </p:nvSpPr>
        <p:spPr>
          <a:xfrm>
            <a:off x="3363821" y="3645864"/>
            <a:ext cx="16956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/>
              <a:t>Class 7:                   </a:t>
            </a:r>
          </a:p>
          <a:p>
            <a:r>
              <a:rPr kumimoji="1" lang="en-US" altLang="zh-CN" sz="1350" dirty="0"/>
              <a:t>Government views</a:t>
            </a:r>
            <a:endParaRPr kumimoji="1" lang="zh-CN" altLang="en-US" sz="135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2D584D-F042-8EFA-8E24-552585B3C7D9}"/>
              </a:ext>
            </a:extLst>
          </p:cNvPr>
          <p:cNvSpPr txBox="1"/>
          <p:nvPr/>
        </p:nvSpPr>
        <p:spPr>
          <a:xfrm>
            <a:off x="3363821" y="5303279"/>
            <a:ext cx="16956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/>
              <a:t>Class 8:                   </a:t>
            </a:r>
          </a:p>
          <a:p>
            <a:r>
              <a:rPr kumimoji="1" lang="en-US" altLang="zh-CN" sz="1350" dirty="0"/>
              <a:t>Sports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480EC3-5ADF-2A53-C64E-6F4C860EDB44}"/>
              </a:ext>
            </a:extLst>
          </p:cNvPr>
          <p:cNvSpPr txBox="1"/>
          <p:nvPr/>
        </p:nvSpPr>
        <p:spPr>
          <a:xfrm>
            <a:off x="6456986" y="113042"/>
            <a:ext cx="16956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/>
              <a:t>Class 9:                   </a:t>
            </a:r>
          </a:p>
          <a:p>
            <a:r>
              <a:rPr kumimoji="1" lang="en-US" altLang="zh-CN" sz="1350" dirty="0"/>
              <a:t>Film</a:t>
            </a:r>
            <a:endParaRPr kumimoji="1" lang="zh-CN" altLang="en-US" sz="135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668354-B8E4-E30F-427A-21DA3587492D}"/>
              </a:ext>
            </a:extLst>
          </p:cNvPr>
          <p:cNvSpPr txBox="1"/>
          <p:nvPr/>
        </p:nvSpPr>
        <p:spPr>
          <a:xfrm>
            <a:off x="6490638" y="1763628"/>
            <a:ext cx="16956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/>
              <a:t>Class 10:                   </a:t>
            </a:r>
          </a:p>
          <a:p>
            <a:r>
              <a:rPr kumimoji="1" lang="en-US" altLang="zh-CN" sz="1350" dirty="0"/>
              <a:t>Education</a:t>
            </a:r>
            <a:endParaRPr kumimoji="1" lang="zh-CN" altLang="en-US" sz="1350" dirty="0"/>
          </a:p>
        </p:txBody>
      </p:sp>
      <p:pic>
        <p:nvPicPr>
          <p:cNvPr id="18" name="图片 17" descr="图表, 条形图&#10;&#10;描述已自动生成">
            <a:extLst>
              <a:ext uri="{FF2B5EF4-FFF2-40B4-BE49-F238E27FC236}">
                <a16:creationId xmlns:a16="http://schemas.microsoft.com/office/drawing/2014/main" id="{E20894E5-04B3-E229-695B-8CED16755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118" y="134881"/>
            <a:ext cx="1695616" cy="1391912"/>
          </a:xfrm>
          <a:prstGeom prst="rect">
            <a:avLst/>
          </a:prstGeom>
        </p:spPr>
      </p:pic>
      <p:pic>
        <p:nvPicPr>
          <p:cNvPr id="20" name="图片 19" descr="图表, 条形图&#10;&#10;描述已自动生成">
            <a:extLst>
              <a:ext uri="{FF2B5EF4-FFF2-40B4-BE49-F238E27FC236}">
                <a16:creationId xmlns:a16="http://schemas.microsoft.com/office/drawing/2014/main" id="{7B3A110D-E5F9-B6A9-523E-1D7749E23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860" y="1853090"/>
            <a:ext cx="1562100" cy="1304925"/>
          </a:xfrm>
          <a:prstGeom prst="rect">
            <a:avLst/>
          </a:prstGeom>
        </p:spPr>
      </p:pic>
      <p:pic>
        <p:nvPicPr>
          <p:cNvPr id="22" name="图片 21" descr="图表, 条形图&#10;&#10;描述已自动生成">
            <a:extLst>
              <a:ext uri="{FF2B5EF4-FFF2-40B4-BE49-F238E27FC236}">
                <a16:creationId xmlns:a16="http://schemas.microsoft.com/office/drawing/2014/main" id="{50FF7B55-9DE8-F76D-16C8-2C15BC295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026" y="5181904"/>
            <a:ext cx="1447800" cy="1381125"/>
          </a:xfrm>
          <a:prstGeom prst="rect">
            <a:avLst/>
          </a:prstGeom>
        </p:spPr>
      </p:pic>
      <p:pic>
        <p:nvPicPr>
          <p:cNvPr id="24" name="图片 23" descr="图表, 条形图&#10;&#10;描述已自动生成">
            <a:extLst>
              <a:ext uri="{FF2B5EF4-FFF2-40B4-BE49-F238E27FC236}">
                <a16:creationId xmlns:a16="http://schemas.microsoft.com/office/drawing/2014/main" id="{3C2191E1-8974-D1D0-06F3-7CFA91F43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885" y="98683"/>
            <a:ext cx="1590675" cy="1447800"/>
          </a:xfrm>
          <a:prstGeom prst="rect">
            <a:avLst/>
          </a:prstGeom>
        </p:spPr>
      </p:pic>
      <p:pic>
        <p:nvPicPr>
          <p:cNvPr id="26" name="图片 25" descr="图表, 条形图&#10;&#10;描述已自动生成">
            <a:extLst>
              <a:ext uri="{FF2B5EF4-FFF2-40B4-BE49-F238E27FC236}">
                <a16:creationId xmlns:a16="http://schemas.microsoft.com/office/drawing/2014/main" id="{95DE8464-1E0A-2195-3BB3-8381949DE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2120" y="3526603"/>
            <a:ext cx="1523579" cy="1391912"/>
          </a:xfrm>
          <a:prstGeom prst="rect">
            <a:avLst/>
          </a:prstGeom>
        </p:spPr>
      </p:pic>
      <p:pic>
        <p:nvPicPr>
          <p:cNvPr id="28" name="图片 27" descr="图表, 条形图&#10;&#10;描述已自动生成">
            <a:extLst>
              <a:ext uri="{FF2B5EF4-FFF2-40B4-BE49-F238E27FC236}">
                <a16:creationId xmlns:a16="http://schemas.microsoft.com/office/drawing/2014/main" id="{C8321796-E8F4-AE11-65BB-142B93901C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5735" y="1839555"/>
            <a:ext cx="1615786" cy="1391912"/>
          </a:xfrm>
          <a:prstGeom prst="rect">
            <a:avLst/>
          </a:prstGeom>
        </p:spPr>
      </p:pic>
      <p:pic>
        <p:nvPicPr>
          <p:cNvPr id="32" name="图片 31" descr="图表, 条形图&#10;&#10;描述已自动生成">
            <a:extLst>
              <a:ext uri="{FF2B5EF4-FFF2-40B4-BE49-F238E27FC236}">
                <a16:creationId xmlns:a16="http://schemas.microsoft.com/office/drawing/2014/main" id="{D972DB3A-6ACC-3D1F-B4F4-3F408A47F9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3159" y="3645864"/>
            <a:ext cx="1732433" cy="1571026"/>
          </a:xfrm>
          <a:prstGeom prst="rect">
            <a:avLst/>
          </a:prstGeom>
        </p:spPr>
      </p:pic>
      <p:pic>
        <p:nvPicPr>
          <p:cNvPr id="34" name="图片 33" descr="图表, 条形图&#10;&#10;描述已自动生成">
            <a:extLst>
              <a:ext uri="{FF2B5EF4-FFF2-40B4-BE49-F238E27FC236}">
                <a16:creationId xmlns:a16="http://schemas.microsoft.com/office/drawing/2014/main" id="{11491BB1-6638-4536-AA8A-3EA6BFCB6A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9016" y="5303279"/>
            <a:ext cx="1552505" cy="1381125"/>
          </a:xfrm>
          <a:prstGeom prst="rect">
            <a:avLst/>
          </a:prstGeom>
        </p:spPr>
      </p:pic>
      <p:pic>
        <p:nvPicPr>
          <p:cNvPr id="36" name="图片 35" descr="图表, 条形图&#10;&#10;描述已自动生成">
            <a:extLst>
              <a:ext uri="{FF2B5EF4-FFF2-40B4-BE49-F238E27FC236}">
                <a16:creationId xmlns:a16="http://schemas.microsoft.com/office/drawing/2014/main" id="{081698FA-163E-F52A-37AB-A424721F2F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83319" y="82055"/>
            <a:ext cx="1538567" cy="1430769"/>
          </a:xfrm>
          <a:prstGeom prst="rect">
            <a:avLst/>
          </a:prstGeom>
        </p:spPr>
      </p:pic>
      <p:pic>
        <p:nvPicPr>
          <p:cNvPr id="38" name="图片 37" descr="图表, 条形图&#10;&#10;描述已自动生成">
            <a:extLst>
              <a:ext uri="{FF2B5EF4-FFF2-40B4-BE49-F238E27FC236}">
                <a16:creationId xmlns:a16="http://schemas.microsoft.com/office/drawing/2014/main" id="{DAE57712-3675-49D1-5BBB-23849423EA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44710" y="1717342"/>
            <a:ext cx="1615786" cy="139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2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8219D75A-88B1-CF77-075F-2AD0F9D9D0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2318863"/>
              </p:ext>
            </p:extLst>
          </p:nvPr>
        </p:nvGraphicFramePr>
        <p:xfrm>
          <a:off x="279400" y="2257550"/>
          <a:ext cx="4292600" cy="3072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18366CF4-885E-89AA-96FA-BF6F3C49A6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722256"/>
              </p:ext>
            </p:extLst>
          </p:nvPr>
        </p:nvGraphicFramePr>
        <p:xfrm>
          <a:off x="4813300" y="2282825"/>
          <a:ext cx="4051300" cy="263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8F7C5F15-9B2A-9DF6-524F-BE8F318905C5}"/>
              </a:ext>
            </a:extLst>
          </p:cNvPr>
          <p:cNvSpPr txBox="1"/>
          <p:nvPr/>
        </p:nvSpPr>
        <p:spPr>
          <a:xfrm>
            <a:off x="3916135" y="1036958"/>
            <a:ext cx="584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XLNet</a:t>
            </a:r>
            <a:r>
              <a:rPr kumimoji="1" lang="en-US" altLang="zh-CN" dirty="0"/>
              <a:t> Model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3C1B643-8838-E1D9-5659-B97EAA88927A}"/>
              </a:ext>
            </a:extLst>
          </p:cNvPr>
          <p:cNvSpPr txBox="1"/>
          <p:nvPr/>
        </p:nvSpPr>
        <p:spPr>
          <a:xfrm>
            <a:off x="1894114" y="1888218"/>
            <a:ext cx="168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High Peace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4212A1-4CD3-1AB0-BD82-8B41DBA23550}"/>
              </a:ext>
            </a:extLst>
          </p:cNvPr>
          <p:cNvSpPr txBox="1"/>
          <p:nvPr/>
        </p:nvSpPr>
        <p:spPr>
          <a:xfrm>
            <a:off x="6262220" y="1856883"/>
            <a:ext cx="168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Low Peace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03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4FB496B-AB3B-B7BE-331D-530A627433C6}"/>
              </a:ext>
            </a:extLst>
          </p:cNvPr>
          <p:cNvSpPr txBox="1"/>
          <p:nvPr/>
        </p:nvSpPr>
        <p:spPr>
          <a:xfrm>
            <a:off x="3578678" y="721154"/>
            <a:ext cx="584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Bert Model for Twitter</a:t>
            </a:r>
            <a:endParaRPr kumimoji="1" lang="zh-CN" altLang="en-US" dirty="0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AD8DA005-F63A-8A24-19C3-DA4D48F507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6247542"/>
              </p:ext>
            </p:extLst>
          </p:nvPr>
        </p:nvGraphicFramePr>
        <p:xfrm>
          <a:off x="187608" y="1941024"/>
          <a:ext cx="4556011" cy="2714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06D030F8-0364-49DD-307B-84C22B54E2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698887"/>
              </p:ext>
            </p:extLst>
          </p:nvPr>
        </p:nvGraphicFramePr>
        <p:xfrm>
          <a:off x="4384392" y="1936873"/>
          <a:ext cx="4572000" cy="2714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6EB1570D-1B14-B31C-55FD-E06CC4BC8E02}"/>
              </a:ext>
            </a:extLst>
          </p:cNvPr>
          <p:cNvSpPr txBox="1"/>
          <p:nvPr/>
        </p:nvSpPr>
        <p:spPr>
          <a:xfrm>
            <a:off x="1752599" y="1384951"/>
            <a:ext cx="168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High Peace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6BA5D7-9853-0F4C-729E-66FF7335E3D6}"/>
              </a:ext>
            </a:extLst>
          </p:cNvPr>
          <p:cNvSpPr txBox="1"/>
          <p:nvPr/>
        </p:nvSpPr>
        <p:spPr>
          <a:xfrm>
            <a:off x="6131591" y="1372615"/>
            <a:ext cx="168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Low Peace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47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CE0B521-13F2-1CF1-4D8B-7AF2E2E0FCE4}"/>
              </a:ext>
            </a:extLst>
          </p:cNvPr>
          <p:cNvSpPr txBox="1"/>
          <p:nvPr/>
        </p:nvSpPr>
        <p:spPr>
          <a:xfrm>
            <a:off x="2849335" y="906329"/>
            <a:ext cx="584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XLNet</a:t>
            </a:r>
            <a:r>
              <a:rPr kumimoji="1" lang="en-US" altLang="zh-CN" dirty="0"/>
              <a:t> Model with only noun in text</a:t>
            </a:r>
            <a:endParaRPr kumimoji="1" lang="zh-CN" altLang="en-US" dirty="0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6342B3DE-0DAF-5A7E-9AEE-F78F739E5D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4852258"/>
              </p:ext>
            </p:extLst>
          </p:nvPr>
        </p:nvGraphicFramePr>
        <p:xfrm>
          <a:off x="464634" y="2401228"/>
          <a:ext cx="3549805" cy="2601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A7EBAB3-1C1A-B0BA-5F35-4F75278147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2311267"/>
              </p:ext>
            </p:extLst>
          </p:nvPr>
        </p:nvGraphicFramePr>
        <p:xfrm>
          <a:off x="115229" y="248114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1E224573-8144-D128-06C2-5A14306C6B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0924577"/>
              </p:ext>
            </p:extLst>
          </p:nvPr>
        </p:nvGraphicFramePr>
        <p:xfrm>
          <a:off x="4456771" y="248114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6725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55BE3F-FD8B-5B09-F83E-3C19D0B39D07}"/>
              </a:ext>
            </a:extLst>
          </p:cNvPr>
          <p:cNvSpPr txBox="1"/>
          <p:nvPr/>
        </p:nvSpPr>
        <p:spPr>
          <a:xfrm>
            <a:off x="2849335" y="906329"/>
            <a:ext cx="584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XLNet</a:t>
            </a:r>
            <a:r>
              <a:rPr kumimoji="1" lang="en-US" altLang="zh-CN" dirty="0"/>
              <a:t> Model 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shuffle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endParaRPr kumimoji="1" lang="zh-CN" altLang="en-US" dirty="0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BE8D38FE-B4F2-1FD9-BBED-63AC22D65E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765595"/>
              </p:ext>
            </p:extLst>
          </p:nvPr>
        </p:nvGraphicFramePr>
        <p:xfrm>
          <a:off x="0" y="235186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27F67933-DE39-350B-0B8A-1762FF01ED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709480"/>
              </p:ext>
            </p:extLst>
          </p:nvPr>
        </p:nvGraphicFramePr>
        <p:xfrm>
          <a:off x="4463511" y="2347992"/>
          <a:ext cx="437827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572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AFDE353-F5D6-A90F-7FB2-C0B8A7068403}"/>
              </a:ext>
            </a:extLst>
          </p:cNvPr>
          <p:cNvSpPr txBox="1"/>
          <p:nvPr/>
        </p:nvSpPr>
        <p:spPr>
          <a:xfrm>
            <a:off x="3843187" y="847977"/>
            <a:ext cx="584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Logistic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1DFDAE6C-B861-7021-FE8E-65DBD58B1B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615373"/>
              </p:ext>
            </p:extLst>
          </p:nvPr>
        </p:nvGraphicFramePr>
        <p:xfrm>
          <a:off x="0" y="2754216"/>
          <a:ext cx="4230477" cy="2640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3480CBAF-041F-E4A7-C807-A004F20C7D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235048"/>
              </p:ext>
            </p:extLst>
          </p:nvPr>
        </p:nvGraphicFramePr>
        <p:xfrm>
          <a:off x="4627084" y="26516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7190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6B2B5D4-F748-6FC7-CE14-A9FBA9A0157A}"/>
              </a:ext>
            </a:extLst>
          </p:cNvPr>
          <p:cNvSpPr txBox="1"/>
          <p:nvPr/>
        </p:nvSpPr>
        <p:spPr>
          <a:xfrm>
            <a:off x="2950821" y="858993"/>
            <a:ext cx="584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Logistic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 with only noun in text</a:t>
            </a:r>
            <a:endParaRPr kumimoji="1" lang="zh-CN" altLang="en-US" dirty="0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17F86935-919D-CF6F-4321-3801F2029D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5230417"/>
              </p:ext>
            </p:extLst>
          </p:nvPr>
        </p:nvGraphicFramePr>
        <p:xfrm>
          <a:off x="-148728" y="2946744"/>
          <a:ext cx="3894463" cy="2782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BECDDEB-7B0A-AE5C-9015-1E737F27FE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932924"/>
              </p:ext>
            </p:extLst>
          </p:nvPr>
        </p:nvGraphicFramePr>
        <p:xfrm>
          <a:off x="3745735" y="29855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8406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00579D-040E-9B01-3BDA-810591637F08}"/>
              </a:ext>
            </a:extLst>
          </p:cNvPr>
          <p:cNvSpPr txBox="1"/>
          <p:nvPr/>
        </p:nvSpPr>
        <p:spPr>
          <a:xfrm>
            <a:off x="2849335" y="906329"/>
            <a:ext cx="584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Logistic Model 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shuffle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endParaRPr kumimoji="1" lang="zh-CN" altLang="en-US" dirty="0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CCF21D2B-5FF2-EB50-1F3A-8A76719BE9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9421540"/>
              </p:ext>
            </p:extLst>
          </p:nvPr>
        </p:nvGraphicFramePr>
        <p:xfrm>
          <a:off x="258896" y="300485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29A0280A-B8D4-E515-7312-99FC5DCCA8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1668008"/>
              </p:ext>
            </p:extLst>
          </p:nvPr>
        </p:nvGraphicFramePr>
        <p:xfrm>
          <a:off x="4489373" y="300485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2386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2820</TotalTime>
  <Words>85</Words>
  <Application>Microsoft Macintosh PowerPoint</Application>
  <PresentationFormat>全屏显示(4:3)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Lydia</dc:creator>
  <cp:lastModifiedBy>yang Lydia</cp:lastModifiedBy>
  <cp:revision>8</cp:revision>
  <dcterms:created xsi:type="dcterms:W3CDTF">2022-11-28T23:11:12Z</dcterms:created>
  <dcterms:modified xsi:type="dcterms:W3CDTF">2022-12-05T00:14:50Z</dcterms:modified>
</cp:coreProperties>
</file>