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7" r:id="rId2"/>
    <p:sldId id="258" r:id="rId3"/>
    <p:sldId id="263" r:id="rId4"/>
    <p:sldId id="259" r:id="rId5"/>
    <p:sldId id="267" r:id="rId6"/>
    <p:sldId id="270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772" autoAdjust="0"/>
  </p:normalViewPr>
  <p:slideViewPr>
    <p:cSldViewPr snapToGrid="0">
      <p:cViewPr varScale="1">
        <p:scale>
          <a:sx n="63" d="100"/>
          <a:sy n="63" d="100"/>
        </p:scale>
        <p:origin x="14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12774-6FF5-4B8B-A80F-D8F6DA114D0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60CEB-1E04-4597-B009-6E064A99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Caveats/Future Considerations (be clear about that)</a:t>
            </a:r>
          </a:p>
          <a:p>
            <a:r>
              <a:rPr lang="en-US" dirty="0"/>
              <a:t>2. Slides – Shorten Text; One Idea per slide. Put all details into slide notes. Leave main idea on slides. Make them LISTEN</a:t>
            </a:r>
          </a:p>
          <a:p>
            <a:r>
              <a:rPr lang="en-US" dirty="0"/>
              <a:t>3. Use more stats tests to justify results</a:t>
            </a:r>
          </a:p>
          <a:p>
            <a:r>
              <a:rPr lang="en-US" dirty="0"/>
              <a:t>4. Remove all errors </a:t>
            </a:r>
            <a:r>
              <a:rPr lang="en-US"/>
              <a:t>from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60CEB-1E04-4597-B009-6E064A997C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1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4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848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7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74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89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3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4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9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C6F37-FC50-4A71-8B9A-31EAE98C29F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44637-3A8E-4FB2-BCBC-27D9C87B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18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650B-A732-4089-9942-1A05DA73A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 testing to optimize </a:t>
            </a:r>
            <a:r>
              <a:rPr lang="en-US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northwind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20D26-01BA-4F88-ADA8-1219D9D89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investigation by Thien </a:t>
            </a:r>
            <a:r>
              <a:rPr lang="en-US" sz="2800" dirty="0" err="1"/>
              <a:t>nguyen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136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9C07-2BD5-42D3-8B01-74DDA9E9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Q4. Takeaways &amp;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3471-234A-488E-814F-6B2B335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2808"/>
            <a:ext cx="9905999" cy="49588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u="sng" dirty="0"/>
              <a:t>TAKEAWAYS</a:t>
            </a:r>
          </a:p>
          <a:p>
            <a:r>
              <a:rPr lang="en-US" sz="2800" dirty="0"/>
              <a:t>Federal Shipping is reliably faster than other competitors for shipping downtime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u="sng" dirty="0"/>
              <a:t>CAVEATS</a:t>
            </a:r>
          </a:p>
          <a:p>
            <a:r>
              <a:rPr lang="en-US" sz="2800" dirty="0"/>
              <a:t>Difference between order and delivery date is unknown. More data is needed.</a:t>
            </a:r>
          </a:p>
          <a:p>
            <a:r>
              <a:rPr lang="en-US" sz="2800" dirty="0"/>
              <a:t>Cost of using Federal Shipping over competitors needs to be ascertained </a:t>
            </a:r>
          </a:p>
          <a:p>
            <a:pPr marL="0" indent="0">
              <a:buNone/>
            </a:pP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95070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735D-A27F-4CC6-89D5-AB097FBF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DD12-FE2C-41E7-A04C-8E7E0ADB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Two-sample, two-tailed T-test - measures differences in averages between two groups</a:t>
            </a:r>
          </a:p>
          <a:p>
            <a:r>
              <a:rPr lang="en-US" sz="3600" dirty="0"/>
              <a:t>ANOVA (Type II)– To measure overall effects of variables </a:t>
            </a:r>
          </a:p>
        </p:txBody>
      </p:sp>
    </p:spTree>
    <p:extLst>
      <p:ext uri="{BB962C8B-B14F-4D97-AF65-F5344CB8AC3E}">
        <p14:creationId xmlns:p14="http://schemas.microsoft.com/office/powerpoint/2010/main" val="25025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27ED-A8EC-4751-94DA-FA6BC898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7"/>
            <a:ext cx="3259137" cy="5507328"/>
          </a:xfrm>
        </p:spPr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Q1. Do discounts work? If so, which one works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175D-A278-41A3-BB20-0534D720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238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ANOVA Results</a:t>
            </a:r>
          </a:p>
          <a:p>
            <a:r>
              <a:rPr lang="en-US" sz="3600" dirty="0"/>
              <a:t>A 15% discount works the best</a:t>
            </a:r>
          </a:p>
          <a:p>
            <a:r>
              <a:rPr lang="en-US" sz="3600" dirty="0"/>
              <a:t>A 10% discount is </a:t>
            </a:r>
            <a:r>
              <a:rPr lang="en-US" sz="3600" u="sng" dirty="0"/>
              <a:t>not</a:t>
            </a:r>
            <a:r>
              <a:rPr lang="en-US" sz="3600" dirty="0"/>
              <a:t> effective!</a:t>
            </a:r>
          </a:p>
          <a:p>
            <a:endParaRPr lang="en-US" sz="3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F8CBAB-8AF8-492B-AA0E-66C36F1F31AD}"/>
              </a:ext>
            </a:extLst>
          </p:cNvPr>
          <p:cNvCxnSpPr>
            <a:cxnSpLocks/>
          </p:cNvCxnSpPr>
          <p:nvPr/>
        </p:nvCxnSpPr>
        <p:spPr>
          <a:xfrm flipH="1" flipV="1">
            <a:off x="7860323" y="3789486"/>
            <a:ext cx="1644162" cy="433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FAC408-23F8-46B9-BAD9-3B2A26FEDA86}"/>
              </a:ext>
            </a:extLst>
          </p:cNvPr>
          <p:cNvSpPr txBox="1"/>
          <p:nvPr/>
        </p:nvSpPr>
        <p:spPr>
          <a:xfrm>
            <a:off x="5723792" y="3368378"/>
            <a:ext cx="421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smaller, the better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3DC20-1DC8-4751-B71D-F8EC598C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168" y="4412540"/>
            <a:ext cx="5581650" cy="152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7007F1-04BE-45C6-A682-4203A60DA26F}"/>
              </a:ext>
            </a:extLst>
          </p:cNvPr>
          <p:cNvSpPr/>
          <p:nvPr/>
        </p:nvSpPr>
        <p:spPr>
          <a:xfrm>
            <a:off x="9504485" y="4223236"/>
            <a:ext cx="1125415" cy="1902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0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9C07-2BD5-42D3-8B01-74DDA9E9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Q1. Takeaways &amp;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3471-234A-488E-814F-6B2B335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2808"/>
            <a:ext cx="9905999" cy="4958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TAKEAWAYS</a:t>
            </a:r>
          </a:p>
          <a:p>
            <a:r>
              <a:rPr lang="en-US" sz="2800" dirty="0"/>
              <a:t>Avoid discounting items by 10%</a:t>
            </a:r>
          </a:p>
          <a:p>
            <a:r>
              <a:rPr lang="en-US" sz="2800" dirty="0"/>
              <a:t>Instead of increasing a discount to 20%, it would be wiser to just round down to 15%</a:t>
            </a:r>
          </a:p>
          <a:p>
            <a:pPr marL="0" indent="0">
              <a:buNone/>
            </a:pPr>
            <a:r>
              <a:rPr lang="en-US" sz="2800" b="1" u="sng" dirty="0"/>
              <a:t>CAVEATS</a:t>
            </a:r>
          </a:p>
          <a:p>
            <a:r>
              <a:rPr lang="en-US" sz="2800" dirty="0"/>
              <a:t>Another factor may be affecting sales rate. More research is necessary into other possible explanations (e.g. expiration date).</a:t>
            </a:r>
          </a:p>
          <a:p>
            <a:r>
              <a:rPr lang="en-US" sz="2800" dirty="0"/>
              <a:t>Unit Price and net profit is not accounted for.</a:t>
            </a:r>
          </a:p>
        </p:txBody>
      </p:sp>
    </p:spTree>
    <p:extLst>
      <p:ext uri="{BB962C8B-B14F-4D97-AF65-F5344CB8AC3E}">
        <p14:creationId xmlns:p14="http://schemas.microsoft.com/office/powerpoint/2010/main" val="387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5AED-F7A2-4298-9D98-C0D18ED2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253418" cy="147857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Q2. Do certain employees do better or worse than others in terms of quantity? Who has the most impact?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BA56-A101-4A02-B9DC-1D5FA660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ANOVA results</a:t>
            </a:r>
          </a:p>
          <a:p>
            <a:pPr marL="0" indent="0">
              <a:buNone/>
            </a:pPr>
            <a:r>
              <a:rPr lang="en-US" sz="3200" dirty="0"/>
              <a:t>The ANOVA results suggest that </a:t>
            </a:r>
            <a:r>
              <a:rPr lang="en-US" sz="3200" b="1" dirty="0"/>
              <a:t>Buchanan, </a:t>
            </a:r>
            <a:r>
              <a:rPr lang="en-US" sz="3200" b="1" dirty="0" err="1"/>
              <a:t>Leverling</a:t>
            </a:r>
            <a:r>
              <a:rPr lang="en-US" sz="3200" b="1" dirty="0"/>
              <a:t>, Fuller, and King </a:t>
            </a:r>
            <a:r>
              <a:rPr lang="en-US" sz="3200" dirty="0"/>
              <a:t>have a significant</a:t>
            </a:r>
            <a:r>
              <a:rPr lang="en-US" sz="3200" b="1" dirty="0"/>
              <a:t> </a:t>
            </a:r>
            <a:r>
              <a:rPr lang="en-US" sz="3200" dirty="0"/>
              <a:t>impact on the number of items sold with King having the most impact.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9B9B9-1413-4D71-892A-DC1E4149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0617"/>
            <a:ext cx="5456279" cy="231181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997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9C07-2BD5-42D3-8B01-74DDA9E9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Q2. Takeaways &amp;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3471-234A-488E-814F-6B2B335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2808"/>
            <a:ext cx="9905999" cy="49588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u="sng" dirty="0"/>
              <a:t>TAKEAWAYS</a:t>
            </a:r>
          </a:p>
          <a:p>
            <a:r>
              <a:rPr lang="en-US" sz="2800" dirty="0"/>
              <a:t>Have the four most influential salesmen mentor the 4 least influential </a:t>
            </a:r>
            <a:r>
              <a:rPr lang="en-US" sz="2800" dirty="0" err="1"/>
              <a:t>salemen</a:t>
            </a:r>
            <a:endParaRPr lang="en-US" sz="2800" dirty="0"/>
          </a:p>
          <a:p>
            <a:r>
              <a:rPr lang="en-US" sz="2800" dirty="0"/>
              <a:t>Consider recognizing those individuals through praise or rewards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u="sng" dirty="0"/>
              <a:t>CAVEATS</a:t>
            </a:r>
          </a:p>
          <a:p>
            <a:r>
              <a:rPr lang="en-US" sz="2800" dirty="0"/>
              <a:t>Other factors may be affecting sales rate. More research is necessary into other possible explanations (e.g. experience, client rapport)</a:t>
            </a:r>
          </a:p>
          <a:p>
            <a:r>
              <a:rPr lang="en-US" sz="2800" dirty="0"/>
              <a:t>Sales quantity does not necessarily equal net profit. Client access must also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262923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5AED-F7A2-4298-9D98-C0D18ED2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253418" cy="147857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Q3. Do different categories of item sell more or less food? If so, which one sells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BA56-A101-4A02-B9DC-1D5FA660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ANOVA results</a:t>
            </a:r>
          </a:p>
          <a:p>
            <a:pPr marL="0" indent="0">
              <a:buNone/>
            </a:pPr>
            <a:r>
              <a:rPr lang="en-US" sz="3200" dirty="0"/>
              <a:t>The ANOVA results suggests </a:t>
            </a:r>
            <a:r>
              <a:rPr lang="en-US" sz="3200" b="1" dirty="0"/>
              <a:t>beverages, condiments, confections, dairy products, and seafood </a:t>
            </a:r>
            <a:r>
              <a:rPr lang="en-US" sz="3200" dirty="0"/>
              <a:t>have a significant</a:t>
            </a:r>
            <a:r>
              <a:rPr lang="en-US" sz="3200" b="1" dirty="0"/>
              <a:t> </a:t>
            </a:r>
            <a:r>
              <a:rPr lang="en-US" sz="3200" dirty="0"/>
              <a:t>impact on the number of items sold with dairy having the most impact.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153F1-2501-4BB4-A342-555BA9A3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81" y="2491520"/>
            <a:ext cx="57721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9C07-2BD5-42D3-8B01-74DDA9E9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Q3. Takeaways &amp;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3471-234A-488E-814F-6B2B3354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2808"/>
            <a:ext cx="9905999" cy="4958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TAKEAWAYS</a:t>
            </a:r>
          </a:p>
          <a:p>
            <a:r>
              <a:rPr lang="en-US" sz="2800" dirty="0"/>
              <a:t>The five categories sold often should be kept in stock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u="sng" dirty="0"/>
              <a:t>CAVEATS</a:t>
            </a:r>
          </a:p>
          <a:p>
            <a:r>
              <a:rPr lang="en-US" sz="2800" dirty="0"/>
              <a:t>More time is necessary to determine if differences exist across categories by season or month.</a:t>
            </a:r>
          </a:p>
          <a:p>
            <a:r>
              <a:rPr lang="en-US" sz="2800" dirty="0"/>
              <a:t>With more information, brand popularity can be assessed for items in the same category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08391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5AED-F7A2-4298-9D98-C0D18ED2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253418" cy="147857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Q4 - Does shipping company affect the downtime between order and shipment? If so, which shipping companies ship the fastest?</a:t>
            </a:r>
            <a:br>
              <a:rPr lang="en-US" sz="3200" dirty="0"/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BA56-A101-4A02-B9DC-1D5FA660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ANOVA results</a:t>
            </a:r>
          </a:p>
          <a:p>
            <a:pPr marL="0" indent="0">
              <a:buNone/>
            </a:pPr>
            <a:r>
              <a:rPr lang="en-US" sz="3200" dirty="0"/>
              <a:t>The ANOVA results suggests all companies has a statistically significant effect on downtime, but Federal Shipping has the smallest impact on downtime, which makes it the fastest.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E72-F319-4384-8200-3DB8B5EB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95" y="2484193"/>
            <a:ext cx="6105525" cy="241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32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79</TotalTime>
  <Words>520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Hypothesis testing to optimize northwind trading</vt:lpstr>
      <vt:lpstr>The methodology</vt:lpstr>
      <vt:lpstr>Q1. Do discounts work? If so, which one works the best?</vt:lpstr>
      <vt:lpstr>Q1. Takeaways &amp; Caveats</vt:lpstr>
      <vt:lpstr>Q2. Do certain employees do better or worse than others in terms of quantity? Who has the most impact?</vt:lpstr>
      <vt:lpstr>Q2. Takeaways &amp; Caveats</vt:lpstr>
      <vt:lpstr>Q3. Do different categories of item sell more or less food? If so, which one sells the most?</vt:lpstr>
      <vt:lpstr>Q3. Takeaways &amp; Caveats</vt:lpstr>
      <vt:lpstr>Q4 - Does shipping company affect the downtime between order and shipment? If so, which shipping companies ship the fastest? </vt:lpstr>
      <vt:lpstr>Q4. Takeaways &amp; 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to optimize northwind trading</dc:title>
  <dc:creator>Thien Nguyen</dc:creator>
  <cp:lastModifiedBy>Thien Nguyen</cp:lastModifiedBy>
  <cp:revision>4</cp:revision>
  <dcterms:created xsi:type="dcterms:W3CDTF">2019-03-15T18:36:48Z</dcterms:created>
  <dcterms:modified xsi:type="dcterms:W3CDTF">2019-03-15T19:56:24Z</dcterms:modified>
</cp:coreProperties>
</file>