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67" r:id="rId4"/>
    <p:sldId id="266" r:id="rId5"/>
    <p:sldId id="258" r:id="rId6"/>
    <p:sldId id="268" r:id="rId7"/>
    <p:sldId id="269" r:id="rId8"/>
    <p:sldId id="270" r:id="rId9"/>
    <p:sldId id="271" r:id="rId10"/>
    <p:sldId id="272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089E0-0442-4DE7-A186-CBCC660161E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45E2F-AB01-4D59-92B6-77A5B6321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88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45E2F-AB01-4D59-92B6-77A5B63212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04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 Five models with default parameters created with Pipeline and evaluated on accuracy</a:t>
            </a:r>
          </a:p>
          <a:p>
            <a:r>
              <a:rPr lang="en-US" dirty="0"/>
              <a:t>    1. </a:t>
            </a:r>
            <a:r>
              <a:rPr lang="en-US" dirty="0" err="1"/>
              <a:t>Naive_Bayes</a:t>
            </a:r>
            <a:r>
              <a:rPr lang="en-US" dirty="0"/>
              <a:t> pipeline test accuracy: 55.50%</a:t>
            </a:r>
          </a:p>
          <a:p>
            <a:r>
              <a:rPr lang="en-US" dirty="0"/>
              <a:t>    2. Tree pipeline test accuracy: 52.25%</a:t>
            </a:r>
          </a:p>
          <a:p>
            <a:r>
              <a:rPr lang="en-US" dirty="0"/>
              <a:t>    3. </a:t>
            </a:r>
            <a:r>
              <a:rPr lang="en-US" dirty="0" err="1"/>
              <a:t>Random_Forest</a:t>
            </a:r>
            <a:r>
              <a:rPr lang="en-US" dirty="0"/>
              <a:t> pipeline test accuracy: 66.17%</a:t>
            </a:r>
          </a:p>
          <a:p>
            <a:r>
              <a:rPr lang="en-US" dirty="0"/>
              <a:t>    4. SVM pipeline test accuracy: 89.46%</a:t>
            </a:r>
          </a:p>
          <a:p>
            <a:r>
              <a:rPr lang="en-US" dirty="0"/>
              <a:t>    5. </a:t>
            </a:r>
            <a:r>
              <a:rPr lang="en-US" dirty="0" err="1"/>
              <a:t>XGBoost</a:t>
            </a:r>
            <a:r>
              <a:rPr lang="en-US" dirty="0"/>
              <a:t> pipeline test accuracy: 68.48%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8. Random Forest, SVM, and </a:t>
            </a:r>
            <a:r>
              <a:rPr lang="en-US" dirty="0" err="1"/>
              <a:t>XGBoost</a:t>
            </a:r>
            <a:r>
              <a:rPr lang="en-US" dirty="0"/>
              <a:t> classifier repeated in conjunction with Bayes Optimization and Grid Search for hyperparameter optimization</a:t>
            </a:r>
          </a:p>
          <a:p>
            <a:r>
              <a:rPr lang="en-US" dirty="0"/>
              <a:t>    1. Random Forest</a:t>
            </a:r>
          </a:p>
          <a:p>
            <a:r>
              <a:rPr lang="en-US" dirty="0"/>
              <a:t>        1. Grid Search Accuracy - 62.96%</a:t>
            </a:r>
          </a:p>
          <a:p>
            <a:r>
              <a:rPr lang="en-US" dirty="0"/>
              <a:t>        2. Bayes Accuracy - 68.82%</a:t>
            </a:r>
          </a:p>
          <a:p>
            <a:r>
              <a:rPr lang="en-US" dirty="0"/>
              <a:t>    2.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        1. Grid Search Accuracy - 85.18%</a:t>
            </a:r>
          </a:p>
          <a:p>
            <a:r>
              <a:rPr lang="en-US" dirty="0"/>
              <a:t>        2. Bayes Accuracy - 85.26%</a:t>
            </a:r>
          </a:p>
          <a:p>
            <a:r>
              <a:rPr lang="en-US" dirty="0"/>
              <a:t>    3. SVM </a:t>
            </a:r>
          </a:p>
          <a:p>
            <a:r>
              <a:rPr lang="en-US" dirty="0"/>
              <a:t>        1. Grid Search Accuracy - 86.00%</a:t>
            </a:r>
          </a:p>
          <a:p>
            <a:r>
              <a:rPr lang="en-US" dirty="0"/>
              <a:t>        2. Bayes Accuracy (</a:t>
            </a:r>
            <a:r>
              <a:rPr lang="en-US" dirty="0" err="1"/>
              <a:t>rbf</a:t>
            </a:r>
            <a:r>
              <a:rPr lang="en-US" dirty="0"/>
              <a:t>) - 89.40%</a:t>
            </a:r>
          </a:p>
          <a:p>
            <a:r>
              <a:rPr lang="en-US" dirty="0"/>
              <a:t>        3. Bayes Accuracy (polynomial) - 88.94%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45E2F-AB01-4D59-92B6-77A5B63212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7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54E-4F6D-423E-934D-56E5BA3CA24C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BE2DC3F-7865-4B64-A163-281C165CD7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1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54E-4F6D-423E-934D-56E5BA3CA24C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BE2DC3F-7865-4B64-A163-281C165CD7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9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54E-4F6D-423E-934D-56E5BA3CA24C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BE2DC3F-7865-4B64-A163-281C165CD7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25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54E-4F6D-423E-934D-56E5BA3CA24C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BE2DC3F-7865-4B64-A163-281C165CD7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326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54E-4F6D-423E-934D-56E5BA3CA24C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BE2DC3F-7865-4B64-A163-281C165CD7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19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54E-4F6D-423E-934D-56E5BA3CA24C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DC3F-7865-4B64-A163-281C165CD7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64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54E-4F6D-423E-934D-56E5BA3CA24C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DC3F-7865-4B64-A163-281C165CD7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72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54E-4F6D-423E-934D-56E5BA3CA24C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DC3F-7865-4B64-A163-281C165CD7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0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62D154E-4F6D-423E-934D-56E5BA3CA24C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BE2DC3F-7865-4B64-A163-281C165CD7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0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54E-4F6D-423E-934D-56E5BA3CA24C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DC3F-7865-4B64-A163-281C165CD7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1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54E-4F6D-423E-934D-56E5BA3CA24C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BE2DC3F-7865-4B64-A163-281C165CD7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9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54E-4F6D-423E-934D-56E5BA3CA24C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DC3F-7865-4B64-A163-281C165CD7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2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54E-4F6D-423E-934D-56E5BA3CA24C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DC3F-7865-4B64-A163-281C165CD7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5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54E-4F6D-423E-934D-56E5BA3CA24C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DC3F-7865-4B64-A163-281C165CD7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4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54E-4F6D-423E-934D-56E5BA3CA24C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DC3F-7865-4B64-A163-281C165CD7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8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54E-4F6D-423E-934D-56E5BA3CA24C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DC3F-7865-4B64-A163-281C165CD7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54E-4F6D-423E-934D-56E5BA3CA24C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DC3F-7865-4B64-A163-281C165CD7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8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D154E-4F6D-423E-934D-56E5BA3CA24C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2DC3F-7865-4B64-A163-281C165CD7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4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55C2-1701-4833-A29A-FE7635351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Myoelectric Hand Gesture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92321-49E8-47AD-915B-387B65D1C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Thien Nguyen</a:t>
            </a:r>
          </a:p>
        </p:txBody>
      </p:sp>
    </p:spTree>
    <p:extLst>
      <p:ext uri="{BB962C8B-B14F-4D97-AF65-F5344CB8AC3E}">
        <p14:creationId xmlns:p14="http://schemas.microsoft.com/office/powerpoint/2010/main" val="490314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9FC6-D3E0-42C8-AB0E-1F9208FD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Project-Modeling &amp; Results </a:t>
            </a:r>
          </a:p>
        </p:txBody>
      </p:sp>
      <p:pic>
        <p:nvPicPr>
          <p:cNvPr id="12290" name="Picture 2" descr="Image result for svm rbf classifier">
            <a:extLst>
              <a:ext uri="{FF2B5EF4-FFF2-40B4-BE49-F238E27FC236}">
                <a16:creationId xmlns:a16="http://schemas.microsoft.com/office/drawing/2014/main" id="{A2428E04-C59A-4876-BF60-2E7DFB995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" t="49668" b="3821"/>
          <a:stretch/>
        </p:blipFill>
        <p:spPr bwMode="auto">
          <a:xfrm>
            <a:off x="5038725" y="2091114"/>
            <a:ext cx="7153275" cy="267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8DC2F3-2AF1-4B31-B074-2F4FDF7DC248}"/>
              </a:ext>
            </a:extLst>
          </p:cNvPr>
          <p:cNvSpPr txBox="1"/>
          <p:nvPr/>
        </p:nvSpPr>
        <p:spPr>
          <a:xfrm>
            <a:off x="361950" y="2362200"/>
            <a:ext cx="43529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Best Accuracy Results</a:t>
            </a:r>
          </a:p>
          <a:p>
            <a:endParaRPr lang="en-US" sz="3200" dirty="0"/>
          </a:p>
          <a:p>
            <a:r>
              <a:rPr lang="en-US" sz="3200" dirty="0"/>
              <a:t>- SVM Default Parameters: 89.46%</a:t>
            </a:r>
          </a:p>
          <a:p>
            <a:endParaRPr lang="en-US" sz="3200" dirty="0"/>
          </a:p>
          <a:p>
            <a:r>
              <a:rPr lang="en-US" sz="3200" dirty="0"/>
              <a:t>-SVM Polynomial kernel with Bayes Optimization: 88.94%</a:t>
            </a:r>
          </a:p>
        </p:txBody>
      </p:sp>
    </p:spTree>
    <p:extLst>
      <p:ext uri="{BB962C8B-B14F-4D97-AF65-F5344CB8AC3E}">
        <p14:creationId xmlns:p14="http://schemas.microsoft.com/office/powerpoint/2010/main" val="148585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E93D5FC-63A0-47A4-A8C7-365881F64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C8E9B6-3D7A-4F5B-9DEC-7C109D10F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6DE350-A6F7-48F8-BC26-39BE38D1D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2A1BCF2-2977-4E81-8823-91321793F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7BE72E-2DA8-42F0-8ACA-D7572BFA7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4AD07A-A369-48B1-9476-EF07FAA53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991086F0-AE3D-4C86-99DE-229098348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F7B0F45-4E18-41D4-BB54-F35403C51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F31EF5-7BFE-42A8-A874-E14D5DD46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129873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95B76-201C-4DA4-8643-9AB83D8F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7284680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Further Considerations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107E4-24B2-4164-9BED-E764274662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140" b="2"/>
          <a:stretch/>
        </p:blipFill>
        <p:spPr>
          <a:xfrm>
            <a:off x="634275" y="640078"/>
            <a:ext cx="7495596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056005-6FCA-465E-A3EB-BBC73DF450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495" r="28729" b="1"/>
          <a:stretch/>
        </p:blipFill>
        <p:spPr>
          <a:xfrm>
            <a:off x="8284162" y="640078"/>
            <a:ext cx="3270387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65ED392-7278-4AAA-BC0F-C47497D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3503" y="4557357"/>
            <a:ext cx="392590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BB09EE-90EA-4D35-B0FF-63B6EE97C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119287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C677B7-3768-43DD-955D-D2BE3B84E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84159" y="6210130"/>
            <a:ext cx="3918428" cy="27594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5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81F0-EA90-4768-A810-21B881A2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pic>
        <p:nvPicPr>
          <p:cNvPr id="13314" name="Picture 2" descr="Image result for hand gesture technology">
            <a:extLst>
              <a:ext uri="{FF2B5EF4-FFF2-40B4-BE49-F238E27FC236}">
                <a16:creationId xmlns:a16="http://schemas.microsoft.com/office/drawing/2014/main" id="{4B3F928C-B265-4D91-9900-F3FD48386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40" y="2055845"/>
            <a:ext cx="4191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36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81F0-EA90-4768-A810-21B881A2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pic>
        <p:nvPicPr>
          <p:cNvPr id="13314" name="Picture 2" descr="Image result for hand gesture technology">
            <a:extLst>
              <a:ext uri="{FF2B5EF4-FFF2-40B4-BE49-F238E27FC236}">
                <a16:creationId xmlns:a16="http://schemas.microsoft.com/office/drawing/2014/main" id="{4B3F928C-B265-4D91-9900-F3FD48386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40" y="2055845"/>
            <a:ext cx="4191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Image result for hand gesture technology">
            <a:extLst>
              <a:ext uri="{FF2B5EF4-FFF2-40B4-BE49-F238E27FC236}">
                <a16:creationId xmlns:a16="http://schemas.microsoft.com/office/drawing/2014/main" id="{9D201FE3-33C8-4B47-9531-246E88974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392" y="2238375"/>
            <a:ext cx="5605108" cy="373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02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F5FA-554A-4008-8112-0A6252A4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1026" name="Picture 2" descr="Image result for prosthetic limb">
            <a:extLst>
              <a:ext uri="{FF2B5EF4-FFF2-40B4-BE49-F238E27FC236}">
                <a16:creationId xmlns:a16="http://schemas.microsoft.com/office/drawing/2014/main" id="{3464C721-0814-4EC4-8577-A2341341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537" y="2162175"/>
            <a:ext cx="6278926" cy="448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78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F5FA-554A-4008-8112-0A6252A4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2050" name="Picture 2" descr="Image result for myoelectric prosthesis gif">
            <a:extLst>
              <a:ext uri="{FF2B5EF4-FFF2-40B4-BE49-F238E27FC236}">
                <a16:creationId xmlns:a16="http://schemas.microsoft.com/office/drawing/2014/main" id="{C27BCEF4-6870-432F-AC14-4AD2506AC3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769" y="2547052"/>
            <a:ext cx="6330462" cy="355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43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F5FA-554A-4008-8112-0A6252A4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929D1-E402-4362-8620-9D560D91B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196" y="2182541"/>
            <a:ext cx="5773608" cy="43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7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9FC6-D3E0-42C8-AB0E-1F9208FD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pic>
        <p:nvPicPr>
          <p:cNvPr id="3074" name="Picture 2" descr="Image result for electrical myography">
            <a:extLst>
              <a:ext uri="{FF2B5EF4-FFF2-40B4-BE49-F238E27FC236}">
                <a16:creationId xmlns:a16="http://schemas.microsoft.com/office/drawing/2014/main" id="{7D53686D-A475-4972-9638-E74124A18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545" y="2133600"/>
            <a:ext cx="4290180" cy="455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8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9FC6-D3E0-42C8-AB0E-1F9208FD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pic>
        <p:nvPicPr>
          <p:cNvPr id="7170" name="Picture 2" descr="Image result for myo armband">
            <a:extLst>
              <a:ext uri="{FF2B5EF4-FFF2-40B4-BE49-F238E27FC236}">
                <a16:creationId xmlns:a16="http://schemas.microsoft.com/office/drawing/2014/main" id="{9B563F66-C542-4AEE-8450-9912C8FB9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11" y="2095500"/>
            <a:ext cx="6816778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06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9FC6-D3E0-42C8-AB0E-1F9208FD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Project- 4 Gestures</a:t>
            </a:r>
          </a:p>
        </p:txBody>
      </p:sp>
      <p:pic>
        <p:nvPicPr>
          <p:cNvPr id="6146" name="Picture 2" descr="Image result for rock paper scissors">
            <a:extLst>
              <a:ext uri="{FF2B5EF4-FFF2-40B4-BE49-F238E27FC236}">
                <a16:creationId xmlns:a16="http://schemas.microsoft.com/office/drawing/2014/main" id="{2D60AC95-D0B9-4C87-AC0B-87E251859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276475"/>
            <a:ext cx="56134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ok hand sign">
            <a:extLst>
              <a:ext uri="{FF2B5EF4-FFF2-40B4-BE49-F238E27FC236}">
                <a16:creationId xmlns:a16="http://schemas.microsoft.com/office/drawing/2014/main" id="{062542FF-86BC-471A-A523-ABD1E584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24812" y="2418596"/>
            <a:ext cx="2269369" cy="403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06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9FC6-D3E0-42C8-AB0E-1F9208FD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- Preview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9E6AE-88A7-4AAF-BAE0-6FCBB80B66E8}"/>
              </a:ext>
            </a:extLst>
          </p:cNvPr>
          <p:cNvSpPr txBox="1"/>
          <p:nvPr/>
        </p:nvSpPr>
        <p:spPr>
          <a:xfrm>
            <a:off x="457200" y="2409092"/>
            <a:ext cx="83790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4 Target Gestures – rock, paper, scissors,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200 Hz sample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8 sensors with 8 readings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11674 rows of data with 64 features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676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49FC6-D3E0-42C8-AB0E-1F9208FD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Project- Exploration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7234A4-853D-4A88-B136-4B1DB5A89652}"/>
              </a:ext>
            </a:extLst>
          </p:cNvPr>
          <p:cNvSpPr txBox="1"/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No Null values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Reduced features to 44 items with PCA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No multicollinearity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76995-1FA4-477B-A086-327BBAC3D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349811"/>
            <a:ext cx="5629268" cy="415158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04211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264</Words>
  <Application>Microsoft Office PowerPoint</Application>
  <PresentationFormat>Widescreen</PresentationFormat>
  <Paragraphs>46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Berlin</vt:lpstr>
      <vt:lpstr>Myoelectric Hand Gesture Classification</vt:lpstr>
      <vt:lpstr>Background</vt:lpstr>
      <vt:lpstr>Background</vt:lpstr>
      <vt:lpstr>Background</vt:lpstr>
      <vt:lpstr>The Project</vt:lpstr>
      <vt:lpstr>The Project</vt:lpstr>
      <vt:lpstr>The Project- 4 Gestures</vt:lpstr>
      <vt:lpstr>The Project - Preview</vt:lpstr>
      <vt:lpstr>The Project- Exploration</vt:lpstr>
      <vt:lpstr>The Project-Modeling &amp; Results </vt:lpstr>
      <vt:lpstr>Further Considerations</vt:lpstr>
      <vt:lpstr>Future Applications</vt:lpstr>
      <vt:lpstr>Future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Myoelectric Hand Gesture Classification</dc:title>
  <dc:creator>Thien Nguyen</dc:creator>
  <cp:lastModifiedBy>Thien Nguyen</cp:lastModifiedBy>
  <cp:revision>4</cp:revision>
  <dcterms:created xsi:type="dcterms:W3CDTF">2019-05-14T20:07:14Z</dcterms:created>
  <dcterms:modified xsi:type="dcterms:W3CDTF">2019-05-15T20:11:23Z</dcterms:modified>
</cp:coreProperties>
</file>