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amp;ehk=ARpfRZ4zPcV"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1"/>
  </p:notesMasterIdLst>
  <p:sldIdLst>
    <p:sldId id="260" r:id="rId2"/>
    <p:sldId id="332" r:id="rId3"/>
    <p:sldId id="256" r:id="rId4"/>
    <p:sldId id="277" r:id="rId5"/>
    <p:sldId id="318" r:id="rId6"/>
    <p:sldId id="325" r:id="rId7"/>
    <p:sldId id="363" r:id="rId8"/>
    <p:sldId id="364" r:id="rId9"/>
    <p:sldId id="280" r:id="rId10"/>
    <p:sldId id="322" r:id="rId11"/>
    <p:sldId id="323" r:id="rId12"/>
    <p:sldId id="327" r:id="rId13"/>
    <p:sldId id="326" r:id="rId14"/>
    <p:sldId id="328" r:id="rId15"/>
    <p:sldId id="362" r:id="rId16"/>
    <p:sldId id="278" r:id="rId17"/>
    <p:sldId id="329" r:id="rId18"/>
    <p:sldId id="313" r:id="rId19"/>
    <p:sldId id="33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8AB554-4374-40E2-BD32-B4DDF33EC894}">
          <p14:sldIdLst>
            <p14:sldId id="260"/>
            <p14:sldId id="332"/>
            <p14:sldId id="256"/>
            <p14:sldId id="277"/>
            <p14:sldId id="318"/>
            <p14:sldId id="325"/>
            <p14:sldId id="363"/>
            <p14:sldId id="364"/>
            <p14:sldId id="280"/>
            <p14:sldId id="322"/>
            <p14:sldId id="323"/>
            <p14:sldId id="327"/>
            <p14:sldId id="326"/>
            <p14:sldId id="328"/>
            <p14:sldId id="362"/>
            <p14:sldId id="278"/>
            <p14:sldId id="329"/>
            <p14:sldId id="313"/>
            <p14:sldId id="3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nova.k@gmail.com" initials="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A22"/>
    <a:srgbClr val="EE8E00"/>
    <a:srgbClr val="DE7400"/>
    <a:srgbClr val="4E863A"/>
    <a:srgbClr val="6B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50" autoAdjust="0"/>
    <p:restoredTop sz="94660"/>
  </p:normalViewPr>
  <p:slideViewPr>
    <p:cSldViewPr>
      <p:cViewPr varScale="1">
        <p:scale>
          <a:sx n="113" d="100"/>
          <a:sy n="113" d="100"/>
        </p:scale>
        <p:origin x="102" y="124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B8DFF-3B96-41A0-9B28-6E55A2E48E01}" type="datetimeFigureOut">
              <a:rPr lang="en-US" smtClean="0"/>
              <a:t>7/3/2018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C6CA-E053-4EC7-B801-A64BBB9841B3}" type="slidenum">
              <a:rPr lang="en-US" smtClean="0"/>
              <a:t>‹#›</a:t>
            </a:fld>
            <a:endParaRPr lang="en-US"/>
          </a:p>
        </p:txBody>
      </p:sp>
    </p:spTree>
    <p:extLst>
      <p:ext uri="{BB962C8B-B14F-4D97-AF65-F5344CB8AC3E}">
        <p14:creationId xmlns:p14="http://schemas.microsoft.com/office/powerpoint/2010/main" val="29327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DAC6CA-E053-4EC7-B801-A64BBB9841B3}" type="slidenum">
              <a:rPr lang="en-US" smtClean="0"/>
              <a:t>1</a:t>
            </a:fld>
            <a:endParaRPr lang="en-US" dirty="0"/>
          </a:p>
        </p:txBody>
      </p:sp>
    </p:spTree>
    <p:extLst>
      <p:ext uri="{BB962C8B-B14F-4D97-AF65-F5344CB8AC3E}">
        <p14:creationId xmlns:p14="http://schemas.microsoft.com/office/powerpoint/2010/main" val="626321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DAC6CA-E053-4EC7-B801-A64BBB9841B3}" type="slidenum">
              <a:rPr lang="en-US" smtClean="0"/>
              <a:t>18</a:t>
            </a:fld>
            <a:endParaRPr lang="en-US"/>
          </a:p>
        </p:txBody>
      </p:sp>
    </p:spTree>
    <p:extLst>
      <p:ext uri="{BB962C8B-B14F-4D97-AF65-F5344CB8AC3E}">
        <p14:creationId xmlns:p14="http://schemas.microsoft.com/office/powerpoint/2010/main" val="369644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DAC6CA-E053-4EC7-B801-A64BBB9841B3}" type="slidenum">
              <a:rPr lang="en-US" smtClean="0"/>
              <a:t>19</a:t>
            </a:fld>
            <a:endParaRPr lang="en-US"/>
          </a:p>
        </p:txBody>
      </p:sp>
    </p:spTree>
    <p:extLst>
      <p:ext uri="{BB962C8B-B14F-4D97-AF65-F5344CB8AC3E}">
        <p14:creationId xmlns:p14="http://schemas.microsoft.com/office/powerpoint/2010/main" val="3949019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25900" y="2438400"/>
            <a:ext cx="5105400" cy="1066800"/>
          </a:xfrm>
        </p:spPr>
        <p:txBody>
          <a:bodyPr>
            <a:normAutofit/>
          </a:bodyPr>
          <a:lstStyle>
            <a:lvl1pPr algn="ctr">
              <a:defRPr sz="4400" baseline="0">
                <a:solidFill>
                  <a:schemeClr val="bg1"/>
                </a:solidFill>
              </a:defRPr>
            </a:lvl1pPr>
          </a:lstStyle>
          <a:p>
            <a:r>
              <a:rPr lang="en-US" dirty="0"/>
              <a:t>Your Master Title</a:t>
            </a:r>
          </a:p>
        </p:txBody>
      </p:sp>
      <p:sp>
        <p:nvSpPr>
          <p:cNvPr id="3" name="Subtitle 2"/>
          <p:cNvSpPr>
            <a:spLocks noGrp="1"/>
          </p:cNvSpPr>
          <p:nvPr>
            <p:ph type="subTitle" idx="1"/>
          </p:nvPr>
        </p:nvSpPr>
        <p:spPr>
          <a:xfrm>
            <a:off x="4102100" y="3505200"/>
            <a:ext cx="4953000" cy="9144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1443835"/>
            <a:ext cx="8229600" cy="4525963"/>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077200" cy="1143000"/>
          </a:xfrm>
        </p:spPr>
        <p:txBody>
          <a:bodyPr>
            <a:normAutofit/>
          </a:bodyPr>
          <a:lstStyle>
            <a:lvl1pPr algn="l">
              <a:defRPr sz="360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1443836"/>
            <a:ext cx="8077200" cy="4728364"/>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443835"/>
            <a:ext cx="4040188" cy="639762"/>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73697"/>
            <a:ext cx="4040188" cy="379858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43835"/>
            <a:ext cx="4041775" cy="639762"/>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73697"/>
            <a:ext cx="4041775" cy="379858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7/3/2018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lumMod val="75000"/>
                    <a:lumOff val="25000"/>
                  </a:schemeClr>
                </a:solidFill>
              </a:defRPr>
            </a:lvl1pPr>
            <a:lvl2pPr>
              <a:defRPr sz="2800">
                <a:solidFill>
                  <a:schemeClr val="tx1">
                    <a:lumMod val="75000"/>
                    <a:lumOff val="25000"/>
                  </a:schemeClr>
                </a:solidFill>
              </a:defRPr>
            </a:lvl2pPr>
            <a:lvl3pPr>
              <a:defRPr sz="24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tx1">
              <a:lumMod val="85000"/>
              <a:lumOff val="15000"/>
            </a:schemeClr>
          </a:solidFill>
          <a:effectLst>
            <a:outerShdw blurRad="38100" dist="38100" dir="2700000" algn="tl">
              <a:srgbClr val="000000">
                <a:alpha val="43137"/>
              </a:srgbClr>
            </a:outerShdw>
          </a:effectLst>
          <a:latin typeface="Microsoft New Tai Lue" pitchFamily="34" charset="0"/>
          <a:ea typeface="Microsoft Himalaya" pitchFamily="2" charset="0"/>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lumMod val="75000"/>
              <a:lumOff val="25000"/>
            </a:schemeClr>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75000"/>
              <a:lumOff val="25000"/>
            </a:schemeClr>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amp;ehk=ARpfRZ4zPc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www.spotrac.com/nfl/statistics/" TargetMode="External"/><Relationship Id="rId7" Type="http://schemas.openxmlformats.org/officeDocument/2006/relationships/image" Target="../media/image25.png"/><Relationship Id="rId2" Type="http://schemas.openxmlformats.org/officeDocument/2006/relationships/hyperlink" Target="http://www.spotrac.com/" TargetMode="External"/><Relationship Id="rId1" Type="http://schemas.openxmlformats.org/officeDocument/2006/relationships/slideLayout" Target="../slideLayouts/slideLayout5.xml"/><Relationship Id="rId6" Type="http://schemas.openxmlformats.org/officeDocument/2006/relationships/hyperlink" Target="http://www.nfl.com/stats/player?seasonId=2017&amp;seasonType=REG&amp;Submit=Go" TargetMode="External"/><Relationship Id="rId5" Type="http://schemas.openxmlformats.org/officeDocument/2006/relationships/hyperlink" Target="http://www.espn.com/nfl/" TargetMode="External"/><Relationship Id="rId4" Type="http://schemas.openxmlformats.org/officeDocument/2006/relationships/hyperlink" Target="http://www.spotrac.com/nfl/statistics/player/" TargetMode="External"/><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ppttemplate.net/?utm_source=ppt&amp;utm_medium=logo&amp;utm_term=ppt&amp;utm_content=NNNN&amp;utm_campaign=ppt"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hyperlink" Target="http://ppttemplate.net/?utm_source=ppt&amp;utm_medium=logo&amp;utm_term=ppt&amp;utm_content=NNNN&amp;utm_campaign=ppt"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ppttemplate.net/?utm_source=ppt&amp;utm_medium=logo&amp;utm_term=ppt&amp;utm_content=NNNN&amp;utm_campaign=ppt"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ppttemplate.net/?utm_source=ppt&amp;utm_medium=logo&amp;utm_term=ppt&amp;utm_content=NNNN&amp;utm_campaign=ppt"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884A70-70E2-4C0F-88C9-275DA34D96E6}"/>
              </a:ext>
            </a:extLst>
          </p:cNvPr>
          <p:cNvSpPr>
            <a:spLocks noGrp="1"/>
          </p:cNvSpPr>
          <p:nvPr>
            <p:ph type="ctrTitle"/>
          </p:nvPr>
        </p:nvSpPr>
        <p:spPr>
          <a:xfrm>
            <a:off x="931374" y="1291130"/>
            <a:ext cx="7281252" cy="1066800"/>
          </a:xfrm>
          <a:solidFill>
            <a:schemeClr val="bg1">
              <a:alpha val="75000"/>
            </a:schemeClr>
          </a:solidFill>
        </p:spPr>
        <p:style>
          <a:lnRef idx="3">
            <a:schemeClr val="lt1"/>
          </a:lnRef>
          <a:fillRef idx="1">
            <a:schemeClr val="dk1"/>
          </a:fillRef>
          <a:effectRef idx="1">
            <a:schemeClr val="dk1"/>
          </a:effectRef>
          <a:fontRef idx="minor">
            <a:schemeClr val="lt1"/>
          </a:fontRef>
        </p:style>
        <p:txBody>
          <a:bodyPr>
            <a:normAutofit/>
          </a:bodyPr>
          <a:lstStyle/>
          <a:p>
            <a:r>
              <a:rPr lang="en-US" sz="6000" b="1" dirty="0">
                <a:solidFill>
                  <a:schemeClr val="tx1"/>
                </a:solidFill>
              </a:rPr>
              <a:t>Team Sports</a:t>
            </a:r>
          </a:p>
        </p:txBody>
      </p:sp>
      <p:sp>
        <p:nvSpPr>
          <p:cNvPr id="8" name="Subtitle 7">
            <a:extLst>
              <a:ext uri="{FF2B5EF4-FFF2-40B4-BE49-F238E27FC236}">
                <a16:creationId xmlns:a16="http://schemas.microsoft.com/office/drawing/2014/main" id="{9A204DDA-A3CB-434F-AE6C-3831B59408AB}"/>
              </a:ext>
            </a:extLst>
          </p:cNvPr>
          <p:cNvSpPr>
            <a:spLocks noGrp="1"/>
          </p:cNvSpPr>
          <p:nvPr>
            <p:ph type="subTitle" idx="1"/>
          </p:nvPr>
        </p:nvSpPr>
        <p:spPr>
          <a:xfrm>
            <a:off x="931374" y="2818180"/>
            <a:ext cx="7281252" cy="914400"/>
          </a:xfrm>
          <a:solidFill>
            <a:schemeClr val="bg1">
              <a:alpha val="75000"/>
            </a:schemeClr>
          </a:solidFill>
        </p:spPr>
        <p:style>
          <a:lnRef idx="1">
            <a:schemeClr val="dk1"/>
          </a:lnRef>
          <a:fillRef idx="2">
            <a:schemeClr val="dk1"/>
          </a:fillRef>
          <a:effectRef idx="1">
            <a:schemeClr val="dk1"/>
          </a:effectRef>
          <a:fontRef idx="minor">
            <a:schemeClr val="dk1"/>
          </a:fontRef>
        </p:style>
        <p:txBody>
          <a:bodyPr>
            <a:normAutofit/>
          </a:bodyPr>
          <a:lstStyle/>
          <a:p>
            <a:r>
              <a:rPr lang="en-US" b="1" dirty="0">
                <a:solidFill>
                  <a:schemeClr val="tx1"/>
                </a:solidFill>
              </a:rPr>
              <a:t>DA 485 Capstone – Spring 2018</a:t>
            </a:r>
          </a:p>
          <a:p>
            <a:r>
              <a:rPr lang="en-US" b="1" dirty="0">
                <a:solidFill>
                  <a:schemeClr val="tx1"/>
                </a:solidFill>
              </a:rPr>
              <a:t>Author: Tor  Thogersen</a:t>
            </a:r>
          </a:p>
        </p:txBody>
      </p:sp>
    </p:spTree>
    <p:extLst>
      <p:ext uri="{BB962C8B-B14F-4D97-AF65-F5344CB8AC3E}">
        <p14:creationId xmlns:p14="http://schemas.microsoft.com/office/powerpoint/2010/main" val="3434795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Player Model 1</a:t>
            </a:r>
          </a:p>
        </p:txBody>
      </p:sp>
      <p:sp>
        <p:nvSpPr>
          <p:cNvPr id="6" name="Content Placeholder 5">
            <a:extLst>
              <a:ext uri="{FF2B5EF4-FFF2-40B4-BE49-F238E27FC236}">
                <a16:creationId xmlns:a16="http://schemas.microsoft.com/office/drawing/2014/main" id="{AA946C34-2023-449C-A3E1-8BBF4BC4FAC4}"/>
              </a:ext>
            </a:extLst>
          </p:cNvPr>
          <p:cNvSpPr>
            <a:spLocks noGrp="1"/>
          </p:cNvSpPr>
          <p:nvPr>
            <p:ph sz="half" idx="1"/>
          </p:nvPr>
        </p:nvSpPr>
        <p:spPr>
          <a:xfrm>
            <a:off x="457200" y="1291130"/>
            <a:ext cx="4038600" cy="4835033"/>
          </a:xfrm>
        </p:spPr>
        <p:txBody>
          <a:bodyPr>
            <a:normAutofit/>
          </a:bodyPr>
          <a:lstStyle/>
          <a:p>
            <a:pPr marL="0" indent="0">
              <a:buNone/>
            </a:pPr>
            <a:r>
              <a:rPr lang="en-US" sz="1400" dirty="0"/>
              <a:t>My first initial model based on variable selection performed using correlated matrices and regression tree, has a high adjusted R value of .483, thus the initial models shows high significant to with data before we fine tune it. </a:t>
            </a:r>
          </a:p>
          <a:p>
            <a:pPr marL="0" indent="0">
              <a:buNone/>
            </a:pPr>
            <a:endParaRPr lang="en-US" sz="1400" dirty="0"/>
          </a:p>
          <a:p>
            <a:pPr marL="0" indent="0">
              <a:buNone/>
            </a:pPr>
            <a:endParaRPr lang="en-US" sz="2000" dirty="0"/>
          </a:p>
        </p:txBody>
      </p:sp>
      <p:pic>
        <p:nvPicPr>
          <p:cNvPr id="11" name="Picture 10">
            <a:extLst>
              <a:ext uri="{FF2B5EF4-FFF2-40B4-BE49-F238E27FC236}">
                <a16:creationId xmlns:a16="http://schemas.microsoft.com/office/drawing/2014/main" id="{96332D45-2836-4CFC-8A94-C79466E26E5F}"/>
              </a:ext>
            </a:extLst>
          </p:cNvPr>
          <p:cNvPicPr>
            <a:picLocks noChangeAspect="1"/>
          </p:cNvPicPr>
          <p:nvPr/>
        </p:nvPicPr>
        <p:blipFill>
          <a:blip r:embed="rId2"/>
          <a:stretch>
            <a:fillRect/>
          </a:stretch>
        </p:blipFill>
        <p:spPr>
          <a:xfrm>
            <a:off x="4755720" y="1417637"/>
            <a:ext cx="3931080" cy="4301937"/>
          </a:xfrm>
          <a:prstGeom prst="rect">
            <a:avLst/>
          </a:prstGeom>
        </p:spPr>
      </p:pic>
      <p:sp>
        <p:nvSpPr>
          <p:cNvPr id="16" name="Rectangle 15">
            <a:extLst>
              <a:ext uri="{FF2B5EF4-FFF2-40B4-BE49-F238E27FC236}">
                <a16:creationId xmlns:a16="http://schemas.microsoft.com/office/drawing/2014/main" id="{509FCA6E-6AEE-4665-BE3F-8547839EC610}"/>
              </a:ext>
            </a:extLst>
          </p:cNvPr>
          <p:cNvSpPr/>
          <p:nvPr/>
        </p:nvSpPr>
        <p:spPr>
          <a:xfrm>
            <a:off x="4877410" y="5108755"/>
            <a:ext cx="3359510" cy="610820"/>
          </a:xfrm>
          <a:prstGeom prst="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067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Stepwise (AIC)/Outlier / Normality Check</a:t>
            </a:r>
          </a:p>
        </p:txBody>
      </p:sp>
      <p:sp>
        <p:nvSpPr>
          <p:cNvPr id="22" name="Rectangle 21">
            <a:extLst>
              <a:ext uri="{FF2B5EF4-FFF2-40B4-BE49-F238E27FC236}">
                <a16:creationId xmlns:a16="http://schemas.microsoft.com/office/drawing/2014/main" id="{3A78482E-B3B0-40A4-8E27-0295C746E906}"/>
              </a:ext>
            </a:extLst>
          </p:cNvPr>
          <p:cNvSpPr/>
          <p:nvPr/>
        </p:nvSpPr>
        <p:spPr>
          <a:xfrm>
            <a:off x="5028895" y="1600964"/>
            <a:ext cx="3512215" cy="1323439"/>
          </a:xfrm>
          <a:prstGeom prst="rect">
            <a:avLst/>
          </a:prstGeom>
        </p:spPr>
        <p:txBody>
          <a:bodyPr wrap="square">
            <a:spAutoFit/>
          </a:bodyPr>
          <a:lstStyle/>
          <a:p>
            <a:r>
              <a:rPr lang="en-US" sz="1000" dirty="0"/>
              <a:t>Outliers removed:</a:t>
            </a:r>
          </a:p>
          <a:p>
            <a:endParaRPr lang="en-US" sz="1000" dirty="0"/>
          </a:p>
          <a:p>
            <a:pPr lvl="0" eaLnBrk="0" fontAlgn="base" hangingPunct="0">
              <a:spcBef>
                <a:spcPct val="0"/>
              </a:spcBef>
              <a:spcAft>
                <a:spcPct val="0"/>
              </a:spcAft>
            </a:pPr>
            <a:r>
              <a:rPr lang="en-US" altLang="en-US" sz="1000" dirty="0">
                <a:solidFill>
                  <a:srgbClr val="0000FF"/>
                </a:solidFill>
                <a:latin typeface="Lucida Console" panose="020B0609040504020204" pitchFamily="49" charset="0"/>
              </a:rPr>
              <a:t>6,7,16,21,22,31,41,46,64,211,214,247,376,377,394,400,408,421,454,466</a:t>
            </a:r>
          </a:p>
          <a:p>
            <a:pPr lvl="0" eaLnBrk="0" fontAlgn="base" hangingPunct="0">
              <a:spcBef>
                <a:spcPct val="0"/>
              </a:spcBef>
              <a:spcAft>
                <a:spcPct val="0"/>
              </a:spcAft>
            </a:pPr>
            <a:endParaRPr lang="en-US" altLang="en-US" sz="1000" dirty="0">
              <a:solidFill>
                <a:srgbClr val="0000FF"/>
              </a:solidFill>
              <a:latin typeface="Lucida Console" panose="020B0609040504020204" pitchFamily="49" charset="0"/>
            </a:endParaRPr>
          </a:p>
          <a:p>
            <a:pPr lvl="0" eaLnBrk="0" fontAlgn="base" hangingPunct="0">
              <a:spcBef>
                <a:spcPct val="0"/>
              </a:spcBef>
              <a:spcAft>
                <a:spcPct val="0"/>
              </a:spcAft>
            </a:pPr>
            <a:r>
              <a:rPr lang="en-US" altLang="en-US" sz="1000" dirty="0">
                <a:solidFill>
                  <a:srgbClr val="0000FF"/>
                </a:solidFill>
                <a:latin typeface="Lucida Console" panose="020B0609040504020204" pitchFamily="49" charset="0"/>
              </a:rPr>
              <a:t>18 outliers = 3% removed</a:t>
            </a:r>
            <a:endParaRPr lang="en-US" altLang="en-US" dirty="0">
              <a:latin typeface="Arial" panose="020B0604020202020204" pitchFamily="34" charset="0"/>
            </a:endParaRPr>
          </a:p>
          <a:p>
            <a:endParaRPr lang="en-US" sz="1000" dirty="0"/>
          </a:p>
          <a:p>
            <a:endParaRPr lang="en-US" sz="1000" dirty="0"/>
          </a:p>
        </p:txBody>
      </p:sp>
      <p:sp>
        <p:nvSpPr>
          <p:cNvPr id="25" name="Rectangle 3">
            <a:extLst>
              <a:ext uri="{FF2B5EF4-FFF2-40B4-BE49-F238E27FC236}">
                <a16:creationId xmlns:a16="http://schemas.microsoft.com/office/drawing/2014/main" id="{6CEF0951-7B7B-490C-B1E4-058A49CAC13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CA8259F4-AEA2-47EF-8F0C-2D3AD11AE2E7}"/>
              </a:ext>
            </a:extLst>
          </p:cNvPr>
          <p:cNvPicPr>
            <a:picLocks noChangeAspect="1"/>
          </p:cNvPicPr>
          <p:nvPr/>
        </p:nvPicPr>
        <p:blipFill>
          <a:blip r:embed="rId2"/>
          <a:stretch>
            <a:fillRect/>
          </a:stretch>
        </p:blipFill>
        <p:spPr>
          <a:xfrm>
            <a:off x="522232" y="3429000"/>
            <a:ext cx="4226015" cy="2350113"/>
          </a:xfrm>
          <a:prstGeom prst="rect">
            <a:avLst/>
          </a:prstGeom>
        </p:spPr>
      </p:pic>
      <p:sp>
        <p:nvSpPr>
          <p:cNvPr id="10" name="Rectangle 1">
            <a:extLst>
              <a:ext uri="{FF2B5EF4-FFF2-40B4-BE49-F238E27FC236}">
                <a16:creationId xmlns:a16="http://schemas.microsoft.com/office/drawing/2014/main" id="{7F2E9E4E-E30C-4A76-A093-CFABCBE618C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D125951F-9513-43C7-BBC4-58C41914CA1B}"/>
              </a:ext>
            </a:extLst>
          </p:cNvPr>
          <p:cNvPicPr>
            <a:picLocks noChangeAspect="1"/>
          </p:cNvPicPr>
          <p:nvPr/>
        </p:nvPicPr>
        <p:blipFill>
          <a:blip r:embed="rId3"/>
          <a:stretch>
            <a:fillRect/>
          </a:stretch>
        </p:blipFill>
        <p:spPr>
          <a:xfrm>
            <a:off x="4953764" y="3734410"/>
            <a:ext cx="3866046" cy="2314477"/>
          </a:xfrm>
          <a:prstGeom prst="rect">
            <a:avLst/>
          </a:prstGeom>
        </p:spPr>
      </p:pic>
      <p:pic>
        <p:nvPicPr>
          <p:cNvPr id="24" name="Picture 23">
            <a:extLst>
              <a:ext uri="{FF2B5EF4-FFF2-40B4-BE49-F238E27FC236}">
                <a16:creationId xmlns:a16="http://schemas.microsoft.com/office/drawing/2014/main" id="{2FB91A22-4FE7-41A7-A38C-75EC813E796F}"/>
              </a:ext>
            </a:extLst>
          </p:cNvPr>
          <p:cNvPicPr>
            <a:picLocks noChangeAspect="1"/>
          </p:cNvPicPr>
          <p:nvPr/>
        </p:nvPicPr>
        <p:blipFill>
          <a:blip r:embed="rId4"/>
          <a:stretch>
            <a:fillRect/>
          </a:stretch>
        </p:blipFill>
        <p:spPr>
          <a:xfrm>
            <a:off x="587864" y="1138425"/>
            <a:ext cx="4317265" cy="2132065"/>
          </a:xfrm>
          <a:prstGeom prst="rect">
            <a:avLst/>
          </a:prstGeom>
        </p:spPr>
      </p:pic>
    </p:spTree>
    <p:extLst>
      <p:ext uri="{BB962C8B-B14F-4D97-AF65-F5344CB8AC3E}">
        <p14:creationId xmlns:p14="http://schemas.microsoft.com/office/powerpoint/2010/main" val="257018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All Player Final Model </a:t>
            </a:r>
          </a:p>
        </p:txBody>
      </p:sp>
      <p:sp>
        <p:nvSpPr>
          <p:cNvPr id="16" name="Content Placeholder 15">
            <a:extLst>
              <a:ext uri="{FF2B5EF4-FFF2-40B4-BE49-F238E27FC236}">
                <a16:creationId xmlns:a16="http://schemas.microsoft.com/office/drawing/2014/main" id="{68F9EFA7-EC4D-4FE8-AC37-7D8F414B7C25}"/>
              </a:ext>
            </a:extLst>
          </p:cNvPr>
          <p:cNvSpPr>
            <a:spLocks noGrp="1"/>
          </p:cNvSpPr>
          <p:nvPr>
            <p:ph sz="half" idx="1"/>
          </p:nvPr>
        </p:nvSpPr>
        <p:spPr>
          <a:xfrm>
            <a:off x="455445" y="1250394"/>
            <a:ext cx="8390540" cy="1736564"/>
          </a:xfrm>
        </p:spPr>
        <p:txBody>
          <a:bodyPr>
            <a:normAutofit/>
          </a:bodyPr>
          <a:lstStyle/>
          <a:p>
            <a:r>
              <a:rPr lang="en-US" sz="1400" b="1" dirty="0">
                <a:solidFill>
                  <a:srgbClr val="0070C0"/>
                </a:solidFill>
              </a:rPr>
              <a:t>Final Model:  Sqrt(Salary) = .521+.059(GS) + .264(td) + .073(att)</a:t>
            </a:r>
            <a:endParaRPr lang="en-US" sz="1400" dirty="0"/>
          </a:p>
          <a:p>
            <a:pPr marL="0" indent="0">
              <a:buNone/>
            </a:pPr>
            <a:r>
              <a:rPr lang="en-US" sz="1400" dirty="0"/>
              <a:t>Based on the final results we conclude that when comparing salaries with all Offensive Player data in 2017, the key indicators for Salary are Games Started, Touch Downs, Total Attempts, Attempt and YDS/ATT.  </a:t>
            </a:r>
          </a:p>
          <a:p>
            <a:pPr marL="0" indent="0">
              <a:buNone/>
            </a:pPr>
            <a:endParaRPr lang="en-US" sz="1400" dirty="0"/>
          </a:p>
          <a:p>
            <a:pPr marL="0" indent="0">
              <a:buNone/>
            </a:pPr>
            <a:r>
              <a:rPr lang="en-US" sz="1400" dirty="0"/>
              <a:t>Adjusted R for final model only had a slight improvement versus the initial model .483 to .499. </a:t>
            </a:r>
          </a:p>
          <a:p>
            <a:pPr marL="0" indent="0">
              <a:buNone/>
            </a:pPr>
            <a:endParaRPr lang="en-US" sz="1400" dirty="0"/>
          </a:p>
        </p:txBody>
      </p:sp>
      <p:pic>
        <p:nvPicPr>
          <p:cNvPr id="3" name="Picture 2">
            <a:extLst>
              <a:ext uri="{FF2B5EF4-FFF2-40B4-BE49-F238E27FC236}">
                <a16:creationId xmlns:a16="http://schemas.microsoft.com/office/drawing/2014/main" id="{9CE9FEB6-5A0C-4BF6-939B-1F5AC1472987}"/>
              </a:ext>
            </a:extLst>
          </p:cNvPr>
          <p:cNvPicPr>
            <a:picLocks noChangeAspect="1"/>
          </p:cNvPicPr>
          <p:nvPr/>
        </p:nvPicPr>
        <p:blipFill>
          <a:blip r:embed="rId2"/>
          <a:stretch>
            <a:fillRect/>
          </a:stretch>
        </p:blipFill>
        <p:spPr>
          <a:xfrm>
            <a:off x="4266590" y="2986959"/>
            <a:ext cx="4194229" cy="2750968"/>
          </a:xfrm>
          <a:prstGeom prst="rect">
            <a:avLst/>
          </a:prstGeom>
        </p:spPr>
      </p:pic>
      <p:sp>
        <p:nvSpPr>
          <p:cNvPr id="4" name="Rectangle 3">
            <a:extLst>
              <a:ext uri="{FF2B5EF4-FFF2-40B4-BE49-F238E27FC236}">
                <a16:creationId xmlns:a16="http://schemas.microsoft.com/office/drawing/2014/main" id="{3C380DA4-4F90-46F7-BB09-434A8F67C645}"/>
              </a:ext>
            </a:extLst>
          </p:cNvPr>
          <p:cNvSpPr/>
          <p:nvPr/>
        </p:nvSpPr>
        <p:spPr>
          <a:xfrm>
            <a:off x="4266590" y="5108755"/>
            <a:ext cx="3970330" cy="498851"/>
          </a:xfrm>
          <a:prstGeom prst="rect">
            <a:avLst/>
          </a:prstGeom>
          <a:solidFill>
            <a:schemeClr val="accent3">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C80FAE26-3B24-4BA5-8FBD-3BB69B6EED32}"/>
              </a:ext>
            </a:extLst>
          </p:cNvPr>
          <p:cNvPicPr>
            <a:picLocks noChangeAspect="1"/>
          </p:cNvPicPr>
          <p:nvPr/>
        </p:nvPicPr>
        <p:blipFill>
          <a:blip r:embed="rId3"/>
          <a:stretch>
            <a:fillRect/>
          </a:stretch>
        </p:blipFill>
        <p:spPr>
          <a:xfrm>
            <a:off x="351640" y="2970885"/>
            <a:ext cx="3691052" cy="2750968"/>
          </a:xfrm>
          <a:prstGeom prst="rect">
            <a:avLst/>
          </a:prstGeom>
        </p:spPr>
      </p:pic>
    </p:spTree>
    <p:extLst>
      <p:ext uri="{BB962C8B-B14F-4D97-AF65-F5344CB8AC3E}">
        <p14:creationId xmlns:p14="http://schemas.microsoft.com/office/powerpoint/2010/main" val="88722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Clustering by Position</a:t>
            </a:r>
          </a:p>
        </p:txBody>
      </p:sp>
      <p:pic>
        <p:nvPicPr>
          <p:cNvPr id="9" name="Content Placeholder 8">
            <a:extLst>
              <a:ext uri="{FF2B5EF4-FFF2-40B4-BE49-F238E27FC236}">
                <a16:creationId xmlns:a16="http://schemas.microsoft.com/office/drawing/2014/main" id="{2DB42971-925E-478F-9B6A-6EA239CA09DA}"/>
              </a:ext>
            </a:extLst>
          </p:cNvPr>
          <p:cNvPicPr>
            <a:picLocks noGrp="1" noChangeAspect="1"/>
          </p:cNvPicPr>
          <p:nvPr>
            <p:ph idx="1"/>
          </p:nvPr>
        </p:nvPicPr>
        <p:blipFill>
          <a:blip r:embed="rId2"/>
          <a:stretch>
            <a:fillRect/>
          </a:stretch>
        </p:blipFill>
        <p:spPr>
          <a:xfrm>
            <a:off x="449263" y="1499009"/>
            <a:ext cx="8229600" cy="4417194"/>
          </a:xfrm>
          <a:prstGeom prst="rect">
            <a:avLst/>
          </a:prstGeom>
        </p:spPr>
      </p:pic>
    </p:spTree>
    <p:extLst>
      <p:ext uri="{BB962C8B-B14F-4D97-AF65-F5344CB8AC3E}">
        <p14:creationId xmlns:p14="http://schemas.microsoft.com/office/powerpoint/2010/main" val="335615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Model for QB &amp; WR</a:t>
            </a:r>
          </a:p>
        </p:txBody>
      </p:sp>
      <p:sp>
        <p:nvSpPr>
          <p:cNvPr id="16" name="Content Placeholder 15">
            <a:extLst>
              <a:ext uri="{FF2B5EF4-FFF2-40B4-BE49-F238E27FC236}">
                <a16:creationId xmlns:a16="http://schemas.microsoft.com/office/drawing/2014/main" id="{68F9EFA7-EC4D-4FE8-AC37-7D8F414B7C25}"/>
              </a:ext>
            </a:extLst>
          </p:cNvPr>
          <p:cNvSpPr>
            <a:spLocks noGrp="1"/>
          </p:cNvSpPr>
          <p:nvPr>
            <p:ph sz="half" idx="1"/>
          </p:nvPr>
        </p:nvSpPr>
        <p:spPr>
          <a:xfrm>
            <a:off x="457200" y="1600200"/>
            <a:ext cx="8390540" cy="1370685"/>
          </a:xfrm>
        </p:spPr>
        <p:txBody>
          <a:bodyPr>
            <a:normAutofit fontScale="62500" lnSpcReduction="20000"/>
          </a:bodyPr>
          <a:lstStyle/>
          <a:p>
            <a:r>
              <a:rPr lang="en-US" sz="2000" b="1" dirty="0">
                <a:solidFill>
                  <a:srgbClr val="0070C0"/>
                </a:solidFill>
              </a:rPr>
              <a:t>QB Final Model: sqrt(salary) = 155.786 + 9.74(TD)  </a:t>
            </a:r>
          </a:p>
          <a:p>
            <a:r>
              <a:rPr lang="en-US" sz="2000" b="1" dirty="0">
                <a:solidFill>
                  <a:srgbClr val="0070C0"/>
                </a:solidFill>
              </a:rPr>
              <a:t>WR Final Model: sqrt(salary) = 73.59+.111(YDS/ATT)+ 2.108(att) </a:t>
            </a:r>
          </a:p>
          <a:p>
            <a:pPr marL="0" indent="0">
              <a:buNone/>
            </a:pPr>
            <a:endParaRPr lang="en-US" sz="1400" dirty="0"/>
          </a:p>
          <a:p>
            <a:pPr marL="0" indent="0">
              <a:buNone/>
            </a:pPr>
            <a:r>
              <a:rPr lang="en-US" sz="1400" dirty="0"/>
              <a:t>If you were to break out the model by position I was able determine that the key factor that dictate salary variables changes per position, for QB you will the most important Variable is TD and for WR the most important variables are Yards per Attempt and Total Att. </a:t>
            </a:r>
          </a:p>
          <a:p>
            <a:pPr marL="0" indent="0">
              <a:buNone/>
            </a:pPr>
            <a:endParaRPr lang="en-US" sz="1400" dirty="0"/>
          </a:p>
          <a:p>
            <a:r>
              <a:rPr lang="en-US" sz="2000" b="1" dirty="0">
                <a:solidFill>
                  <a:srgbClr val="0070C0"/>
                </a:solidFill>
              </a:rPr>
              <a:t>QB Adjusted R  .415 to .476</a:t>
            </a:r>
          </a:p>
          <a:p>
            <a:r>
              <a:rPr lang="en-US" sz="2000" b="1" dirty="0">
                <a:solidFill>
                  <a:srgbClr val="0070C0"/>
                </a:solidFill>
              </a:rPr>
              <a:t>WR Adjusted R .348 to .443</a:t>
            </a:r>
          </a:p>
          <a:p>
            <a:pPr marL="0" indent="0">
              <a:buNone/>
            </a:pPr>
            <a:endParaRPr lang="en-US" sz="1400" dirty="0"/>
          </a:p>
        </p:txBody>
      </p:sp>
      <p:pic>
        <p:nvPicPr>
          <p:cNvPr id="7" name="Picture 6">
            <a:extLst>
              <a:ext uri="{FF2B5EF4-FFF2-40B4-BE49-F238E27FC236}">
                <a16:creationId xmlns:a16="http://schemas.microsoft.com/office/drawing/2014/main" id="{F6735480-1649-4B32-9712-97C63BF37C5B}"/>
              </a:ext>
            </a:extLst>
          </p:cNvPr>
          <p:cNvPicPr>
            <a:picLocks noChangeAspect="1"/>
          </p:cNvPicPr>
          <p:nvPr/>
        </p:nvPicPr>
        <p:blipFill>
          <a:blip r:embed="rId2"/>
          <a:stretch>
            <a:fillRect/>
          </a:stretch>
        </p:blipFill>
        <p:spPr>
          <a:xfrm>
            <a:off x="5030114" y="3274400"/>
            <a:ext cx="3593971" cy="2246078"/>
          </a:xfrm>
          <a:prstGeom prst="rect">
            <a:avLst/>
          </a:prstGeom>
        </p:spPr>
      </p:pic>
      <p:pic>
        <p:nvPicPr>
          <p:cNvPr id="8" name="Picture 7">
            <a:extLst>
              <a:ext uri="{FF2B5EF4-FFF2-40B4-BE49-F238E27FC236}">
                <a16:creationId xmlns:a16="http://schemas.microsoft.com/office/drawing/2014/main" id="{5DE1A9B4-6975-48B8-B17C-4180B5FB78D8}"/>
              </a:ext>
            </a:extLst>
          </p:cNvPr>
          <p:cNvPicPr>
            <a:picLocks noChangeAspect="1"/>
          </p:cNvPicPr>
          <p:nvPr/>
        </p:nvPicPr>
        <p:blipFill>
          <a:blip r:embed="rId3"/>
          <a:stretch>
            <a:fillRect/>
          </a:stretch>
        </p:blipFill>
        <p:spPr>
          <a:xfrm>
            <a:off x="569726" y="3274400"/>
            <a:ext cx="3838872" cy="2169149"/>
          </a:xfrm>
          <a:prstGeom prst="rect">
            <a:avLst/>
          </a:prstGeom>
        </p:spPr>
      </p:pic>
      <p:sp>
        <p:nvSpPr>
          <p:cNvPr id="9" name="Oval 8">
            <a:extLst>
              <a:ext uri="{FF2B5EF4-FFF2-40B4-BE49-F238E27FC236}">
                <a16:creationId xmlns:a16="http://schemas.microsoft.com/office/drawing/2014/main" id="{2875D925-F3E5-4E58-A4A1-D285942713A3}"/>
              </a:ext>
            </a:extLst>
          </p:cNvPr>
          <p:cNvSpPr/>
          <p:nvPr/>
        </p:nvSpPr>
        <p:spPr>
          <a:xfrm>
            <a:off x="427718" y="4803345"/>
            <a:ext cx="3980880" cy="640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155A28FE-F750-4124-B82B-EC9721C8C5E9}"/>
              </a:ext>
            </a:extLst>
          </p:cNvPr>
          <p:cNvSpPr/>
          <p:nvPr/>
        </p:nvSpPr>
        <p:spPr>
          <a:xfrm>
            <a:off x="4795654" y="4956050"/>
            <a:ext cx="3746676" cy="5644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
            <a:extLst>
              <a:ext uri="{FF2B5EF4-FFF2-40B4-BE49-F238E27FC236}">
                <a16:creationId xmlns:a16="http://schemas.microsoft.com/office/drawing/2014/main" id="{E3F2BCB7-6F65-4F0D-8305-1BA8728791B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FBEFC59-DA98-4817-8361-68EE7050D8A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3163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80A1F5-883F-4029-9FA5-829D5A38AF40}"/>
              </a:ext>
            </a:extLst>
          </p:cNvPr>
          <p:cNvSpPr>
            <a:spLocks noGrp="1"/>
          </p:cNvSpPr>
          <p:nvPr>
            <p:ph type="title"/>
          </p:nvPr>
        </p:nvSpPr>
        <p:spPr/>
        <p:txBody>
          <a:bodyPr/>
          <a:lstStyle/>
          <a:p>
            <a:r>
              <a:rPr lang="en-US" dirty="0"/>
              <a:t>Conclusion / Improvements</a:t>
            </a:r>
          </a:p>
        </p:txBody>
      </p:sp>
      <p:sp>
        <p:nvSpPr>
          <p:cNvPr id="6" name="Content Placeholder 5">
            <a:extLst>
              <a:ext uri="{FF2B5EF4-FFF2-40B4-BE49-F238E27FC236}">
                <a16:creationId xmlns:a16="http://schemas.microsoft.com/office/drawing/2014/main" id="{C6D935B6-B5DC-4DB6-9966-7311573D6E0B}"/>
              </a:ext>
            </a:extLst>
          </p:cNvPr>
          <p:cNvSpPr>
            <a:spLocks noGrp="1"/>
          </p:cNvSpPr>
          <p:nvPr>
            <p:ph idx="1"/>
          </p:nvPr>
        </p:nvSpPr>
        <p:spPr/>
        <p:txBody>
          <a:bodyPr anchor="ctr"/>
          <a:lstStyle/>
          <a:p>
            <a:pPr marL="0" lvl="1" indent="0">
              <a:buNone/>
            </a:pPr>
            <a:r>
              <a:rPr lang="en-US" sz="1200" b="1" dirty="0">
                <a:solidFill>
                  <a:schemeClr val="tx1"/>
                </a:solidFill>
              </a:rPr>
              <a:t>All Player model</a:t>
            </a:r>
          </a:p>
          <a:p>
            <a:pPr marL="0" lvl="1" indent="0">
              <a:buNone/>
            </a:pPr>
            <a:endParaRPr lang="en-US" sz="1200" b="1" dirty="0">
              <a:solidFill>
                <a:schemeClr val="tx1"/>
              </a:solidFill>
            </a:endParaRPr>
          </a:p>
          <a:p>
            <a:pPr lvl="1"/>
            <a:r>
              <a:rPr lang="en-US" sz="1200" dirty="0">
                <a:solidFill>
                  <a:srgbClr val="0070C0"/>
                </a:solidFill>
              </a:rPr>
              <a:t>Final Model:  Sqrt(Salary) = .521+.059(GS) + .264(td) + .073(att)	</a:t>
            </a:r>
          </a:p>
          <a:p>
            <a:pPr lvl="1"/>
            <a:r>
              <a:rPr lang="en-US" sz="1200" dirty="0">
                <a:solidFill>
                  <a:schemeClr val="tx1"/>
                </a:solidFill>
              </a:rPr>
              <a:t>key Variable: Games Started, Touch Downs, and Attempts</a:t>
            </a:r>
          </a:p>
          <a:p>
            <a:pPr marL="0" indent="0">
              <a:buNone/>
            </a:pPr>
            <a:endParaRPr lang="en-US" sz="1200" b="1" dirty="0">
              <a:solidFill>
                <a:srgbClr val="0070C0"/>
              </a:solidFill>
            </a:endParaRPr>
          </a:p>
          <a:p>
            <a:pPr marL="0" indent="0">
              <a:buNone/>
            </a:pPr>
            <a:r>
              <a:rPr lang="en-US" sz="1200" b="1" dirty="0">
                <a:solidFill>
                  <a:schemeClr val="tx1"/>
                </a:solidFill>
              </a:rPr>
              <a:t>QB and WR Model:</a:t>
            </a:r>
          </a:p>
          <a:p>
            <a:pPr marL="0" indent="0">
              <a:buNone/>
            </a:pPr>
            <a:endParaRPr lang="en-US" sz="1200" b="1" dirty="0">
              <a:solidFill>
                <a:srgbClr val="0070C0"/>
              </a:solidFill>
            </a:endParaRPr>
          </a:p>
          <a:p>
            <a:pPr lvl="1"/>
            <a:r>
              <a:rPr lang="en-US" sz="1200" dirty="0">
                <a:solidFill>
                  <a:srgbClr val="0070C0"/>
                </a:solidFill>
              </a:rPr>
              <a:t>QB Final Model: sqrt(salary) = 155.786 + 9.74(TD)  </a:t>
            </a:r>
          </a:p>
          <a:p>
            <a:pPr lvl="1"/>
            <a:r>
              <a:rPr lang="en-US" sz="1200" dirty="0">
                <a:solidFill>
                  <a:srgbClr val="0070C0"/>
                </a:solidFill>
              </a:rPr>
              <a:t>WR Final Model: sqrt(salary) = 73.59+.111(YDS/ATT)+ 2.108(att) </a:t>
            </a:r>
          </a:p>
          <a:p>
            <a:pPr lvl="1"/>
            <a:r>
              <a:rPr lang="en-US" sz="1200" dirty="0">
                <a:solidFill>
                  <a:schemeClr val="tx1"/>
                </a:solidFill>
              </a:rPr>
              <a:t>Key Variable: Touch Downs for QB and Yards per Attempt and Attempts for WR</a:t>
            </a:r>
          </a:p>
          <a:p>
            <a:pPr marL="457200" lvl="1" indent="0">
              <a:buNone/>
            </a:pPr>
            <a:endParaRPr lang="en-US" sz="1200" dirty="0">
              <a:solidFill>
                <a:schemeClr val="tx1"/>
              </a:solidFill>
            </a:endParaRPr>
          </a:p>
          <a:p>
            <a:pPr marL="0" indent="0">
              <a:buNone/>
            </a:pPr>
            <a:r>
              <a:rPr lang="en-US" sz="1600" b="1" dirty="0">
                <a:solidFill>
                  <a:schemeClr val="tx1"/>
                </a:solidFill>
              </a:rPr>
              <a:t>Improvements:</a:t>
            </a:r>
          </a:p>
          <a:p>
            <a:pPr marL="0" indent="0">
              <a:buNone/>
            </a:pPr>
            <a:endParaRPr lang="en-US" sz="1600" dirty="0">
              <a:solidFill>
                <a:schemeClr val="tx1"/>
              </a:solidFill>
            </a:endParaRPr>
          </a:p>
          <a:p>
            <a:pPr lvl="1"/>
            <a:r>
              <a:rPr lang="en-US" sz="1200" dirty="0">
                <a:solidFill>
                  <a:schemeClr val="tx1"/>
                </a:solidFill>
              </a:rPr>
              <a:t>Pull data for the past 10 years increasing my sample size to improve accuracy of my data model, this would also enable me to compare salary increase year over year. </a:t>
            </a:r>
          </a:p>
          <a:p>
            <a:pPr marL="0" indent="0">
              <a:buNone/>
            </a:pPr>
            <a:endParaRPr lang="en-US" sz="1600" dirty="0">
              <a:solidFill>
                <a:schemeClr val="tx1"/>
              </a:solidFill>
            </a:endParaRPr>
          </a:p>
          <a:p>
            <a:pPr lvl="1"/>
            <a:endParaRPr lang="en-US" sz="1200" dirty="0">
              <a:solidFill>
                <a:schemeClr val="tx1"/>
              </a:solidFill>
            </a:endParaRPr>
          </a:p>
          <a:p>
            <a:pPr marL="0" indent="0">
              <a:buNone/>
            </a:pPr>
            <a:r>
              <a:rPr lang="en-US" sz="1200" b="1" dirty="0">
                <a:solidFill>
                  <a:srgbClr val="0070C0"/>
                </a:solidFill>
              </a:rPr>
              <a:t>	</a:t>
            </a:r>
          </a:p>
          <a:p>
            <a:pPr marL="0" indent="0">
              <a:buNone/>
            </a:pPr>
            <a:endParaRPr lang="en-US" dirty="0"/>
          </a:p>
          <a:p>
            <a:endParaRPr lang="en-US" dirty="0"/>
          </a:p>
        </p:txBody>
      </p:sp>
    </p:spTree>
    <p:extLst>
      <p:ext uri="{BB962C8B-B14F-4D97-AF65-F5344CB8AC3E}">
        <p14:creationId xmlns:p14="http://schemas.microsoft.com/office/powerpoint/2010/main" val="306210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 Source </a:t>
            </a:r>
          </a:p>
        </p:txBody>
      </p:sp>
      <p:sp>
        <p:nvSpPr>
          <p:cNvPr id="3" name="Subtitle 2"/>
          <p:cNvSpPr>
            <a:spLocks noGrp="1"/>
          </p:cNvSpPr>
          <p:nvPr>
            <p:ph sz="half" idx="1"/>
          </p:nvPr>
        </p:nvSpPr>
        <p:spPr/>
        <p:txBody>
          <a:bodyPr>
            <a:normAutofit/>
          </a:bodyPr>
          <a:lstStyle/>
          <a:p>
            <a:pPr marL="0" indent="0">
              <a:buNone/>
            </a:pPr>
            <a:r>
              <a:rPr lang="en-US" sz="1400" dirty="0"/>
              <a:t>Source Data spotrac website, we paid $30 dollars for access to all NFL and the other 5 major sports in the US statistical information that are relevant for each sport.  We validated this information by check other major sports website, to confirm statistical information was correct</a:t>
            </a:r>
          </a:p>
          <a:p>
            <a:pPr marL="0" indent="0">
              <a:buNone/>
            </a:pPr>
            <a:endParaRPr lang="en-US" sz="1300" dirty="0"/>
          </a:p>
          <a:p>
            <a:pPr lvl="0"/>
            <a:r>
              <a:rPr lang="en-US" sz="1200" u="sng" dirty="0">
                <a:hlinkClick r:id="rId2"/>
              </a:rPr>
              <a:t>http://www.spotrac.com</a:t>
            </a:r>
            <a:r>
              <a:rPr lang="en-US" sz="1200" dirty="0"/>
              <a:t> – Main (Landing Page)</a:t>
            </a:r>
          </a:p>
          <a:p>
            <a:pPr lvl="0"/>
            <a:r>
              <a:rPr lang="en-US" sz="1200" u="sng" dirty="0">
                <a:hlinkClick r:id="rId3"/>
              </a:rPr>
              <a:t>http://www.spotrac.com/nfl/statistics/</a:t>
            </a:r>
            <a:r>
              <a:rPr lang="en-US" sz="1200" dirty="0"/>
              <a:t> - NFL Stats</a:t>
            </a:r>
          </a:p>
          <a:p>
            <a:pPr lvl="0"/>
            <a:r>
              <a:rPr lang="en-US" sz="1200" u="sng" dirty="0">
                <a:hlinkClick r:id="rId4"/>
              </a:rPr>
              <a:t>http://www.spotrac.com/nfl/statistics/player/</a:t>
            </a:r>
            <a:endParaRPr lang="en-US" sz="1200" u="sng" dirty="0"/>
          </a:p>
          <a:p>
            <a:pPr lvl="0"/>
            <a:r>
              <a:rPr lang="en-US" sz="1200" u="sng" dirty="0">
                <a:hlinkClick r:id="rId5"/>
              </a:rPr>
              <a:t>http://www.espn.com/nfl/</a:t>
            </a:r>
            <a:endParaRPr lang="en-US" sz="1200" u="sng" dirty="0"/>
          </a:p>
          <a:p>
            <a:r>
              <a:rPr lang="en-US" sz="1200" u="sng" dirty="0">
                <a:hlinkClick r:id="rId6"/>
              </a:rPr>
              <a:t>http://www.nfl.com/stats/player?seasonId=2017&amp;seasonType=REG&amp;Submit=Go</a:t>
            </a:r>
            <a:endParaRPr lang="en-US" sz="1200" u="sng" dirty="0"/>
          </a:p>
          <a:p>
            <a:endParaRPr lang="en-US" sz="1200" u="sng" dirty="0"/>
          </a:p>
          <a:p>
            <a:pPr marL="0" indent="0">
              <a:buNone/>
            </a:pPr>
            <a:endParaRPr lang="en-US" dirty="0"/>
          </a:p>
          <a:p>
            <a:pPr marL="0" indent="0">
              <a:buNone/>
            </a:pPr>
            <a:endParaRPr lang="en-US" dirty="0"/>
          </a:p>
        </p:txBody>
      </p:sp>
      <p:sp>
        <p:nvSpPr>
          <p:cNvPr id="6" name="Content Placeholder 5">
            <a:extLst>
              <a:ext uri="{FF2B5EF4-FFF2-40B4-BE49-F238E27FC236}">
                <a16:creationId xmlns:a16="http://schemas.microsoft.com/office/drawing/2014/main" id="{E7C22B9F-8B81-4696-BB32-A10D44091FB2}"/>
              </a:ext>
            </a:extLst>
          </p:cNvPr>
          <p:cNvSpPr>
            <a:spLocks noGrp="1"/>
          </p:cNvSpPr>
          <p:nvPr>
            <p:ph sz="half" idx="2"/>
          </p:nvPr>
        </p:nvSpPr>
        <p:spPr/>
        <p:txBody>
          <a:bodyPr>
            <a:normAutofit/>
          </a:bodyPr>
          <a:lstStyle/>
          <a:p>
            <a:pPr marL="0" indent="0">
              <a:buNone/>
            </a:pPr>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r>
              <a:rPr lang="en-US" sz="1200" b="1" dirty="0"/>
              <a:t>WR Source Data</a:t>
            </a:r>
          </a:p>
          <a:p>
            <a:endParaRPr lang="en-US" sz="1200" b="1" dirty="0"/>
          </a:p>
          <a:p>
            <a:endParaRPr lang="en-US" sz="1200" b="1" dirty="0"/>
          </a:p>
          <a:p>
            <a:endParaRPr lang="en-US" sz="1200" b="1" dirty="0"/>
          </a:p>
          <a:p>
            <a:endParaRPr lang="en-US" sz="1200" b="1" dirty="0"/>
          </a:p>
          <a:p>
            <a:pPr marL="0" indent="0">
              <a:buNone/>
            </a:pPr>
            <a:endParaRPr lang="en-US" b="1" dirty="0"/>
          </a:p>
          <a:p>
            <a:endParaRPr lang="en-US" b="1" dirty="0"/>
          </a:p>
          <a:p>
            <a:endParaRPr lang="en-US" b="1" dirty="0"/>
          </a:p>
          <a:p>
            <a:pPr marL="0" indent="0">
              <a:buNone/>
            </a:pPr>
            <a:endParaRPr lang="en-US" dirty="0"/>
          </a:p>
        </p:txBody>
      </p:sp>
      <p:pic>
        <p:nvPicPr>
          <p:cNvPr id="10" name="Picture 9">
            <a:extLst>
              <a:ext uri="{FF2B5EF4-FFF2-40B4-BE49-F238E27FC236}">
                <a16:creationId xmlns:a16="http://schemas.microsoft.com/office/drawing/2014/main" id="{3D52A141-FAFB-47A4-8707-536787E892A8}"/>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743450" y="1716563"/>
            <a:ext cx="1676400" cy="1819275"/>
          </a:xfrm>
          <a:prstGeom prst="rect">
            <a:avLst/>
          </a:prstGeom>
        </p:spPr>
      </p:pic>
      <p:pic>
        <p:nvPicPr>
          <p:cNvPr id="9" name="Picture 8">
            <a:extLst>
              <a:ext uri="{FF2B5EF4-FFF2-40B4-BE49-F238E27FC236}">
                <a16:creationId xmlns:a16="http://schemas.microsoft.com/office/drawing/2014/main" id="{34F73F80-50C5-4C70-9D0B-E925AB83C36C}"/>
              </a:ext>
            </a:extLst>
          </p:cNvPr>
          <p:cNvPicPr>
            <a:picLocks noChangeAspect="1"/>
          </p:cNvPicPr>
          <p:nvPr/>
        </p:nvPicPr>
        <p:blipFill>
          <a:blip r:embed="rId8"/>
          <a:stretch>
            <a:fillRect/>
          </a:stretch>
        </p:blipFill>
        <p:spPr>
          <a:xfrm>
            <a:off x="6792240" y="1731191"/>
            <a:ext cx="1522170" cy="1696714"/>
          </a:xfrm>
          <a:prstGeom prst="rect">
            <a:avLst/>
          </a:prstGeom>
        </p:spPr>
      </p:pic>
      <p:pic>
        <p:nvPicPr>
          <p:cNvPr id="13" name="Picture 12">
            <a:extLst>
              <a:ext uri="{FF2B5EF4-FFF2-40B4-BE49-F238E27FC236}">
                <a16:creationId xmlns:a16="http://schemas.microsoft.com/office/drawing/2014/main" id="{E699792D-4CE8-45AD-ACDF-106D192E51DE}"/>
              </a:ext>
            </a:extLst>
          </p:cNvPr>
          <p:cNvPicPr/>
          <p:nvPr/>
        </p:nvPicPr>
        <p:blipFill>
          <a:blip r:embed="rId9"/>
          <a:stretch>
            <a:fillRect/>
          </a:stretch>
        </p:blipFill>
        <p:spPr>
          <a:xfrm>
            <a:off x="4648200" y="3908057"/>
            <a:ext cx="3894130" cy="1353403"/>
          </a:xfrm>
          <a:prstGeom prst="rect">
            <a:avLst/>
          </a:prstGeom>
        </p:spPr>
      </p:pic>
    </p:spTree>
    <p:extLst>
      <p:ext uri="{BB962C8B-B14F-4D97-AF65-F5344CB8AC3E}">
        <p14:creationId xmlns:p14="http://schemas.microsoft.com/office/powerpoint/2010/main" val="87030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Packages and Methods Used</a:t>
            </a:r>
          </a:p>
        </p:txBody>
      </p:sp>
      <p:sp>
        <p:nvSpPr>
          <p:cNvPr id="6" name="Text Placeholder 5">
            <a:extLst>
              <a:ext uri="{FF2B5EF4-FFF2-40B4-BE49-F238E27FC236}">
                <a16:creationId xmlns:a16="http://schemas.microsoft.com/office/drawing/2014/main" id="{BAC7E409-00D9-4EE0-8A48-173C20B55194}"/>
              </a:ext>
            </a:extLst>
          </p:cNvPr>
          <p:cNvSpPr>
            <a:spLocks noGrp="1"/>
          </p:cNvSpPr>
          <p:nvPr>
            <p:ph type="body" idx="1"/>
          </p:nvPr>
        </p:nvSpPr>
        <p:spPr>
          <a:xfrm>
            <a:off x="457200" y="1705284"/>
            <a:ext cx="4040188" cy="639762"/>
          </a:xfrm>
        </p:spPr>
        <p:txBody>
          <a:bodyPr/>
          <a:lstStyle/>
          <a:p>
            <a:r>
              <a:rPr lang="en-US" dirty="0"/>
              <a:t>R Packages</a:t>
            </a:r>
          </a:p>
        </p:txBody>
      </p:sp>
      <p:sp>
        <p:nvSpPr>
          <p:cNvPr id="3" name="Subtitle 2"/>
          <p:cNvSpPr>
            <a:spLocks noGrp="1"/>
          </p:cNvSpPr>
          <p:nvPr>
            <p:ph sz="half" idx="2"/>
          </p:nvPr>
        </p:nvSpPr>
        <p:spPr>
          <a:xfrm>
            <a:off x="457200" y="2512770"/>
            <a:ext cx="4040188" cy="3359510"/>
          </a:xfrm>
        </p:spPr>
        <p:txBody>
          <a:bodyPr anchor="ctr">
            <a:normAutofit fontScale="40000" lnSpcReduction="20000"/>
          </a:bodyPr>
          <a:lstStyle/>
          <a:p>
            <a:r>
              <a:rPr lang="en-US" dirty="0"/>
              <a:t>library(caret)</a:t>
            </a:r>
          </a:p>
          <a:p>
            <a:r>
              <a:rPr lang="en-US" dirty="0"/>
              <a:t>library(klaR)</a:t>
            </a:r>
          </a:p>
          <a:p>
            <a:r>
              <a:rPr lang="en-US" dirty="0"/>
              <a:t>library(ISLR)</a:t>
            </a:r>
          </a:p>
          <a:p>
            <a:r>
              <a:rPr lang="en-US" dirty="0"/>
              <a:t>library(DAAG)</a:t>
            </a:r>
          </a:p>
          <a:p>
            <a:r>
              <a:rPr lang="en-US" dirty="0"/>
              <a:t>library(relaimpo) #- used to for relative importance</a:t>
            </a:r>
          </a:p>
          <a:p>
            <a:r>
              <a:rPr lang="en-US" dirty="0"/>
              <a:t>library(Hmisc) #for rcorr function</a:t>
            </a:r>
          </a:p>
          <a:p>
            <a:r>
              <a:rPr lang="en-US" dirty="0"/>
              <a:t>library(MASS)</a:t>
            </a:r>
          </a:p>
          <a:p>
            <a:r>
              <a:rPr lang="en-US" dirty="0"/>
              <a:t>library(rsample)  # data splitting</a:t>
            </a:r>
          </a:p>
          <a:p>
            <a:r>
              <a:rPr lang="en-US" dirty="0"/>
              <a:t>library(dplyr)    # data transformation</a:t>
            </a:r>
          </a:p>
          <a:p>
            <a:r>
              <a:rPr lang="en-US" dirty="0"/>
              <a:t>library(ggplot2)  # data visualization</a:t>
            </a:r>
          </a:p>
          <a:p>
            <a:r>
              <a:rPr lang="en-US" dirty="0"/>
              <a:t>library(caret)    # implementing with caret</a:t>
            </a:r>
          </a:p>
          <a:p>
            <a:r>
              <a:rPr lang="en-US" dirty="0"/>
              <a:t>library(h2o)      # implementing with h2o</a:t>
            </a:r>
          </a:p>
          <a:p>
            <a:r>
              <a:rPr lang="en-US" dirty="0"/>
              <a:t>library(cluster)</a:t>
            </a:r>
          </a:p>
          <a:p>
            <a:r>
              <a:rPr lang="en-US" dirty="0"/>
              <a:t>library(fpc)</a:t>
            </a:r>
          </a:p>
          <a:p>
            <a:r>
              <a:rPr lang="en-US" dirty="0"/>
              <a:t>library(car)</a:t>
            </a:r>
          </a:p>
          <a:p>
            <a:r>
              <a:rPr lang="en-US" dirty="0"/>
              <a:t>library(lattice)</a:t>
            </a:r>
          </a:p>
          <a:p>
            <a:r>
              <a:rPr lang="en-US" dirty="0"/>
              <a:t>library(PerformanceAnalytics)</a:t>
            </a:r>
          </a:p>
          <a:p>
            <a:r>
              <a:rPr lang="en-US" dirty="0"/>
              <a:t>library(lars)</a:t>
            </a:r>
          </a:p>
          <a:p>
            <a:r>
              <a:rPr lang="en-US" dirty="0"/>
              <a:t>library(arm)</a:t>
            </a:r>
          </a:p>
          <a:p>
            <a:r>
              <a:rPr lang="en-US" dirty="0"/>
              <a:t>library(rpart) # Tree Regression </a:t>
            </a:r>
          </a:p>
        </p:txBody>
      </p:sp>
      <p:sp>
        <p:nvSpPr>
          <p:cNvPr id="7" name="Text Placeholder 6">
            <a:extLst>
              <a:ext uri="{FF2B5EF4-FFF2-40B4-BE49-F238E27FC236}">
                <a16:creationId xmlns:a16="http://schemas.microsoft.com/office/drawing/2014/main" id="{936EB77E-0358-4398-AC20-A82DF7066E51}"/>
              </a:ext>
            </a:extLst>
          </p:cNvPr>
          <p:cNvSpPr>
            <a:spLocks noGrp="1"/>
          </p:cNvSpPr>
          <p:nvPr>
            <p:ph type="body" sz="quarter" idx="3"/>
          </p:nvPr>
        </p:nvSpPr>
        <p:spPr>
          <a:xfrm>
            <a:off x="4645025" y="1705284"/>
            <a:ext cx="4041775" cy="639762"/>
          </a:xfrm>
        </p:spPr>
        <p:txBody>
          <a:bodyPr/>
          <a:lstStyle/>
          <a:p>
            <a:r>
              <a:rPr lang="en-US" dirty="0"/>
              <a:t>R methods / Functions</a:t>
            </a:r>
          </a:p>
        </p:txBody>
      </p:sp>
      <p:sp>
        <p:nvSpPr>
          <p:cNvPr id="8" name="Content Placeholder 7">
            <a:extLst>
              <a:ext uri="{FF2B5EF4-FFF2-40B4-BE49-F238E27FC236}">
                <a16:creationId xmlns:a16="http://schemas.microsoft.com/office/drawing/2014/main" id="{95AC70AA-08DA-4A2B-93CC-BA02A0E8B912}"/>
              </a:ext>
            </a:extLst>
          </p:cNvPr>
          <p:cNvSpPr>
            <a:spLocks noGrp="1"/>
          </p:cNvSpPr>
          <p:nvPr>
            <p:ph sz="quarter" idx="4"/>
          </p:nvPr>
        </p:nvSpPr>
        <p:spPr>
          <a:xfrm>
            <a:off x="4645025" y="2512770"/>
            <a:ext cx="4041775" cy="3359510"/>
          </a:xfrm>
        </p:spPr>
        <p:txBody>
          <a:bodyPr>
            <a:normAutofit fontScale="40000" lnSpcReduction="20000"/>
          </a:bodyPr>
          <a:lstStyle/>
          <a:p>
            <a:r>
              <a:rPr lang="en-US" dirty="0"/>
              <a:t>Subset( )</a:t>
            </a:r>
          </a:p>
          <a:p>
            <a:r>
              <a:rPr lang="en-US" dirty="0"/>
              <a:t>Tree-Based Modeling – Regression tree </a:t>
            </a:r>
          </a:p>
          <a:p>
            <a:pPr lvl="1"/>
            <a:r>
              <a:rPr lang="en-US" dirty="0"/>
              <a:t>Used this as an effective way to help build initial model and find variable that were important</a:t>
            </a:r>
          </a:p>
          <a:p>
            <a:r>
              <a:rPr lang="en-US" dirty="0"/>
              <a:t>Build model</a:t>
            </a:r>
          </a:p>
          <a:p>
            <a:pPr lvl="1"/>
            <a:r>
              <a:rPr lang="en-US" dirty="0"/>
              <a:t>Lm( ) function fit model</a:t>
            </a:r>
          </a:p>
          <a:p>
            <a:pPr lvl="1"/>
            <a:r>
              <a:rPr lang="en-US" dirty="0"/>
              <a:t>Used Mass package and stepAIC  function to select significant variable within my model</a:t>
            </a:r>
          </a:p>
          <a:p>
            <a:pPr lvl="1"/>
            <a:r>
              <a:rPr lang="en-US" dirty="0"/>
              <a:t>Used relaimpo package with calc.relimp( ) &amp; boot.relimp( ) functions to calculate variable significate and relative importance</a:t>
            </a:r>
          </a:p>
          <a:p>
            <a:r>
              <a:rPr lang="en-US" dirty="0"/>
              <a:t>Assessing outliers and checking influence</a:t>
            </a:r>
          </a:p>
          <a:p>
            <a:pPr lvl="1"/>
            <a:r>
              <a:rPr lang="en-US" dirty="0"/>
              <a:t>I used cooks method with different plot functions to show any outliers</a:t>
            </a:r>
          </a:p>
          <a:p>
            <a:r>
              <a:rPr lang="en-US" dirty="0"/>
              <a:t>Checking Normality of the final model </a:t>
            </a:r>
          </a:p>
          <a:p>
            <a:pPr lvl="1"/>
            <a:r>
              <a:rPr lang="en-US" dirty="0"/>
              <a:t>Used the Mass Package and qqplot and hist() functions to display and check different phases of normality</a:t>
            </a:r>
          </a:p>
          <a:p>
            <a:pPr lvl="1"/>
            <a:endParaRPr lang="en-US" dirty="0"/>
          </a:p>
          <a:p>
            <a:r>
              <a:rPr lang="en-US" dirty="0"/>
              <a:t>Additional checks (car package)</a:t>
            </a:r>
          </a:p>
          <a:p>
            <a:pPr lvl="1"/>
            <a:r>
              <a:rPr lang="en-US" dirty="0"/>
              <a:t>Used vif to check for collinieaty </a:t>
            </a:r>
          </a:p>
          <a:p>
            <a:pPr lvl="1"/>
            <a:r>
              <a:rPr lang="en-US" dirty="0"/>
              <a:t>Glvma package and function to check the  a global validation of linear model assumptions as well separate evaluations of skewness, kurtosis, and heteroscedasticity</a:t>
            </a:r>
          </a:p>
          <a:p>
            <a:pPr lvl="1"/>
            <a:endParaRPr lang="en-US" dirty="0"/>
          </a:p>
          <a:p>
            <a:pPr lvl="1"/>
            <a:endParaRPr lang="en-US" dirty="0"/>
          </a:p>
          <a:p>
            <a:pPr lvl="1"/>
            <a:endParaRPr lang="en-US" dirty="0"/>
          </a:p>
        </p:txBody>
      </p:sp>
      <p:sp>
        <p:nvSpPr>
          <p:cNvPr id="5" name="TextBox 4">
            <a:extLst>
              <a:ext uri="{FF2B5EF4-FFF2-40B4-BE49-F238E27FC236}">
                <a16:creationId xmlns:a16="http://schemas.microsoft.com/office/drawing/2014/main" id="{4D7C15D3-CD35-4FF9-B26A-02C340F1A17A}"/>
              </a:ext>
            </a:extLst>
          </p:cNvPr>
          <p:cNvSpPr txBox="1"/>
          <p:nvPr/>
        </p:nvSpPr>
        <p:spPr>
          <a:xfrm>
            <a:off x="754375" y="1138425"/>
            <a:ext cx="5906360" cy="369332"/>
          </a:xfrm>
          <a:prstGeom prst="rect">
            <a:avLst/>
          </a:prstGeom>
          <a:noFill/>
        </p:spPr>
        <p:txBody>
          <a:bodyPr wrap="none" rtlCol="0">
            <a:spAutoFit/>
          </a:bodyPr>
          <a:lstStyle/>
          <a:p>
            <a:r>
              <a:rPr lang="en-US" dirty="0"/>
              <a:t>GitHub: https://github.com/tthogersen/Capstone---Sports.git</a:t>
            </a:r>
          </a:p>
        </p:txBody>
      </p:sp>
    </p:spTree>
    <p:extLst>
      <p:ext uri="{BB962C8B-B14F-4D97-AF65-F5344CB8AC3E}">
        <p14:creationId xmlns:p14="http://schemas.microsoft.com/office/powerpoint/2010/main" val="97786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p:cNvSpPr>
            <a:spLocks noGrp="1"/>
          </p:cNvSpPr>
          <p:nvPr>
            <p:ph sz="half" idx="1"/>
          </p:nvPr>
        </p:nvSpPr>
        <p:spPr/>
        <p:txBody>
          <a:bodyPr>
            <a:noAutofit/>
          </a:bodyPr>
          <a:lstStyle/>
          <a:p>
            <a:r>
              <a:rPr lang="en-US" dirty="0">
                <a:solidFill>
                  <a:srgbClr val="FF0000"/>
                </a:solidFill>
              </a:rPr>
              <a:t>Click to edit Master subtitle style</a:t>
            </a:r>
          </a:p>
        </p:txBody>
      </p:sp>
      <p:pic>
        <p:nvPicPr>
          <p:cNvPr id="6" name="Picture 5">
            <a:extLst>
              <a:ext uri="{FF2B5EF4-FFF2-40B4-BE49-F238E27FC236}">
                <a16:creationId xmlns:a16="http://schemas.microsoft.com/office/drawing/2014/main" id="{E9CBC261-3E58-4123-B305-483E508FAB0A}"/>
              </a:ext>
            </a:extLst>
          </p:cNvPr>
          <p:cNvPicPr>
            <a:picLocks noChangeAspect="1"/>
          </p:cNvPicPr>
          <p:nvPr/>
        </p:nvPicPr>
        <p:blipFill>
          <a:blip r:embed="rId3"/>
          <a:stretch>
            <a:fillRect/>
          </a:stretch>
        </p:blipFill>
        <p:spPr>
          <a:xfrm>
            <a:off x="0" y="962749"/>
            <a:ext cx="9144000" cy="4932501"/>
          </a:xfrm>
          <a:prstGeom prst="rect">
            <a:avLst/>
          </a:prstGeom>
        </p:spPr>
      </p:pic>
    </p:spTree>
    <p:extLst>
      <p:ext uri="{BB962C8B-B14F-4D97-AF65-F5344CB8AC3E}">
        <p14:creationId xmlns:p14="http://schemas.microsoft.com/office/powerpoint/2010/main" val="3443841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BDF170-F04F-4F0E-A743-2A2DFCAA97C8}"/>
              </a:ext>
            </a:extLst>
          </p:cNvPr>
          <p:cNvSpPr txBox="1"/>
          <p:nvPr/>
        </p:nvSpPr>
        <p:spPr>
          <a:xfrm>
            <a:off x="1670605" y="2970885"/>
            <a:ext cx="5650085" cy="923330"/>
          </a:xfrm>
          <a:prstGeom prst="rect">
            <a:avLst/>
          </a:prstGeom>
          <a:solidFill>
            <a:schemeClr val="bg2"/>
          </a:solidFill>
        </p:spPr>
        <p:txBody>
          <a:bodyPr wrap="square" rtlCol="0">
            <a:spAutoFit/>
          </a:bodyPr>
          <a:lstStyle/>
          <a:p>
            <a:pPr algn="ctr"/>
            <a:r>
              <a:rPr lang="en-US" sz="5400" dirty="0"/>
              <a:t>Questions?</a:t>
            </a:r>
          </a:p>
        </p:txBody>
      </p:sp>
    </p:spTree>
    <p:extLst>
      <p:ext uri="{BB962C8B-B14F-4D97-AF65-F5344CB8AC3E}">
        <p14:creationId xmlns:p14="http://schemas.microsoft.com/office/powerpoint/2010/main" val="391540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BF32-A661-489F-B713-C48722189353}"/>
              </a:ext>
            </a:extLst>
          </p:cNvPr>
          <p:cNvSpPr>
            <a:spLocks noGrp="1"/>
          </p:cNvSpPr>
          <p:nvPr>
            <p:ph type="title"/>
          </p:nvPr>
        </p:nvSpPr>
        <p:spPr>
          <a:solidFill>
            <a:schemeClr val="bg1">
              <a:alpha val="90000"/>
            </a:schemeClr>
          </a:solidFill>
        </p:spPr>
        <p:txBody>
          <a:bodyPr/>
          <a:lstStyle/>
          <a:p>
            <a:r>
              <a:rPr lang="en-US" dirty="0"/>
              <a:t>Capstone Team Sport</a:t>
            </a:r>
          </a:p>
        </p:txBody>
      </p:sp>
      <p:sp>
        <p:nvSpPr>
          <p:cNvPr id="3" name="Content Placeholder 2">
            <a:extLst>
              <a:ext uri="{FF2B5EF4-FFF2-40B4-BE49-F238E27FC236}">
                <a16:creationId xmlns:a16="http://schemas.microsoft.com/office/drawing/2014/main" id="{2318E9D5-A461-49F5-BBF6-AD23593D454A}"/>
              </a:ext>
            </a:extLst>
          </p:cNvPr>
          <p:cNvSpPr>
            <a:spLocks noGrp="1"/>
          </p:cNvSpPr>
          <p:nvPr>
            <p:ph idx="1"/>
          </p:nvPr>
        </p:nvSpPr>
        <p:spPr>
          <a:solidFill>
            <a:schemeClr val="bg1">
              <a:alpha val="90000"/>
            </a:schemeClr>
          </a:solidFill>
        </p:spPr>
        <p:txBody>
          <a:bodyPr/>
          <a:lstStyle/>
          <a:p>
            <a:r>
              <a:rPr lang="en-US" b="1" dirty="0">
                <a:solidFill>
                  <a:srgbClr val="002060"/>
                </a:solidFill>
              </a:rPr>
              <a:t>Sport Team</a:t>
            </a:r>
          </a:p>
          <a:p>
            <a:pPr lvl="1"/>
            <a:endParaRPr lang="en-US" b="1" dirty="0">
              <a:solidFill>
                <a:srgbClr val="002060"/>
              </a:solidFill>
            </a:endParaRPr>
          </a:p>
          <a:p>
            <a:pPr lvl="1"/>
            <a:r>
              <a:rPr lang="en-US" b="1" dirty="0">
                <a:solidFill>
                  <a:srgbClr val="002060"/>
                </a:solidFill>
              </a:rPr>
              <a:t>What we were tasked to analyze the Key Variables within each sport that determines Salary. </a:t>
            </a:r>
          </a:p>
          <a:p>
            <a:pPr lvl="1"/>
            <a:r>
              <a:rPr lang="en-US" b="1" dirty="0">
                <a:solidFill>
                  <a:srgbClr val="002060"/>
                </a:solidFill>
              </a:rPr>
              <a:t>Each of us was assigned one of the top 5 Major sports teams in the US. </a:t>
            </a:r>
          </a:p>
          <a:p>
            <a:pPr lvl="1"/>
            <a:r>
              <a:rPr lang="en-US" b="1" dirty="0">
                <a:solidFill>
                  <a:srgbClr val="002060"/>
                </a:solidFill>
              </a:rPr>
              <a:t>NFL, MLB, NBA, NHL, MLS</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836154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02098" y="1901950"/>
            <a:ext cx="4953001" cy="1603250"/>
          </a:xfrm>
          <a:solidFill>
            <a:schemeClr val="bg1">
              <a:alpha val="50000"/>
            </a:schemeClr>
          </a:solidFill>
        </p:spPr>
        <p:txBody>
          <a:bodyPr>
            <a:noAutofit/>
          </a:bodyPr>
          <a:lstStyle/>
          <a:p>
            <a:pPr algn="l"/>
            <a:r>
              <a:rPr lang="en-US" sz="3200" dirty="0">
                <a:solidFill>
                  <a:schemeClr val="tx1"/>
                </a:solidFill>
                <a:effectLst/>
              </a:rPr>
              <a:t>NFL Salary Data Analysis: </a:t>
            </a:r>
            <a:br>
              <a:rPr lang="en-US" sz="3200" dirty="0">
                <a:solidFill>
                  <a:schemeClr val="tx1"/>
                </a:solidFill>
                <a:effectLst/>
              </a:rPr>
            </a:br>
            <a:r>
              <a:rPr lang="en-US" sz="2400" dirty="0">
                <a:solidFill>
                  <a:schemeClr val="tx1"/>
                </a:solidFill>
              </a:rPr>
              <a:t>Skilled Offensive Players</a:t>
            </a:r>
            <a:endParaRPr lang="en-US" sz="2400" dirty="0">
              <a:solidFill>
                <a:schemeClr val="tx1"/>
              </a:solidFill>
              <a:effectLst/>
            </a:endParaRPr>
          </a:p>
        </p:txBody>
      </p:sp>
      <p:sp>
        <p:nvSpPr>
          <p:cNvPr id="3" name="Subtitle 2"/>
          <p:cNvSpPr>
            <a:spLocks noGrp="1"/>
          </p:cNvSpPr>
          <p:nvPr>
            <p:ph type="subTitle" idx="1"/>
          </p:nvPr>
        </p:nvSpPr>
        <p:spPr>
          <a:xfrm>
            <a:off x="4102100" y="3505200"/>
            <a:ext cx="4953000" cy="534620"/>
          </a:xfrm>
          <a:solidFill>
            <a:schemeClr val="bg1">
              <a:alpha val="50000"/>
            </a:schemeClr>
          </a:solidFill>
        </p:spPr>
        <p:txBody>
          <a:bodyPr anchor="ctr"/>
          <a:lstStyle/>
          <a:p>
            <a:pPr algn="l"/>
            <a:r>
              <a:rPr lang="en-US" b="1" dirty="0">
                <a:solidFill>
                  <a:schemeClr val="tx1"/>
                </a:solidFill>
              </a:rPr>
              <a:t>Capstone DA 485</a:t>
            </a:r>
          </a:p>
        </p:txBody>
      </p:sp>
    </p:spTree>
    <p:extLst>
      <p:ext uri="{BB962C8B-B14F-4D97-AF65-F5344CB8AC3E}">
        <p14:creationId xmlns:p14="http://schemas.microsoft.com/office/powerpoint/2010/main" val="36392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Question and Hypothesis</a:t>
            </a:r>
          </a:p>
        </p:txBody>
      </p:sp>
      <p:sp>
        <p:nvSpPr>
          <p:cNvPr id="3" name="Subtitle 2"/>
          <p:cNvSpPr>
            <a:spLocks noGrp="1"/>
          </p:cNvSpPr>
          <p:nvPr>
            <p:ph idx="1"/>
          </p:nvPr>
        </p:nvSpPr>
        <p:spPr>
          <a:xfrm>
            <a:off x="457200" y="1443835"/>
            <a:ext cx="8229600" cy="4525963"/>
          </a:xfrm>
        </p:spPr>
        <p:txBody>
          <a:bodyPr>
            <a:normAutofit/>
          </a:bodyPr>
          <a:lstStyle/>
          <a:p>
            <a:r>
              <a:rPr lang="en-US" dirty="0">
                <a:solidFill>
                  <a:schemeClr val="tx1"/>
                </a:solidFill>
              </a:rPr>
              <a:t>Review Player stat to determine which variable will determine player Salary as GM. </a:t>
            </a:r>
          </a:p>
          <a:p>
            <a:endParaRPr lang="en-US" dirty="0"/>
          </a:p>
          <a:p>
            <a:r>
              <a:rPr lang="en-US" dirty="0"/>
              <a:t>Variable that will be key in determining Player Salary</a:t>
            </a:r>
          </a:p>
          <a:p>
            <a:pPr lvl="1"/>
            <a:r>
              <a:rPr lang="en-US" dirty="0"/>
              <a:t>TD, Yards, Games Started. </a:t>
            </a:r>
          </a:p>
          <a:p>
            <a:pPr marL="0" indent="0">
              <a:buNone/>
            </a:pPr>
            <a:endParaRPr lang="en-US" dirty="0"/>
          </a:p>
        </p:txBody>
      </p:sp>
    </p:spTree>
    <p:extLst>
      <p:ext uri="{BB962C8B-B14F-4D97-AF65-F5344CB8AC3E}">
        <p14:creationId xmlns:p14="http://schemas.microsoft.com/office/powerpoint/2010/main" val="317593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Initial Segmentation of the Data model</a:t>
            </a:r>
          </a:p>
        </p:txBody>
      </p:sp>
      <p:sp>
        <p:nvSpPr>
          <p:cNvPr id="3" name="Subtitle 2"/>
          <p:cNvSpPr>
            <a:spLocks noGrp="1"/>
          </p:cNvSpPr>
          <p:nvPr>
            <p:ph idx="1"/>
          </p:nvPr>
        </p:nvSpPr>
        <p:spPr>
          <a:xfrm>
            <a:off x="448965" y="985720"/>
            <a:ext cx="8229600" cy="4886560"/>
          </a:xfrm>
        </p:spPr>
        <p:txBody>
          <a:bodyPr>
            <a:normAutofit/>
          </a:bodyPr>
          <a:lstStyle/>
          <a:p>
            <a:pPr marL="0" indent="0">
              <a:buNone/>
            </a:pPr>
            <a:endParaRPr lang="en-US" sz="1400" dirty="0"/>
          </a:p>
          <a:p>
            <a:pPr marL="0" indent="0">
              <a:buNone/>
            </a:pPr>
            <a:r>
              <a:rPr lang="en-US" dirty="0"/>
              <a:t>first issue was to determine which side of the ball I was going to focus my analysis on, this was an arbitrary choice and I decided to choose offense</a:t>
            </a:r>
          </a:p>
          <a:p>
            <a:endParaRPr lang="en-US" sz="1400" dirty="0">
              <a:solidFill>
                <a:schemeClr val="tx1"/>
              </a:solidFill>
            </a:endParaRPr>
          </a:p>
          <a:p>
            <a:r>
              <a:rPr lang="en-US" sz="1400" dirty="0">
                <a:solidFill>
                  <a:schemeClr val="tx1"/>
                </a:solidFill>
              </a:rPr>
              <a:t>Defensive Statistics</a:t>
            </a:r>
          </a:p>
          <a:p>
            <a:endParaRPr lang="en-US" sz="1400" dirty="0">
              <a:solidFill>
                <a:schemeClr val="tx1"/>
              </a:solidFill>
            </a:endParaRPr>
          </a:p>
          <a:p>
            <a:endParaRPr lang="en-US" sz="1400" dirty="0">
              <a:solidFill>
                <a:schemeClr val="tx1"/>
              </a:solidFill>
            </a:endParaRPr>
          </a:p>
          <a:p>
            <a:endParaRPr lang="en-US" dirty="0"/>
          </a:p>
          <a:p>
            <a:r>
              <a:rPr lang="en-US" sz="1400" dirty="0">
                <a:solidFill>
                  <a:schemeClr val="tx1"/>
                </a:solidFill>
              </a:rPr>
              <a:t>Offensive Statistics</a:t>
            </a:r>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6181" y="6606315"/>
            <a:ext cx="1167819" cy="2516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89417F7-0B63-49B1-8D91-03E4A78FDFAA}"/>
              </a:ext>
            </a:extLst>
          </p:cNvPr>
          <p:cNvPicPr>
            <a:picLocks noChangeAspect="1"/>
          </p:cNvPicPr>
          <p:nvPr/>
        </p:nvPicPr>
        <p:blipFill>
          <a:blip r:embed="rId4"/>
          <a:stretch>
            <a:fillRect/>
          </a:stretch>
        </p:blipFill>
        <p:spPr>
          <a:xfrm>
            <a:off x="457200" y="4472714"/>
            <a:ext cx="8182960" cy="862809"/>
          </a:xfrm>
          <a:prstGeom prst="rect">
            <a:avLst/>
          </a:prstGeom>
        </p:spPr>
      </p:pic>
      <p:pic>
        <p:nvPicPr>
          <p:cNvPr id="10" name="Picture 9">
            <a:extLst>
              <a:ext uri="{FF2B5EF4-FFF2-40B4-BE49-F238E27FC236}">
                <a16:creationId xmlns:a16="http://schemas.microsoft.com/office/drawing/2014/main" id="{AD6BD625-E5F1-4B2B-87CB-C8E7ECCF9C20}"/>
              </a:ext>
            </a:extLst>
          </p:cNvPr>
          <p:cNvPicPr>
            <a:picLocks noChangeAspect="1"/>
          </p:cNvPicPr>
          <p:nvPr/>
        </p:nvPicPr>
        <p:blipFill>
          <a:blip r:embed="rId5"/>
          <a:stretch>
            <a:fillRect/>
          </a:stretch>
        </p:blipFill>
        <p:spPr>
          <a:xfrm>
            <a:off x="457200" y="3171179"/>
            <a:ext cx="8207244" cy="895350"/>
          </a:xfrm>
          <a:prstGeom prst="rect">
            <a:avLst/>
          </a:prstGeom>
        </p:spPr>
      </p:pic>
      <p:sp>
        <p:nvSpPr>
          <p:cNvPr id="11" name="Oval 10">
            <a:extLst>
              <a:ext uri="{FF2B5EF4-FFF2-40B4-BE49-F238E27FC236}">
                <a16:creationId xmlns:a16="http://schemas.microsoft.com/office/drawing/2014/main" id="{41533480-22CD-4738-8AE6-E98C99541115}"/>
              </a:ext>
            </a:extLst>
          </p:cNvPr>
          <p:cNvSpPr/>
          <p:nvPr/>
        </p:nvSpPr>
        <p:spPr>
          <a:xfrm>
            <a:off x="4631197" y="3171179"/>
            <a:ext cx="2748690"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227E7D7-CBF9-4DD3-AB19-613AFADECB2E}"/>
              </a:ext>
            </a:extLst>
          </p:cNvPr>
          <p:cNvSpPr/>
          <p:nvPr/>
        </p:nvSpPr>
        <p:spPr>
          <a:xfrm flipV="1">
            <a:off x="3961180" y="4472712"/>
            <a:ext cx="4275740" cy="431405"/>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7570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High level sub setting the Data model</a:t>
            </a:r>
          </a:p>
        </p:txBody>
      </p:sp>
      <p:sp>
        <p:nvSpPr>
          <p:cNvPr id="3" name="Subtitle 2"/>
          <p:cNvSpPr>
            <a:spLocks noGrp="1"/>
          </p:cNvSpPr>
          <p:nvPr>
            <p:ph idx="1"/>
          </p:nvPr>
        </p:nvSpPr>
        <p:spPr>
          <a:xfrm>
            <a:off x="448965" y="985720"/>
            <a:ext cx="8229600" cy="4886560"/>
          </a:xfrm>
        </p:spPr>
        <p:txBody>
          <a:bodyPr>
            <a:normAutofit/>
          </a:bodyPr>
          <a:lstStyle/>
          <a:p>
            <a:pPr marL="0" indent="0">
              <a:buNone/>
            </a:pPr>
            <a:endParaRPr lang="en-US" sz="2000" dirty="0"/>
          </a:p>
          <a:p>
            <a:pPr marL="0" indent="0">
              <a:buNone/>
            </a:pPr>
            <a:r>
              <a:rPr lang="en-US" sz="2000" dirty="0"/>
              <a:t>Second issue I found was even within the chosen offensive category, there was even more sub setting required by position based on different statistics measurement by position</a:t>
            </a:r>
          </a:p>
          <a:p>
            <a:pPr marL="0" indent="0">
              <a:buNone/>
            </a:pPr>
            <a:endParaRPr lang="en-US" sz="2000" dirty="0"/>
          </a:p>
          <a:p>
            <a:pPr marL="0" indent="0">
              <a:buNone/>
            </a:pPr>
            <a:endParaRPr lang="en-US" dirty="0"/>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6181" y="6606315"/>
            <a:ext cx="1167819" cy="2516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380C9FB-E88A-4065-8059-5F79EC4A0FC9}"/>
              </a:ext>
            </a:extLst>
          </p:cNvPr>
          <p:cNvPicPr>
            <a:picLocks noChangeAspect="1"/>
          </p:cNvPicPr>
          <p:nvPr/>
        </p:nvPicPr>
        <p:blipFill>
          <a:blip r:embed="rId4"/>
          <a:stretch>
            <a:fillRect/>
          </a:stretch>
        </p:blipFill>
        <p:spPr>
          <a:xfrm>
            <a:off x="-8235" y="2478768"/>
            <a:ext cx="9144000" cy="735291"/>
          </a:xfrm>
          <a:prstGeom prst="rect">
            <a:avLst/>
          </a:prstGeom>
        </p:spPr>
      </p:pic>
      <p:pic>
        <p:nvPicPr>
          <p:cNvPr id="7" name="Picture 6">
            <a:extLst>
              <a:ext uri="{FF2B5EF4-FFF2-40B4-BE49-F238E27FC236}">
                <a16:creationId xmlns:a16="http://schemas.microsoft.com/office/drawing/2014/main" id="{9709D143-3B41-4C14-B564-F62EC464BD26}"/>
              </a:ext>
            </a:extLst>
          </p:cNvPr>
          <p:cNvPicPr>
            <a:picLocks noChangeAspect="1"/>
          </p:cNvPicPr>
          <p:nvPr/>
        </p:nvPicPr>
        <p:blipFill>
          <a:blip r:embed="rId5"/>
          <a:stretch>
            <a:fillRect/>
          </a:stretch>
        </p:blipFill>
        <p:spPr>
          <a:xfrm>
            <a:off x="-8235" y="3391025"/>
            <a:ext cx="9144000" cy="768096"/>
          </a:xfrm>
          <a:prstGeom prst="rect">
            <a:avLst/>
          </a:prstGeom>
        </p:spPr>
      </p:pic>
      <p:pic>
        <p:nvPicPr>
          <p:cNvPr id="8" name="Picture 7">
            <a:extLst>
              <a:ext uri="{FF2B5EF4-FFF2-40B4-BE49-F238E27FC236}">
                <a16:creationId xmlns:a16="http://schemas.microsoft.com/office/drawing/2014/main" id="{5DDFCCAE-AEF8-4A17-BEEB-CEF976B55764}"/>
              </a:ext>
            </a:extLst>
          </p:cNvPr>
          <p:cNvPicPr>
            <a:picLocks noChangeAspect="1"/>
          </p:cNvPicPr>
          <p:nvPr/>
        </p:nvPicPr>
        <p:blipFill>
          <a:blip r:embed="rId6"/>
          <a:stretch>
            <a:fillRect/>
          </a:stretch>
        </p:blipFill>
        <p:spPr>
          <a:xfrm>
            <a:off x="-9150" y="4378507"/>
            <a:ext cx="9144000" cy="657200"/>
          </a:xfrm>
          <a:prstGeom prst="rect">
            <a:avLst/>
          </a:prstGeom>
        </p:spPr>
      </p:pic>
      <p:pic>
        <p:nvPicPr>
          <p:cNvPr id="13" name="Picture 12">
            <a:extLst>
              <a:ext uri="{FF2B5EF4-FFF2-40B4-BE49-F238E27FC236}">
                <a16:creationId xmlns:a16="http://schemas.microsoft.com/office/drawing/2014/main" id="{72311E65-AC7F-46CB-8FBD-18823D589F07}"/>
              </a:ext>
            </a:extLst>
          </p:cNvPr>
          <p:cNvPicPr>
            <a:picLocks noChangeAspect="1"/>
          </p:cNvPicPr>
          <p:nvPr/>
        </p:nvPicPr>
        <p:blipFill>
          <a:blip r:embed="rId7"/>
          <a:stretch>
            <a:fillRect/>
          </a:stretch>
        </p:blipFill>
        <p:spPr>
          <a:xfrm>
            <a:off x="1707" y="5242153"/>
            <a:ext cx="9133143" cy="838200"/>
          </a:xfrm>
          <a:prstGeom prst="rect">
            <a:avLst/>
          </a:prstGeom>
        </p:spPr>
      </p:pic>
      <p:sp>
        <p:nvSpPr>
          <p:cNvPr id="14" name="Oval 13">
            <a:extLst>
              <a:ext uri="{FF2B5EF4-FFF2-40B4-BE49-F238E27FC236}">
                <a16:creationId xmlns:a16="http://schemas.microsoft.com/office/drawing/2014/main" id="{66B14CD3-CEF2-40B4-A513-1BE9927160FF}"/>
              </a:ext>
            </a:extLst>
          </p:cNvPr>
          <p:cNvSpPr/>
          <p:nvPr/>
        </p:nvSpPr>
        <p:spPr>
          <a:xfrm>
            <a:off x="3961180" y="2512770"/>
            <a:ext cx="2901395" cy="4581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2F5F321B-C833-453F-B5FC-38558244F5EC}"/>
              </a:ext>
            </a:extLst>
          </p:cNvPr>
          <p:cNvSpPr/>
          <p:nvPr/>
        </p:nvSpPr>
        <p:spPr>
          <a:xfrm>
            <a:off x="3808475" y="3429000"/>
            <a:ext cx="2443280" cy="42354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CB8BC60B-52C7-41CB-8269-B8E1EA74E4A1}"/>
              </a:ext>
            </a:extLst>
          </p:cNvPr>
          <p:cNvSpPr/>
          <p:nvPr/>
        </p:nvSpPr>
        <p:spPr>
          <a:xfrm>
            <a:off x="3351275" y="4401697"/>
            <a:ext cx="4122120" cy="4016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B14AE70-A735-4CF7-99B0-7D7256878169}"/>
              </a:ext>
            </a:extLst>
          </p:cNvPr>
          <p:cNvSpPr/>
          <p:nvPr/>
        </p:nvSpPr>
        <p:spPr>
          <a:xfrm>
            <a:off x="4572000" y="5323569"/>
            <a:ext cx="3054100" cy="458115"/>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9525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Normalizing Data</a:t>
            </a:r>
          </a:p>
        </p:txBody>
      </p:sp>
      <p:sp>
        <p:nvSpPr>
          <p:cNvPr id="3" name="Subtitle 2"/>
          <p:cNvSpPr>
            <a:spLocks noGrp="1"/>
          </p:cNvSpPr>
          <p:nvPr>
            <p:ph idx="1"/>
          </p:nvPr>
        </p:nvSpPr>
        <p:spPr>
          <a:xfrm>
            <a:off x="448965" y="985720"/>
            <a:ext cx="8229600" cy="4886560"/>
          </a:xfrm>
        </p:spPr>
        <p:txBody>
          <a:bodyPr>
            <a:normAutofit/>
          </a:bodyPr>
          <a:lstStyle/>
          <a:p>
            <a:pPr marL="0" indent="0">
              <a:buNone/>
            </a:pPr>
            <a:endParaRPr lang="en-US" sz="2000" dirty="0"/>
          </a:p>
          <a:p>
            <a:pPr marL="0" indent="0">
              <a:buNone/>
            </a:pPr>
            <a:endParaRPr lang="en-US" sz="2000" dirty="0"/>
          </a:p>
          <a:p>
            <a:pPr marL="0" indent="0">
              <a:buNone/>
            </a:pPr>
            <a:endParaRPr lang="en-US" dirty="0"/>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6181" y="6606315"/>
            <a:ext cx="1167819" cy="2516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96AAE98-40C3-4718-816B-AF5A8924A9EE}"/>
              </a:ext>
            </a:extLst>
          </p:cNvPr>
          <p:cNvPicPr>
            <a:picLocks noChangeAspect="1"/>
          </p:cNvPicPr>
          <p:nvPr/>
        </p:nvPicPr>
        <p:blipFill>
          <a:blip r:embed="rId4"/>
          <a:stretch>
            <a:fillRect/>
          </a:stretch>
        </p:blipFill>
        <p:spPr>
          <a:xfrm>
            <a:off x="1599942" y="1118415"/>
            <a:ext cx="5944115" cy="4621169"/>
          </a:xfrm>
          <a:prstGeom prst="rect">
            <a:avLst/>
          </a:prstGeom>
        </p:spPr>
      </p:pic>
    </p:spTree>
    <p:extLst>
      <p:ext uri="{BB962C8B-B14F-4D97-AF65-F5344CB8AC3E}">
        <p14:creationId xmlns:p14="http://schemas.microsoft.com/office/powerpoint/2010/main" val="137041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Normalizing Data</a:t>
            </a:r>
          </a:p>
        </p:txBody>
      </p:sp>
      <p:sp>
        <p:nvSpPr>
          <p:cNvPr id="3" name="Subtitle 2"/>
          <p:cNvSpPr>
            <a:spLocks noGrp="1"/>
          </p:cNvSpPr>
          <p:nvPr>
            <p:ph idx="1"/>
          </p:nvPr>
        </p:nvSpPr>
        <p:spPr>
          <a:xfrm>
            <a:off x="448965" y="985720"/>
            <a:ext cx="8229600" cy="4886560"/>
          </a:xfrm>
        </p:spPr>
        <p:txBody>
          <a:bodyPr>
            <a:normAutofit/>
          </a:bodyPr>
          <a:lstStyle/>
          <a:p>
            <a:pPr marL="0" indent="0">
              <a:buNone/>
            </a:pPr>
            <a:endParaRPr lang="en-US" sz="2000" dirty="0"/>
          </a:p>
          <a:p>
            <a:pPr marL="0" indent="0">
              <a:buNone/>
            </a:pPr>
            <a:endParaRPr lang="en-US" sz="2000" dirty="0"/>
          </a:p>
          <a:p>
            <a:pPr marL="0" indent="0">
              <a:buNone/>
            </a:pPr>
            <a:endParaRPr lang="en-US" dirty="0"/>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6181" y="6606315"/>
            <a:ext cx="1167819" cy="2516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F75EEFF-C6CB-446E-A87D-41C0EE1E8CB3}"/>
              </a:ext>
            </a:extLst>
          </p:cNvPr>
          <p:cNvPicPr/>
          <p:nvPr/>
        </p:nvPicPr>
        <p:blipFill>
          <a:blip r:embed="rId4"/>
          <a:stretch>
            <a:fillRect/>
          </a:stretch>
        </p:blipFill>
        <p:spPr>
          <a:xfrm>
            <a:off x="1600200" y="1269682"/>
            <a:ext cx="5943600" cy="4318635"/>
          </a:xfrm>
          <a:prstGeom prst="rect">
            <a:avLst/>
          </a:prstGeom>
        </p:spPr>
      </p:pic>
    </p:spTree>
    <p:extLst>
      <p:ext uri="{BB962C8B-B14F-4D97-AF65-F5344CB8AC3E}">
        <p14:creationId xmlns:p14="http://schemas.microsoft.com/office/powerpoint/2010/main" val="81397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Variable for Initial Model</a:t>
            </a:r>
          </a:p>
        </p:txBody>
      </p:sp>
      <p:sp>
        <p:nvSpPr>
          <p:cNvPr id="6" name="Content Placeholder 5">
            <a:extLst>
              <a:ext uri="{FF2B5EF4-FFF2-40B4-BE49-F238E27FC236}">
                <a16:creationId xmlns:a16="http://schemas.microsoft.com/office/drawing/2014/main" id="{404F8A10-965E-4128-A03B-50ACB659F9A2}"/>
              </a:ext>
            </a:extLst>
          </p:cNvPr>
          <p:cNvSpPr>
            <a:spLocks noGrp="1"/>
          </p:cNvSpPr>
          <p:nvPr>
            <p:ph sz="half" idx="2"/>
          </p:nvPr>
        </p:nvSpPr>
        <p:spPr>
          <a:xfrm>
            <a:off x="457200" y="1443835"/>
            <a:ext cx="4040188" cy="4428445"/>
          </a:xfrm>
        </p:spPr>
        <p:txBody>
          <a:bodyPr>
            <a:normAutofit/>
          </a:bodyPr>
          <a:lstStyle/>
          <a:p>
            <a:r>
              <a:rPr lang="en-US" sz="1400" dirty="0"/>
              <a:t>I used a combination of the matrix / correlation matric and regression tree analysis to determine my initial Model 1 for all players minus the position (POS)</a:t>
            </a:r>
          </a:p>
          <a:p>
            <a:endParaRPr lang="en-US" sz="1400" dirty="0"/>
          </a:p>
          <a:p>
            <a:pPr marL="0" indent="0">
              <a:buNone/>
            </a:pPr>
            <a:r>
              <a:rPr lang="en-US" sz="1400" dirty="0"/>
              <a:t>Example of code used:</a:t>
            </a:r>
          </a:p>
          <a:p>
            <a:pPr marL="0" indent="0">
              <a:buNone/>
            </a:pPr>
            <a:endParaRPr lang="en-US" sz="1400" dirty="0"/>
          </a:p>
          <a:p>
            <a:pPr marL="0" indent="0">
              <a:buNone/>
            </a:pPr>
            <a:r>
              <a:rPr lang="en-US" sz="1000" dirty="0"/>
              <a:t>lm(formula = sqsalary ~ GS + </a:t>
            </a:r>
            <a:r>
              <a:rPr lang="en-US" sz="1000" dirty="0" err="1"/>
              <a:t>nlatt</a:t>
            </a:r>
            <a:r>
              <a:rPr lang="en-US" sz="1000" dirty="0"/>
              <a:t> + </a:t>
            </a:r>
            <a:r>
              <a:rPr lang="en-US" sz="1000" dirty="0" err="1"/>
              <a:t>nlattcom</a:t>
            </a:r>
            <a:r>
              <a:rPr lang="en-US" sz="1000" dirty="0"/>
              <a:t> + YDS.ATT + </a:t>
            </a:r>
            <a:r>
              <a:rPr lang="en-US" sz="1000" dirty="0" err="1"/>
              <a:t>nltd</a:t>
            </a:r>
            <a:r>
              <a:rPr lang="en-US" sz="1000" dirty="0"/>
              <a:t>,</a:t>
            </a:r>
          </a:p>
          <a:p>
            <a:pPr marL="0" indent="0">
              <a:buNone/>
            </a:pPr>
            <a:r>
              <a:rPr lang="en-US" sz="1000" dirty="0"/>
              <a:t>                         data = </a:t>
            </a:r>
            <a:r>
              <a:rPr lang="en-US" sz="1000" dirty="0" err="1"/>
              <a:t>Norm_OFF_Salary</a:t>
            </a:r>
            <a:r>
              <a:rPr lang="en-US" sz="1000" dirty="0"/>
              <a:t>)</a:t>
            </a:r>
          </a:p>
          <a:p>
            <a:pPr marL="0" indent="0">
              <a:buNone/>
            </a:pPr>
            <a:endParaRPr lang="en-US" sz="1000" dirty="0"/>
          </a:p>
          <a:p>
            <a:pPr marL="0" indent="0">
              <a:buNone/>
            </a:pPr>
            <a:r>
              <a:rPr lang="en-US" sz="1000" dirty="0"/>
              <a:t># grow regression tree</a:t>
            </a:r>
          </a:p>
          <a:p>
            <a:pPr marL="0" indent="0">
              <a:buNone/>
            </a:pPr>
            <a:r>
              <a:rPr lang="en-US" sz="1000" dirty="0" err="1"/>
              <a:t>treefit</a:t>
            </a:r>
            <a:r>
              <a:rPr lang="en-US" sz="1000" dirty="0"/>
              <a:t> &lt;-</a:t>
            </a:r>
          </a:p>
          <a:p>
            <a:pPr marL="0" indent="0">
              <a:buNone/>
            </a:pPr>
            <a:r>
              <a:rPr lang="en-US" sz="1000" dirty="0"/>
              <a:t>  </a:t>
            </a:r>
            <a:r>
              <a:rPr lang="en-US" sz="1000" dirty="0" err="1"/>
              <a:t>rpart</a:t>
            </a:r>
            <a:r>
              <a:rPr lang="en-US" sz="1000" dirty="0"/>
              <a:t>(</a:t>
            </a:r>
          </a:p>
          <a:p>
            <a:pPr marL="0" indent="0">
              <a:buNone/>
            </a:pPr>
            <a:r>
              <a:rPr lang="en-US" sz="1000" dirty="0"/>
              <a:t>    sqsalary ~ </a:t>
            </a:r>
            <a:r>
              <a:rPr lang="en-US" sz="1000" dirty="0" err="1"/>
              <a:t>sqrank</a:t>
            </a:r>
            <a:r>
              <a:rPr lang="en-US" sz="1000" dirty="0"/>
              <a:t> + GP + GS + </a:t>
            </a:r>
            <a:r>
              <a:rPr lang="en-US" sz="1000" dirty="0" err="1"/>
              <a:t>sqsnapsper</a:t>
            </a:r>
            <a:r>
              <a:rPr lang="en-US" sz="1000" dirty="0"/>
              <a:t> + </a:t>
            </a:r>
            <a:r>
              <a:rPr lang="en-US" sz="1000" dirty="0" err="1"/>
              <a:t>nlatt</a:t>
            </a:r>
            <a:r>
              <a:rPr lang="en-US" sz="1000" dirty="0"/>
              <a:t> + </a:t>
            </a:r>
            <a:r>
              <a:rPr lang="en-US" sz="1000" dirty="0" err="1"/>
              <a:t>nlattcom</a:t>
            </a:r>
            <a:r>
              <a:rPr lang="en-US" sz="1000" dirty="0"/>
              <a:t> +</a:t>
            </a:r>
          </a:p>
          <a:p>
            <a:pPr marL="0" indent="0">
              <a:buNone/>
            </a:pPr>
            <a:r>
              <a:rPr lang="en-US" sz="1000" dirty="0"/>
              <a:t>      </a:t>
            </a:r>
            <a:r>
              <a:rPr lang="en-US" sz="1000" dirty="0" err="1"/>
              <a:t>nlcompPer</a:t>
            </a:r>
            <a:r>
              <a:rPr lang="en-US" sz="1000" dirty="0"/>
              <a:t> + </a:t>
            </a:r>
            <a:r>
              <a:rPr lang="en-US" sz="1000" dirty="0" err="1"/>
              <a:t>nlyds</a:t>
            </a:r>
            <a:r>
              <a:rPr lang="en-US" sz="1000" dirty="0"/>
              <a:t> + YDS.ATT + </a:t>
            </a:r>
            <a:r>
              <a:rPr lang="en-US" sz="1000" dirty="0" err="1"/>
              <a:t>nltd</a:t>
            </a:r>
            <a:r>
              <a:rPr lang="en-US" sz="1000" dirty="0"/>
              <a:t> + </a:t>
            </a:r>
            <a:r>
              <a:rPr lang="en-US" sz="1000" dirty="0" err="1"/>
              <a:t>nlint</a:t>
            </a:r>
            <a:r>
              <a:rPr lang="en-US" sz="1000" dirty="0"/>
              <a:t> + </a:t>
            </a:r>
            <a:r>
              <a:rPr lang="en-US" sz="1000" dirty="0" err="1"/>
              <a:t>nlfum</a:t>
            </a:r>
            <a:r>
              <a:rPr lang="en-US" sz="1000" dirty="0"/>
              <a:t> ,</a:t>
            </a:r>
          </a:p>
          <a:p>
            <a:pPr marL="0" indent="0">
              <a:buNone/>
            </a:pPr>
            <a:r>
              <a:rPr lang="en-US" sz="1000" dirty="0"/>
              <a:t>    method = "</a:t>
            </a:r>
            <a:r>
              <a:rPr lang="en-US" sz="1000" dirty="0" err="1"/>
              <a:t>anova</a:t>
            </a:r>
            <a:r>
              <a:rPr lang="en-US" sz="1000" dirty="0"/>
              <a:t>",</a:t>
            </a:r>
          </a:p>
          <a:p>
            <a:pPr marL="0" indent="0">
              <a:buNone/>
            </a:pPr>
            <a:r>
              <a:rPr lang="en-US" sz="1000" dirty="0"/>
              <a:t>    data = </a:t>
            </a:r>
            <a:r>
              <a:rPr lang="en-US" sz="1000" dirty="0" err="1"/>
              <a:t>Norm_OFF_Salary</a:t>
            </a:r>
            <a:endParaRPr lang="en-US" sz="1000" dirty="0"/>
          </a:p>
          <a:p>
            <a:pPr marL="0" indent="0">
              <a:buNone/>
            </a:pPr>
            <a:r>
              <a:rPr lang="en-US" sz="1000" dirty="0"/>
              <a:t>  )</a:t>
            </a:r>
          </a:p>
          <a:p>
            <a:pPr marL="0" indent="0">
              <a:buNone/>
            </a:pPr>
            <a:endParaRPr lang="en-US" sz="1000" dirty="0"/>
          </a:p>
          <a:p>
            <a:pPr marL="0" indent="0">
              <a:buNone/>
            </a:pPr>
            <a:r>
              <a:rPr lang="en-US" sz="1000" dirty="0"/>
              <a:t># create additional plots</a:t>
            </a:r>
          </a:p>
          <a:p>
            <a:pPr marL="0" indent="0">
              <a:buNone/>
            </a:pPr>
            <a:r>
              <a:rPr lang="en-US" sz="1000" dirty="0" err="1"/>
              <a:t>rsq.rpart</a:t>
            </a:r>
            <a:r>
              <a:rPr lang="en-US" sz="1000" dirty="0"/>
              <a:t>(</a:t>
            </a:r>
            <a:r>
              <a:rPr lang="en-US" sz="1000" dirty="0" err="1"/>
              <a:t>treefit</a:t>
            </a:r>
            <a:r>
              <a:rPr lang="en-US" sz="1000" dirty="0"/>
              <a:t>) # visualize cross-validation results</a:t>
            </a:r>
          </a:p>
        </p:txBody>
      </p:sp>
      <p:pic>
        <p:nvPicPr>
          <p:cNvPr id="9" name="Content Placeholder 8">
            <a:extLst>
              <a:ext uri="{FF2B5EF4-FFF2-40B4-BE49-F238E27FC236}">
                <a16:creationId xmlns:a16="http://schemas.microsoft.com/office/drawing/2014/main" id="{4FC1AD17-2396-441A-85C1-DC2E99DD0A93}"/>
              </a:ext>
            </a:extLst>
          </p:cNvPr>
          <p:cNvPicPr>
            <a:picLocks noGrp="1" noChangeAspect="1"/>
          </p:cNvPicPr>
          <p:nvPr>
            <p:ph sz="quarter" idx="4"/>
          </p:nvPr>
        </p:nvPicPr>
        <p:blipFill>
          <a:blip r:embed="rId2"/>
          <a:stretch>
            <a:fillRect/>
          </a:stretch>
        </p:blipFill>
        <p:spPr>
          <a:xfrm>
            <a:off x="4600333" y="1459706"/>
            <a:ext cx="4041775" cy="2108928"/>
          </a:xfrm>
          <a:prstGeom prst="rect">
            <a:avLst/>
          </a:prstGeom>
        </p:spPr>
      </p:pic>
      <p:pic>
        <p:nvPicPr>
          <p:cNvPr id="3" name="Picture 2">
            <a:extLst>
              <a:ext uri="{FF2B5EF4-FFF2-40B4-BE49-F238E27FC236}">
                <a16:creationId xmlns:a16="http://schemas.microsoft.com/office/drawing/2014/main" id="{88D2E750-9CEB-4401-85AF-F356FCA3540F}"/>
              </a:ext>
            </a:extLst>
          </p:cNvPr>
          <p:cNvPicPr>
            <a:picLocks noChangeAspect="1"/>
          </p:cNvPicPr>
          <p:nvPr/>
        </p:nvPicPr>
        <p:blipFill>
          <a:blip r:embed="rId3"/>
          <a:stretch>
            <a:fillRect/>
          </a:stretch>
        </p:blipFill>
        <p:spPr>
          <a:xfrm>
            <a:off x="4600333" y="3734410"/>
            <a:ext cx="4040189" cy="2462850"/>
          </a:xfrm>
          <a:prstGeom prst="rect">
            <a:avLst/>
          </a:prstGeom>
        </p:spPr>
      </p:pic>
    </p:spTree>
    <p:extLst>
      <p:ext uri="{BB962C8B-B14F-4D97-AF65-F5344CB8AC3E}">
        <p14:creationId xmlns:p14="http://schemas.microsoft.com/office/powerpoint/2010/main" val="1121530332"/>
      </p:ext>
    </p:extLst>
  </p:cSld>
  <p:clrMapOvr>
    <a:masterClrMapping/>
  </p:clrMapOvr>
</p:sld>
</file>

<file path=ppt/theme/theme1.xml><?xml version="1.0" encoding="utf-8"?>
<a:theme xmlns:a="http://schemas.openxmlformats.org/drawingml/2006/main" name="20029-nfl-with-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1051</TotalTime>
  <Words>1041</Words>
  <Application>Microsoft Office PowerPoint</Application>
  <PresentationFormat>On-screen Show (4:3)</PresentationFormat>
  <Paragraphs>175</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Lucida Console</vt:lpstr>
      <vt:lpstr>Microsoft Himalaya</vt:lpstr>
      <vt:lpstr>Microsoft New Tai Lue</vt:lpstr>
      <vt:lpstr>20029-nfl-with-logo</vt:lpstr>
      <vt:lpstr>Team Sports</vt:lpstr>
      <vt:lpstr>Capstone Team Sport</vt:lpstr>
      <vt:lpstr>NFL Salary Data Analysis:  Skilled Offensive Players</vt:lpstr>
      <vt:lpstr>Project Question and Hypothesis</vt:lpstr>
      <vt:lpstr>Initial Segmentation of the Data model</vt:lpstr>
      <vt:lpstr>High level sub setting the Data model</vt:lpstr>
      <vt:lpstr>Normalizing Data</vt:lpstr>
      <vt:lpstr>Normalizing Data</vt:lpstr>
      <vt:lpstr>Determining Variable for Initial Model</vt:lpstr>
      <vt:lpstr>All Player Model 1</vt:lpstr>
      <vt:lpstr>Stepwise (AIC)/Outlier / Normality Check</vt:lpstr>
      <vt:lpstr>All Player Final Model </vt:lpstr>
      <vt:lpstr>Tableau Clustering by Position</vt:lpstr>
      <vt:lpstr>Final Model for QB &amp; WR</vt:lpstr>
      <vt:lpstr>Conclusion / Improvements</vt:lpstr>
      <vt:lpstr>Data – Source </vt:lpstr>
      <vt:lpstr>R Packages and Methods Used</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Julian</dc:creator>
  <cp:lastModifiedBy>Tor Thogersen</cp:lastModifiedBy>
  <cp:revision>105</cp:revision>
  <dcterms:created xsi:type="dcterms:W3CDTF">2013-11-14T01:52:56Z</dcterms:created>
  <dcterms:modified xsi:type="dcterms:W3CDTF">2018-07-03T16:35:57Z</dcterms:modified>
</cp:coreProperties>
</file>