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6" r:id="rId3"/>
    <p:sldId id="258" r:id="rId4"/>
    <p:sldId id="259" r:id="rId5"/>
    <p:sldId id="260" r:id="rId6"/>
    <p:sldId id="261" r:id="rId7"/>
    <p:sldId id="262" r:id="rId8"/>
    <p:sldId id="263" r:id="rId9"/>
    <p:sldId id="264" r:id="rId10"/>
    <p:sldId id="265" r:id="rId11"/>
    <p:sldId id="267"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4F656-683E-4E1D-97A0-3F36B4685F75}" type="datetimeFigureOut">
              <a:rPr lang="en-US" smtClean="0"/>
              <a:t>27-Sep-16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EE9C6-8FC1-44B3-8DAF-1F4EA61C33EF}" type="slidenum">
              <a:rPr lang="en-US" smtClean="0"/>
              <a:t>‹#›</a:t>
            </a:fld>
            <a:endParaRPr lang="en-US"/>
          </a:p>
        </p:txBody>
      </p:sp>
    </p:spTree>
    <p:extLst>
      <p:ext uri="{BB962C8B-B14F-4D97-AF65-F5344CB8AC3E}">
        <p14:creationId xmlns:p14="http://schemas.microsoft.com/office/powerpoint/2010/main" val="361302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895952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953814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r>
              <a:rPr lang="en-US" smtClean="0">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4F2B9751-F9A8-478F-8852-993734448274}" type="datetime1">
              <a:rPr lang="en-US" smtClean="0">
                <a:solidFill>
                  <a:prstClr val="black"/>
                </a:solidFill>
              </a:rPr>
              <a:pPr/>
              <a:t>27-Sep-16</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
        <p:nvSpPr>
          <p:cNvPr id="8" name="Notes Placeholder 7"/>
          <p:cNvSpPr>
            <a:spLocks noGrp="1"/>
          </p:cNvSpPr>
          <p:nvPr>
            <p:ph type="body" sz="quarter" idx="14"/>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endParaRPr lang="en-US" sz="900" dirty="0" smtClean="0"/>
          </a:p>
        </p:txBody>
      </p:sp>
    </p:spTree>
    <p:extLst>
      <p:ext uri="{BB962C8B-B14F-4D97-AF65-F5344CB8AC3E}">
        <p14:creationId xmlns:p14="http://schemas.microsoft.com/office/powerpoint/2010/main" val="228093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41927-6463-459E-A476-6AA29362DB91}"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14708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r>
              <a:rPr lang="en-US" smtClean="0">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4F2B9751-F9A8-478F-8852-993734448274}" type="datetime1">
              <a:rPr lang="en-US" smtClean="0">
                <a:solidFill>
                  <a:prstClr val="black"/>
                </a:solidFill>
              </a:rPr>
              <a:pPr/>
              <a:t>27-Sep-16</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
        <p:nvSpPr>
          <p:cNvPr id="8" name="Notes Placeholder 7"/>
          <p:cNvSpPr>
            <a:spLocks noGrp="1"/>
          </p:cNvSpPr>
          <p:nvPr>
            <p:ph type="body" sz="quarter" idx="14"/>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Dependencies: Detect if required applications are present, and optionally install if not detected</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Supersedence: either run the install command line, or run the uninstall first, then the install</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Revision: keeps a history of changes to an application and allows for reverting back to the older version</a:t>
            </a:r>
          </a:p>
        </p:txBody>
      </p:sp>
    </p:spTree>
    <p:extLst>
      <p:ext uri="{BB962C8B-B14F-4D97-AF65-F5344CB8AC3E}">
        <p14:creationId xmlns:p14="http://schemas.microsoft.com/office/powerpoint/2010/main" val="3021750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r>
              <a:rPr lang="en-US" smtClean="0">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4F2B9751-F9A8-478F-8852-993734448274}" type="datetime1">
              <a:rPr lang="en-US" smtClean="0">
                <a:solidFill>
                  <a:prstClr val="black"/>
                </a:solidFill>
              </a:rPr>
              <a:pPr/>
              <a:t>27-Sep-16</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
        <p:nvSpPr>
          <p:cNvPr id="8" name="Notes Placeholder 7"/>
          <p:cNvSpPr>
            <a:spLocks noGrp="1"/>
          </p:cNvSpPr>
          <p:nvPr>
            <p:ph type="body" sz="quarter" idx="14"/>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Mac Capabilities:</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Discovery – Discovers Mac OS X system in Active Directory and through network discovery</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Hardware Inventory – Provides hardware inventory and auditing of computers running Mac OS X, including a list of installed software similar to add/remove programs for Windows systems.  </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Settings Management – Ensures computers running Mac OS X comply with company policies using scripts and preference list management.</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Application Deployment – Distributes required software via app model.</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Software Updates Management – Distributes patches utilizing Software Distribution and Settings management features.</a:t>
            </a:r>
          </a:p>
          <a:p>
            <a:pPr marL="0" marR="0" lvl="0" indent="0" algn="l" defTabSz="914363" rtl="0" eaLnBrk="1" fontAlgn="auto" latinLnBrk="0" hangingPunct="1">
              <a:lnSpc>
                <a:spcPct val="90000"/>
              </a:lnSpc>
              <a:spcBef>
                <a:spcPts val="0"/>
              </a:spcBef>
              <a:spcAft>
                <a:spcPts val="333"/>
              </a:spcAft>
              <a:buClrTx/>
              <a:buSzTx/>
              <a:buFontTx/>
              <a:buNone/>
              <a:tabLst/>
              <a:defRPr/>
            </a:pPr>
            <a:endParaRPr lang="en-US" sz="900"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Linux Capabilities:</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Hardware Inventory</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Software Inventory (via Hardware Inventory)</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Software Distribution</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Endpoint Protection (Linux Systems)</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Unified Reporting</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900" dirty="0" smtClean="0"/>
              <a:t>Maintenance Windows</a:t>
            </a:r>
          </a:p>
          <a:p>
            <a:pPr marL="0" marR="0" lvl="0" indent="0" algn="l" defTabSz="914363" rtl="0" eaLnBrk="1" fontAlgn="auto" latinLnBrk="0" hangingPunct="1">
              <a:lnSpc>
                <a:spcPct val="90000"/>
              </a:lnSpc>
              <a:spcBef>
                <a:spcPts val="0"/>
              </a:spcBef>
              <a:spcAft>
                <a:spcPts val="333"/>
              </a:spcAft>
              <a:buClrTx/>
              <a:buSzTx/>
              <a:buFontTx/>
              <a:buNone/>
              <a:tabLst/>
              <a:defRPr/>
            </a:pPr>
            <a:endParaRPr lang="en-US" sz="900" dirty="0" smtClean="0"/>
          </a:p>
        </p:txBody>
      </p:sp>
    </p:spTree>
    <p:extLst>
      <p:ext uri="{BB962C8B-B14F-4D97-AF65-F5344CB8AC3E}">
        <p14:creationId xmlns:p14="http://schemas.microsoft.com/office/powerpoint/2010/main" val="238401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97022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161618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r>
              <a:rPr lang="en-US" smtClean="0">
                <a:solidFill>
                  <a:prstClr val="black"/>
                </a:solidFill>
              </a:rPr>
              <a:t>TechReady12</a:t>
            </a:r>
            <a:endParaRPr lang="en-US" dirty="0">
              <a:solidFill>
                <a:prstClr val="black"/>
              </a:solidFill>
            </a:endParaRPr>
          </a:p>
        </p:txBody>
      </p:sp>
      <p:sp>
        <p:nvSpPr>
          <p:cNvPr id="5" name="Date Placeholder 4"/>
          <p:cNvSpPr>
            <a:spLocks noGrp="1"/>
          </p:cNvSpPr>
          <p:nvPr>
            <p:ph type="dt" idx="11"/>
          </p:nvPr>
        </p:nvSpPr>
        <p:spPr/>
        <p:txBody>
          <a:bodyPr/>
          <a:lstStyle/>
          <a:p>
            <a:fld id="{4F2B9751-F9A8-478F-8852-993734448274}" type="datetime1">
              <a:rPr lang="en-US" smtClean="0">
                <a:solidFill>
                  <a:prstClr val="black"/>
                </a:solidFill>
              </a:rPr>
              <a:pPr/>
              <a:t>27-Sep-16</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
        <p:nvSpPr>
          <p:cNvPr id="8" name="Notes Placeholder 7"/>
          <p:cNvSpPr>
            <a:spLocks noGrp="1"/>
          </p:cNvSpPr>
          <p:nvPr>
            <p:ph type="body" sz="quarter" idx="14"/>
          </p:nvPr>
        </p:nvSpPr>
        <p:spPr/>
        <p:txBody>
          <a:bodyPr/>
          <a:lstStyle/>
          <a:p>
            <a:pPr marL="0" marR="0" lvl="0" indent="0" algn="l" defTabSz="914363" rtl="0" eaLnBrk="1" fontAlgn="auto" latinLnBrk="0" hangingPunct="1">
              <a:lnSpc>
                <a:spcPct val="90000"/>
              </a:lnSpc>
              <a:spcBef>
                <a:spcPts val="0"/>
              </a:spcBef>
              <a:spcAft>
                <a:spcPts val="333"/>
              </a:spcAft>
              <a:buClrTx/>
              <a:buSzTx/>
              <a:buFontTx/>
              <a:buNone/>
              <a:tabLst/>
              <a:defRPr/>
            </a:pPr>
            <a:endParaRPr lang="en-US" sz="900" dirty="0" smtClean="0"/>
          </a:p>
        </p:txBody>
      </p:sp>
    </p:spTree>
    <p:extLst>
      <p:ext uri="{BB962C8B-B14F-4D97-AF65-F5344CB8AC3E}">
        <p14:creationId xmlns:p14="http://schemas.microsoft.com/office/powerpoint/2010/main" val="766429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27-Sep-16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27-Sep-16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27-Sep-16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27-Sep-16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27-Sep-16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27-Sep-16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27-Sep-16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27-Sep-16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27-Sep-16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27-Sep-16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27-Sep-16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27-Sep-16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27-Sep-16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27-Sep-16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27-Sep-16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27-Sep-16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27-Sep-16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6000"/>
                <a:shade val="100000"/>
                <a:hueMod val="92000"/>
                <a:satMod val="200000"/>
                <a:lumMod val="128000"/>
              </a:schemeClr>
            </a:gs>
            <a:gs pos="23000">
              <a:schemeClr val="bg2">
                <a:shade val="100000"/>
                <a:hueMod val="100000"/>
                <a:satMod val="110000"/>
                <a:lumMod val="130000"/>
              </a:schemeClr>
            </a:gs>
            <a:gs pos="100000">
              <a:schemeClr val="bg2">
                <a:shade val="78000"/>
                <a:hueMod val="118000"/>
                <a:satMod val="120000"/>
                <a:lumMod val="69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27-Sep-16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3.png"/><Relationship Id="rId3" Type="http://schemas.openxmlformats.org/officeDocument/2006/relationships/image" Target="../media/image5.emf"/><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1.png"/><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7.png"/><Relationship Id="rId7" Type="http://schemas.microsoft.com/office/2007/relationships/hdphoto" Target="../media/hdphoto4.wdp"/><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9.png"/><Relationship Id="rId11" Type="http://schemas.microsoft.com/office/2007/relationships/hdphoto" Target="../media/hdphoto5.wdp"/><Relationship Id="rId5" Type="http://schemas.openxmlformats.org/officeDocument/2006/relationships/image" Target="../media/image18.png"/><Relationship Id="rId10" Type="http://schemas.openxmlformats.org/officeDocument/2006/relationships/image" Target="../media/image20.png"/><Relationship Id="rId4" Type="http://schemas.microsoft.com/office/2007/relationships/hdphoto" Target="../media/hdphoto3.wdp"/><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06346" y="3048002"/>
            <a:ext cx="3092825" cy="7888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sz="4000" dirty="0"/>
              <a:t>Microsoft System Center </a:t>
            </a:r>
            <a:r>
              <a:rPr lang="en-US" sz="4000" dirty="0" smtClean="0"/>
              <a:t>2012 R2 </a:t>
            </a:r>
            <a:r>
              <a:rPr lang="en-US" sz="4000" dirty="0"/>
              <a:t>Configuration </a:t>
            </a:r>
            <a:r>
              <a:rPr lang="en-US" sz="4000" dirty="0" smtClean="0"/>
              <a:t>Manager Training</a:t>
            </a:r>
            <a:endParaRPr lang="en-US" sz="4000" dirty="0"/>
          </a:p>
        </p:txBody>
      </p:sp>
      <p:pic>
        <p:nvPicPr>
          <p:cNvPr id="2052" name="Picture 4" descr="http://www8.gsb.columbia.edu/identity/sites/identity/files/ColumbiaBusiness_Horiz_BlueBlack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895" y="3200054"/>
            <a:ext cx="2862710" cy="4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126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our</a:t>
            </a:r>
            <a:r>
              <a:rPr lang="en-US" dirty="0" smtClean="0">
                <a:solidFill>
                  <a:schemeClr val="tx1"/>
                </a:solidFill>
              </a:rPr>
              <a:t> Infrastructure?</a:t>
            </a:r>
            <a:endParaRPr lang="en-US" dirty="0">
              <a:solidFill>
                <a:schemeClr val="tx1"/>
              </a:solidFill>
            </a:endParaRPr>
          </a:p>
        </p:txBody>
      </p:sp>
      <p:grpSp>
        <p:nvGrpSpPr>
          <p:cNvPr id="5" name="Group 4"/>
          <p:cNvGrpSpPr/>
          <p:nvPr/>
        </p:nvGrpSpPr>
        <p:grpSpPr>
          <a:xfrm>
            <a:off x="4472242" y="2213169"/>
            <a:ext cx="3500141" cy="1100188"/>
            <a:chOff x="4601137" y="1523406"/>
            <a:chExt cx="3500141" cy="1100188"/>
          </a:xfrm>
        </p:grpSpPr>
        <p:sp>
          <p:nvSpPr>
            <p:cNvPr id="14" name="Rectangle 13"/>
            <p:cNvSpPr/>
            <p:nvPr/>
          </p:nvSpPr>
          <p:spPr>
            <a:xfrm>
              <a:off x="4626558" y="1523406"/>
              <a:ext cx="3474720" cy="344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effectLst>
                    <a:outerShdw blurRad="38100" dist="38100" dir="2700000" algn="tl">
                      <a:srgbClr val="000000">
                        <a:alpha val="43137"/>
                      </a:srgbClr>
                    </a:outerShdw>
                  </a:effectLst>
                </a:rPr>
                <a:t>Primary </a:t>
              </a:r>
              <a:r>
                <a:rPr lang="en-US" dirty="0" smtClean="0">
                  <a:solidFill>
                    <a:srgbClr val="FFFFFF"/>
                  </a:solidFill>
                  <a:effectLst>
                    <a:outerShdw blurRad="38100" dist="38100" dir="2700000" algn="tl">
                      <a:srgbClr val="000000">
                        <a:alpha val="43137"/>
                      </a:srgbClr>
                    </a:outerShdw>
                  </a:effectLst>
                </a:rPr>
                <a:t>Site (Prometheus)</a:t>
              </a:r>
              <a:endParaRPr lang="en-US" dirty="0">
                <a:solidFill>
                  <a:srgbClr val="FFFFFF"/>
                </a:solidFill>
                <a:effectLst>
                  <a:outerShdw blurRad="38100" dist="38100" dir="2700000" algn="tl">
                    <a:srgbClr val="000000">
                      <a:alpha val="43137"/>
                    </a:srgbClr>
                  </a:outerShdw>
                </a:effectLst>
              </a:endParaRPr>
            </a:p>
          </p:txBody>
        </p:sp>
        <p:sp>
          <p:nvSpPr>
            <p:cNvPr id="15" name="Rectangle 14"/>
            <p:cNvSpPr/>
            <p:nvPr/>
          </p:nvSpPr>
          <p:spPr>
            <a:xfrm flipH="1">
              <a:off x="4601137" y="1909161"/>
              <a:ext cx="3474720" cy="714433"/>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Client management and settings </a:t>
              </a:r>
            </a:p>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Delegated </a:t>
              </a:r>
              <a:r>
                <a:rPr lang="en-US" sz="14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administration</a:t>
              </a:r>
              <a:endPar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pSp>
      <p:grpSp>
        <p:nvGrpSpPr>
          <p:cNvPr id="4" name="Group 3"/>
          <p:cNvGrpSpPr/>
          <p:nvPr/>
        </p:nvGrpSpPr>
        <p:grpSpPr>
          <a:xfrm>
            <a:off x="506332" y="4730302"/>
            <a:ext cx="3176645" cy="1260349"/>
            <a:chOff x="8256905" y="1517938"/>
            <a:chExt cx="3487421" cy="1260349"/>
          </a:xfrm>
        </p:grpSpPr>
        <p:sp>
          <p:nvSpPr>
            <p:cNvPr id="16" name="Rectangle 15"/>
            <p:cNvSpPr/>
            <p:nvPr/>
          </p:nvSpPr>
          <p:spPr>
            <a:xfrm>
              <a:off x="8269605" y="1517938"/>
              <a:ext cx="3474721" cy="344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effectLst>
                    <a:outerShdw blurRad="38100" dist="38100" dir="2700000" algn="tl">
                      <a:srgbClr val="000000">
                        <a:alpha val="43137"/>
                      </a:srgbClr>
                    </a:outerShdw>
                  </a:effectLst>
                </a:rPr>
                <a:t>Secondary </a:t>
              </a:r>
              <a:r>
                <a:rPr lang="en-US" dirty="0" smtClean="0">
                  <a:solidFill>
                    <a:srgbClr val="FFFFFF"/>
                  </a:solidFill>
                  <a:effectLst>
                    <a:outerShdw blurRad="38100" dist="38100" dir="2700000" algn="tl">
                      <a:srgbClr val="000000">
                        <a:alpha val="43137"/>
                      </a:srgbClr>
                    </a:outerShdw>
                  </a:effectLst>
                </a:rPr>
                <a:t>Site</a:t>
              </a:r>
              <a:endParaRPr lang="en-US" dirty="0">
                <a:solidFill>
                  <a:srgbClr val="FFFFFF"/>
                </a:solidFill>
                <a:effectLst>
                  <a:outerShdw blurRad="38100" dist="38100" dir="2700000" algn="tl">
                    <a:srgbClr val="000000">
                      <a:alpha val="43137"/>
                    </a:srgbClr>
                  </a:outerShdw>
                </a:effectLst>
              </a:endParaRPr>
            </a:p>
          </p:txBody>
        </p:sp>
        <p:sp>
          <p:nvSpPr>
            <p:cNvPr id="17" name="Rectangle 16"/>
            <p:cNvSpPr/>
            <p:nvPr/>
          </p:nvSpPr>
          <p:spPr>
            <a:xfrm flipH="1">
              <a:off x="8256905" y="1909160"/>
              <a:ext cx="3474720" cy="86912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Content routing</a:t>
              </a:r>
            </a:p>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Distribution </a:t>
              </a:r>
              <a:r>
                <a:rPr lang="en-US" sz="14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points</a:t>
              </a:r>
            </a:p>
            <a:p>
              <a:pPr marL="173038" indent="-173038">
                <a:buFont typeface="Arial" pitchFamily="34" charset="0"/>
                <a:buChar char="•"/>
              </a:pPr>
              <a:r>
                <a:rPr lang="en-US" sz="14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Only at 60</a:t>
              </a:r>
              <a:r>
                <a:rPr lang="en-US" sz="1400" baseline="300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th</a:t>
              </a:r>
              <a:r>
                <a:rPr lang="en-US" sz="14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 Street </a:t>
              </a:r>
              <a:endPar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endParaRPr>
            </a:p>
            <a:p>
              <a:endPar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endParaRPr>
            </a:p>
            <a:p>
              <a:pPr marL="233363" indent="-233363">
                <a:buFont typeface="Arial" pitchFamily="34" charset="0"/>
                <a:buChar char="•"/>
              </a:pPr>
              <a:endPar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pSp>
      <p:grpSp>
        <p:nvGrpSpPr>
          <p:cNvPr id="52" name="Group 51"/>
          <p:cNvGrpSpPr/>
          <p:nvPr/>
        </p:nvGrpSpPr>
        <p:grpSpPr>
          <a:xfrm>
            <a:off x="5598623" y="3568062"/>
            <a:ext cx="1337109" cy="953564"/>
            <a:chOff x="7641162" y="4362188"/>
            <a:chExt cx="1337109" cy="953564"/>
          </a:xfrm>
        </p:grpSpPr>
        <p:pic>
          <p:nvPicPr>
            <p:cNvPr id="21" name="Picture 2" descr="\\MAGNUM\Projects\Microsoft\Cloud Power FY12\Design\ICONS_PNG\Building.png"/>
            <p:cNvPicPr>
              <a:picLocks noChangeAspect="1" noChangeArrowheads="1"/>
            </p:cNvPicPr>
            <p:nvPr/>
          </p:nvPicPr>
          <p:blipFill rotWithShape="1">
            <a:blip r:embed="rId3" cstate="print">
              <a:biLevel thresh="25000"/>
            </a:blip>
            <a:srcRect l="12148" t="16476" b="13427"/>
            <a:stretch/>
          </p:blipFill>
          <p:spPr bwMode="auto">
            <a:xfrm>
              <a:off x="7847012" y="4362188"/>
              <a:ext cx="822960" cy="656638"/>
            </a:xfrm>
            <a:prstGeom prst="rect">
              <a:avLst/>
            </a:prstGeom>
            <a:noFill/>
          </p:spPr>
        </p:pic>
        <p:sp>
          <p:nvSpPr>
            <p:cNvPr id="39" name="TextBox 38"/>
            <p:cNvSpPr txBox="1"/>
            <p:nvPr/>
          </p:nvSpPr>
          <p:spPr>
            <a:xfrm>
              <a:off x="7641162" y="5007975"/>
              <a:ext cx="1337109" cy="307777"/>
            </a:xfrm>
            <a:prstGeom prst="rect">
              <a:avLst/>
            </a:prstGeom>
            <a:noFill/>
            <a:ln>
              <a:noFill/>
            </a:ln>
          </p:spPr>
          <p:txBody>
            <a:bodyPr wrap="square" rtlCol="0">
              <a:spAutoFit/>
            </a:bodyPr>
            <a:lstStyle/>
            <a:p>
              <a:pPr algn="ctr"/>
              <a:r>
                <a:rPr lang="en-US" sz="1400" dirty="0">
                  <a:solidFill>
                    <a:srgbClr val="FFFFFF"/>
                  </a:solidFill>
                </a:rPr>
                <a:t>Primary Site </a:t>
              </a:r>
            </a:p>
          </p:txBody>
        </p:sp>
      </p:grpSp>
      <p:grpSp>
        <p:nvGrpSpPr>
          <p:cNvPr id="30" name="Group 29"/>
          <p:cNvGrpSpPr/>
          <p:nvPr/>
        </p:nvGrpSpPr>
        <p:grpSpPr>
          <a:xfrm>
            <a:off x="4080973" y="5148580"/>
            <a:ext cx="4270713" cy="1272959"/>
            <a:chOff x="6839416" y="5873255"/>
            <a:chExt cx="4270713" cy="1272959"/>
          </a:xfrm>
        </p:grpSpPr>
        <p:pic>
          <p:nvPicPr>
            <p:cNvPr id="45" name="Picture 4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159456" y="5873255"/>
              <a:ext cx="731520" cy="470980"/>
            </a:xfrm>
            <a:prstGeom prst="rect">
              <a:avLst/>
            </a:prstGeom>
            <a:effectLst/>
          </p:spPr>
        </p:pic>
        <p:pic>
          <p:nvPicPr>
            <p:cNvPr id="46" name="Picture 4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609012" y="5873255"/>
              <a:ext cx="731520" cy="470980"/>
            </a:xfrm>
            <a:prstGeom prst="rect">
              <a:avLst/>
            </a:prstGeom>
            <a:effectLst/>
          </p:spPr>
        </p:pic>
        <p:pic>
          <p:nvPicPr>
            <p:cNvPr id="47" name="Picture 4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58569" y="5873255"/>
              <a:ext cx="731520" cy="470980"/>
            </a:xfrm>
            <a:prstGeom prst="rect">
              <a:avLst/>
            </a:prstGeom>
            <a:effectLst/>
          </p:spPr>
        </p:pic>
        <p:sp>
          <p:nvSpPr>
            <p:cNvPr id="48" name="TextBox 47"/>
            <p:cNvSpPr txBox="1"/>
            <p:nvPr/>
          </p:nvSpPr>
          <p:spPr>
            <a:xfrm>
              <a:off x="6839416" y="6407550"/>
              <a:ext cx="1371600" cy="738664"/>
            </a:xfrm>
            <a:prstGeom prst="rect">
              <a:avLst/>
            </a:prstGeom>
            <a:noFill/>
            <a:ln>
              <a:noFill/>
            </a:ln>
          </p:spPr>
          <p:txBody>
            <a:bodyPr wrap="square" rtlCol="0">
              <a:spAutoFit/>
            </a:bodyPr>
            <a:lstStyle/>
            <a:p>
              <a:pPr algn="ctr"/>
              <a:r>
                <a:rPr lang="en-US" sz="1400" dirty="0">
                  <a:solidFill>
                    <a:srgbClr val="FFFFFF"/>
                  </a:solidFill>
                </a:rPr>
                <a:t>Secondary </a:t>
              </a:r>
              <a:r>
                <a:rPr lang="en-US" sz="1400" dirty="0" smtClean="0">
                  <a:solidFill>
                    <a:srgbClr val="FFFFFF"/>
                  </a:solidFill>
                </a:rPr>
                <a:t>Server (Hecate) </a:t>
              </a:r>
              <a:endParaRPr lang="en-US" sz="1400" dirty="0">
                <a:solidFill>
                  <a:srgbClr val="FFFFFF"/>
                </a:solidFill>
              </a:endParaRPr>
            </a:p>
          </p:txBody>
        </p:sp>
        <p:sp>
          <p:nvSpPr>
            <p:cNvPr id="49" name="TextBox 48"/>
            <p:cNvSpPr txBox="1"/>
            <p:nvPr/>
          </p:nvSpPr>
          <p:spPr>
            <a:xfrm>
              <a:off x="8288972" y="6407550"/>
              <a:ext cx="1371600" cy="738664"/>
            </a:xfrm>
            <a:prstGeom prst="rect">
              <a:avLst/>
            </a:prstGeom>
            <a:noFill/>
            <a:ln>
              <a:noFill/>
            </a:ln>
          </p:spPr>
          <p:txBody>
            <a:bodyPr wrap="square" rtlCol="0">
              <a:spAutoFit/>
            </a:bodyPr>
            <a:lstStyle/>
            <a:p>
              <a:pPr algn="ctr"/>
              <a:r>
                <a:rPr lang="en-US" sz="1400" dirty="0">
                  <a:solidFill>
                    <a:srgbClr val="FFFFFF"/>
                  </a:solidFill>
                </a:rPr>
                <a:t>Client </a:t>
              </a:r>
              <a:r>
                <a:rPr lang="en-US" sz="1400" dirty="0" smtClean="0">
                  <a:solidFill>
                    <a:srgbClr val="FFFFFF"/>
                  </a:solidFill>
                </a:rPr>
                <a:t>Computer (Uris)</a:t>
              </a:r>
              <a:endParaRPr lang="en-US" sz="1400" dirty="0">
                <a:solidFill>
                  <a:srgbClr val="FFFFFF"/>
                </a:solidFill>
              </a:endParaRPr>
            </a:p>
          </p:txBody>
        </p:sp>
        <p:sp>
          <p:nvSpPr>
            <p:cNvPr id="50" name="TextBox 49"/>
            <p:cNvSpPr txBox="1"/>
            <p:nvPr/>
          </p:nvSpPr>
          <p:spPr>
            <a:xfrm>
              <a:off x="9738529" y="6407550"/>
              <a:ext cx="1371600" cy="738664"/>
            </a:xfrm>
            <a:prstGeom prst="rect">
              <a:avLst/>
            </a:prstGeom>
            <a:noFill/>
            <a:ln>
              <a:noFill/>
            </a:ln>
          </p:spPr>
          <p:txBody>
            <a:bodyPr wrap="square" rtlCol="0">
              <a:spAutoFit/>
            </a:bodyPr>
            <a:lstStyle/>
            <a:p>
              <a:pPr algn="ctr"/>
              <a:r>
                <a:rPr lang="en-US" sz="1400" dirty="0">
                  <a:solidFill>
                    <a:srgbClr val="FFFFFF"/>
                  </a:solidFill>
                </a:rPr>
                <a:t>Client </a:t>
              </a:r>
              <a:r>
                <a:rPr lang="en-US" sz="1400" dirty="0" smtClean="0">
                  <a:solidFill>
                    <a:srgbClr val="FFFFFF"/>
                  </a:solidFill>
                </a:rPr>
                <a:t>Computer (Warren) </a:t>
              </a:r>
              <a:endParaRPr lang="en-US" sz="1400" dirty="0">
                <a:solidFill>
                  <a:srgbClr val="FFFFFF"/>
                </a:solidFill>
              </a:endParaRPr>
            </a:p>
          </p:txBody>
        </p:sp>
      </p:grpSp>
      <p:cxnSp>
        <p:nvCxnSpPr>
          <p:cNvPr id="62" name="Straight Arrow Connector 61"/>
          <p:cNvCxnSpPr/>
          <p:nvPr/>
        </p:nvCxnSpPr>
        <p:spPr>
          <a:xfrm flipH="1">
            <a:off x="4903377" y="4591477"/>
            <a:ext cx="1331646" cy="411087"/>
          </a:xfrm>
          <a:prstGeom prst="straightConnector1">
            <a:avLst/>
          </a:prstGeom>
          <a:ln w="254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322243" y="4591477"/>
            <a:ext cx="1331646" cy="411087"/>
          </a:xfrm>
          <a:prstGeom prst="straightConnector1">
            <a:avLst/>
          </a:prstGeom>
          <a:ln w="254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280251" y="4647349"/>
            <a:ext cx="0" cy="355214"/>
          </a:xfrm>
          <a:prstGeom prst="straightConnector1">
            <a:avLst/>
          </a:prstGeom>
          <a:ln w="254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8450896" y="4825900"/>
            <a:ext cx="3487420" cy="1112324"/>
            <a:chOff x="8256905" y="1517938"/>
            <a:chExt cx="3487420" cy="1112324"/>
          </a:xfrm>
        </p:grpSpPr>
        <p:sp>
          <p:nvSpPr>
            <p:cNvPr id="27" name="Rectangle 26"/>
            <p:cNvSpPr/>
            <p:nvPr/>
          </p:nvSpPr>
          <p:spPr>
            <a:xfrm>
              <a:off x="8269605" y="1517938"/>
              <a:ext cx="3474720" cy="344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effectLst>
                    <a:outerShdw blurRad="38100" dist="38100" dir="2700000" algn="tl">
                      <a:srgbClr val="000000">
                        <a:alpha val="43137"/>
                      </a:srgbClr>
                    </a:outerShdw>
                  </a:effectLst>
                </a:rPr>
                <a:t>Client Computers</a:t>
              </a:r>
            </a:p>
          </p:txBody>
        </p:sp>
        <p:sp>
          <p:nvSpPr>
            <p:cNvPr id="28" name="Rectangle 27"/>
            <p:cNvSpPr/>
            <p:nvPr/>
          </p:nvSpPr>
          <p:spPr>
            <a:xfrm flipH="1">
              <a:off x="8256905" y="1909161"/>
              <a:ext cx="3474720" cy="721101"/>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Directly Assigned</a:t>
              </a:r>
            </a:p>
            <a:p>
              <a:pPr marL="173038" indent="-173038">
                <a:buFont typeface="Arial" pitchFamily="34" charset="0"/>
                <a:buChar char="•"/>
              </a:pPr>
              <a:r>
                <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rPr>
                <a:t>Report to Primary </a:t>
              </a:r>
              <a:r>
                <a:rPr lang="en-US" sz="1400" dirty="0" smtClean="0">
                  <a:solidFill>
                    <a:srgbClr val="FFFFFF"/>
                  </a:solidFill>
                  <a:effectLst>
                    <a:outerShdw blurRad="38100" dist="38100" dir="2700000" algn="tl">
                      <a:srgbClr val="000000">
                        <a:alpha val="43137"/>
                      </a:srgbClr>
                    </a:outerShdw>
                  </a:effectLst>
                  <a:ea typeface="Segoe UI" pitchFamily="34" charset="0"/>
                  <a:cs typeface="Segoe UI" pitchFamily="34" charset="0"/>
                </a:rPr>
                <a:t>Site</a:t>
              </a:r>
              <a:endParaRPr lang="en-US" sz="1400" dirty="0">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pSp>
      <p:cxnSp>
        <p:nvCxnSpPr>
          <p:cNvPr id="25" name="Straight Arrow Connector 24"/>
          <p:cNvCxnSpPr>
            <a:stCxn id="31" idx="3"/>
          </p:cNvCxnSpPr>
          <p:nvPr/>
        </p:nvCxnSpPr>
        <p:spPr>
          <a:xfrm>
            <a:off x="2754345" y="4209378"/>
            <a:ext cx="1944484" cy="784975"/>
          </a:xfrm>
          <a:prstGeom prst="straightConnector1">
            <a:avLst/>
          </a:prstGeom>
          <a:ln w="254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02785" y="3413473"/>
            <a:ext cx="731520" cy="470980"/>
          </a:xfrm>
          <a:prstGeom prst="rect">
            <a:avLst/>
          </a:prstGeom>
          <a:effectLst/>
        </p:spPr>
      </p:pic>
      <p:sp>
        <p:nvSpPr>
          <p:cNvPr id="31" name="TextBox 30"/>
          <p:cNvSpPr txBox="1"/>
          <p:nvPr/>
        </p:nvSpPr>
        <p:spPr>
          <a:xfrm>
            <a:off x="1382745" y="3947768"/>
            <a:ext cx="1371600" cy="523220"/>
          </a:xfrm>
          <a:prstGeom prst="rect">
            <a:avLst/>
          </a:prstGeom>
          <a:noFill/>
          <a:ln>
            <a:noFill/>
          </a:ln>
        </p:spPr>
        <p:txBody>
          <a:bodyPr wrap="square" rtlCol="0">
            <a:spAutoFit/>
          </a:bodyPr>
          <a:lstStyle/>
          <a:p>
            <a:pPr algn="ctr"/>
            <a:r>
              <a:rPr lang="en-US" sz="1400" dirty="0" smtClean="0">
                <a:solidFill>
                  <a:srgbClr val="FFFFFF"/>
                </a:solidFill>
              </a:rPr>
              <a:t>60</a:t>
            </a:r>
            <a:r>
              <a:rPr lang="en-US" sz="1400" baseline="30000" dirty="0" smtClean="0">
                <a:solidFill>
                  <a:srgbClr val="FFFFFF"/>
                </a:solidFill>
              </a:rPr>
              <a:t>th</a:t>
            </a:r>
            <a:r>
              <a:rPr lang="en-US" sz="1400" dirty="0" smtClean="0">
                <a:solidFill>
                  <a:srgbClr val="FFFFFF"/>
                </a:solidFill>
              </a:rPr>
              <a:t> Street Computer</a:t>
            </a:r>
            <a:endParaRPr lang="en-US" sz="1400" dirty="0">
              <a:solidFill>
                <a:srgbClr val="FFFFFF"/>
              </a:solidFill>
            </a:endParaRPr>
          </a:p>
        </p:txBody>
      </p:sp>
    </p:spTree>
    <p:extLst>
      <p:ext uri="{BB962C8B-B14F-4D97-AF65-F5344CB8AC3E}">
        <p14:creationId xmlns:p14="http://schemas.microsoft.com/office/powerpoint/2010/main" val="39484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10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up)">
                                      <p:cBhvr>
                                        <p:cTn id="18" dur="500"/>
                                        <p:tgtEl>
                                          <p:spTgt spid="62"/>
                                        </p:tgtEl>
                                      </p:cBhvr>
                                    </p:animEffect>
                                  </p:childTnLst>
                                </p:cTn>
                              </p:par>
                              <p:par>
                                <p:cTn id="19" presetID="22" presetClass="entr" presetSubtype="1"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up)">
                                      <p:cBhvr>
                                        <p:cTn id="21" dur="500"/>
                                        <p:tgtEl>
                                          <p:spTgt spid="64"/>
                                        </p:tgtEl>
                                      </p:cBhvr>
                                    </p:animEffect>
                                  </p:childTnLst>
                                </p:cTn>
                              </p:par>
                              <p:par>
                                <p:cTn id="22" presetID="22" presetClass="entr" presetSubtype="1"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up)">
                                      <p:cBhvr>
                                        <p:cTn id="24" dur="500"/>
                                        <p:tgtEl>
                                          <p:spTgt spid="63"/>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10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Live Demo – CHG48085 – Deploy VPN Client</a:t>
            </a:r>
            <a:endParaRPr lang="en-US" dirty="0"/>
          </a:p>
        </p:txBody>
      </p:sp>
      <p:sp>
        <p:nvSpPr>
          <p:cNvPr id="5" name="Text Placeholder 4"/>
          <p:cNvSpPr>
            <a:spLocks noGrp="1"/>
          </p:cNvSpPr>
          <p:nvPr>
            <p:ph type="body" idx="1"/>
          </p:nvPr>
        </p:nvSpPr>
        <p:spPr/>
        <p:txBody>
          <a:bodyPr/>
          <a:lstStyle/>
          <a:p>
            <a:r>
              <a:rPr lang="en-US" dirty="0" smtClean="0"/>
              <a:t>We will be using the System Center Configuration Manager 2012 R2 Infrastructure to deploy the new Cisco ASA VPN client to all laptops in the environment.</a:t>
            </a:r>
            <a:endParaRPr lang="en-US" dirty="0"/>
          </a:p>
        </p:txBody>
      </p:sp>
    </p:spTree>
    <p:extLst>
      <p:ext uri="{BB962C8B-B14F-4D97-AF65-F5344CB8AC3E}">
        <p14:creationId xmlns:p14="http://schemas.microsoft.com/office/powerpoint/2010/main" val="144688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Casper?</a:t>
            </a:r>
            <a:endParaRPr lang="en-US" dirty="0"/>
          </a:p>
        </p:txBody>
      </p:sp>
    </p:spTree>
    <p:extLst>
      <p:ext uri="{BB962C8B-B14F-4D97-AF65-F5344CB8AC3E}">
        <p14:creationId xmlns:p14="http://schemas.microsoft.com/office/powerpoint/2010/main" val="193132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Casper?</a:t>
            </a:r>
            <a:endParaRPr lang="en-US" i="1" dirty="0">
              <a:solidFill>
                <a:schemeClr val="tx1">
                  <a:lumMod val="65000"/>
                </a:schemeClr>
              </a:solidFill>
            </a:endParaRPr>
          </a:p>
        </p:txBody>
      </p:sp>
      <p:sp>
        <p:nvSpPr>
          <p:cNvPr id="4" name="Content Placeholder 3"/>
          <p:cNvSpPr>
            <a:spLocks noGrp="1"/>
          </p:cNvSpPr>
          <p:nvPr>
            <p:ph idx="1"/>
          </p:nvPr>
        </p:nvSpPr>
        <p:spPr/>
        <p:txBody>
          <a:bodyPr>
            <a:normAutofit/>
          </a:bodyPr>
          <a:lstStyle/>
          <a:p>
            <a:r>
              <a:rPr lang="en-US" dirty="0" smtClean="0"/>
              <a:t>No Centralized OS Deployment </a:t>
            </a:r>
            <a:r>
              <a:rPr lang="en-US" dirty="0"/>
              <a:t>(</a:t>
            </a:r>
            <a:r>
              <a:rPr lang="en-US" dirty="0" smtClean="0"/>
              <a:t>native</a:t>
            </a:r>
            <a:r>
              <a:rPr lang="en-US" dirty="0" smtClean="0"/>
              <a:t> </a:t>
            </a:r>
            <a:r>
              <a:rPr lang="en-US" dirty="0" err="1" smtClean="0"/>
              <a:t>MacOS</a:t>
            </a:r>
            <a:r>
              <a:rPr lang="en-US" dirty="0" smtClean="0"/>
              <a:t> recovery system)</a:t>
            </a:r>
            <a:endParaRPr lang="en-US" dirty="0" smtClean="0"/>
          </a:p>
          <a:p>
            <a:r>
              <a:rPr lang="en-US" dirty="0" smtClean="0"/>
              <a:t>Cannot deploy applications on </a:t>
            </a:r>
            <a:r>
              <a:rPr lang="en-US" dirty="0" smtClean="0"/>
              <a:t>demand (</a:t>
            </a:r>
            <a:r>
              <a:rPr lang="en-US" i="1" dirty="0" smtClean="0"/>
              <a:t>coming soon</a:t>
            </a:r>
            <a:r>
              <a:rPr lang="en-US" dirty="0" smtClean="0"/>
              <a:t>)</a:t>
            </a:r>
            <a:endParaRPr lang="en-US" dirty="0" smtClean="0"/>
          </a:p>
          <a:p>
            <a:r>
              <a:rPr lang="en-US" dirty="0" smtClean="0"/>
              <a:t>All functions are done through web interface</a:t>
            </a:r>
          </a:p>
          <a:p>
            <a:r>
              <a:rPr lang="en-US" dirty="0" smtClean="0"/>
              <a:t>Does not have remote control functionality </a:t>
            </a:r>
            <a:r>
              <a:rPr lang="en-US" dirty="0" smtClean="0"/>
              <a:t>(</a:t>
            </a:r>
            <a:r>
              <a:rPr lang="en-US" i="1" dirty="0" smtClean="0"/>
              <a:t>GUI, </a:t>
            </a:r>
            <a:r>
              <a:rPr lang="en-US" i="1" dirty="0" err="1" smtClean="0"/>
              <a:t>ssh</a:t>
            </a:r>
            <a:r>
              <a:rPr lang="en-US" i="1" dirty="0" smtClean="0"/>
              <a:t> permitted</a:t>
            </a:r>
            <a:r>
              <a:rPr lang="en-US" dirty="0" smtClean="0"/>
              <a:t>)</a:t>
            </a:r>
            <a:endParaRPr lang="en-US" dirty="0"/>
          </a:p>
          <a:p>
            <a:endParaRPr lang="en-US" sz="2000" dirty="0"/>
          </a:p>
        </p:txBody>
      </p:sp>
      <p:sp>
        <p:nvSpPr>
          <p:cNvPr id="10" name="Text Placeholder 4"/>
          <p:cNvSpPr txBox="1">
            <a:spLocks/>
          </p:cNvSpPr>
          <p:nvPr/>
        </p:nvSpPr>
        <p:spPr>
          <a:xfrm>
            <a:off x="297010" y="1357525"/>
            <a:ext cx="7531846" cy="5793483"/>
          </a:xfrm>
          <a:prstGeom prst="rect">
            <a:avLst/>
          </a:prstGeom>
        </p:spPr>
        <p:txBody>
          <a:bodyPr/>
          <a:lstStyle>
            <a:lvl1pPr marL="345327" indent="-345327" algn="l" defTabSz="685864"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90000"/>
              <a:buFontTx/>
              <a:buBlip>
                <a:blip r:embed="rId3"/>
              </a:buBlip>
              <a:defRPr sz="2100" kern="1200">
                <a:gradFill>
                  <a:gsLst>
                    <a:gs pos="0">
                      <a:schemeClr val="tx1"/>
                    </a:gs>
                    <a:gs pos="86000">
                      <a:schemeClr val="tx1"/>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90000"/>
              <a:buFontTx/>
              <a:buBlip>
                <a:blip r:embed="rId3"/>
              </a:buBlip>
              <a:defRPr sz="1800" kern="1200">
                <a:gradFill>
                  <a:gsLst>
                    <a:gs pos="0">
                      <a:schemeClr val="tx1"/>
                    </a:gs>
                    <a:gs pos="86000">
                      <a:schemeClr val="tx1"/>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90000"/>
              <a:buFontTx/>
              <a:buBlip>
                <a:blip r:embed="rId3"/>
              </a:buBlip>
              <a:defRPr sz="1500" kern="1200">
                <a:gradFill>
                  <a:gsLst>
                    <a:gs pos="0">
                      <a:schemeClr val="tx1"/>
                    </a:gs>
                    <a:gs pos="86000">
                      <a:schemeClr val="tx1"/>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90000"/>
              <a:buFontTx/>
              <a:buBlip>
                <a:blip r:embed="rId3"/>
              </a:buBlip>
              <a:defRPr sz="1500" kern="1200">
                <a:gradFill>
                  <a:gsLst>
                    <a:gs pos="0">
                      <a:schemeClr val="tx1"/>
                    </a:gs>
                    <a:gs pos="86000">
                      <a:schemeClr val="tx1"/>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235119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06346" y="3048002"/>
            <a:ext cx="3092825" cy="7888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sz="4000" dirty="0"/>
              <a:t>Microsoft System Center </a:t>
            </a:r>
            <a:r>
              <a:rPr lang="en-US" sz="4000" dirty="0" smtClean="0"/>
              <a:t>2012 R2 </a:t>
            </a:r>
            <a:r>
              <a:rPr lang="en-US" sz="4000" dirty="0"/>
              <a:t>Configuration </a:t>
            </a:r>
            <a:r>
              <a:rPr lang="en-US" sz="4000" dirty="0" smtClean="0"/>
              <a:t>Manager Training</a:t>
            </a:r>
            <a:endParaRPr lang="en-US" sz="4000" dirty="0"/>
          </a:p>
        </p:txBody>
      </p:sp>
      <p:pic>
        <p:nvPicPr>
          <p:cNvPr id="2052" name="Picture 4" descr="http://www8.gsb.columbia.edu/identity/sites/identity/files/ColumbiaBusiness_Horiz_BlueBlack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895" y="3200054"/>
            <a:ext cx="2862710" cy="4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8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System Center 2012 R2 Configuration Manager Training Overview</a:t>
            </a:r>
            <a:endParaRPr lang="en-US" dirty="0"/>
          </a:p>
        </p:txBody>
      </p:sp>
      <p:sp>
        <p:nvSpPr>
          <p:cNvPr id="7" name="Content Placeholder 6"/>
          <p:cNvSpPr>
            <a:spLocks noGrp="1"/>
          </p:cNvSpPr>
          <p:nvPr>
            <p:ph idx="1"/>
          </p:nvPr>
        </p:nvSpPr>
        <p:spPr/>
        <p:txBody>
          <a:bodyPr/>
          <a:lstStyle/>
          <a:p>
            <a:r>
              <a:rPr lang="en-US" dirty="0" smtClean="0"/>
              <a:t>Explain the Application Delivery Workflow</a:t>
            </a:r>
          </a:p>
          <a:p>
            <a:r>
              <a:rPr lang="en-US" dirty="0" smtClean="0"/>
              <a:t>Offer insight into key functions for daily operations</a:t>
            </a:r>
          </a:p>
          <a:p>
            <a:r>
              <a:rPr lang="en-US" dirty="0" smtClean="0"/>
              <a:t>Brief overview of the Infrastructure Architecture</a:t>
            </a:r>
          </a:p>
          <a:p>
            <a:r>
              <a:rPr lang="en-US" dirty="0" smtClean="0"/>
              <a:t>Complete a live demo (CHG48085 – Deploy VPN Client)</a:t>
            </a:r>
          </a:p>
          <a:p>
            <a:r>
              <a:rPr lang="en-US" dirty="0" smtClean="0"/>
              <a:t>Demo in System Center Configuration Manager Console</a:t>
            </a:r>
          </a:p>
          <a:p>
            <a:r>
              <a:rPr lang="en-US" dirty="0" smtClean="0"/>
              <a:t>What about Casper? </a:t>
            </a:r>
          </a:p>
          <a:p>
            <a:r>
              <a:rPr lang="en-US" dirty="0" smtClean="0"/>
              <a:t>Common troubleshooting and Q&amp;A</a:t>
            </a:r>
            <a:endParaRPr lang="en-US" dirty="0"/>
          </a:p>
        </p:txBody>
      </p:sp>
    </p:spTree>
    <p:extLst>
      <p:ext uri="{BB962C8B-B14F-4D97-AF65-F5344CB8AC3E}">
        <p14:creationId xmlns:p14="http://schemas.microsoft.com/office/powerpoint/2010/main" val="4149264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540865" y="4614704"/>
            <a:ext cx="1280160" cy="1280160"/>
            <a:chOff x="6590503" y="4529118"/>
            <a:chExt cx="1280160" cy="1280160"/>
          </a:xfrm>
        </p:grpSpPr>
        <p:sp>
          <p:nvSpPr>
            <p:cNvPr id="145" name="Oval 144"/>
            <p:cNvSpPr/>
            <p:nvPr/>
          </p:nvSpPr>
          <p:spPr>
            <a:xfrm>
              <a:off x="6590503" y="4529118"/>
              <a:ext cx="1280160" cy="1280160"/>
            </a:xfrm>
            <a:prstGeom prst="ellipse">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85" name="Picture 8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54419" y="4973691"/>
              <a:ext cx="731520" cy="470980"/>
            </a:xfrm>
            <a:prstGeom prst="rect">
              <a:avLst/>
            </a:prstGeom>
            <a:solidFill>
              <a:schemeClr val="accent1"/>
            </a:solidFill>
          </p:spPr>
        </p:pic>
        <p:sp>
          <p:nvSpPr>
            <p:cNvPr id="87" name="Freeform 107"/>
            <p:cNvSpPr>
              <a:spLocks noChangeAspect="1" noEditPoints="1"/>
            </p:cNvSpPr>
            <p:nvPr/>
          </p:nvSpPr>
          <p:spPr bwMode="auto">
            <a:xfrm rot="5400000">
              <a:off x="7487799" y="5216841"/>
              <a:ext cx="274320" cy="181339"/>
            </a:xfrm>
            <a:custGeom>
              <a:avLst/>
              <a:gdLst/>
              <a:ahLst/>
              <a:cxnLst>
                <a:cxn ang="0">
                  <a:pos x="514" y="0"/>
                </a:cxn>
                <a:cxn ang="0">
                  <a:pos x="17" y="0"/>
                </a:cxn>
                <a:cxn ang="0">
                  <a:pos x="0" y="17"/>
                </a:cxn>
                <a:cxn ang="0">
                  <a:pos x="0" y="356"/>
                </a:cxn>
                <a:cxn ang="0">
                  <a:pos x="17" y="373"/>
                </a:cxn>
                <a:cxn ang="0">
                  <a:pos x="514" y="373"/>
                </a:cxn>
                <a:cxn ang="0">
                  <a:pos x="531" y="356"/>
                </a:cxn>
                <a:cxn ang="0">
                  <a:pos x="531" y="17"/>
                </a:cxn>
                <a:cxn ang="0">
                  <a:pos x="514" y="0"/>
                </a:cxn>
                <a:cxn ang="0">
                  <a:pos x="501" y="329"/>
                </a:cxn>
                <a:cxn ang="0">
                  <a:pos x="486" y="343"/>
                </a:cxn>
                <a:cxn ang="0">
                  <a:pos x="45" y="343"/>
                </a:cxn>
                <a:cxn ang="0">
                  <a:pos x="30" y="329"/>
                </a:cxn>
                <a:cxn ang="0">
                  <a:pos x="30" y="45"/>
                </a:cxn>
                <a:cxn ang="0">
                  <a:pos x="45" y="30"/>
                </a:cxn>
                <a:cxn ang="0">
                  <a:pos x="486" y="30"/>
                </a:cxn>
                <a:cxn ang="0">
                  <a:pos x="501" y="45"/>
                </a:cxn>
                <a:cxn ang="0">
                  <a:pos x="501" y="329"/>
                </a:cxn>
              </a:cxnLst>
              <a:rect l="0" t="0" r="r" b="b"/>
              <a:pathLst>
                <a:path w="531" h="373">
                  <a:moveTo>
                    <a:pt x="514" y="0"/>
                  </a:moveTo>
                  <a:cubicBezTo>
                    <a:pt x="17" y="0"/>
                    <a:pt x="17" y="0"/>
                    <a:pt x="17" y="0"/>
                  </a:cubicBezTo>
                  <a:cubicBezTo>
                    <a:pt x="7" y="0"/>
                    <a:pt x="0" y="8"/>
                    <a:pt x="0" y="17"/>
                  </a:cubicBezTo>
                  <a:cubicBezTo>
                    <a:pt x="0" y="356"/>
                    <a:pt x="0" y="356"/>
                    <a:pt x="0" y="356"/>
                  </a:cubicBezTo>
                  <a:cubicBezTo>
                    <a:pt x="0" y="366"/>
                    <a:pt x="7" y="373"/>
                    <a:pt x="17" y="373"/>
                  </a:cubicBezTo>
                  <a:cubicBezTo>
                    <a:pt x="514" y="373"/>
                    <a:pt x="514" y="373"/>
                    <a:pt x="514" y="373"/>
                  </a:cubicBezTo>
                  <a:cubicBezTo>
                    <a:pt x="524" y="373"/>
                    <a:pt x="531" y="366"/>
                    <a:pt x="531" y="356"/>
                  </a:cubicBezTo>
                  <a:cubicBezTo>
                    <a:pt x="531" y="17"/>
                    <a:pt x="531" y="17"/>
                    <a:pt x="531" y="17"/>
                  </a:cubicBezTo>
                  <a:cubicBezTo>
                    <a:pt x="531" y="8"/>
                    <a:pt x="524" y="0"/>
                    <a:pt x="514" y="0"/>
                  </a:cubicBezTo>
                  <a:close/>
                  <a:moveTo>
                    <a:pt x="501" y="329"/>
                  </a:moveTo>
                  <a:cubicBezTo>
                    <a:pt x="501" y="337"/>
                    <a:pt x="494" y="343"/>
                    <a:pt x="486" y="343"/>
                  </a:cubicBezTo>
                  <a:cubicBezTo>
                    <a:pt x="45" y="343"/>
                    <a:pt x="45" y="343"/>
                    <a:pt x="45" y="343"/>
                  </a:cubicBezTo>
                  <a:cubicBezTo>
                    <a:pt x="37" y="343"/>
                    <a:pt x="30" y="337"/>
                    <a:pt x="30" y="329"/>
                  </a:cubicBezTo>
                  <a:cubicBezTo>
                    <a:pt x="30" y="45"/>
                    <a:pt x="30" y="45"/>
                    <a:pt x="30" y="45"/>
                  </a:cubicBezTo>
                  <a:cubicBezTo>
                    <a:pt x="30" y="37"/>
                    <a:pt x="37" y="30"/>
                    <a:pt x="45" y="30"/>
                  </a:cubicBezTo>
                  <a:cubicBezTo>
                    <a:pt x="486" y="30"/>
                    <a:pt x="486" y="30"/>
                    <a:pt x="486" y="30"/>
                  </a:cubicBezTo>
                  <a:cubicBezTo>
                    <a:pt x="494" y="30"/>
                    <a:pt x="501" y="37"/>
                    <a:pt x="501" y="45"/>
                  </a:cubicBezTo>
                  <a:lnTo>
                    <a:pt x="501" y="329"/>
                  </a:lnTo>
                  <a:close/>
                </a:path>
              </a:pathLst>
            </a:custGeom>
            <a:solidFill>
              <a:schemeClr val="bg1"/>
            </a:solidFill>
            <a:ln>
              <a:solidFill>
                <a:schemeClr val="tx1"/>
              </a:solidFill>
            </a:ln>
            <a:extLst/>
          </p:spPr>
          <p:txBody>
            <a:bodyPr vert="horz" wrap="square" lIns="116047" tIns="58023" rIns="116047" bIns="58023" numCol="1" anchor="t" anchorCtr="0" compatLnSpc="1">
              <a:prstTxWarp prst="textNoShape">
                <a:avLst/>
              </a:prstTxWarp>
            </a:bodyPr>
            <a:lstStyle/>
            <a:p>
              <a:endParaRPr lang="en-US" dirty="0">
                <a:solidFill>
                  <a:srgbClr val="FFFFFF"/>
                </a:solidFill>
              </a:endParaRPr>
            </a:p>
          </p:txBody>
        </p:sp>
      </p:grpSp>
      <p:sp>
        <p:nvSpPr>
          <p:cNvPr id="2" name="Title 1"/>
          <p:cNvSpPr>
            <a:spLocks noGrp="1"/>
          </p:cNvSpPr>
          <p:nvPr>
            <p:ph type="title"/>
          </p:nvPr>
        </p:nvSpPr>
        <p:spPr/>
        <p:txBody>
          <a:bodyPr>
            <a:normAutofit/>
          </a:bodyPr>
          <a:lstStyle/>
          <a:p>
            <a:r>
              <a:rPr lang="en-US" sz="4000" dirty="0" smtClean="0"/>
              <a:t>User based Application Delivery</a:t>
            </a:r>
            <a:endParaRPr lang="en-US" dirty="0"/>
          </a:p>
        </p:txBody>
      </p:sp>
      <p:pic>
        <p:nvPicPr>
          <p:cNvPr id="86" name="Picture 85"/>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r="32960"/>
          <a:stretch/>
        </p:blipFill>
        <p:spPr bwMode="auto">
          <a:xfrm>
            <a:off x="3980635" y="2571754"/>
            <a:ext cx="674312" cy="915657"/>
          </a:xfrm>
          <a:prstGeom prst="rect">
            <a:avLst/>
          </a:prstGeom>
          <a:noFill/>
          <a:ln>
            <a:noFill/>
          </a:ln>
        </p:spPr>
      </p:pic>
      <p:sp>
        <p:nvSpPr>
          <p:cNvPr id="142" name="Oval 141"/>
          <p:cNvSpPr/>
          <p:nvPr/>
        </p:nvSpPr>
        <p:spPr>
          <a:xfrm>
            <a:off x="1028882" y="4614704"/>
            <a:ext cx="1280160" cy="1280160"/>
          </a:xfrm>
          <a:prstGeom prst="ellipse">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88" name="Group 87"/>
          <p:cNvGrpSpPr>
            <a:grpSpLocks noChangeAspect="1"/>
          </p:cNvGrpSpPr>
          <p:nvPr/>
        </p:nvGrpSpPr>
        <p:grpSpPr>
          <a:xfrm>
            <a:off x="1257482" y="4933926"/>
            <a:ext cx="822960" cy="641716"/>
            <a:chOff x="1919150" y="3039116"/>
            <a:chExt cx="666391" cy="480521"/>
          </a:xfrm>
          <a:solidFill>
            <a:schemeClr val="tx1"/>
          </a:solidFill>
        </p:grpSpPr>
        <p:sp>
          <p:nvSpPr>
            <p:cNvPr id="89" name="Round Same Side Corner Rectangle 11"/>
            <p:cNvSpPr/>
            <p:nvPr/>
          </p:nvSpPr>
          <p:spPr>
            <a:xfrm>
              <a:off x="1970085" y="303911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0" name="Trapezoid 12"/>
            <p:cNvSpPr/>
            <p:nvPr/>
          </p:nvSpPr>
          <p:spPr>
            <a:xfrm>
              <a:off x="1919150" y="3408078"/>
              <a:ext cx="666391" cy="84127"/>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1" name="Rectangle 90"/>
            <p:cNvSpPr/>
            <p:nvPr/>
          </p:nvSpPr>
          <p:spPr>
            <a:xfrm>
              <a:off x="1919446" y="3492205"/>
              <a:ext cx="665798" cy="27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6" name="Group 5"/>
          <p:cNvGrpSpPr/>
          <p:nvPr/>
        </p:nvGrpSpPr>
        <p:grpSpPr>
          <a:xfrm>
            <a:off x="2866210" y="4614704"/>
            <a:ext cx="1280160" cy="1280160"/>
            <a:chOff x="2280241" y="3064006"/>
            <a:chExt cx="1463040" cy="1463040"/>
          </a:xfrm>
          <a:solidFill>
            <a:schemeClr val="accent1"/>
          </a:solidFill>
        </p:grpSpPr>
        <p:sp>
          <p:nvSpPr>
            <p:cNvPr id="143" name="Oval 142"/>
            <p:cNvSpPr/>
            <p:nvPr/>
          </p:nvSpPr>
          <p:spPr>
            <a:xfrm>
              <a:off x="2280241" y="3064006"/>
              <a:ext cx="1463040" cy="1463040"/>
            </a:xfrm>
            <a:prstGeom prst="ellipse">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29" name="Picture 12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554561" y="3429552"/>
              <a:ext cx="914400" cy="731949"/>
            </a:xfrm>
            <a:prstGeom prst="rect">
              <a:avLst/>
            </a:prstGeom>
            <a:grpFill/>
          </p:spPr>
        </p:pic>
      </p:grpSp>
      <p:pic>
        <p:nvPicPr>
          <p:cNvPr id="135" name="Picture 134"/>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949661" y="6045418"/>
            <a:ext cx="1292773" cy="365760"/>
          </a:xfrm>
          <a:prstGeom prst="rect">
            <a:avLst/>
          </a:prstGeom>
          <a:noFill/>
          <a:ln>
            <a:noFill/>
          </a:ln>
        </p:spPr>
      </p:pic>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50802" y="6045418"/>
            <a:ext cx="1188720" cy="187692"/>
          </a:xfrm>
          <a:prstGeom prst="rect">
            <a:avLst/>
          </a:prstGeom>
        </p:spPr>
      </p:pic>
      <p:sp>
        <p:nvSpPr>
          <p:cNvPr id="146" name="Rectangle 145"/>
          <p:cNvSpPr/>
          <p:nvPr/>
        </p:nvSpPr>
        <p:spPr>
          <a:xfrm>
            <a:off x="8620093" y="2261050"/>
            <a:ext cx="3291840"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FFFFFF"/>
                </a:solidFill>
                <a:effectLst>
                  <a:outerShdw blurRad="38100" dist="38100" dir="2700000" algn="tl">
                    <a:srgbClr val="000000">
                      <a:alpha val="43137"/>
                    </a:srgbClr>
                  </a:outerShdw>
                </a:effectLst>
              </a:rPr>
              <a:t>Delivery Evaluation Criteria</a:t>
            </a:r>
          </a:p>
        </p:txBody>
      </p:sp>
      <p:sp>
        <p:nvSpPr>
          <p:cNvPr id="148" name="Rectangle 147"/>
          <p:cNvSpPr/>
          <p:nvPr/>
        </p:nvSpPr>
        <p:spPr>
          <a:xfrm flipH="1">
            <a:off x="8620093" y="2651040"/>
            <a:ext cx="3291840" cy="111419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33363" indent="-233363">
              <a:buFont typeface="Arial" pitchFamily="34" charset="0"/>
              <a:buChar char="•"/>
            </a:pPr>
            <a:r>
              <a:rPr lang="en-US" sz="1600" dirty="0" smtClean="0">
                <a:solidFill>
                  <a:srgbClr val="FFFFFF"/>
                </a:solidFill>
                <a:ea typeface="Segoe UI" pitchFamily="34" charset="0"/>
                <a:cs typeface="Segoe UI" pitchFamily="34" charset="0"/>
              </a:rPr>
              <a:t>User </a:t>
            </a:r>
          </a:p>
          <a:p>
            <a:pPr marL="233363" indent="-233363">
              <a:buFont typeface="Arial" pitchFamily="34" charset="0"/>
              <a:buChar char="•"/>
            </a:pPr>
            <a:r>
              <a:rPr lang="en-US" sz="1600" dirty="0" smtClean="0">
                <a:solidFill>
                  <a:srgbClr val="FFFFFF"/>
                </a:solidFill>
                <a:ea typeface="Segoe UI" pitchFamily="34" charset="0"/>
                <a:cs typeface="Segoe UI" pitchFamily="34" charset="0"/>
              </a:rPr>
              <a:t>Machine Name </a:t>
            </a:r>
            <a:endParaRPr lang="en-US" sz="1600" dirty="0">
              <a:solidFill>
                <a:srgbClr val="FFFFFF"/>
              </a:solidFill>
              <a:ea typeface="Segoe UI" pitchFamily="34" charset="0"/>
              <a:cs typeface="Segoe UI" pitchFamily="34" charset="0"/>
            </a:endParaRPr>
          </a:p>
          <a:p>
            <a:pPr marL="233363" indent="-233363">
              <a:buFont typeface="Arial" pitchFamily="34" charset="0"/>
              <a:buChar char="•"/>
            </a:pPr>
            <a:r>
              <a:rPr lang="en-US" sz="1600" dirty="0" smtClean="0">
                <a:solidFill>
                  <a:srgbClr val="FFFFFF"/>
                </a:solidFill>
                <a:ea typeface="Segoe UI" pitchFamily="34" charset="0"/>
                <a:cs typeface="Segoe UI" pitchFamily="34" charset="0"/>
              </a:rPr>
              <a:t>Groups</a:t>
            </a:r>
            <a:endParaRPr lang="en-US" sz="1600" dirty="0">
              <a:solidFill>
                <a:srgbClr val="FFFFFF"/>
              </a:solidFill>
              <a:ea typeface="Segoe UI" pitchFamily="34" charset="0"/>
              <a:cs typeface="Segoe UI" pitchFamily="34" charset="0"/>
            </a:endParaRPr>
          </a:p>
          <a:p>
            <a:endParaRPr lang="en-US" sz="1400" dirty="0">
              <a:solidFill>
                <a:srgbClr val="363535"/>
              </a:solidFill>
              <a:ea typeface="Segoe UI" pitchFamily="34" charset="0"/>
              <a:cs typeface="Segoe UI" pitchFamily="34" charset="0"/>
            </a:endParaRPr>
          </a:p>
          <a:p>
            <a:pPr marL="233363" indent="-233363">
              <a:buFont typeface="Arial" pitchFamily="34" charset="0"/>
              <a:buChar char="•"/>
            </a:pPr>
            <a:endParaRPr lang="en-US" sz="1400" dirty="0">
              <a:solidFill>
                <a:srgbClr val="363535"/>
              </a:solidFill>
              <a:ea typeface="Segoe UI" pitchFamily="34" charset="0"/>
              <a:cs typeface="Segoe UI" pitchFamily="34" charset="0"/>
            </a:endParaRPr>
          </a:p>
        </p:txBody>
      </p:sp>
      <p:sp>
        <p:nvSpPr>
          <p:cNvPr id="149" name="Rectangle 148"/>
          <p:cNvSpPr/>
          <p:nvPr/>
        </p:nvSpPr>
        <p:spPr>
          <a:xfrm>
            <a:off x="8620093" y="3932400"/>
            <a:ext cx="3291840"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FFFFFF"/>
                </a:solidFill>
                <a:effectLst>
                  <a:outerShdw blurRad="38100" dist="38100" dir="2700000" algn="tl">
                    <a:srgbClr val="000000">
                      <a:alpha val="43137"/>
                    </a:srgbClr>
                  </a:outerShdw>
                </a:effectLst>
              </a:rPr>
              <a:t>User/Device Relationships</a:t>
            </a:r>
          </a:p>
        </p:txBody>
      </p:sp>
      <p:sp>
        <p:nvSpPr>
          <p:cNvPr id="150" name="Rectangle 149"/>
          <p:cNvSpPr/>
          <p:nvPr/>
        </p:nvSpPr>
        <p:spPr>
          <a:xfrm flipH="1">
            <a:off x="8620093" y="4336366"/>
            <a:ext cx="3291840" cy="201804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r>
              <a:rPr lang="en-US" sz="1600" b="1" dirty="0">
                <a:solidFill>
                  <a:srgbClr val="FFFFFF"/>
                </a:solidFill>
                <a:ea typeface="Segoe UI" pitchFamily="34" charset="0"/>
                <a:cs typeface="Segoe UI" pitchFamily="34" charset="0"/>
              </a:rPr>
              <a:t>Primary Devices</a:t>
            </a:r>
          </a:p>
          <a:p>
            <a:pPr marL="233363" indent="-233363">
              <a:buFont typeface="Arial" pitchFamily="34" charset="0"/>
              <a:buChar char="•"/>
            </a:pPr>
            <a:r>
              <a:rPr lang="en-US" sz="1600" i="1" dirty="0">
                <a:solidFill>
                  <a:srgbClr val="FFFFFF"/>
                </a:solidFill>
                <a:ea typeface="Segoe UI" pitchFamily="34" charset="0"/>
                <a:cs typeface="Segoe UI" pitchFamily="34" charset="0"/>
              </a:rPr>
              <a:t>MSI</a:t>
            </a:r>
          </a:p>
          <a:p>
            <a:pPr marL="233363" indent="-233363">
              <a:buFont typeface="Arial" pitchFamily="34" charset="0"/>
              <a:buChar char="•"/>
            </a:pPr>
            <a:r>
              <a:rPr lang="en-US" sz="1600" i="1" dirty="0" smtClean="0">
                <a:solidFill>
                  <a:srgbClr val="FFFFFF"/>
                </a:solidFill>
                <a:ea typeface="Segoe UI" pitchFamily="34" charset="0"/>
                <a:cs typeface="Segoe UI" pitchFamily="34" charset="0"/>
              </a:rPr>
              <a:t>EXE</a:t>
            </a:r>
            <a:endParaRPr lang="en-US" sz="1600" i="1" dirty="0">
              <a:solidFill>
                <a:srgbClr val="FFFFFF"/>
              </a:solidFill>
              <a:ea typeface="Segoe UI" pitchFamily="34" charset="0"/>
              <a:cs typeface="Segoe UI" pitchFamily="34" charset="0"/>
            </a:endParaRPr>
          </a:p>
          <a:p>
            <a:r>
              <a:rPr lang="en-US" sz="1600" b="1" dirty="0">
                <a:solidFill>
                  <a:srgbClr val="FFFFFF"/>
                </a:solidFill>
                <a:ea typeface="Segoe UI" pitchFamily="34" charset="0"/>
                <a:cs typeface="Segoe UI" pitchFamily="34" charset="0"/>
              </a:rPr>
              <a:t>Non-primary Devices</a:t>
            </a:r>
          </a:p>
          <a:p>
            <a:pPr marL="233363" indent="-233363">
              <a:buFont typeface="Arial" pitchFamily="34" charset="0"/>
              <a:buChar char="•"/>
            </a:pPr>
            <a:r>
              <a:rPr lang="en-US" sz="1600" i="1" dirty="0" smtClean="0">
                <a:solidFill>
                  <a:srgbClr val="FFFFFF"/>
                </a:solidFill>
                <a:ea typeface="Segoe UI" pitchFamily="34" charset="0"/>
                <a:cs typeface="Segoe UI" pitchFamily="34" charset="0"/>
              </a:rPr>
              <a:t>Temporary assignment</a:t>
            </a:r>
          </a:p>
          <a:p>
            <a:pPr marL="233363" indent="-233363">
              <a:buFont typeface="Arial" pitchFamily="34" charset="0"/>
              <a:buChar char="•"/>
            </a:pPr>
            <a:r>
              <a:rPr lang="en-US" sz="1600" i="1" dirty="0" smtClean="0">
                <a:solidFill>
                  <a:srgbClr val="FFFFFF"/>
                </a:solidFill>
                <a:ea typeface="Segoe UI" pitchFamily="34" charset="0"/>
                <a:cs typeface="Segoe UI" pitchFamily="34" charset="0"/>
              </a:rPr>
              <a:t>“Shared” licenses</a:t>
            </a:r>
            <a:endParaRPr lang="en-US" sz="1600" i="1" dirty="0">
              <a:solidFill>
                <a:srgbClr val="FFFFFF"/>
              </a:solidFill>
              <a:ea typeface="Segoe UI" pitchFamily="34" charset="0"/>
              <a:cs typeface="Segoe UI" pitchFamily="34" charset="0"/>
            </a:endParaRPr>
          </a:p>
          <a:p>
            <a:endParaRPr lang="en-US" sz="1400" dirty="0">
              <a:solidFill>
                <a:srgbClr val="FFFFFF"/>
              </a:solidFill>
              <a:ea typeface="Segoe UI" pitchFamily="34" charset="0"/>
              <a:cs typeface="Segoe UI" pitchFamily="34" charset="0"/>
            </a:endParaRPr>
          </a:p>
          <a:p>
            <a:pPr marL="233363" indent="-233363">
              <a:buFont typeface="Arial" pitchFamily="34" charset="0"/>
              <a:buChar char="•"/>
            </a:pPr>
            <a:endParaRPr lang="en-US" sz="1400" dirty="0">
              <a:solidFill>
                <a:srgbClr val="FFFFFF"/>
              </a:solidFill>
              <a:ea typeface="Segoe UI" pitchFamily="34" charset="0"/>
              <a:cs typeface="Segoe UI" pitchFamily="34" charset="0"/>
            </a:endParaRPr>
          </a:p>
        </p:txBody>
      </p:sp>
      <p:cxnSp>
        <p:nvCxnSpPr>
          <p:cNvPr id="154" name="Straight Arrow Connector 153"/>
          <p:cNvCxnSpPr/>
          <p:nvPr/>
        </p:nvCxnSpPr>
        <p:spPr>
          <a:xfrm flipH="1">
            <a:off x="1720225" y="3831298"/>
            <a:ext cx="2631630" cy="641333"/>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H="1">
            <a:off x="3556181" y="3831298"/>
            <a:ext cx="795674" cy="641333"/>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4470581" y="3831298"/>
            <a:ext cx="872214" cy="641333"/>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4470582" y="3831298"/>
            <a:ext cx="2631629" cy="641333"/>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pic>
        <p:nvPicPr>
          <p:cNvPr id="161" name="Picture 160"/>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4106307" y="3550624"/>
            <a:ext cx="548640" cy="678639"/>
          </a:xfrm>
          <a:prstGeom prst="rect">
            <a:avLst/>
          </a:prstGeom>
        </p:spPr>
      </p:pic>
      <p:sp>
        <p:nvSpPr>
          <p:cNvPr id="163" name="Rectangle 162"/>
          <p:cNvSpPr/>
          <p:nvPr/>
        </p:nvSpPr>
        <p:spPr>
          <a:xfrm flipH="1">
            <a:off x="352633" y="2046437"/>
            <a:ext cx="7503152" cy="4570580"/>
          </a:xfrm>
          <a:prstGeom prst="rect">
            <a:avLst/>
          </a:prstGeom>
          <a:ln w="12700">
            <a:no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indent="-285750">
              <a:buFont typeface="Arial" panose="020B0604020202020204" pitchFamily="34" charset="0"/>
              <a:buChar char="•"/>
            </a:pPr>
            <a:r>
              <a:rPr lang="en-US" sz="1600" dirty="0" smtClean="0">
                <a:solidFill>
                  <a:srgbClr val="FFFFFF"/>
                </a:solidFill>
                <a:ea typeface="Segoe UI" panose="020B0502040204020203" pitchFamily="34" charset="0"/>
                <a:cs typeface="Segoe UI" panose="020B0502040204020203" pitchFamily="34" charset="0"/>
              </a:rPr>
              <a:t>Define application once per version</a:t>
            </a:r>
          </a:p>
          <a:p>
            <a:pPr marL="285750" indent="-285750">
              <a:buFont typeface="Arial" panose="020B0604020202020204" pitchFamily="34" charset="0"/>
              <a:buChar char="•"/>
            </a:pPr>
            <a:r>
              <a:rPr lang="en-US" sz="1600" dirty="0" smtClean="0">
                <a:solidFill>
                  <a:srgbClr val="FFFFFF"/>
                </a:solidFill>
                <a:ea typeface="Segoe UI" panose="020B0502040204020203" pitchFamily="34" charset="0"/>
                <a:cs typeface="Segoe UI" panose="020B0502040204020203" pitchFamily="34" charset="0"/>
              </a:rPr>
              <a:t>Streamlined updates</a:t>
            </a:r>
          </a:p>
          <a:p>
            <a:pPr marL="285750" indent="-285750">
              <a:buFont typeface="Arial" panose="020B0604020202020204" pitchFamily="34" charset="0"/>
              <a:buChar char="•"/>
            </a:pPr>
            <a:r>
              <a:rPr lang="en-US" sz="1600" dirty="0" smtClean="0">
                <a:solidFill>
                  <a:srgbClr val="FFFFFF"/>
                </a:solidFill>
                <a:ea typeface="Segoe UI" panose="020B0502040204020203" pitchFamily="34" charset="0"/>
                <a:cs typeface="Segoe UI" panose="020B0502040204020203" pitchFamily="34" charset="0"/>
              </a:rPr>
              <a:t>Inventorying and user affinity</a:t>
            </a:r>
          </a:p>
          <a:p>
            <a:pPr marL="285750" indent="-285750">
              <a:buFont typeface="Arial" panose="020B0604020202020204" pitchFamily="34" charset="0"/>
              <a:buChar char="•"/>
            </a:pPr>
            <a:r>
              <a:rPr lang="en-US" sz="1600" dirty="0" err="1" smtClean="0">
                <a:solidFill>
                  <a:srgbClr val="FFFFFF"/>
                </a:solidFill>
                <a:ea typeface="Segoe UI" panose="020B0502040204020203" pitchFamily="34" charset="0"/>
                <a:cs typeface="Segoe UI" panose="020B0502040204020203" pitchFamily="34" charset="0"/>
              </a:rPr>
              <a:t>Supersedence</a:t>
            </a:r>
            <a:r>
              <a:rPr lang="en-US" sz="1600" dirty="0" smtClean="0">
                <a:solidFill>
                  <a:srgbClr val="FFFFFF"/>
                </a:solidFill>
                <a:ea typeface="Segoe UI" panose="020B0502040204020203" pitchFamily="34" charset="0"/>
                <a:cs typeface="Segoe UI" panose="020B0502040204020203" pitchFamily="34" charset="0"/>
              </a:rPr>
              <a:t> for 0-day exploit</a:t>
            </a:r>
            <a:endParaRPr lang="en-US" sz="1600" dirty="0">
              <a:solidFill>
                <a:srgbClr val="FFFFFF"/>
              </a:solidFill>
              <a:ea typeface="Segoe UI" panose="020B0502040204020203" pitchFamily="34" charset="0"/>
              <a:cs typeface="Segoe UI" panose="020B0502040204020203" pitchFamily="34" charset="0"/>
            </a:endParaRPr>
          </a:p>
        </p:txBody>
      </p:sp>
      <p:grpSp>
        <p:nvGrpSpPr>
          <p:cNvPr id="48" name="Group 47"/>
          <p:cNvGrpSpPr>
            <a:grpSpLocks noChangeAspect="1"/>
          </p:cNvGrpSpPr>
          <p:nvPr/>
        </p:nvGrpSpPr>
        <p:grpSpPr>
          <a:xfrm>
            <a:off x="4710725" y="2881174"/>
            <a:ext cx="391351" cy="504825"/>
            <a:chOff x="5404688" y="2619375"/>
            <a:chExt cx="391351" cy="504825"/>
          </a:xfrm>
        </p:grpSpPr>
        <p:sp>
          <p:nvSpPr>
            <p:cNvPr id="39" name="TextBox 38"/>
            <p:cNvSpPr txBox="1"/>
            <p:nvPr/>
          </p:nvSpPr>
          <p:spPr>
            <a:xfrm>
              <a:off x="5404688" y="2693903"/>
              <a:ext cx="391351" cy="246221"/>
            </a:xfrm>
            <a:prstGeom prst="rect">
              <a:avLst/>
            </a:prstGeom>
            <a:noFill/>
          </p:spPr>
          <p:txBody>
            <a:bodyPr wrap="square" lIns="0" tIns="0" rIns="0" bIns="0" rtlCol="0">
              <a:spAutoFit/>
            </a:bodyPr>
            <a:lstStyle/>
            <a:p>
              <a:pPr algn="ctr"/>
              <a:r>
                <a:rPr lang="en-US" sz="1600" dirty="0">
                  <a:solidFill>
                    <a:srgbClr val="363535"/>
                  </a:solidFill>
                </a:rPr>
                <a:t>&lt;  &gt;</a:t>
              </a:r>
            </a:p>
          </p:txBody>
        </p:sp>
        <p:sp>
          <p:nvSpPr>
            <p:cNvPr id="166" name="Flowchart: Card 165"/>
            <p:cNvSpPr/>
            <p:nvPr/>
          </p:nvSpPr>
          <p:spPr bwMode="auto">
            <a:xfrm flipH="1">
              <a:off x="5404688" y="2619375"/>
              <a:ext cx="391351" cy="504825"/>
            </a:xfrm>
            <a:prstGeom prst="flowChartPunchedCard">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lIns="91440" tIns="91440" rIns="91440" bIns="91440" rtlCol="0" anchor="ctr" anchorCtr="0"/>
            <a:lstStyle/>
            <a:p>
              <a:pPr algn="ctr"/>
              <a:endParaRPr lang="en-US" sz="1400" dirty="0">
                <a:solidFill>
                  <a:srgbClr val="FFFFFF"/>
                </a:solidFill>
                <a:ea typeface="Segoe UI" pitchFamily="34" charset="0"/>
                <a:cs typeface="Segoe UI" pitchFamily="34" charset="0"/>
              </a:endParaRPr>
            </a:p>
          </p:txBody>
        </p:sp>
        <p:sp>
          <p:nvSpPr>
            <p:cNvPr id="167" name="Isosceles Triangle 166"/>
            <p:cNvSpPr/>
            <p:nvPr/>
          </p:nvSpPr>
          <p:spPr bwMode="auto">
            <a:xfrm rot="3138243" flipH="1" flipV="1">
              <a:off x="5672563" y="2656268"/>
              <a:ext cx="132992" cy="60390"/>
            </a:xfrm>
            <a:prstGeom prst="triangle">
              <a:avLst>
                <a:gd name="adj" fmla="val 357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rgbClr val="FFFFFF"/>
                </a:solidFill>
              </a:endParaRPr>
            </a:p>
          </p:txBody>
        </p:sp>
        <p:pic>
          <p:nvPicPr>
            <p:cNvPr id="38" name="Picture 37"/>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a:off x="5521270" y="2744609"/>
              <a:ext cx="162200" cy="162200"/>
            </a:xfrm>
            <a:prstGeom prst="rect">
              <a:avLst/>
            </a:prstGeom>
          </p:spPr>
        </p:pic>
        <p:cxnSp>
          <p:nvCxnSpPr>
            <p:cNvPr id="41" name="Straight Connector 40"/>
            <p:cNvCxnSpPr/>
            <p:nvPr/>
          </p:nvCxnSpPr>
          <p:spPr>
            <a:xfrm>
              <a:off x="5463988" y="2940124"/>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5463988" y="3048000"/>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5463988" y="2994062"/>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5" name="TextBox 4"/>
          <p:cNvSpPr txBox="1"/>
          <p:nvPr/>
        </p:nvSpPr>
        <p:spPr>
          <a:xfrm>
            <a:off x="4627171" y="5954090"/>
            <a:ext cx="1469542" cy="553998"/>
          </a:xfrm>
          <a:prstGeom prst="rect">
            <a:avLst/>
          </a:prstGeom>
          <a:noFill/>
        </p:spPr>
        <p:txBody>
          <a:bodyPr wrap="square" rtlCol="0">
            <a:spAutoFit/>
          </a:bodyPr>
          <a:lstStyle/>
          <a:p>
            <a:pPr algn="ctr"/>
            <a:r>
              <a:rPr lang="en-US" sz="1500" dirty="0" smtClean="0">
                <a:solidFill>
                  <a:srgbClr val="FFFFFF"/>
                </a:solidFill>
              </a:rPr>
              <a:t>Asset Management</a:t>
            </a:r>
            <a:endParaRPr lang="en-US" sz="1500" dirty="0">
              <a:solidFill>
                <a:srgbClr val="FFFFFF"/>
              </a:solidFill>
            </a:endParaRPr>
          </a:p>
        </p:txBody>
      </p:sp>
      <p:grpSp>
        <p:nvGrpSpPr>
          <p:cNvPr id="9" name="Group 8"/>
          <p:cNvGrpSpPr/>
          <p:nvPr/>
        </p:nvGrpSpPr>
        <p:grpSpPr>
          <a:xfrm>
            <a:off x="4721862" y="4614704"/>
            <a:ext cx="1280160" cy="1280160"/>
            <a:chOff x="4701950" y="4279743"/>
            <a:chExt cx="1280160" cy="1280160"/>
          </a:xfrm>
        </p:grpSpPr>
        <p:sp>
          <p:nvSpPr>
            <p:cNvPr id="144" name="Oval 143"/>
            <p:cNvSpPr/>
            <p:nvPr/>
          </p:nvSpPr>
          <p:spPr>
            <a:xfrm>
              <a:off x="4701950" y="4279743"/>
              <a:ext cx="1280160" cy="1280160"/>
            </a:xfrm>
            <a:prstGeom prst="ellipse">
              <a:avLst/>
            </a:prstGeom>
            <a:solidFill>
              <a:schemeClr val="accent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8" name="Group 7"/>
            <p:cNvGrpSpPr/>
            <p:nvPr/>
          </p:nvGrpSpPr>
          <p:grpSpPr>
            <a:xfrm>
              <a:off x="4954260" y="4663488"/>
              <a:ext cx="775541" cy="512671"/>
              <a:chOff x="4954260" y="4663488"/>
              <a:chExt cx="775541" cy="512671"/>
            </a:xfrm>
          </p:grpSpPr>
          <p:pic>
            <p:nvPicPr>
              <p:cNvPr id="102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97909" y="4739416"/>
                <a:ext cx="488242" cy="41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Freeform 107"/>
              <p:cNvSpPr>
                <a:spLocks noChangeAspect="1" noEditPoints="1"/>
              </p:cNvSpPr>
              <p:nvPr/>
            </p:nvSpPr>
            <p:spPr bwMode="auto">
              <a:xfrm>
                <a:off x="4954260" y="4663488"/>
                <a:ext cx="775541" cy="512671"/>
              </a:xfrm>
              <a:custGeom>
                <a:avLst/>
                <a:gdLst/>
                <a:ahLst/>
                <a:cxnLst>
                  <a:cxn ang="0">
                    <a:pos x="514" y="0"/>
                  </a:cxn>
                  <a:cxn ang="0">
                    <a:pos x="17" y="0"/>
                  </a:cxn>
                  <a:cxn ang="0">
                    <a:pos x="0" y="17"/>
                  </a:cxn>
                  <a:cxn ang="0">
                    <a:pos x="0" y="356"/>
                  </a:cxn>
                  <a:cxn ang="0">
                    <a:pos x="17" y="373"/>
                  </a:cxn>
                  <a:cxn ang="0">
                    <a:pos x="514" y="373"/>
                  </a:cxn>
                  <a:cxn ang="0">
                    <a:pos x="531" y="356"/>
                  </a:cxn>
                  <a:cxn ang="0">
                    <a:pos x="531" y="17"/>
                  </a:cxn>
                  <a:cxn ang="0">
                    <a:pos x="514" y="0"/>
                  </a:cxn>
                  <a:cxn ang="0">
                    <a:pos x="501" y="329"/>
                  </a:cxn>
                  <a:cxn ang="0">
                    <a:pos x="486" y="343"/>
                  </a:cxn>
                  <a:cxn ang="0">
                    <a:pos x="45" y="343"/>
                  </a:cxn>
                  <a:cxn ang="0">
                    <a:pos x="30" y="329"/>
                  </a:cxn>
                  <a:cxn ang="0">
                    <a:pos x="30" y="45"/>
                  </a:cxn>
                  <a:cxn ang="0">
                    <a:pos x="45" y="30"/>
                  </a:cxn>
                  <a:cxn ang="0">
                    <a:pos x="486" y="30"/>
                  </a:cxn>
                  <a:cxn ang="0">
                    <a:pos x="501" y="45"/>
                  </a:cxn>
                  <a:cxn ang="0">
                    <a:pos x="501" y="329"/>
                  </a:cxn>
                </a:cxnLst>
                <a:rect l="0" t="0" r="r" b="b"/>
                <a:pathLst>
                  <a:path w="531" h="373">
                    <a:moveTo>
                      <a:pt x="514" y="0"/>
                    </a:moveTo>
                    <a:cubicBezTo>
                      <a:pt x="17" y="0"/>
                      <a:pt x="17" y="0"/>
                      <a:pt x="17" y="0"/>
                    </a:cubicBezTo>
                    <a:cubicBezTo>
                      <a:pt x="7" y="0"/>
                      <a:pt x="0" y="8"/>
                      <a:pt x="0" y="17"/>
                    </a:cubicBezTo>
                    <a:cubicBezTo>
                      <a:pt x="0" y="356"/>
                      <a:pt x="0" y="356"/>
                      <a:pt x="0" y="356"/>
                    </a:cubicBezTo>
                    <a:cubicBezTo>
                      <a:pt x="0" y="366"/>
                      <a:pt x="7" y="373"/>
                      <a:pt x="17" y="373"/>
                    </a:cubicBezTo>
                    <a:cubicBezTo>
                      <a:pt x="514" y="373"/>
                      <a:pt x="514" y="373"/>
                      <a:pt x="514" y="373"/>
                    </a:cubicBezTo>
                    <a:cubicBezTo>
                      <a:pt x="524" y="373"/>
                      <a:pt x="531" y="366"/>
                      <a:pt x="531" y="356"/>
                    </a:cubicBezTo>
                    <a:cubicBezTo>
                      <a:pt x="531" y="17"/>
                      <a:pt x="531" y="17"/>
                      <a:pt x="531" y="17"/>
                    </a:cubicBezTo>
                    <a:cubicBezTo>
                      <a:pt x="531" y="8"/>
                      <a:pt x="524" y="0"/>
                      <a:pt x="514" y="0"/>
                    </a:cubicBezTo>
                    <a:close/>
                    <a:moveTo>
                      <a:pt x="501" y="329"/>
                    </a:moveTo>
                    <a:cubicBezTo>
                      <a:pt x="501" y="337"/>
                      <a:pt x="494" y="343"/>
                      <a:pt x="486" y="343"/>
                    </a:cubicBezTo>
                    <a:cubicBezTo>
                      <a:pt x="45" y="343"/>
                      <a:pt x="45" y="343"/>
                      <a:pt x="45" y="343"/>
                    </a:cubicBezTo>
                    <a:cubicBezTo>
                      <a:pt x="37" y="343"/>
                      <a:pt x="30" y="337"/>
                      <a:pt x="30" y="329"/>
                    </a:cubicBezTo>
                    <a:cubicBezTo>
                      <a:pt x="30" y="45"/>
                      <a:pt x="30" y="45"/>
                      <a:pt x="30" y="45"/>
                    </a:cubicBezTo>
                    <a:cubicBezTo>
                      <a:pt x="30" y="37"/>
                      <a:pt x="37" y="30"/>
                      <a:pt x="45" y="30"/>
                    </a:cubicBezTo>
                    <a:cubicBezTo>
                      <a:pt x="486" y="30"/>
                      <a:pt x="486" y="30"/>
                      <a:pt x="486" y="30"/>
                    </a:cubicBezTo>
                    <a:cubicBezTo>
                      <a:pt x="494" y="30"/>
                      <a:pt x="501" y="37"/>
                      <a:pt x="501" y="45"/>
                    </a:cubicBezTo>
                    <a:lnTo>
                      <a:pt x="501" y="329"/>
                    </a:lnTo>
                    <a:close/>
                  </a:path>
                </a:pathLst>
              </a:custGeom>
              <a:solidFill>
                <a:schemeClr val="tx1"/>
              </a:solidFill>
              <a:ln>
                <a:solidFill>
                  <a:schemeClr val="bg1"/>
                </a:solidFill>
              </a:ln>
              <a:extLst/>
            </p:spPr>
            <p:txBody>
              <a:bodyPr vert="horz" wrap="square" lIns="116047" tIns="58023" rIns="116047" bIns="58023" numCol="1" anchor="t" anchorCtr="0" compatLnSpc="1">
                <a:prstTxWarp prst="textNoShape">
                  <a:avLst/>
                </a:prstTxWarp>
              </a:bodyPr>
              <a:lstStyle/>
              <a:p>
                <a:endParaRPr lang="en-US" dirty="0">
                  <a:solidFill>
                    <a:srgbClr val="FFFFFF"/>
                  </a:solidFill>
                </a:endParaRPr>
              </a:p>
            </p:txBody>
          </p:sp>
        </p:grpSp>
      </p:grpSp>
      <p:grpSp>
        <p:nvGrpSpPr>
          <p:cNvPr id="11" name="Group 10"/>
          <p:cNvGrpSpPr/>
          <p:nvPr/>
        </p:nvGrpSpPr>
        <p:grpSpPr>
          <a:xfrm>
            <a:off x="6214186" y="5954090"/>
            <a:ext cx="1948706" cy="553998"/>
            <a:chOff x="6214186" y="5954090"/>
            <a:chExt cx="1948706" cy="553998"/>
          </a:xfrm>
        </p:grpSpPr>
        <p:sp>
          <p:nvSpPr>
            <p:cNvPr id="10" name="Rectangle 9"/>
            <p:cNvSpPr/>
            <p:nvPr/>
          </p:nvSpPr>
          <p:spPr>
            <a:xfrm>
              <a:off x="6214186" y="5954090"/>
              <a:ext cx="1948706" cy="5539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ttps://upload.wikimedia.org/wikipedia/commons/thumb/0/05/Windows_10_Logo.svg/2000px-Windows_10_Logo.svg.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34359" y="6069706"/>
              <a:ext cx="1714500" cy="317183"/>
            </a:xfrm>
            <a:prstGeom prst="rect">
              <a:avLst/>
            </a:prstGeom>
            <a:noFill/>
            <a:ln>
              <a:noFill/>
            </a:ln>
            <a:effectLst/>
          </p:spPr>
        </p:pic>
      </p:grpSp>
    </p:spTree>
    <p:extLst>
      <p:ext uri="{BB962C8B-B14F-4D97-AF65-F5344CB8AC3E}">
        <p14:creationId xmlns:p14="http://schemas.microsoft.com/office/powerpoint/2010/main" val="18948081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fade">
                                      <p:cBhvr>
                                        <p:cTn id="10" dur="500"/>
                                        <p:tgtEl>
                                          <p:spTgt spid="163"/>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1000"/>
                                        <p:tgtEl>
                                          <p:spTgt spid="8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61"/>
                                        </p:tgtEl>
                                        <p:attrNameLst>
                                          <p:attrName>style.visibility</p:attrName>
                                        </p:attrNameLst>
                                      </p:cBhvr>
                                      <p:to>
                                        <p:strVal val="visible"/>
                                      </p:to>
                                    </p:set>
                                    <p:animEffect transition="in" filter="fade">
                                      <p:cBhvr>
                                        <p:cTn id="20" dur="1000"/>
                                        <p:tgtEl>
                                          <p:spTgt spid="161"/>
                                        </p:tgtEl>
                                      </p:cBhvr>
                                    </p:animEffect>
                                  </p:childTnLst>
                                </p:cTn>
                              </p:par>
                            </p:childTnLst>
                          </p:cTn>
                        </p:par>
                        <p:par>
                          <p:cTn id="21" fill="hold">
                            <p:stCondLst>
                              <p:cond delay="2000"/>
                            </p:stCondLst>
                            <p:childTnLst>
                              <p:par>
                                <p:cTn id="22" presetID="22" presetClass="entr" presetSubtype="2" fill="hold" nodeType="afterEffect">
                                  <p:stCondLst>
                                    <p:cond delay="0"/>
                                  </p:stCondLst>
                                  <p:childTnLst>
                                    <p:set>
                                      <p:cBhvr>
                                        <p:cTn id="23" dur="1" fill="hold">
                                          <p:stCondLst>
                                            <p:cond delay="0"/>
                                          </p:stCondLst>
                                        </p:cTn>
                                        <p:tgtEl>
                                          <p:spTgt spid="154"/>
                                        </p:tgtEl>
                                        <p:attrNameLst>
                                          <p:attrName>style.visibility</p:attrName>
                                        </p:attrNameLst>
                                      </p:cBhvr>
                                      <p:to>
                                        <p:strVal val="visible"/>
                                      </p:to>
                                    </p:set>
                                    <p:animEffect transition="in" filter="wipe(right)">
                                      <p:cBhvr>
                                        <p:cTn id="24" dur="1000"/>
                                        <p:tgtEl>
                                          <p:spTgt spid="154"/>
                                        </p:tgtEl>
                                      </p:cBhvr>
                                    </p:animEffect>
                                  </p:childTnLst>
                                </p:cTn>
                              </p:par>
                              <p:par>
                                <p:cTn id="25" presetID="22" presetClass="entr" presetSubtype="1" fill="hold" nodeType="with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wipe(up)">
                                      <p:cBhvr>
                                        <p:cTn id="27" dur="1000"/>
                                        <p:tgtEl>
                                          <p:spTgt spid="155"/>
                                        </p:tgtEl>
                                      </p:cBhvr>
                                    </p:animEffect>
                                  </p:childTnLst>
                                </p:cTn>
                              </p:par>
                              <p:par>
                                <p:cTn id="28" presetID="22" presetClass="entr" presetSubtype="1" fill="hold" nodeType="with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wipe(up)">
                                      <p:cBhvr>
                                        <p:cTn id="30" dur="1000"/>
                                        <p:tgtEl>
                                          <p:spTgt spid="158"/>
                                        </p:tgtEl>
                                      </p:cBhvr>
                                    </p:animEffect>
                                  </p:childTnLst>
                                </p:cTn>
                              </p:par>
                              <p:par>
                                <p:cTn id="31" presetID="22" presetClass="entr" presetSubtype="8" fill="hold" nodeType="withEffect">
                                  <p:stCondLst>
                                    <p:cond delay="0"/>
                                  </p:stCondLst>
                                  <p:childTnLst>
                                    <p:set>
                                      <p:cBhvr>
                                        <p:cTn id="32" dur="1" fill="hold">
                                          <p:stCondLst>
                                            <p:cond delay="0"/>
                                          </p:stCondLst>
                                        </p:cTn>
                                        <p:tgtEl>
                                          <p:spTgt spid="159"/>
                                        </p:tgtEl>
                                        <p:attrNameLst>
                                          <p:attrName>style.visibility</p:attrName>
                                        </p:attrNameLst>
                                      </p:cBhvr>
                                      <p:to>
                                        <p:strVal val="visible"/>
                                      </p:to>
                                    </p:set>
                                    <p:animEffect transition="in" filter="wipe(left)">
                                      <p:cBhvr>
                                        <p:cTn id="33" dur="1000"/>
                                        <p:tgtEl>
                                          <p:spTgt spid="159"/>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1000"/>
                                        <p:tgtEl>
                                          <p:spTgt spid="142"/>
                                        </p:tgtEl>
                                      </p:cBhvr>
                                    </p:animEffect>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childTnLst>
                                </p:cTn>
                              </p:par>
                              <p:par>
                                <p:cTn id="41" presetID="10" presetClass="entr" presetSubtype="0" fill="hold"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fade">
                                      <p:cBhvr>
                                        <p:cTn id="43" dur="1000"/>
                                        <p:tgtEl>
                                          <p:spTgt spid="88"/>
                                        </p:tgtEl>
                                      </p:cBhvr>
                                    </p:animEffect>
                                  </p:childTnLst>
                                </p:cTn>
                              </p:par>
                              <p:par>
                                <p:cTn id="44" presetID="10"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1000"/>
                                        <p:tgtEl>
                                          <p:spTgt spid="135"/>
                                        </p:tgtEl>
                                      </p:cBhvr>
                                    </p:animEffect>
                                  </p:childTnLst>
                                </p:cTn>
                              </p:par>
                              <p:par>
                                <p:cTn id="50" presetID="10"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fade">
                                      <p:cBhvr>
                                        <p:cTn id="55" dur="500"/>
                                        <p:tgtEl>
                                          <p:spTgt spid="1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8"/>
                                        </p:tgtEl>
                                        <p:attrNameLst>
                                          <p:attrName>style.visibility</p:attrName>
                                        </p:attrNameLst>
                                      </p:cBhvr>
                                      <p:to>
                                        <p:strVal val="visible"/>
                                      </p:to>
                                    </p:set>
                                    <p:animEffect transition="in" filter="fade">
                                      <p:cBhvr>
                                        <p:cTn id="58" dur="500"/>
                                        <p:tgtEl>
                                          <p:spTgt spid="14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9"/>
                                        </p:tgtEl>
                                        <p:attrNameLst>
                                          <p:attrName>style.visibility</p:attrName>
                                        </p:attrNameLst>
                                      </p:cBhvr>
                                      <p:to>
                                        <p:strVal val="visible"/>
                                      </p:to>
                                    </p:set>
                                    <p:animEffect transition="in" filter="fade">
                                      <p:cBhvr>
                                        <p:cTn id="61" dur="500"/>
                                        <p:tgtEl>
                                          <p:spTgt spid="14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0"/>
                                        </p:tgtEl>
                                        <p:attrNameLst>
                                          <p:attrName>style.visibility</p:attrName>
                                        </p:attrNameLst>
                                      </p:cBhvr>
                                      <p:to>
                                        <p:strVal val="visible"/>
                                      </p:to>
                                    </p:set>
                                    <p:animEffect transition="in" filter="fade">
                                      <p:cBhvr>
                                        <p:cTn id="64" dur="500"/>
                                        <p:tgtEl>
                                          <p:spTgt spid="15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par>
                                <p:cTn id="68" presetID="10" presetClass="entr" presetSubtype="0"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par>
                                <p:cTn id="71" presetID="10" presetClass="entr" presetSubtype="0" fill="hold" nodeType="with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2" grpId="0" animBg="1"/>
      <p:bldP spid="146" grpId="0" animBg="1"/>
      <p:bldP spid="148" grpId="0" animBg="1"/>
      <p:bldP spid="149" grpId="0" animBg="1"/>
      <p:bldP spid="150" grpId="0" animBg="1"/>
      <p:bldP spid="16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based Application Delivery</a:t>
            </a:r>
            <a:br>
              <a:rPr lang="en-US" dirty="0" smtClean="0"/>
            </a:br>
            <a:r>
              <a:rPr lang="en-US" sz="3200" dirty="0" smtClean="0"/>
              <a:t>Self-Service Model and ITG Applications</a:t>
            </a:r>
            <a:endParaRPr lang="en-US" sz="3200" dirty="0"/>
          </a:p>
        </p:txBody>
      </p:sp>
      <p:sp>
        <p:nvSpPr>
          <p:cNvPr id="5" name="TextBox 4"/>
          <p:cNvSpPr txBox="1"/>
          <p:nvPr/>
        </p:nvSpPr>
        <p:spPr>
          <a:xfrm>
            <a:off x="182752" y="3124480"/>
            <a:ext cx="1081869" cy="369332"/>
          </a:xfrm>
          <a:prstGeom prst="rect">
            <a:avLst/>
          </a:prstGeom>
          <a:noFill/>
        </p:spPr>
        <p:txBody>
          <a:bodyPr wrap="square" rtlCol="0">
            <a:spAutoFit/>
          </a:bodyPr>
          <a:lstStyle/>
          <a:p>
            <a:pPr algn="ctr"/>
            <a:r>
              <a:rPr lang="en-US" dirty="0">
                <a:solidFill>
                  <a:srgbClr val="FFFFFF"/>
                </a:solidFill>
              </a:rPr>
              <a:t>Admin</a:t>
            </a:r>
          </a:p>
        </p:txBody>
      </p:sp>
      <p:grpSp>
        <p:nvGrpSpPr>
          <p:cNvPr id="12" name="Group 5"/>
          <p:cNvGrpSpPr>
            <a:grpSpLocks noChangeAspect="1"/>
          </p:cNvGrpSpPr>
          <p:nvPr/>
        </p:nvGrpSpPr>
        <p:grpSpPr bwMode="auto">
          <a:xfrm>
            <a:off x="-1361646" y="8209508"/>
            <a:ext cx="843842" cy="812894"/>
            <a:chOff x="1149" y="1606"/>
            <a:chExt cx="2126" cy="2100"/>
          </a:xfrm>
        </p:grpSpPr>
        <p:sp>
          <p:nvSpPr>
            <p:cNvPr id="13" name="Oval 6"/>
            <p:cNvSpPr>
              <a:spLocks noChangeArrowheads="1"/>
            </p:cNvSpPr>
            <p:nvPr/>
          </p:nvSpPr>
          <p:spPr bwMode="auto">
            <a:xfrm>
              <a:off x="1668" y="1606"/>
              <a:ext cx="1113" cy="11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7"/>
            <p:cNvSpPr>
              <a:spLocks/>
            </p:cNvSpPr>
            <p:nvPr/>
          </p:nvSpPr>
          <p:spPr bwMode="auto">
            <a:xfrm>
              <a:off x="1149" y="2799"/>
              <a:ext cx="2126" cy="907"/>
            </a:xfrm>
            <a:custGeom>
              <a:avLst/>
              <a:gdLst>
                <a:gd name="T0" fmla="*/ 688 w 900"/>
                <a:gd name="T1" fmla="*/ 0 h 384"/>
                <a:gd name="T2" fmla="*/ 212 w 900"/>
                <a:gd name="T3" fmla="*/ 0 h 384"/>
                <a:gd name="T4" fmla="*/ 0 w 900"/>
                <a:gd name="T5" fmla="*/ 260 h 384"/>
                <a:gd name="T6" fmla="*/ 0 w 900"/>
                <a:gd name="T7" fmla="*/ 361 h 384"/>
                <a:gd name="T8" fmla="*/ 1 w 900"/>
                <a:gd name="T9" fmla="*/ 384 h 384"/>
                <a:gd name="T10" fmla="*/ 899 w 900"/>
                <a:gd name="T11" fmla="*/ 384 h 384"/>
                <a:gd name="T12" fmla="*/ 900 w 900"/>
                <a:gd name="T13" fmla="*/ 361 h 384"/>
                <a:gd name="T14" fmla="*/ 900 w 900"/>
                <a:gd name="T15" fmla="*/ 260 h 384"/>
                <a:gd name="T16" fmla="*/ 688 w 900"/>
                <a:gd name="T17"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0" h="384">
                  <a:moveTo>
                    <a:pt x="688" y="0"/>
                  </a:moveTo>
                  <a:cubicBezTo>
                    <a:pt x="212" y="0"/>
                    <a:pt x="212" y="0"/>
                    <a:pt x="212" y="0"/>
                  </a:cubicBezTo>
                  <a:cubicBezTo>
                    <a:pt x="95" y="0"/>
                    <a:pt x="0" y="117"/>
                    <a:pt x="0" y="260"/>
                  </a:cubicBezTo>
                  <a:cubicBezTo>
                    <a:pt x="0" y="361"/>
                    <a:pt x="0" y="361"/>
                    <a:pt x="0" y="361"/>
                  </a:cubicBezTo>
                  <a:cubicBezTo>
                    <a:pt x="0" y="368"/>
                    <a:pt x="0" y="376"/>
                    <a:pt x="1" y="384"/>
                  </a:cubicBezTo>
                  <a:cubicBezTo>
                    <a:pt x="899" y="384"/>
                    <a:pt x="899" y="384"/>
                    <a:pt x="899" y="384"/>
                  </a:cubicBezTo>
                  <a:cubicBezTo>
                    <a:pt x="900" y="376"/>
                    <a:pt x="900" y="368"/>
                    <a:pt x="900" y="361"/>
                  </a:cubicBezTo>
                  <a:cubicBezTo>
                    <a:pt x="900" y="260"/>
                    <a:pt x="900" y="260"/>
                    <a:pt x="900" y="260"/>
                  </a:cubicBezTo>
                  <a:cubicBezTo>
                    <a:pt x="900" y="117"/>
                    <a:pt x="805" y="0"/>
                    <a:pt x="68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8" name="Rectangle 17"/>
          <p:cNvSpPr/>
          <p:nvPr/>
        </p:nvSpPr>
        <p:spPr>
          <a:xfrm flipH="1">
            <a:off x="1278122" y="2211907"/>
            <a:ext cx="3313420" cy="1188130"/>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r>
              <a:rPr lang="en-US" sz="1400" dirty="0" smtClean="0">
                <a:solidFill>
                  <a:srgbClr val="FFFFFF"/>
                </a:solidFill>
                <a:ea typeface="Segoe UI" pitchFamily="34" charset="0"/>
                <a:cs typeface="Segoe UI" pitchFamily="34" charset="0"/>
              </a:rPr>
              <a:t>Administrators (IS or “Tiger Team”) will </a:t>
            </a:r>
            <a:r>
              <a:rPr lang="en-US" sz="1400" dirty="0">
                <a:solidFill>
                  <a:srgbClr val="FFFFFF"/>
                </a:solidFill>
                <a:ea typeface="Segoe UI" pitchFamily="34" charset="0"/>
                <a:cs typeface="Segoe UI" pitchFamily="34" charset="0"/>
              </a:rPr>
              <a:t>publish software titles to </a:t>
            </a:r>
            <a:r>
              <a:rPr lang="en-US" sz="1400" dirty="0" smtClean="0">
                <a:solidFill>
                  <a:srgbClr val="FFFFFF"/>
                </a:solidFill>
                <a:ea typeface="Segoe UI" pitchFamily="34" charset="0"/>
                <a:cs typeface="Segoe UI" pitchFamily="34" charset="0"/>
              </a:rPr>
              <a:t>catalog via the SCCM console and add meta-data for high-level user interface</a:t>
            </a:r>
            <a:endParaRPr lang="en-US" sz="1400" dirty="0">
              <a:solidFill>
                <a:srgbClr val="FFFFFF"/>
              </a:solidFill>
              <a:ea typeface="Segoe UI" pitchFamily="34" charset="0"/>
              <a:cs typeface="Segoe UI" pitchFamily="34" charset="0"/>
            </a:endParaRPr>
          </a:p>
        </p:txBody>
      </p:sp>
      <p:sp>
        <p:nvSpPr>
          <p:cNvPr id="19" name="Rectangle 18"/>
          <p:cNvSpPr/>
          <p:nvPr/>
        </p:nvSpPr>
        <p:spPr>
          <a:xfrm flipH="1">
            <a:off x="1276516" y="3837825"/>
            <a:ext cx="3313421" cy="155850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r>
              <a:rPr lang="en-US" sz="1400" dirty="0">
                <a:solidFill>
                  <a:srgbClr val="FFFFFF"/>
                </a:solidFill>
                <a:ea typeface="Segoe UI" pitchFamily="34" charset="0"/>
                <a:cs typeface="Segoe UI" pitchFamily="34" charset="0"/>
              </a:rPr>
              <a:t>Users can browse, </a:t>
            </a:r>
            <a:r>
              <a:rPr lang="en-US" sz="1400" dirty="0" smtClean="0">
                <a:solidFill>
                  <a:srgbClr val="FFFFFF"/>
                </a:solidFill>
                <a:ea typeface="Segoe UI" pitchFamily="34" charset="0"/>
                <a:cs typeface="Segoe UI" pitchFamily="34" charset="0"/>
              </a:rPr>
              <a:t>select </a:t>
            </a:r>
            <a:r>
              <a:rPr lang="en-US" sz="1400" dirty="0">
                <a:solidFill>
                  <a:srgbClr val="FFFFFF"/>
                </a:solidFill>
                <a:ea typeface="Segoe UI" pitchFamily="34" charset="0"/>
                <a:cs typeface="Segoe UI" pitchFamily="34" charset="0"/>
              </a:rPr>
              <a:t>and </a:t>
            </a:r>
            <a:r>
              <a:rPr lang="en-US" sz="1400" dirty="0" smtClean="0">
                <a:solidFill>
                  <a:srgbClr val="FFFFFF"/>
                </a:solidFill>
                <a:ea typeface="Segoe UI" pitchFamily="34" charset="0"/>
                <a:cs typeface="Segoe UI" pitchFamily="34" charset="0"/>
              </a:rPr>
              <a:t>install/uninstall directly </a:t>
            </a:r>
            <a:r>
              <a:rPr lang="en-US" sz="1400" dirty="0">
                <a:solidFill>
                  <a:srgbClr val="FFFFFF"/>
                </a:solidFill>
                <a:ea typeface="Segoe UI" pitchFamily="34" charset="0"/>
                <a:cs typeface="Segoe UI" pitchFamily="34" charset="0"/>
              </a:rPr>
              <a:t>from </a:t>
            </a:r>
            <a:r>
              <a:rPr lang="en-US" sz="1400" dirty="0" smtClean="0">
                <a:solidFill>
                  <a:srgbClr val="FFFFFF"/>
                </a:solidFill>
                <a:ea typeface="Segoe UI" pitchFamily="34" charset="0"/>
                <a:cs typeface="Segoe UI" pitchFamily="34" charset="0"/>
              </a:rPr>
              <a:t>Software Center Catalog</a:t>
            </a:r>
            <a:endParaRPr lang="en-US" sz="1400" dirty="0">
              <a:solidFill>
                <a:srgbClr val="FFFFFF"/>
              </a:solidFill>
              <a:ea typeface="Segoe UI" pitchFamily="34" charset="0"/>
              <a:cs typeface="Segoe UI" pitchFamily="34" charset="0"/>
            </a:endParaRPr>
          </a:p>
          <a:p>
            <a:r>
              <a:rPr lang="en-US" sz="1400" i="1" dirty="0" smtClean="0">
                <a:solidFill>
                  <a:srgbClr val="FFFFFF"/>
                </a:solidFill>
                <a:ea typeface="Segoe UI" pitchFamily="34" charset="0"/>
                <a:cs typeface="Segoe UI" pitchFamily="34" charset="0"/>
              </a:rPr>
              <a:t/>
            </a:r>
            <a:br>
              <a:rPr lang="en-US" sz="1400" i="1" dirty="0" smtClean="0">
                <a:solidFill>
                  <a:srgbClr val="FFFFFF"/>
                </a:solidFill>
                <a:ea typeface="Segoe UI" pitchFamily="34" charset="0"/>
                <a:cs typeface="Segoe UI" pitchFamily="34" charset="0"/>
              </a:rPr>
            </a:br>
            <a:r>
              <a:rPr lang="en-US" sz="1400" i="1" dirty="0" smtClean="0">
                <a:solidFill>
                  <a:srgbClr val="FFFFFF"/>
                </a:solidFill>
                <a:ea typeface="Segoe UI" pitchFamily="34" charset="0"/>
                <a:cs typeface="Segoe UI" pitchFamily="34" charset="0"/>
              </a:rPr>
              <a:t>How? </a:t>
            </a:r>
            <a:r>
              <a:rPr lang="en-US" sz="1400" dirty="0" smtClean="0">
                <a:solidFill>
                  <a:srgbClr val="FFFFFF"/>
                </a:solidFill>
                <a:ea typeface="Segoe UI" pitchFamily="34" charset="0"/>
                <a:cs typeface="Segoe UI" pitchFamily="34" charset="0"/>
              </a:rPr>
              <a:t>Application </a:t>
            </a:r>
            <a:r>
              <a:rPr lang="en-US" sz="1400" dirty="0">
                <a:solidFill>
                  <a:srgbClr val="FFFFFF"/>
                </a:solidFill>
                <a:ea typeface="Segoe UI" pitchFamily="34" charset="0"/>
                <a:cs typeface="Segoe UI" pitchFamily="34" charset="0"/>
              </a:rPr>
              <a:t>model determines format and policies for </a:t>
            </a:r>
            <a:r>
              <a:rPr lang="en-US" sz="1400" dirty="0" smtClean="0">
                <a:solidFill>
                  <a:srgbClr val="FFFFFF"/>
                </a:solidFill>
                <a:ea typeface="Segoe UI" pitchFamily="34" charset="0"/>
                <a:cs typeface="Segoe UI" pitchFamily="34" charset="0"/>
              </a:rPr>
              <a:t>delivery</a:t>
            </a:r>
            <a:endParaRPr lang="en-US" sz="1400" dirty="0">
              <a:solidFill>
                <a:srgbClr val="FFFFFF"/>
              </a:solidFill>
              <a:ea typeface="Segoe UI" pitchFamily="34" charset="0"/>
              <a:cs typeface="Segoe UI" pitchFamily="34" charset="0"/>
            </a:endParaRPr>
          </a:p>
        </p:txBody>
      </p:sp>
      <p:pic>
        <p:nvPicPr>
          <p:cNvPr id="20" name="Picture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14824" y="2211907"/>
            <a:ext cx="730994" cy="904201"/>
          </a:xfrm>
          <a:prstGeom prst="rect">
            <a:avLst/>
          </a:prstGeom>
        </p:spPr>
      </p:pic>
      <p:pic>
        <p:nvPicPr>
          <p:cNvPr id="21" name="Picture 2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56499" y="4062510"/>
            <a:ext cx="447644" cy="553712"/>
          </a:xfrm>
          <a:prstGeom prst="rect">
            <a:avLst/>
          </a:prstGeom>
        </p:spPr>
      </p:pic>
      <p:sp>
        <p:nvSpPr>
          <p:cNvPr id="15" name="TextBox 14"/>
          <p:cNvSpPr txBox="1"/>
          <p:nvPr/>
        </p:nvSpPr>
        <p:spPr>
          <a:xfrm>
            <a:off x="361399" y="4599907"/>
            <a:ext cx="637843" cy="369332"/>
          </a:xfrm>
          <a:prstGeom prst="rect">
            <a:avLst/>
          </a:prstGeom>
          <a:noFill/>
        </p:spPr>
        <p:txBody>
          <a:bodyPr wrap="square" rtlCol="0">
            <a:spAutoFit/>
          </a:bodyPr>
          <a:lstStyle/>
          <a:p>
            <a:pPr algn="ctr"/>
            <a:r>
              <a:rPr lang="en-US" dirty="0">
                <a:solidFill>
                  <a:srgbClr val="FFFFFF"/>
                </a:solidFill>
              </a:rPr>
              <a:t>User</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459" y="2211907"/>
            <a:ext cx="6929372" cy="4323651"/>
          </a:xfrm>
          <a:prstGeom prst="rect">
            <a:avLst/>
          </a:prstGeom>
        </p:spPr>
      </p:pic>
    </p:spTree>
    <p:extLst>
      <p:ext uri="{BB962C8B-B14F-4D97-AF65-F5344CB8AC3E}">
        <p14:creationId xmlns:p14="http://schemas.microsoft.com/office/powerpoint/2010/main" val="7048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 End User Experience </a:t>
            </a:r>
            <a:r>
              <a:rPr lang="en-US" sz="2800" i="1" dirty="0" smtClean="0">
                <a:solidFill>
                  <a:schemeClr val="tx1">
                    <a:lumMod val="65000"/>
                  </a:schemeClr>
                </a:solidFill>
              </a:rPr>
              <a:t>(Customized)</a:t>
            </a:r>
            <a:endParaRPr lang="en-US" i="1" dirty="0">
              <a:solidFill>
                <a:schemeClr val="tx1">
                  <a:lumMod val="65000"/>
                </a:schemeClr>
              </a:solidFill>
            </a:endParaRPr>
          </a:p>
        </p:txBody>
      </p:sp>
      <p:sp>
        <p:nvSpPr>
          <p:cNvPr id="4" name="Content Placeholder 3"/>
          <p:cNvSpPr>
            <a:spLocks noGrp="1"/>
          </p:cNvSpPr>
          <p:nvPr>
            <p:ph idx="1"/>
          </p:nvPr>
        </p:nvSpPr>
        <p:spPr/>
        <p:txBody>
          <a:bodyPr>
            <a:normAutofit/>
          </a:bodyPr>
          <a:lstStyle/>
          <a:p>
            <a:r>
              <a:rPr lang="en-US" dirty="0" smtClean="0"/>
              <a:t>Setting the expectation for the end user</a:t>
            </a:r>
          </a:p>
          <a:p>
            <a:pPr lvl="1"/>
            <a:r>
              <a:rPr lang="en-US" dirty="0" smtClean="0"/>
              <a:t>Client system based </a:t>
            </a:r>
            <a:r>
              <a:rPr lang="en-US" b="1" dirty="0" smtClean="0">
                <a:effectLst>
                  <a:outerShdw blurRad="38100" dist="38100" dir="2700000" algn="tl">
                    <a:srgbClr val="000000">
                      <a:alpha val="43137"/>
                    </a:srgbClr>
                  </a:outerShdw>
                </a:effectLst>
              </a:rPr>
              <a:t>Software Center</a:t>
            </a:r>
          </a:p>
          <a:p>
            <a:pPr lvl="2"/>
            <a:r>
              <a:rPr lang="en-US" sz="2000" i="1" dirty="0" smtClean="0">
                <a:solidFill>
                  <a:schemeClr val="accent2">
                    <a:lumMod val="20000"/>
                    <a:lumOff val="80000"/>
                  </a:schemeClr>
                </a:solidFill>
              </a:rPr>
              <a:t>Is currently available on more than 750+ machines to date</a:t>
            </a:r>
          </a:p>
          <a:p>
            <a:pPr lvl="1"/>
            <a:r>
              <a:rPr lang="en-US" dirty="0" smtClean="0"/>
              <a:t>Easily </a:t>
            </a:r>
            <a:r>
              <a:rPr lang="en-US" dirty="0"/>
              <a:t>search, </a:t>
            </a:r>
            <a:r>
              <a:rPr lang="en-US" dirty="0" smtClean="0"/>
              <a:t>install, </a:t>
            </a:r>
            <a:r>
              <a:rPr lang="en-US" dirty="0"/>
              <a:t>or </a:t>
            </a:r>
            <a:r>
              <a:rPr lang="en-US" dirty="0" smtClean="0"/>
              <a:t>upgrade software or applications</a:t>
            </a:r>
            <a:endParaRPr lang="en-US" dirty="0"/>
          </a:p>
          <a:p>
            <a:endParaRPr lang="en-US" sz="2000" dirty="0"/>
          </a:p>
          <a:p>
            <a:r>
              <a:rPr lang="en-US" dirty="0"/>
              <a:t>User preferences to control </a:t>
            </a:r>
            <a:r>
              <a:rPr lang="en-US" dirty="0" err="1"/>
              <a:t>ConfigMgr</a:t>
            </a:r>
            <a:r>
              <a:rPr lang="en-US" dirty="0"/>
              <a:t> </a:t>
            </a:r>
            <a:r>
              <a:rPr lang="en-US" dirty="0" smtClean="0"/>
              <a:t>on individual machines:</a:t>
            </a:r>
            <a:endParaRPr lang="en-US" dirty="0"/>
          </a:p>
          <a:p>
            <a:pPr lvl="1"/>
            <a:r>
              <a:rPr lang="en-US" b="1" dirty="0" smtClean="0"/>
              <a:t>My </a:t>
            </a:r>
            <a:r>
              <a:rPr lang="en-US" b="1" dirty="0"/>
              <a:t>business </a:t>
            </a:r>
            <a:r>
              <a:rPr lang="en-US" b="1" dirty="0" smtClean="0"/>
              <a:t>hours </a:t>
            </a:r>
            <a:r>
              <a:rPr lang="en-US" dirty="0"/>
              <a:t>– </a:t>
            </a:r>
            <a:r>
              <a:rPr lang="en-US" sz="1800" dirty="0"/>
              <a:t>used to control when to install </a:t>
            </a:r>
            <a:r>
              <a:rPr lang="en-US" sz="1800" dirty="0" smtClean="0"/>
              <a:t>software or updates</a:t>
            </a:r>
            <a:endParaRPr lang="en-US" sz="1800" dirty="0"/>
          </a:p>
          <a:p>
            <a:pPr lvl="1"/>
            <a:r>
              <a:rPr lang="en-US" b="1" dirty="0"/>
              <a:t>Presentation mode </a:t>
            </a:r>
            <a:r>
              <a:rPr lang="en-US" dirty="0"/>
              <a:t>– </a:t>
            </a:r>
            <a:r>
              <a:rPr lang="en-US" sz="1800" dirty="0" smtClean="0"/>
              <a:t>don’t disturb (notify or update) </a:t>
            </a:r>
            <a:r>
              <a:rPr lang="en-US" sz="1800" dirty="0"/>
              <a:t>when presenting</a:t>
            </a:r>
          </a:p>
          <a:p>
            <a:pPr lvl="1"/>
            <a:r>
              <a:rPr lang="en-US" b="1" dirty="0"/>
              <a:t>Remote control settings </a:t>
            </a:r>
            <a:r>
              <a:rPr lang="en-US" dirty="0"/>
              <a:t>– </a:t>
            </a:r>
            <a:r>
              <a:rPr lang="en-US" sz="1800" i="1" dirty="0" smtClean="0"/>
              <a:t>(locked)</a:t>
            </a:r>
            <a:r>
              <a:rPr lang="en-US" sz="1800" dirty="0" smtClean="0"/>
              <a:t> admins can remotely administer machines</a:t>
            </a:r>
            <a:endParaRPr lang="en-US" sz="1800" dirty="0"/>
          </a:p>
          <a:p>
            <a:endParaRPr lang="en-US" sz="2000" dirty="0"/>
          </a:p>
        </p:txBody>
      </p:sp>
      <p:sp>
        <p:nvSpPr>
          <p:cNvPr id="10" name="Text Placeholder 4"/>
          <p:cNvSpPr txBox="1">
            <a:spLocks/>
          </p:cNvSpPr>
          <p:nvPr/>
        </p:nvSpPr>
        <p:spPr>
          <a:xfrm>
            <a:off x="297010" y="1357525"/>
            <a:ext cx="7531846" cy="5793483"/>
          </a:xfrm>
          <a:prstGeom prst="rect">
            <a:avLst/>
          </a:prstGeom>
        </p:spPr>
        <p:txBody>
          <a:bodyPr/>
          <a:lstStyle>
            <a:lvl1pPr marL="345327" indent="-345327" algn="l" defTabSz="685864"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90000"/>
              <a:buFontTx/>
              <a:buBlip>
                <a:blip r:embed="rId3"/>
              </a:buBlip>
              <a:defRPr sz="2100" kern="1200">
                <a:gradFill>
                  <a:gsLst>
                    <a:gs pos="0">
                      <a:schemeClr val="tx1"/>
                    </a:gs>
                    <a:gs pos="86000">
                      <a:schemeClr val="tx1"/>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90000"/>
              <a:buFontTx/>
              <a:buBlip>
                <a:blip r:embed="rId3"/>
              </a:buBlip>
              <a:defRPr sz="1800" kern="1200">
                <a:gradFill>
                  <a:gsLst>
                    <a:gs pos="0">
                      <a:schemeClr val="tx1"/>
                    </a:gs>
                    <a:gs pos="86000">
                      <a:schemeClr val="tx1"/>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90000"/>
              <a:buFontTx/>
              <a:buBlip>
                <a:blip r:embed="rId3"/>
              </a:buBlip>
              <a:defRPr sz="1500" kern="1200">
                <a:gradFill>
                  <a:gsLst>
                    <a:gs pos="0">
                      <a:schemeClr val="tx1"/>
                    </a:gs>
                    <a:gs pos="86000">
                      <a:schemeClr val="tx1"/>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90000"/>
              <a:buFontTx/>
              <a:buBlip>
                <a:blip r:embed="rId3"/>
              </a:buBlip>
              <a:defRPr sz="1500" kern="1200">
                <a:gradFill>
                  <a:gsLst>
                    <a:gs pos="0">
                      <a:schemeClr val="tx1"/>
                    </a:gs>
                    <a:gs pos="86000">
                      <a:schemeClr val="tx1"/>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669953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 y="2517675"/>
            <a:ext cx="2377440" cy="1399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smtClean="0">
                <a:solidFill>
                  <a:srgbClr val="FFFFFF"/>
                </a:solidFill>
                <a:effectLst>
                  <a:outerShdw blurRad="38100" dist="38100" dir="2700000" algn="tl">
                    <a:srgbClr val="000000">
                      <a:alpha val="43137"/>
                    </a:srgbClr>
                  </a:outerShdw>
                </a:effectLst>
              </a:rPr>
              <a:t>Application</a:t>
            </a:r>
            <a:r>
              <a:rPr lang="en-US" sz="1600" dirty="0" smtClean="0">
                <a:solidFill>
                  <a:srgbClr val="FFFFFF"/>
                </a:solidFill>
              </a:rPr>
              <a:t> </a:t>
            </a:r>
            <a:br>
              <a:rPr lang="en-US" sz="1600" dirty="0" smtClean="0">
                <a:solidFill>
                  <a:srgbClr val="FFFFFF"/>
                </a:solidFill>
              </a:rPr>
            </a:br>
            <a:r>
              <a:rPr lang="en-US" sz="1600" u="sng" dirty="0" smtClean="0">
                <a:solidFill>
                  <a:srgbClr val="FFFFFF"/>
                </a:solidFill>
              </a:rPr>
              <a:t>or</a:t>
            </a:r>
            <a:r>
              <a:rPr lang="en-US" sz="1600" dirty="0" smtClean="0">
                <a:solidFill>
                  <a:srgbClr val="FFFFFF"/>
                </a:solidFill>
              </a:rPr>
              <a:t> </a:t>
            </a:r>
            <a:br>
              <a:rPr lang="en-US" sz="1600" dirty="0" smtClean="0">
                <a:solidFill>
                  <a:srgbClr val="FFFFFF"/>
                </a:solidFill>
              </a:rPr>
            </a:br>
            <a:r>
              <a:rPr lang="en-US" sz="1600" b="1" dirty="0" smtClean="0">
                <a:solidFill>
                  <a:srgbClr val="FFFFFF"/>
                </a:solidFill>
                <a:effectLst>
                  <a:outerShdw blurRad="38100" dist="38100" dir="2700000" algn="tl">
                    <a:srgbClr val="000000">
                      <a:alpha val="43137"/>
                    </a:srgbClr>
                  </a:outerShdw>
                </a:effectLst>
              </a:rPr>
              <a:t>Package</a:t>
            </a:r>
            <a:endParaRPr lang="en-US" sz="1600" b="1" dirty="0">
              <a:solidFill>
                <a:srgbClr val="FFFFFF"/>
              </a:solidFill>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lstStyle/>
          <a:p>
            <a:r>
              <a:rPr lang="en-US" dirty="0" smtClean="0"/>
              <a:t>Application Delivery and Maintenance</a:t>
            </a:r>
            <a:br>
              <a:rPr lang="en-US" dirty="0" smtClean="0"/>
            </a:br>
            <a:r>
              <a:rPr lang="en-US" sz="3200" dirty="0" smtClean="0"/>
              <a:t>Internal Management Model</a:t>
            </a:r>
            <a:endParaRPr lang="en-US" sz="3200" dirty="0"/>
          </a:p>
        </p:txBody>
      </p:sp>
      <p:sp>
        <p:nvSpPr>
          <p:cNvPr id="20" name="Rectangle 19"/>
          <p:cNvSpPr/>
          <p:nvPr/>
        </p:nvSpPr>
        <p:spPr bwMode="auto">
          <a:xfrm>
            <a:off x="5389852" y="2556660"/>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a:solidFill>
                  <a:srgbClr val="FFFFFF">
                    <a:alpha val="99000"/>
                  </a:srgbClr>
                </a:solidFill>
              </a:rPr>
              <a:t>Keep </a:t>
            </a:r>
            <a:r>
              <a:rPr lang="en-US" sz="1400" dirty="0" smtClean="0">
                <a:solidFill>
                  <a:srgbClr val="FFFFFF">
                    <a:alpha val="99000"/>
                  </a:srgbClr>
                </a:solidFill>
              </a:rPr>
              <a:t>applications </a:t>
            </a:r>
            <a:r>
              <a:rPr lang="en-US" sz="1400" dirty="0">
                <a:solidFill>
                  <a:srgbClr val="FFFFFF">
                    <a:alpha val="99000"/>
                  </a:srgbClr>
                </a:solidFill>
              </a:rPr>
              <a:t>organized and managed</a:t>
            </a:r>
          </a:p>
        </p:txBody>
      </p:sp>
      <p:sp>
        <p:nvSpPr>
          <p:cNvPr id="25" name="Oval 24"/>
          <p:cNvSpPr/>
          <p:nvPr/>
        </p:nvSpPr>
        <p:spPr>
          <a:xfrm>
            <a:off x="4922009" y="2602380"/>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3" name="TextBox 2"/>
          <p:cNvSpPr txBox="1"/>
          <p:nvPr/>
        </p:nvSpPr>
        <p:spPr>
          <a:xfrm>
            <a:off x="782870" y="4064167"/>
            <a:ext cx="1058036" cy="307777"/>
          </a:xfrm>
          <a:prstGeom prst="rect">
            <a:avLst/>
          </a:prstGeom>
          <a:noFill/>
        </p:spPr>
        <p:txBody>
          <a:bodyPr wrap="square" rtlCol="0">
            <a:spAutoFit/>
          </a:bodyPr>
          <a:lstStyle/>
          <a:p>
            <a:r>
              <a:rPr lang="en-US" sz="1400" dirty="0" smtClean="0">
                <a:solidFill>
                  <a:srgbClr val="FFFFFF"/>
                </a:solidFill>
              </a:rPr>
              <a:t>MSI</a:t>
            </a:r>
            <a:endParaRPr lang="en-US" sz="1400" dirty="0">
              <a:solidFill>
                <a:srgbClr val="FFFFFF"/>
              </a:solidFill>
            </a:endParaRPr>
          </a:p>
        </p:txBody>
      </p:sp>
      <p:sp>
        <p:nvSpPr>
          <p:cNvPr id="58" name="TextBox 57"/>
          <p:cNvSpPr txBox="1"/>
          <p:nvPr/>
        </p:nvSpPr>
        <p:spPr>
          <a:xfrm>
            <a:off x="782870" y="4479017"/>
            <a:ext cx="1568352" cy="307777"/>
          </a:xfrm>
          <a:prstGeom prst="rect">
            <a:avLst/>
          </a:prstGeom>
          <a:noFill/>
        </p:spPr>
        <p:txBody>
          <a:bodyPr wrap="square" rtlCol="0">
            <a:spAutoFit/>
          </a:bodyPr>
          <a:lstStyle/>
          <a:p>
            <a:r>
              <a:rPr lang="en-US" sz="1400" dirty="0">
                <a:solidFill>
                  <a:srgbClr val="FFFFFF"/>
                </a:solidFill>
              </a:rPr>
              <a:t>Windows Script</a:t>
            </a:r>
          </a:p>
        </p:txBody>
      </p:sp>
      <p:sp>
        <p:nvSpPr>
          <p:cNvPr id="59" name="TextBox 58"/>
          <p:cNvSpPr txBox="1"/>
          <p:nvPr/>
        </p:nvSpPr>
        <p:spPr>
          <a:xfrm>
            <a:off x="782870" y="5341029"/>
            <a:ext cx="1568352" cy="307777"/>
          </a:xfrm>
          <a:prstGeom prst="rect">
            <a:avLst/>
          </a:prstGeom>
          <a:noFill/>
        </p:spPr>
        <p:txBody>
          <a:bodyPr wrap="square" rtlCol="0">
            <a:spAutoFit/>
          </a:bodyPr>
          <a:lstStyle/>
          <a:p>
            <a:r>
              <a:rPr lang="en-US" sz="1400" dirty="0">
                <a:solidFill>
                  <a:srgbClr val="FFFFFF"/>
                </a:solidFill>
              </a:rPr>
              <a:t>CAB</a:t>
            </a:r>
          </a:p>
        </p:txBody>
      </p:sp>
      <p:sp>
        <p:nvSpPr>
          <p:cNvPr id="60" name="TextBox 59"/>
          <p:cNvSpPr txBox="1"/>
          <p:nvPr/>
        </p:nvSpPr>
        <p:spPr>
          <a:xfrm>
            <a:off x="782870" y="4902988"/>
            <a:ext cx="1838170" cy="307777"/>
          </a:xfrm>
          <a:prstGeom prst="rect">
            <a:avLst/>
          </a:prstGeom>
          <a:noFill/>
        </p:spPr>
        <p:txBody>
          <a:bodyPr wrap="square" rtlCol="0">
            <a:spAutoFit/>
          </a:bodyPr>
          <a:lstStyle/>
          <a:p>
            <a:r>
              <a:rPr lang="en-US" sz="1400" dirty="0">
                <a:solidFill>
                  <a:srgbClr val="FFFFFF"/>
                </a:solidFill>
              </a:rPr>
              <a:t>Windows Installer</a:t>
            </a:r>
          </a:p>
        </p:txBody>
      </p:sp>
      <p:grpSp>
        <p:nvGrpSpPr>
          <p:cNvPr id="61" name="Group 60"/>
          <p:cNvGrpSpPr/>
          <p:nvPr/>
        </p:nvGrpSpPr>
        <p:grpSpPr>
          <a:xfrm>
            <a:off x="381888" y="4475440"/>
            <a:ext cx="334601" cy="432576"/>
            <a:chOff x="440247" y="2406248"/>
            <a:chExt cx="326321" cy="432576"/>
          </a:xfrm>
        </p:grpSpPr>
        <p:pic>
          <p:nvPicPr>
            <p:cNvPr id="62" name="Picture 3" descr="C:\Users\davidra\Documents\ClipArtforPowerpoint\DVD_ART36\Artwork_Imagery\Icons - Illustrations\_ VIRTUALIZATION ICONS\Windows Logo.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Lst>
            </a:blip>
            <a:srcRect/>
            <a:stretch>
              <a:fillRect/>
            </a:stretch>
          </p:blipFill>
          <p:spPr bwMode="auto">
            <a:xfrm>
              <a:off x="440247" y="2406248"/>
              <a:ext cx="326321" cy="283389"/>
            </a:xfrm>
            <a:prstGeom prst="rect">
              <a:avLst/>
            </a:prstGeom>
            <a:noFill/>
            <a:ln>
              <a:noFill/>
            </a:ln>
          </p:spPr>
        </p:pic>
        <p:pic>
          <p:nvPicPr>
            <p:cNvPr id="63" name="Picture 8" descr="C:\Users\davidra\Documents\ClipArtforPowerpoint\DVD_ART36\Artwork_Imagery\Icons - Illustrations\_ WINDOWS VISTA ICONS\Right Green Arrow.png"/>
            <p:cNvPicPr>
              <a:picLocks noChangeAspect="1" noChangeArrowheads="1"/>
            </p:cNvPicPr>
            <p:nvPr/>
          </p:nvPicPr>
          <p:blipFill>
            <a:blip r:embed="rId5" cstate="print">
              <a:biLevel thresh="25000"/>
            </a:blip>
            <a:srcRect/>
            <a:stretch>
              <a:fillRect/>
            </a:stretch>
          </p:blipFill>
          <p:spPr bwMode="auto">
            <a:xfrm rot="2245939">
              <a:off x="523320" y="2646468"/>
              <a:ext cx="233863" cy="192356"/>
            </a:xfrm>
            <a:prstGeom prst="rect">
              <a:avLst/>
            </a:prstGeom>
            <a:noFill/>
            <a:ln>
              <a:noFill/>
            </a:ln>
          </p:spPr>
        </p:pic>
      </p:grpSp>
      <p:pic>
        <p:nvPicPr>
          <p:cNvPr id="65" name="Picture 2" descr="C:\Users\davidra\Documents\ClipArtforPowerpoint\DVD_ART36\Logos\Visual Studio\Visual C# 2008 Express Edition\Visual C# 2008 Express Edition V Logo.png"/>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contrast="100000"/>
                    </a14:imgEffect>
                  </a14:imgLayer>
                </a14:imgProps>
              </a:ext>
            </a:extLst>
          </a:blip>
          <a:srcRect l="29000" r="33000" b="62174"/>
          <a:stretch>
            <a:fillRect/>
          </a:stretch>
        </p:blipFill>
        <p:spPr bwMode="auto">
          <a:xfrm>
            <a:off x="357666" y="4991212"/>
            <a:ext cx="383045" cy="184897"/>
          </a:xfrm>
          <a:prstGeom prst="rect">
            <a:avLst/>
          </a:prstGeom>
          <a:noFill/>
        </p:spPr>
      </p:pic>
      <p:sp>
        <p:nvSpPr>
          <p:cNvPr id="55" name="Rectangle 54"/>
          <p:cNvSpPr/>
          <p:nvPr/>
        </p:nvSpPr>
        <p:spPr>
          <a:xfrm>
            <a:off x="2453973" y="2120441"/>
            <a:ext cx="7955280"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effectLst>
                  <a:outerShdw blurRad="38100" dist="38100" dir="2700000" algn="tl">
                    <a:srgbClr val="000000">
                      <a:alpha val="43137"/>
                    </a:srgbClr>
                  </a:outerShdw>
                </a:effectLst>
              </a:rPr>
              <a:t>General Information</a:t>
            </a:r>
          </a:p>
        </p:txBody>
      </p:sp>
      <p:sp>
        <p:nvSpPr>
          <p:cNvPr id="56" name="Rectangle 55"/>
          <p:cNvSpPr/>
          <p:nvPr/>
        </p:nvSpPr>
        <p:spPr>
          <a:xfrm flipH="1">
            <a:off x="2441273" y="2511892"/>
            <a:ext cx="7955280" cy="914400"/>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r>
              <a:rPr lang="en-US" sz="1400" dirty="0">
                <a:solidFill>
                  <a:srgbClr val="FFFFFF"/>
                </a:solidFill>
                <a:ea typeface="Segoe UI" pitchFamily="34" charset="0"/>
                <a:cs typeface="Segoe UI" pitchFamily="34" charset="0"/>
              </a:rPr>
              <a:t>Administrator Properties</a:t>
            </a:r>
          </a:p>
          <a:p>
            <a:endParaRPr lang="en-US" sz="1400" dirty="0">
              <a:solidFill>
                <a:srgbClr val="FFFFFF"/>
              </a:solidFill>
              <a:ea typeface="Segoe UI" pitchFamily="34" charset="0"/>
              <a:cs typeface="Segoe UI" pitchFamily="34" charset="0"/>
            </a:endParaRPr>
          </a:p>
          <a:p>
            <a:r>
              <a:rPr lang="en-US" sz="1400" dirty="0">
                <a:solidFill>
                  <a:srgbClr val="FFFFFF"/>
                </a:solidFill>
                <a:ea typeface="Segoe UI" pitchFamily="34" charset="0"/>
                <a:cs typeface="Segoe UI" pitchFamily="34" charset="0"/>
              </a:rPr>
              <a:t>End User Metadata</a:t>
            </a:r>
          </a:p>
          <a:p>
            <a:endParaRPr lang="en-US" sz="1400" dirty="0">
              <a:solidFill>
                <a:srgbClr val="FFFFFF"/>
              </a:solidFill>
              <a:ea typeface="Segoe UI" pitchFamily="34" charset="0"/>
              <a:cs typeface="Segoe UI" pitchFamily="34" charset="0"/>
            </a:endParaRPr>
          </a:p>
          <a:p>
            <a:endParaRPr lang="en-US" sz="1400" dirty="0">
              <a:solidFill>
                <a:srgbClr val="FFFFFF"/>
              </a:solidFill>
              <a:ea typeface="Segoe UI" pitchFamily="34" charset="0"/>
              <a:cs typeface="Segoe UI" pitchFamily="34" charset="0"/>
            </a:endParaRPr>
          </a:p>
          <a:p>
            <a:pPr marL="233363" indent="-233363">
              <a:buFont typeface="Arial" pitchFamily="34" charset="0"/>
              <a:buChar char="•"/>
            </a:pPr>
            <a:endParaRPr lang="en-US" sz="1400" dirty="0">
              <a:solidFill>
                <a:srgbClr val="FFFFFF"/>
              </a:solidFill>
              <a:ea typeface="Segoe UI" pitchFamily="34" charset="0"/>
              <a:cs typeface="Segoe UI" pitchFamily="34" charset="0"/>
            </a:endParaRPr>
          </a:p>
        </p:txBody>
      </p:sp>
      <p:sp>
        <p:nvSpPr>
          <p:cNvPr id="57" name="Oval 24"/>
          <p:cNvSpPr/>
          <p:nvPr/>
        </p:nvSpPr>
        <p:spPr>
          <a:xfrm>
            <a:off x="4922009" y="3053230"/>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66" name="Rectangle 65"/>
          <p:cNvSpPr/>
          <p:nvPr/>
        </p:nvSpPr>
        <p:spPr bwMode="auto">
          <a:xfrm>
            <a:off x="5389852" y="3007510"/>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a:solidFill>
                  <a:srgbClr val="FFFFFF">
                    <a:alpha val="99000"/>
                  </a:srgbClr>
                </a:solidFill>
              </a:rPr>
              <a:t>The “friendly” information for your </a:t>
            </a:r>
            <a:r>
              <a:rPr lang="en-US" sz="1400" dirty="0" smtClean="0">
                <a:solidFill>
                  <a:srgbClr val="FFFFFF">
                    <a:alpha val="99000"/>
                  </a:srgbClr>
                </a:solidFill>
              </a:rPr>
              <a:t>users</a:t>
            </a:r>
            <a:endParaRPr lang="en-US" sz="1400" dirty="0">
              <a:solidFill>
                <a:srgbClr val="FFFFFF">
                  <a:alpha val="99000"/>
                </a:srgbClr>
              </a:solidFill>
            </a:endParaRPr>
          </a:p>
        </p:txBody>
      </p:sp>
      <p:sp>
        <p:nvSpPr>
          <p:cNvPr id="68" name="Rectangle 67"/>
          <p:cNvSpPr/>
          <p:nvPr/>
        </p:nvSpPr>
        <p:spPr bwMode="auto">
          <a:xfrm>
            <a:off x="5389852" y="4042521"/>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a:solidFill>
                  <a:srgbClr val="FFFFFF">
                    <a:alpha val="99000"/>
                  </a:srgbClr>
                </a:solidFill>
              </a:rPr>
              <a:t>Is app </a:t>
            </a:r>
            <a:r>
              <a:rPr lang="en-US" sz="1400" dirty="0" smtClean="0">
                <a:solidFill>
                  <a:srgbClr val="FFFFFF">
                    <a:alpha val="99000"/>
                  </a:srgbClr>
                </a:solidFill>
              </a:rPr>
              <a:t>currently installed</a:t>
            </a:r>
            <a:r>
              <a:rPr lang="en-US" sz="1400" dirty="0">
                <a:solidFill>
                  <a:srgbClr val="FFFFFF">
                    <a:alpha val="99000"/>
                  </a:srgbClr>
                </a:solidFill>
              </a:rPr>
              <a:t>?</a:t>
            </a:r>
          </a:p>
        </p:txBody>
      </p:sp>
      <p:sp>
        <p:nvSpPr>
          <p:cNvPr id="69" name="Oval 24"/>
          <p:cNvSpPr/>
          <p:nvPr/>
        </p:nvSpPr>
        <p:spPr>
          <a:xfrm>
            <a:off x="4922009" y="4088241"/>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70" name="Rectangle 69"/>
          <p:cNvSpPr/>
          <p:nvPr/>
        </p:nvSpPr>
        <p:spPr>
          <a:xfrm>
            <a:off x="2453973" y="3573463"/>
            <a:ext cx="7955280"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FFFF"/>
                </a:solidFill>
                <a:effectLst>
                  <a:outerShdw blurRad="38100" dist="38100" dir="2700000" algn="tl">
                    <a:srgbClr val="000000">
                      <a:alpha val="43137"/>
                    </a:srgbClr>
                  </a:outerShdw>
                </a:effectLst>
              </a:rPr>
              <a:t>Deployment Type</a:t>
            </a:r>
          </a:p>
        </p:txBody>
      </p:sp>
      <p:sp>
        <p:nvSpPr>
          <p:cNvPr id="71" name="Rectangle 70"/>
          <p:cNvSpPr/>
          <p:nvPr/>
        </p:nvSpPr>
        <p:spPr>
          <a:xfrm flipH="1">
            <a:off x="2453973" y="3967013"/>
            <a:ext cx="7955280" cy="2339040"/>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r>
              <a:rPr lang="en-US" sz="1400" dirty="0">
                <a:solidFill>
                  <a:srgbClr val="FFFFFF"/>
                </a:solidFill>
                <a:ea typeface="Segoe UI" pitchFamily="34" charset="0"/>
                <a:cs typeface="Segoe UI" pitchFamily="34" charset="0"/>
              </a:rPr>
              <a:t>Detection Method</a:t>
            </a:r>
          </a:p>
          <a:p>
            <a:endParaRPr lang="en-US" sz="1400" dirty="0">
              <a:solidFill>
                <a:srgbClr val="FFFFFF"/>
              </a:solidFill>
              <a:ea typeface="Segoe UI" pitchFamily="34" charset="0"/>
              <a:cs typeface="Segoe UI" pitchFamily="34" charset="0"/>
            </a:endParaRPr>
          </a:p>
          <a:p>
            <a:r>
              <a:rPr lang="en-US" sz="1400" dirty="0">
                <a:solidFill>
                  <a:srgbClr val="FFFFFF"/>
                </a:solidFill>
                <a:ea typeface="Segoe UI" pitchFamily="34" charset="0"/>
                <a:cs typeface="Segoe UI" pitchFamily="34" charset="0"/>
              </a:rPr>
              <a:t>Install Command</a:t>
            </a:r>
          </a:p>
          <a:p>
            <a:endParaRPr lang="en-US" sz="1400" dirty="0">
              <a:solidFill>
                <a:srgbClr val="FFFFFF"/>
              </a:solidFill>
              <a:ea typeface="Segoe UI" pitchFamily="34" charset="0"/>
              <a:cs typeface="Segoe UI" pitchFamily="34" charset="0"/>
            </a:endParaRPr>
          </a:p>
          <a:p>
            <a:r>
              <a:rPr lang="en-US" sz="1400" dirty="0">
                <a:solidFill>
                  <a:srgbClr val="FFFFFF"/>
                </a:solidFill>
                <a:ea typeface="Segoe UI" pitchFamily="34" charset="0"/>
                <a:cs typeface="Segoe UI" pitchFamily="34" charset="0"/>
              </a:rPr>
              <a:t>Requirement Rules</a:t>
            </a:r>
          </a:p>
          <a:p>
            <a:endParaRPr lang="en-US" sz="1400" dirty="0">
              <a:solidFill>
                <a:srgbClr val="FFFFFF"/>
              </a:solidFill>
              <a:ea typeface="Segoe UI" pitchFamily="34" charset="0"/>
              <a:cs typeface="Segoe UI" pitchFamily="34" charset="0"/>
            </a:endParaRPr>
          </a:p>
          <a:p>
            <a:r>
              <a:rPr lang="en-US" sz="1400" dirty="0">
                <a:solidFill>
                  <a:srgbClr val="FFFFFF"/>
                </a:solidFill>
                <a:ea typeface="Segoe UI" pitchFamily="34" charset="0"/>
                <a:cs typeface="Segoe UI" pitchFamily="34" charset="0"/>
              </a:rPr>
              <a:t>Dependencies</a:t>
            </a:r>
          </a:p>
          <a:p>
            <a:endParaRPr lang="en-US" sz="1400" dirty="0">
              <a:solidFill>
                <a:srgbClr val="FFFFFF"/>
              </a:solidFill>
              <a:ea typeface="Segoe UI" pitchFamily="34" charset="0"/>
              <a:cs typeface="Segoe UI" pitchFamily="34" charset="0"/>
            </a:endParaRPr>
          </a:p>
          <a:p>
            <a:r>
              <a:rPr lang="en-US" sz="1400" dirty="0">
                <a:solidFill>
                  <a:srgbClr val="FFFFFF"/>
                </a:solidFill>
                <a:ea typeface="Segoe UI" pitchFamily="34" charset="0"/>
                <a:cs typeface="Segoe UI" pitchFamily="34" charset="0"/>
              </a:rPr>
              <a:t>Supersedence</a:t>
            </a:r>
          </a:p>
          <a:p>
            <a:endParaRPr lang="en-US" sz="1400" dirty="0">
              <a:solidFill>
                <a:srgbClr val="FFFFFF"/>
              </a:solidFill>
              <a:ea typeface="Segoe UI" pitchFamily="34" charset="0"/>
              <a:cs typeface="Segoe UI" pitchFamily="34" charset="0"/>
            </a:endParaRPr>
          </a:p>
          <a:p>
            <a:pPr marL="233363" indent="-233363">
              <a:buFont typeface="Arial" pitchFamily="34" charset="0"/>
              <a:buChar char="•"/>
            </a:pPr>
            <a:endParaRPr lang="en-US" sz="1400" dirty="0">
              <a:solidFill>
                <a:srgbClr val="FFFFFF"/>
              </a:solidFill>
              <a:ea typeface="Segoe UI" pitchFamily="34" charset="0"/>
              <a:cs typeface="Segoe UI" pitchFamily="34" charset="0"/>
            </a:endParaRPr>
          </a:p>
        </p:txBody>
      </p:sp>
      <p:sp>
        <p:nvSpPr>
          <p:cNvPr id="72" name="Oval 24"/>
          <p:cNvSpPr/>
          <p:nvPr/>
        </p:nvSpPr>
        <p:spPr>
          <a:xfrm>
            <a:off x="4922009" y="4539091"/>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73" name="Rectangle 72"/>
          <p:cNvSpPr/>
          <p:nvPr/>
        </p:nvSpPr>
        <p:spPr bwMode="auto">
          <a:xfrm>
            <a:off x="5389852" y="4494006"/>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a:solidFill>
                  <a:srgbClr val="FFFFFF">
                    <a:alpha val="99000"/>
                  </a:srgbClr>
                </a:solidFill>
              </a:rPr>
              <a:t>Command line and </a:t>
            </a:r>
            <a:r>
              <a:rPr lang="en-US" sz="1400" dirty="0" smtClean="0">
                <a:solidFill>
                  <a:srgbClr val="FFFFFF">
                    <a:alpha val="99000"/>
                  </a:srgbClr>
                </a:solidFill>
              </a:rPr>
              <a:t>options or toggles   </a:t>
            </a:r>
            <a:endParaRPr lang="en-US" sz="1400" dirty="0">
              <a:solidFill>
                <a:srgbClr val="FFFFFF">
                  <a:alpha val="99000"/>
                </a:srgbClr>
              </a:solidFill>
            </a:endParaRPr>
          </a:p>
        </p:txBody>
      </p:sp>
      <p:sp>
        <p:nvSpPr>
          <p:cNvPr id="74" name="Rectangle 73"/>
          <p:cNvSpPr/>
          <p:nvPr/>
        </p:nvSpPr>
        <p:spPr bwMode="auto">
          <a:xfrm>
            <a:off x="5389852" y="4945491"/>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smtClean="0">
                <a:solidFill>
                  <a:srgbClr val="FFFFFF">
                    <a:alpha val="99000"/>
                  </a:srgbClr>
                </a:solidFill>
              </a:rPr>
              <a:t>Allowed/Denied to </a:t>
            </a:r>
            <a:r>
              <a:rPr lang="en-US" sz="1400" dirty="0">
                <a:solidFill>
                  <a:srgbClr val="FFFFFF">
                    <a:alpha val="99000"/>
                  </a:srgbClr>
                </a:solidFill>
              </a:rPr>
              <a:t>install </a:t>
            </a:r>
            <a:r>
              <a:rPr lang="en-US" sz="1400" dirty="0" smtClean="0">
                <a:solidFill>
                  <a:srgbClr val="FFFFFF">
                    <a:alpha val="99000"/>
                  </a:srgbClr>
                </a:solidFill>
              </a:rPr>
              <a:t>application</a:t>
            </a:r>
            <a:endParaRPr lang="en-US" sz="1400" dirty="0">
              <a:solidFill>
                <a:srgbClr val="FFFFFF">
                  <a:alpha val="99000"/>
                </a:srgbClr>
              </a:solidFill>
            </a:endParaRPr>
          </a:p>
        </p:txBody>
      </p:sp>
      <p:sp>
        <p:nvSpPr>
          <p:cNvPr id="75" name="Rectangle 74"/>
          <p:cNvSpPr/>
          <p:nvPr/>
        </p:nvSpPr>
        <p:spPr bwMode="auto">
          <a:xfrm>
            <a:off x="5389852" y="5396976"/>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smtClean="0">
                <a:solidFill>
                  <a:srgbClr val="FFFFFF">
                    <a:alpha val="99000"/>
                  </a:srgbClr>
                </a:solidFill>
              </a:rPr>
              <a:t>Applications </a:t>
            </a:r>
            <a:r>
              <a:rPr lang="en-US" sz="1400" dirty="0">
                <a:solidFill>
                  <a:srgbClr val="FFFFFF">
                    <a:alpha val="99000"/>
                  </a:srgbClr>
                </a:solidFill>
              </a:rPr>
              <a:t>that </a:t>
            </a:r>
            <a:r>
              <a:rPr lang="en-US" sz="1400" dirty="0" smtClean="0">
                <a:solidFill>
                  <a:srgbClr val="FFFFFF">
                    <a:alpha val="99000"/>
                  </a:srgbClr>
                </a:solidFill>
              </a:rPr>
              <a:t>must already be present</a:t>
            </a:r>
            <a:endParaRPr lang="en-US" sz="1400" dirty="0">
              <a:solidFill>
                <a:srgbClr val="FFFFFF">
                  <a:alpha val="99000"/>
                </a:srgbClr>
              </a:solidFill>
            </a:endParaRPr>
          </a:p>
        </p:txBody>
      </p:sp>
      <p:sp>
        <p:nvSpPr>
          <p:cNvPr id="76" name="Rectangle 75"/>
          <p:cNvSpPr/>
          <p:nvPr/>
        </p:nvSpPr>
        <p:spPr bwMode="auto">
          <a:xfrm>
            <a:off x="5389852" y="5848460"/>
            <a:ext cx="4937760" cy="36576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en-US" sz="1400" dirty="0">
                <a:solidFill>
                  <a:srgbClr val="FFFFFF">
                    <a:alpha val="99000"/>
                  </a:srgbClr>
                </a:solidFill>
              </a:rPr>
              <a:t>Application version </a:t>
            </a:r>
            <a:r>
              <a:rPr lang="en-US" sz="1400" dirty="0" smtClean="0">
                <a:solidFill>
                  <a:srgbClr val="FFFFFF">
                    <a:alpha val="99000"/>
                  </a:srgbClr>
                </a:solidFill>
              </a:rPr>
              <a:t>control and update management</a:t>
            </a:r>
            <a:endParaRPr lang="en-US" sz="1400" dirty="0">
              <a:solidFill>
                <a:srgbClr val="FFFFFF">
                  <a:alpha val="99000"/>
                </a:srgbClr>
              </a:solidFill>
            </a:endParaRPr>
          </a:p>
        </p:txBody>
      </p:sp>
      <p:sp>
        <p:nvSpPr>
          <p:cNvPr id="77" name="Oval 24"/>
          <p:cNvSpPr/>
          <p:nvPr/>
        </p:nvSpPr>
        <p:spPr>
          <a:xfrm>
            <a:off x="4922009" y="4991211"/>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78" name="Oval 24"/>
          <p:cNvSpPr/>
          <p:nvPr/>
        </p:nvSpPr>
        <p:spPr>
          <a:xfrm>
            <a:off x="4922009" y="5442696"/>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79" name="Oval 24"/>
          <p:cNvSpPr/>
          <p:nvPr/>
        </p:nvSpPr>
        <p:spPr>
          <a:xfrm>
            <a:off x="4922009" y="5894180"/>
            <a:ext cx="274320" cy="274320"/>
          </a:xfrm>
          <a:custGeom>
            <a:avLst/>
            <a:gdLst/>
            <a:ahLst/>
            <a:cxnLst/>
            <a:rect l="l" t="t" r="r" b="b"/>
            <a:pathLst>
              <a:path w="443524" h="432548">
                <a:moveTo>
                  <a:pt x="226354" y="51957"/>
                </a:moveTo>
                <a:lnTo>
                  <a:pt x="226354" y="134116"/>
                </a:lnTo>
                <a:lnTo>
                  <a:pt x="52851" y="134116"/>
                </a:lnTo>
                <a:lnTo>
                  <a:pt x="52851" y="298433"/>
                </a:lnTo>
                <a:lnTo>
                  <a:pt x="226354" y="298433"/>
                </a:lnTo>
                <a:lnTo>
                  <a:pt x="226354" y="380592"/>
                </a:lnTo>
                <a:lnTo>
                  <a:pt x="390671" y="216275"/>
                </a:lnTo>
                <a:close/>
                <a:moveTo>
                  <a:pt x="221762" y="0"/>
                </a:moveTo>
                <a:cubicBezTo>
                  <a:pt x="344238" y="0"/>
                  <a:pt x="443524" y="96829"/>
                  <a:pt x="443524" y="216274"/>
                </a:cubicBezTo>
                <a:cubicBezTo>
                  <a:pt x="443524" y="335719"/>
                  <a:pt x="344238" y="432548"/>
                  <a:pt x="221762" y="432548"/>
                </a:cubicBezTo>
                <a:cubicBezTo>
                  <a:pt x="99286" y="432548"/>
                  <a:pt x="0" y="335719"/>
                  <a:pt x="0" y="216274"/>
                </a:cubicBezTo>
                <a:cubicBezTo>
                  <a:pt x="0" y="96829"/>
                  <a:pt x="99286" y="0"/>
                  <a:pt x="221762"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grpSp>
        <p:nvGrpSpPr>
          <p:cNvPr id="80" name="Group 79"/>
          <p:cNvGrpSpPr>
            <a:grpSpLocks noChangeAspect="1"/>
          </p:cNvGrpSpPr>
          <p:nvPr/>
        </p:nvGrpSpPr>
        <p:grpSpPr>
          <a:xfrm>
            <a:off x="993044" y="3333108"/>
            <a:ext cx="391351" cy="504825"/>
            <a:chOff x="5404688" y="2619375"/>
            <a:chExt cx="391351" cy="504825"/>
          </a:xfrm>
        </p:grpSpPr>
        <p:sp>
          <p:nvSpPr>
            <p:cNvPr id="81" name="TextBox 80"/>
            <p:cNvSpPr txBox="1"/>
            <p:nvPr/>
          </p:nvSpPr>
          <p:spPr>
            <a:xfrm>
              <a:off x="5404688" y="2693903"/>
              <a:ext cx="391351" cy="246221"/>
            </a:xfrm>
            <a:prstGeom prst="rect">
              <a:avLst/>
            </a:prstGeom>
            <a:noFill/>
          </p:spPr>
          <p:txBody>
            <a:bodyPr wrap="square" lIns="0" tIns="0" rIns="0" bIns="0" rtlCol="0">
              <a:spAutoFit/>
            </a:bodyPr>
            <a:lstStyle/>
            <a:p>
              <a:pPr algn="ctr"/>
              <a:r>
                <a:rPr lang="en-US" sz="1600" dirty="0">
                  <a:solidFill>
                    <a:srgbClr val="363535"/>
                  </a:solidFill>
                </a:rPr>
                <a:t>&lt;  &gt;</a:t>
              </a:r>
            </a:p>
          </p:txBody>
        </p:sp>
        <p:sp>
          <p:nvSpPr>
            <p:cNvPr id="82" name="Flowchart: Card 81"/>
            <p:cNvSpPr/>
            <p:nvPr/>
          </p:nvSpPr>
          <p:spPr bwMode="auto">
            <a:xfrm flipH="1">
              <a:off x="5404688" y="2619375"/>
              <a:ext cx="391351" cy="504825"/>
            </a:xfrm>
            <a:prstGeom prst="flowChartPunchedCard">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lIns="91440" tIns="91440" rIns="91440" bIns="91440" rtlCol="0" anchor="ctr" anchorCtr="0"/>
            <a:lstStyle/>
            <a:p>
              <a:pPr algn="ctr"/>
              <a:endParaRPr lang="en-US" sz="1400" dirty="0">
                <a:solidFill>
                  <a:srgbClr val="FFFFFF"/>
                </a:solidFill>
                <a:ea typeface="Segoe UI" pitchFamily="34" charset="0"/>
                <a:cs typeface="Segoe UI" pitchFamily="34" charset="0"/>
              </a:endParaRPr>
            </a:p>
          </p:txBody>
        </p:sp>
        <p:sp>
          <p:nvSpPr>
            <p:cNvPr id="83" name="Isosceles Triangle 82"/>
            <p:cNvSpPr/>
            <p:nvPr/>
          </p:nvSpPr>
          <p:spPr bwMode="auto">
            <a:xfrm rot="3138243" flipH="1" flipV="1">
              <a:off x="5672563" y="2656268"/>
              <a:ext cx="132992" cy="60390"/>
            </a:xfrm>
            <a:prstGeom prst="triangle">
              <a:avLst>
                <a:gd name="adj" fmla="val 357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rgbClr val="FFFFFF"/>
                </a:solidFill>
              </a:endParaRPr>
            </a:p>
          </p:txBody>
        </p:sp>
        <p:pic>
          <p:nvPicPr>
            <p:cNvPr id="84" name="Picture 83"/>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5521270" y="2744609"/>
              <a:ext cx="162200" cy="162200"/>
            </a:xfrm>
            <a:prstGeom prst="rect">
              <a:avLst/>
            </a:prstGeom>
          </p:spPr>
        </p:pic>
        <p:cxnSp>
          <p:nvCxnSpPr>
            <p:cNvPr id="85" name="Straight Connector 84"/>
            <p:cNvCxnSpPr/>
            <p:nvPr/>
          </p:nvCxnSpPr>
          <p:spPr>
            <a:xfrm>
              <a:off x="5463988" y="2940124"/>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5463988" y="3048000"/>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5463988" y="2994062"/>
              <a:ext cx="257736"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88" name="Picture 8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45846" y="4075423"/>
            <a:ext cx="406685" cy="325539"/>
          </a:xfrm>
          <a:prstGeom prst="rect">
            <a:avLst/>
          </a:prstGeom>
          <a:solidFill>
            <a:schemeClr val="accent1"/>
          </a:solidFill>
        </p:spPr>
      </p:pic>
      <p:sp>
        <p:nvSpPr>
          <p:cNvPr id="43" name="Rectangle 42"/>
          <p:cNvSpPr/>
          <p:nvPr/>
        </p:nvSpPr>
        <p:spPr>
          <a:xfrm flipH="1">
            <a:off x="0" y="3967013"/>
            <a:ext cx="2377440" cy="2339040"/>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endParaRPr lang="en-US" sz="1400" dirty="0">
              <a:solidFill>
                <a:srgbClr val="363535"/>
              </a:solidFill>
              <a:ea typeface="Segoe UI" pitchFamily="34" charset="0"/>
              <a:cs typeface="Segoe UI" pitchFamily="34" charset="0"/>
            </a:endParaRPr>
          </a:p>
        </p:txBody>
      </p:sp>
      <p:pic>
        <p:nvPicPr>
          <p:cNvPr id="44" name="Picture 43"/>
          <p:cNvPicPr>
            <a:picLocks noChangeAspect="1"/>
          </p:cNvPicPr>
          <p:nvPr/>
        </p:nvPicPr>
        <p:blipFill>
          <a:blip r:embed="rId10" cstate="screen">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495222" y="5310408"/>
            <a:ext cx="182880" cy="351039"/>
          </a:xfrm>
          <a:prstGeom prst="rect">
            <a:avLst/>
          </a:prstGeom>
          <a:effectLst/>
        </p:spPr>
      </p:pic>
    </p:spTree>
    <p:extLst>
      <p:ext uri="{BB962C8B-B14F-4D97-AF65-F5344CB8AC3E}">
        <p14:creationId xmlns:p14="http://schemas.microsoft.com/office/powerpoint/2010/main" val="311342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6">
                                            <p:txEl>
                                              <p:pRg st="0" end="0"/>
                                            </p:txEl>
                                          </p:spTgt>
                                        </p:tgtEl>
                                        <p:attrNameLst>
                                          <p:attrName>style.visibility</p:attrName>
                                        </p:attrNameLst>
                                      </p:cBhvr>
                                      <p:to>
                                        <p:strVal val="visible"/>
                                      </p:to>
                                    </p:set>
                                    <p:animEffect transition="in" filter="fade">
                                      <p:cBhvr>
                                        <p:cTn id="14" dur="500"/>
                                        <p:tgtEl>
                                          <p:spTgt spid="56">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fade">
                                      <p:cBhvr>
                                        <p:cTn id="30" dur="500"/>
                                        <p:tgtEl>
                                          <p:spTgt spid="56">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71">
                                            <p:txEl>
                                              <p:pRg st="0" end="0"/>
                                            </p:txEl>
                                          </p:spTgt>
                                        </p:tgtEl>
                                        <p:attrNameLst>
                                          <p:attrName>style.visibility</p:attrName>
                                        </p:attrNameLst>
                                      </p:cBhvr>
                                      <p:to>
                                        <p:strVal val="visible"/>
                                      </p:to>
                                    </p:set>
                                    <p:animEffect transition="in" filter="fade">
                                      <p:cBhvr>
                                        <p:cTn id="50" dur="500"/>
                                        <p:tgtEl>
                                          <p:spTgt spid="71">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par>
                                <p:cTn id="57" presetID="10" presetClass="entr" presetSubtype="0" fill="hold" nodeType="with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fade">
                                      <p:cBhvr>
                                        <p:cTn id="59" dur="500"/>
                                        <p:tgtEl>
                                          <p:spTgt spid="8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500"/>
                                        <p:tgtEl>
                                          <p:spTgt spid="3"/>
                                        </p:tgtEl>
                                      </p:cBhvr>
                                    </p:animEffect>
                                  </p:childTnLst>
                                </p:cTn>
                              </p:par>
                            </p:childTnLst>
                          </p:cTn>
                        </p:par>
                        <p:par>
                          <p:cTn id="63" fill="hold">
                            <p:stCondLst>
                              <p:cond delay="2500"/>
                            </p:stCondLst>
                            <p:childTnLst>
                              <p:par>
                                <p:cTn id="64" presetID="10" presetClass="entr" presetSubtype="0" fill="hold" nodeType="afterEffect">
                                  <p:stCondLst>
                                    <p:cond delay="0"/>
                                  </p:stCondLst>
                                  <p:childTnLst>
                                    <p:set>
                                      <p:cBhvr>
                                        <p:cTn id="65" dur="1" fill="hold">
                                          <p:stCondLst>
                                            <p:cond delay="0"/>
                                          </p:stCondLst>
                                        </p:cTn>
                                        <p:tgtEl>
                                          <p:spTgt spid="71">
                                            <p:txEl>
                                              <p:pRg st="2" end="2"/>
                                            </p:txEl>
                                          </p:spTgt>
                                        </p:tgtEl>
                                        <p:attrNameLst>
                                          <p:attrName>style.visibility</p:attrName>
                                        </p:attrNameLst>
                                      </p:cBhvr>
                                      <p:to>
                                        <p:strVal val="visible"/>
                                      </p:to>
                                    </p:set>
                                    <p:animEffect transition="in" filter="fade">
                                      <p:cBhvr>
                                        <p:cTn id="66" dur="500"/>
                                        <p:tgtEl>
                                          <p:spTgt spid="71">
                                            <p:txEl>
                                              <p:pRg st="2" end="2"/>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3"/>
                                        </p:tgtEl>
                                        <p:attrNameLst>
                                          <p:attrName>style.visibility</p:attrName>
                                        </p:attrNameLst>
                                      </p:cBhvr>
                                      <p:to>
                                        <p:strVal val="visible"/>
                                      </p:to>
                                    </p:set>
                                    <p:animEffect transition="in" filter="fade">
                                      <p:cBhvr>
                                        <p:cTn id="72" dur="500"/>
                                        <p:tgtEl>
                                          <p:spTgt spid="73"/>
                                        </p:tgtEl>
                                      </p:cBhvr>
                                    </p:animEffect>
                                  </p:childTnLst>
                                </p:cTn>
                              </p:par>
                              <p:par>
                                <p:cTn id="73" presetID="10" presetClass="entr" presetSubtype="0"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500"/>
                                        <p:tgtEl>
                                          <p:spTgt spid="6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500"/>
                                        <p:tgtEl>
                                          <p:spTgt spid="58"/>
                                        </p:tgtEl>
                                      </p:cBhvr>
                                    </p:animEffect>
                                  </p:childTnLst>
                                </p:cTn>
                              </p:par>
                            </p:childTnLst>
                          </p:cTn>
                        </p:par>
                        <p:par>
                          <p:cTn id="79" fill="hold">
                            <p:stCondLst>
                              <p:cond delay="3000"/>
                            </p:stCondLst>
                            <p:childTnLst>
                              <p:par>
                                <p:cTn id="80" presetID="10" presetClass="entr" presetSubtype="0" fill="hold" nodeType="afterEffect">
                                  <p:stCondLst>
                                    <p:cond delay="0"/>
                                  </p:stCondLst>
                                  <p:childTnLst>
                                    <p:set>
                                      <p:cBhvr>
                                        <p:cTn id="81" dur="1" fill="hold">
                                          <p:stCondLst>
                                            <p:cond delay="0"/>
                                          </p:stCondLst>
                                        </p:cTn>
                                        <p:tgtEl>
                                          <p:spTgt spid="71">
                                            <p:txEl>
                                              <p:pRg st="4" end="4"/>
                                            </p:txEl>
                                          </p:spTgt>
                                        </p:tgtEl>
                                        <p:attrNameLst>
                                          <p:attrName>style.visibility</p:attrName>
                                        </p:attrNameLst>
                                      </p:cBhvr>
                                      <p:to>
                                        <p:strVal val="visible"/>
                                      </p:to>
                                    </p:set>
                                    <p:animEffect transition="in" filter="fade">
                                      <p:cBhvr>
                                        <p:cTn id="82" dur="500"/>
                                        <p:tgtEl>
                                          <p:spTgt spid="71">
                                            <p:txEl>
                                              <p:pRg st="4" end="4"/>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fade">
                                      <p:cBhvr>
                                        <p:cTn id="85" dur="500"/>
                                        <p:tgtEl>
                                          <p:spTgt spid="60"/>
                                        </p:tgtEl>
                                      </p:cBhvr>
                                    </p:animEffect>
                                  </p:childTnLst>
                                </p:cTn>
                              </p:par>
                              <p:par>
                                <p:cTn id="86" presetID="10" presetClass="entr" presetSubtype="0" fill="hold"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fade">
                                      <p:cBhvr>
                                        <p:cTn id="88" dur="500"/>
                                        <p:tgtEl>
                                          <p:spTgt spid="6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fade">
                                      <p:cBhvr>
                                        <p:cTn id="94" dur="500"/>
                                        <p:tgtEl>
                                          <p:spTgt spid="74"/>
                                        </p:tgtEl>
                                      </p:cBhvr>
                                    </p:animEffect>
                                  </p:childTnLst>
                                </p:cTn>
                              </p:par>
                            </p:childTnLst>
                          </p:cTn>
                        </p:par>
                        <p:par>
                          <p:cTn id="95" fill="hold">
                            <p:stCondLst>
                              <p:cond delay="3500"/>
                            </p:stCondLst>
                            <p:childTnLst>
                              <p:par>
                                <p:cTn id="96" presetID="10" presetClass="entr" presetSubtype="0" fill="hold" nodeType="afterEffect">
                                  <p:stCondLst>
                                    <p:cond delay="0"/>
                                  </p:stCondLst>
                                  <p:childTnLst>
                                    <p:set>
                                      <p:cBhvr>
                                        <p:cTn id="97" dur="1" fill="hold">
                                          <p:stCondLst>
                                            <p:cond delay="0"/>
                                          </p:stCondLst>
                                        </p:cTn>
                                        <p:tgtEl>
                                          <p:spTgt spid="71">
                                            <p:txEl>
                                              <p:pRg st="6" end="6"/>
                                            </p:txEl>
                                          </p:spTgt>
                                        </p:tgtEl>
                                        <p:attrNameLst>
                                          <p:attrName>style.visibility</p:attrName>
                                        </p:attrNameLst>
                                      </p:cBhvr>
                                      <p:to>
                                        <p:strVal val="visible"/>
                                      </p:to>
                                    </p:set>
                                    <p:animEffect transition="in" filter="fade">
                                      <p:cBhvr>
                                        <p:cTn id="98" dur="500"/>
                                        <p:tgtEl>
                                          <p:spTgt spid="71">
                                            <p:txEl>
                                              <p:pRg st="6" end="6"/>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500"/>
                                        <p:tgtEl>
                                          <p:spTgt spid="59"/>
                                        </p:tgtEl>
                                      </p:cBhvr>
                                    </p:animEffect>
                                  </p:childTnLst>
                                </p:cTn>
                              </p:par>
                              <p:par>
                                <p:cTn id="102" presetID="10" presetClass="entr" presetSubtype="0" fill="hold" nodeType="with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fade">
                                      <p:cBhvr>
                                        <p:cTn id="104" dur="500"/>
                                        <p:tgtEl>
                                          <p:spTgt spid="4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fade">
                                      <p:cBhvr>
                                        <p:cTn id="107" dur="500"/>
                                        <p:tgtEl>
                                          <p:spTgt spid="7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5"/>
                                        </p:tgtEl>
                                        <p:attrNameLst>
                                          <p:attrName>style.visibility</p:attrName>
                                        </p:attrNameLst>
                                      </p:cBhvr>
                                      <p:to>
                                        <p:strVal val="visible"/>
                                      </p:to>
                                    </p:set>
                                    <p:animEffect transition="in" filter="fade">
                                      <p:cBhvr>
                                        <p:cTn id="110" dur="500"/>
                                        <p:tgtEl>
                                          <p:spTgt spid="75"/>
                                        </p:tgtEl>
                                      </p:cBhvr>
                                    </p:animEffect>
                                  </p:childTnLst>
                                </p:cTn>
                              </p:par>
                            </p:childTnLst>
                          </p:cTn>
                        </p:par>
                        <p:par>
                          <p:cTn id="111" fill="hold">
                            <p:stCondLst>
                              <p:cond delay="4000"/>
                            </p:stCondLst>
                            <p:childTnLst>
                              <p:par>
                                <p:cTn id="112" presetID="10" presetClass="entr" presetSubtype="0" fill="hold" nodeType="afterEffect">
                                  <p:stCondLst>
                                    <p:cond delay="0"/>
                                  </p:stCondLst>
                                  <p:childTnLst>
                                    <p:set>
                                      <p:cBhvr>
                                        <p:cTn id="113" dur="1" fill="hold">
                                          <p:stCondLst>
                                            <p:cond delay="0"/>
                                          </p:stCondLst>
                                        </p:cTn>
                                        <p:tgtEl>
                                          <p:spTgt spid="71">
                                            <p:txEl>
                                              <p:pRg st="8" end="8"/>
                                            </p:txEl>
                                          </p:spTgt>
                                        </p:tgtEl>
                                        <p:attrNameLst>
                                          <p:attrName>style.visibility</p:attrName>
                                        </p:attrNameLst>
                                      </p:cBhvr>
                                      <p:to>
                                        <p:strVal val="visible"/>
                                      </p:to>
                                    </p:set>
                                    <p:animEffect transition="in" filter="fade">
                                      <p:cBhvr>
                                        <p:cTn id="114" dur="500"/>
                                        <p:tgtEl>
                                          <p:spTgt spid="71">
                                            <p:txEl>
                                              <p:pRg st="8" end="8"/>
                                            </p:tx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fade">
                                      <p:cBhvr>
                                        <p:cTn id="117" dur="500"/>
                                        <p:tgtEl>
                                          <p:spTgt spid="7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0" grpId="0" animBg="1"/>
      <p:bldP spid="25" grpId="0" animBg="1"/>
      <p:bldP spid="3" grpId="0"/>
      <p:bldP spid="58" grpId="0"/>
      <p:bldP spid="59" grpId="0"/>
      <p:bldP spid="60" grpId="0"/>
      <p:bldP spid="55" grpId="0" animBg="1"/>
      <p:bldP spid="56" grpId="0" animBg="1"/>
      <p:bldP spid="57" grpId="0" animBg="1"/>
      <p:bldP spid="66"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Delivery and Management</a:t>
            </a:r>
            <a:endParaRPr lang="en-US" dirty="0"/>
          </a:p>
        </p:txBody>
      </p:sp>
      <p:sp>
        <p:nvSpPr>
          <p:cNvPr id="4" name="Content Placeholder 3"/>
          <p:cNvSpPr>
            <a:spLocks noGrp="1"/>
          </p:cNvSpPr>
          <p:nvPr>
            <p:ph idx="1"/>
          </p:nvPr>
        </p:nvSpPr>
        <p:spPr>
          <a:xfrm>
            <a:off x="680321" y="2336873"/>
            <a:ext cx="9613861" cy="4214534"/>
          </a:xfrm>
        </p:spPr>
        <p:txBody>
          <a:bodyPr>
            <a:noAutofit/>
          </a:bodyPr>
          <a:lstStyle/>
          <a:p>
            <a:r>
              <a:rPr lang="en-US" dirty="0"/>
              <a:t>Manage applications with built-in </a:t>
            </a:r>
            <a:r>
              <a:rPr lang="en-US" dirty="0" smtClean="0"/>
              <a:t>mechanisms </a:t>
            </a:r>
            <a:r>
              <a:rPr lang="en-US" sz="1400" i="1" dirty="0" smtClean="0"/>
              <a:t>[not manually (or Service Now)]</a:t>
            </a:r>
            <a:endParaRPr lang="en-US" sz="1400" i="1" dirty="0"/>
          </a:p>
          <a:p>
            <a:r>
              <a:rPr lang="en-US" dirty="0"/>
              <a:t>Application Management:</a:t>
            </a:r>
          </a:p>
          <a:p>
            <a:pPr lvl="1"/>
            <a:r>
              <a:rPr lang="en-US" b="1" dirty="0"/>
              <a:t>Detection method</a:t>
            </a:r>
            <a:r>
              <a:rPr lang="en-US" dirty="0"/>
              <a:t> – re-evaluated for </a:t>
            </a:r>
            <a:r>
              <a:rPr lang="en-US" dirty="0" smtClean="0"/>
              <a:t>presence:</a:t>
            </a:r>
          </a:p>
          <a:p>
            <a:pPr lvl="2"/>
            <a:r>
              <a:rPr lang="en-US" sz="2000" b="1" dirty="0" smtClean="0"/>
              <a:t>Required application </a:t>
            </a:r>
            <a:r>
              <a:rPr lang="en-US" sz="2000" dirty="0" smtClean="0"/>
              <a:t>– </a:t>
            </a:r>
            <a:r>
              <a:rPr lang="en-US" sz="2000" i="1" dirty="0" smtClean="0"/>
              <a:t>reinstall if missing</a:t>
            </a:r>
          </a:p>
          <a:p>
            <a:pPr lvl="2"/>
            <a:r>
              <a:rPr lang="en-US" sz="2000" b="1" dirty="0" smtClean="0"/>
              <a:t>Prohibited </a:t>
            </a:r>
            <a:r>
              <a:rPr lang="en-US" sz="2000" b="1" dirty="0"/>
              <a:t>application</a:t>
            </a:r>
            <a:r>
              <a:rPr lang="en-US" sz="2000" dirty="0"/>
              <a:t> – </a:t>
            </a:r>
            <a:r>
              <a:rPr lang="en-US" sz="2000" i="1" dirty="0"/>
              <a:t>uninstall if detected</a:t>
            </a:r>
          </a:p>
          <a:p>
            <a:pPr lvl="1"/>
            <a:r>
              <a:rPr lang="en-US" b="1" dirty="0"/>
              <a:t>Requirement rules </a:t>
            </a:r>
            <a:r>
              <a:rPr lang="en-US" dirty="0"/>
              <a:t>– evaluated at install time to ensure the app only installs </a:t>
            </a:r>
            <a:r>
              <a:rPr lang="en-US" dirty="0" smtClean="0"/>
              <a:t>where it can and is permitted to</a:t>
            </a:r>
            <a:endParaRPr lang="en-US" dirty="0"/>
          </a:p>
          <a:p>
            <a:pPr lvl="1"/>
            <a:r>
              <a:rPr lang="en-US" b="1" dirty="0"/>
              <a:t>Dependencies</a:t>
            </a:r>
            <a:r>
              <a:rPr lang="en-US" dirty="0"/>
              <a:t> – relationships with other apps that are all evaluated prior to installing </a:t>
            </a:r>
            <a:r>
              <a:rPr lang="en-US" dirty="0" smtClean="0"/>
              <a:t>anything to ensure no conflicts</a:t>
            </a:r>
            <a:endParaRPr lang="en-US" dirty="0"/>
          </a:p>
          <a:p>
            <a:pPr lvl="1"/>
            <a:r>
              <a:rPr lang="en-US" b="1" dirty="0" err="1"/>
              <a:t>Supersedence</a:t>
            </a:r>
            <a:r>
              <a:rPr lang="en-US" dirty="0"/>
              <a:t> – relationships with other apps that should be uninstalled prior to installing </a:t>
            </a:r>
            <a:r>
              <a:rPr lang="en-US" dirty="0" smtClean="0"/>
              <a:t>anything</a:t>
            </a:r>
          </a:p>
        </p:txBody>
      </p:sp>
      <p:sp>
        <p:nvSpPr>
          <p:cNvPr id="3" name="Title 4"/>
          <p:cNvSpPr txBox="1">
            <a:spLocks/>
          </p:cNvSpPr>
          <p:nvPr/>
        </p:nvSpPr>
        <p:spPr>
          <a:xfrm>
            <a:off x="297010" y="228605"/>
            <a:ext cx="11493304" cy="666387"/>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a:gradFill flip="none" rotWithShape="1">
                <a:gsLst>
                  <a:gs pos="0">
                    <a:srgbClr val="FFFFFF"/>
                  </a:gs>
                  <a:gs pos="86000">
                    <a:srgbClr val="FFFFFF"/>
                  </a:gs>
                </a:gsLst>
                <a:lin ang="5400000" scaled="0"/>
                <a:tileRect/>
              </a:gradFill>
            </a:endParaRPr>
          </a:p>
        </p:txBody>
      </p:sp>
    </p:spTree>
    <p:extLst>
      <p:ext uri="{BB962C8B-B14F-4D97-AF65-F5344CB8AC3E}">
        <p14:creationId xmlns:p14="http://schemas.microsoft.com/office/powerpoint/2010/main" val="2381861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r>
              <a:rPr lang="en-US" dirty="0" smtClean="0"/>
              <a:t>Deployments</a:t>
            </a:r>
            <a:endParaRPr lang="en-US" sz="2400" dirty="0"/>
          </a:p>
        </p:txBody>
      </p:sp>
      <p:sp>
        <p:nvSpPr>
          <p:cNvPr id="5" name="Content Placeholder 4"/>
          <p:cNvSpPr>
            <a:spLocks noGrp="1"/>
          </p:cNvSpPr>
          <p:nvPr>
            <p:ph idx="1"/>
          </p:nvPr>
        </p:nvSpPr>
        <p:spPr>
          <a:xfrm>
            <a:off x="680321" y="2336872"/>
            <a:ext cx="9613861" cy="4246807"/>
          </a:xfrm>
        </p:spPr>
        <p:txBody>
          <a:bodyPr>
            <a:noAutofit/>
          </a:bodyPr>
          <a:lstStyle/>
          <a:p>
            <a:pPr marL="0" indent="0">
              <a:lnSpc>
                <a:spcPct val="85000"/>
              </a:lnSpc>
              <a:buNone/>
            </a:pPr>
            <a:r>
              <a:rPr lang="en-US" dirty="0" smtClean="0">
                <a:gradFill>
                  <a:gsLst>
                    <a:gs pos="0">
                      <a:srgbClr val="FFFFFF"/>
                    </a:gs>
                    <a:gs pos="86000">
                      <a:srgbClr val="FFFFFF"/>
                    </a:gs>
                  </a:gsLst>
                  <a:lin ang="5400000" scaled="0"/>
                </a:gradFill>
              </a:rPr>
              <a:t>Lite-Touch imaging process</a:t>
            </a:r>
            <a:endParaRPr lang="en-US" dirty="0">
              <a:gradFill>
                <a:gsLst>
                  <a:gs pos="0">
                    <a:srgbClr val="FFFFFF"/>
                  </a:gs>
                  <a:gs pos="86000">
                    <a:srgbClr val="FFFFFF"/>
                  </a:gs>
                </a:gsLst>
                <a:lin ang="5400000" scaled="0"/>
              </a:gradFill>
            </a:endParaRPr>
          </a:p>
          <a:p>
            <a:pPr lvl="1">
              <a:lnSpc>
                <a:spcPct val="85000"/>
              </a:lnSpc>
            </a:pPr>
            <a:r>
              <a:rPr lang="en-US" dirty="0" smtClean="0">
                <a:gradFill>
                  <a:gsLst>
                    <a:gs pos="0">
                      <a:srgbClr val="FFFFFF"/>
                    </a:gs>
                    <a:gs pos="86000">
                      <a:srgbClr val="FFFFFF"/>
                    </a:gs>
                  </a:gsLst>
                  <a:lin ang="5400000" scaled="0"/>
                </a:gradFill>
              </a:rPr>
              <a:t>No </a:t>
            </a:r>
            <a:r>
              <a:rPr lang="en-US" dirty="0">
                <a:gradFill>
                  <a:gsLst>
                    <a:gs pos="0">
                      <a:srgbClr val="FFFFFF"/>
                    </a:gs>
                    <a:gs pos="86000">
                      <a:srgbClr val="FFFFFF"/>
                    </a:gs>
                  </a:gsLst>
                  <a:lin ang="5400000" scaled="0"/>
                </a:gradFill>
              </a:rPr>
              <a:t>more </a:t>
            </a:r>
            <a:r>
              <a:rPr lang="en-US" dirty="0" smtClean="0">
                <a:gradFill>
                  <a:gsLst>
                    <a:gs pos="0">
                      <a:srgbClr val="FFFFFF"/>
                    </a:gs>
                    <a:gs pos="86000">
                      <a:srgbClr val="FFFFFF"/>
                    </a:gs>
                  </a:gsLst>
                  <a:lin ang="5400000" scaled="0"/>
                </a:gradFill>
              </a:rPr>
              <a:t>“</a:t>
            </a:r>
            <a:r>
              <a:rPr lang="en-US" dirty="0" err="1" smtClean="0">
                <a:gradFill>
                  <a:gsLst>
                    <a:gs pos="0">
                      <a:srgbClr val="FFFFFF"/>
                    </a:gs>
                    <a:gs pos="86000">
                      <a:srgbClr val="FFFFFF"/>
                    </a:gs>
                  </a:gsLst>
                  <a:lin ang="5400000" scaled="0"/>
                </a:gradFill>
              </a:rPr>
              <a:t>SneakerNet</a:t>
            </a:r>
            <a:r>
              <a:rPr lang="en-US" dirty="0" smtClean="0">
                <a:gradFill>
                  <a:gsLst>
                    <a:gs pos="0">
                      <a:srgbClr val="FFFFFF"/>
                    </a:gs>
                    <a:gs pos="86000">
                      <a:srgbClr val="FFFFFF"/>
                    </a:gs>
                  </a:gsLst>
                  <a:lin ang="5400000" scaled="0"/>
                </a:gradFill>
              </a:rPr>
              <a:t>”</a:t>
            </a:r>
          </a:p>
          <a:p>
            <a:pPr lvl="1">
              <a:lnSpc>
                <a:spcPct val="85000"/>
              </a:lnSpc>
            </a:pPr>
            <a:r>
              <a:rPr lang="en-US" dirty="0" smtClean="0">
                <a:gradFill>
                  <a:gsLst>
                    <a:gs pos="0">
                      <a:srgbClr val="FFFFFF"/>
                    </a:gs>
                    <a:gs pos="86000">
                      <a:srgbClr val="FFFFFF"/>
                    </a:gs>
                  </a:gsLst>
                  <a:lin ang="5400000" scaled="0"/>
                </a:gradFill>
              </a:rPr>
              <a:t>USB Manual Deployment available</a:t>
            </a:r>
          </a:p>
          <a:p>
            <a:pPr lvl="1">
              <a:lnSpc>
                <a:spcPct val="85000"/>
              </a:lnSpc>
            </a:pPr>
            <a:r>
              <a:rPr lang="en-US" dirty="0" smtClean="0">
                <a:gradFill>
                  <a:gsLst>
                    <a:gs pos="0">
                      <a:srgbClr val="FFFFFF"/>
                    </a:gs>
                    <a:gs pos="86000">
                      <a:srgbClr val="FFFFFF"/>
                    </a:gs>
                  </a:gsLst>
                  <a:lin ang="5400000" scaled="0"/>
                </a:gradFill>
              </a:rPr>
              <a:t>PXE Boot from 202 Workbench</a:t>
            </a:r>
            <a:endParaRPr lang="en-US" dirty="0">
              <a:gradFill>
                <a:gsLst>
                  <a:gs pos="0">
                    <a:srgbClr val="FFFFFF"/>
                  </a:gs>
                  <a:gs pos="86000">
                    <a:srgbClr val="FFFFFF"/>
                  </a:gs>
                </a:gsLst>
                <a:lin ang="5400000" scaled="0"/>
              </a:gradFill>
            </a:endParaRPr>
          </a:p>
          <a:p>
            <a:pPr lvl="1">
              <a:lnSpc>
                <a:spcPct val="85000"/>
              </a:lnSpc>
            </a:pPr>
            <a:r>
              <a:rPr lang="en-US" i="1" dirty="0" smtClean="0">
                <a:gradFill>
                  <a:gsLst>
                    <a:gs pos="0">
                      <a:srgbClr val="FFFFFF"/>
                    </a:gs>
                    <a:gs pos="86000">
                      <a:srgbClr val="FFFFFF"/>
                    </a:gs>
                  </a:gsLst>
                  <a:lin ang="5400000" scaled="0"/>
                </a:gradFill>
              </a:rPr>
              <a:t>As-needed</a:t>
            </a:r>
            <a:r>
              <a:rPr lang="en-US" dirty="0" smtClean="0">
                <a:gradFill>
                  <a:gsLst>
                    <a:gs pos="0">
                      <a:srgbClr val="FFFFFF"/>
                    </a:gs>
                    <a:gs pos="86000">
                      <a:srgbClr val="FFFFFF"/>
                    </a:gs>
                  </a:gsLst>
                  <a:lin ang="5400000" scaled="0"/>
                </a:gradFill>
              </a:rPr>
              <a:t> </a:t>
            </a:r>
            <a:r>
              <a:rPr lang="en-US" dirty="0">
                <a:gradFill>
                  <a:gsLst>
                    <a:gs pos="0">
                      <a:srgbClr val="FFFFFF"/>
                    </a:gs>
                    <a:gs pos="86000">
                      <a:srgbClr val="FFFFFF"/>
                    </a:gs>
                  </a:gsLst>
                  <a:lin ang="5400000" scaled="0"/>
                </a:gradFill>
              </a:rPr>
              <a:t>software and updates deployment</a:t>
            </a:r>
          </a:p>
          <a:p>
            <a:pPr lvl="2">
              <a:lnSpc>
                <a:spcPct val="85000"/>
              </a:lnSpc>
            </a:pPr>
            <a:r>
              <a:rPr lang="en-US" dirty="0">
                <a:gradFill>
                  <a:gsLst>
                    <a:gs pos="0">
                      <a:srgbClr val="FFFFFF"/>
                    </a:gs>
                    <a:gs pos="86000">
                      <a:srgbClr val="FFFFFF"/>
                    </a:gs>
                  </a:gsLst>
                  <a:lin ang="5400000" scaled="0"/>
                </a:gradFill>
              </a:rPr>
              <a:t>Deploy an image then update the software and/or OS</a:t>
            </a:r>
          </a:p>
          <a:p>
            <a:pPr lvl="2">
              <a:lnSpc>
                <a:spcPct val="85000"/>
              </a:lnSpc>
            </a:pPr>
            <a:r>
              <a:rPr lang="en-US" dirty="0" smtClean="0">
                <a:gradFill>
                  <a:gsLst>
                    <a:gs pos="0">
                      <a:srgbClr val="FFFFFF"/>
                    </a:gs>
                    <a:gs pos="86000">
                      <a:srgbClr val="FFFFFF"/>
                    </a:gs>
                  </a:gsLst>
                  <a:lin ang="5400000" scaled="0"/>
                </a:gradFill>
              </a:rPr>
              <a:t>Advertisements based on group/machine type</a:t>
            </a:r>
          </a:p>
          <a:p>
            <a:pPr marL="914400" lvl="2" indent="0">
              <a:lnSpc>
                <a:spcPct val="85000"/>
              </a:lnSpc>
              <a:buNone/>
            </a:pPr>
            <a:endParaRPr lang="en-US" sz="2000" dirty="0">
              <a:gradFill>
                <a:gsLst>
                  <a:gs pos="0">
                    <a:srgbClr val="FFFFFF"/>
                  </a:gs>
                  <a:gs pos="86000">
                    <a:srgbClr val="FFFFFF"/>
                  </a:gs>
                </a:gsLst>
                <a:lin ang="5400000" scaled="0"/>
              </a:gradFill>
            </a:endParaRPr>
          </a:p>
          <a:p>
            <a:pPr marL="0" indent="0">
              <a:lnSpc>
                <a:spcPct val="85000"/>
              </a:lnSpc>
              <a:buNone/>
            </a:pPr>
            <a:r>
              <a:rPr lang="en-US" sz="2000" b="1" dirty="0">
                <a:gradFill>
                  <a:gsLst>
                    <a:gs pos="0">
                      <a:srgbClr val="FFFFFF"/>
                    </a:gs>
                    <a:gs pos="86000">
                      <a:srgbClr val="FFFFFF"/>
                    </a:gs>
                  </a:gsLst>
                  <a:lin ang="5400000" scaled="0"/>
                </a:gradFill>
              </a:rPr>
              <a:t>Full support for </a:t>
            </a:r>
            <a:r>
              <a:rPr lang="en-US" sz="2000" b="1" u="sng" dirty="0">
                <a:gradFill>
                  <a:gsLst>
                    <a:gs pos="0">
                      <a:srgbClr val="FFFFFF"/>
                    </a:gs>
                    <a:gs pos="86000">
                      <a:srgbClr val="FFFFFF"/>
                    </a:gs>
                  </a:gsLst>
                  <a:lin ang="5400000" scaled="0"/>
                </a:gradFill>
              </a:rPr>
              <a:t>Windows </a:t>
            </a:r>
            <a:r>
              <a:rPr lang="en-US" sz="2000" b="1" u="sng" dirty="0" smtClean="0">
                <a:gradFill>
                  <a:gsLst>
                    <a:gs pos="0">
                      <a:srgbClr val="FFFFFF"/>
                    </a:gs>
                    <a:gs pos="86000">
                      <a:srgbClr val="FFFFFF"/>
                    </a:gs>
                  </a:gsLst>
                  <a:lin ang="5400000" scaled="0"/>
                </a:gradFill>
              </a:rPr>
              <a:t>7 x86/x64</a:t>
            </a:r>
            <a:r>
              <a:rPr lang="en-US" sz="2000" b="1" dirty="0" smtClean="0">
                <a:gradFill>
                  <a:gsLst>
                    <a:gs pos="0">
                      <a:srgbClr val="FFFFFF"/>
                    </a:gs>
                    <a:gs pos="86000">
                      <a:srgbClr val="FFFFFF"/>
                    </a:gs>
                  </a:gsLst>
                  <a:lin ang="5400000" scaled="0"/>
                </a:gradFill>
              </a:rPr>
              <a:t> </a:t>
            </a:r>
            <a:r>
              <a:rPr lang="en-US" sz="2000" dirty="0" smtClean="0">
                <a:gradFill>
                  <a:gsLst>
                    <a:gs pos="0">
                      <a:srgbClr val="FFFFFF"/>
                    </a:gs>
                    <a:gs pos="86000">
                      <a:srgbClr val="FFFFFF"/>
                    </a:gs>
                  </a:gsLst>
                  <a:lin ang="5400000" scaled="0"/>
                </a:gradFill>
              </a:rPr>
              <a:t>and</a:t>
            </a:r>
            <a:r>
              <a:rPr lang="en-US" sz="2000" b="1" dirty="0" smtClean="0">
                <a:gradFill>
                  <a:gsLst>
                    <a:gs pos="0">
                      <a:srgbClr val="FFFFFF"/>
                    </a:gs>
                    <a:gs pos="86000">
                      <a:srgbClr val="FFFFFF"/>
                    </a:gs>
                  </a:gsLst>
                  <a:lin ang="5400000" scaled="0"/>
                </a:gradFill>
              </a:rPr>
              <a:t> </a:t>
            </a:r>
            <a:r>
              <a:rPr lang="en-US" sz="2000" b="1" u="sng" dirty="0" smtClean="0">
                <a:gradFill>
                  <a:gsLst>
                    <a:gs pos="0">
                      <a:srgbClr val="FFFFFF"/>
                    </a:gs>
                    <a:gs pos="86000">
                      <a:srgbClr val="FFFFFF"/>
                    </a:gs>
                  </a:gsLst>
                  <a:lin ang="5400000" scaled="0"/>
                </a:gradFill>
              </a:rPr>
              <a:t>Windows 10 x64</a:t>
            </a:r>
            <a:r>
              <a:rPr lang="en-US" sz="2000" b="1" dirty="0" smtClean="0">
                <a:gradFill>
                  <a:gsLst>
                    <a:gs pos="0">
                      <a:srgbClr val="FFFFFF"/>
                    </a:gs>
                    <a:gs pos="86000">
                      <a:srgbClr val="FFFFFF"/>
                    </a:gs>
                  </a:gsLst>
                  <a:lin ang="5400000" scaled="0"/>
                </a:gradFill>
              </a:rPr>
              <a:t> for most platforms</a:t>
            </a:r>
            <a:endParaRPr lang="en-US" sz="2000" b="1" dirty="0">
              <a:gradFill>
                <a:gsLst>
                  <a:gs pos="0">
                    <a:srgbClr val="FFFFFF"/>
                  </a:gs>
                  <a:gs pos="86000">
                    <a:srgbClr val="FFFFFF"/>
                  </a:gs>
                </a:gsLst>
                <a:lin ang="5400000" scaled="0"/>
              </a:gradFill>
            </a:endParaRPr>
          </a:p>
        </p:txBody>
      </p:sp>
      <p:sp>
        <p:nvSpPr>
          <p:cNvPr id="3" name="Title 4"/>
          <p:cNvSpPr txBox="1">
            <a:spLocks/>
          </p:cNvSpPr>
          <p:nvPr/>
        </p:nvSpPr>
        <p:spPr>
          <a:xfrm>
            <a:off x="297010" y="228605"/>
            <a:ext cx="11493304" cy="666387"/>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a:gradFill flip="none" rotWithShape="1">
                <a:gsLst>
                  <a:gs pos="0">
                    <a:srgbClr val="FFFFFF"/>
                  </a:gs>
                  <a:gs pos="86000">
                    <a:srgbClr val="FFFFFF"/>
                  </a:gs>
                </a:gsLst>
                <a:lin ang="5400000" scaled="0"/>
                <a:tileRect/>
              </a:gradFill>
            </a:endParaRPr>
          </a:p>
        </p:txBody>
      </p:sp>
    </p:spTree>
    <p:extLst>
      <p:ext uri="{BB962C8B-B14F-4D97-AF65-F5344CB8AC3E}">
        <p14:creationId xmlns:p14="http://schemas.microsoft.com/office/powerpoint/2010/main" val="1894823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Control &amp; Assistance</a:t>
            </a:r>
            <a:endParaRPr lang="en-US" dirty="0"/>
          </a:p>
        </p:txBody>
      </p:sp>
      <p:sp>
        <p:nvSpPr>
          <p:cNvPr id="3" name="Content Placeholder 2"/>
          <p:cNvSpPr>
            <a:spLocks noGrp="1"/>
          </p:cNvSpPr>
          <p:nvPr>
            <p:ph idx="1"/>
          </p:nvPr>
        </p:nvSpPr>
        <p:spPr>
          <a:xfrm>
            <a:off x="398033" y="2336873"/>
            <a:ext cx="5543943" cy="3599316"/>
          </a:xfrm>
        </p:spPr>
        <p:txBody>
          <a:bodyPr/>
          <a:lstStyle/>
          <a:p>
            <a:pPr>
              <a:buFont typeface="Arial" panose="020B0604020202020204" pitchFamily="34" charset="0"/>
              <a:buChar char="•"/>
            </a:pPr>
            <a:r>
              <a:rPr lang="en-US" sz="2800" dirty="0" smtClean="0"/>
              <a:t>What’s So Special?</a:t>
            </a:r>
            <a:endParaRPr lang="en-US" sz="2800" dirty="0"/>
          </a:p>
          <a:p>
            <a:pPr marL="744537" lvl="1" indent="-342900"/>
            <a:r>
              <a:rPr lang="en-US" dirty="0"/>
              <a:t>Ability to send Ctrl-Alt-Del keystroke to host device</a:t>
            </a:r>
          </a:p>
          <a:p>
            <a:pPr marL="744537" lvl="1" indent="-342900"/>
            <a:r>
              <a:rPr lang="en-US" dirty="0"/>
              <a:t>Granular client settings per collection</a:t>
            </a:r>
          </a:p>
          <a:p>
            <a:pPr marL="744537" lvl="1" indent="-342900"/>
            <a:r>
              <a:rPr lang="en-US" dirty="0"/>
              <a:t>Lock keyboard and m</a:t>
            </a:r>
            <a:r>
              <a:rPr lang="en-US" dirty="0" smtClean="0"/>
              <a:t>ouse</a:t>
            </a:r>
          </a:p>
          <a:p>
            <a:pPr marL="744537" lvl="1" indent="-342900"/>
            <a:r>
              <a:rPr lang="en-US" dirty="0" smtClean="0"/>
              <a:t>Share clipboard with host</a:t>
            </a:r>
            <a:endParaRPr lang="en-US" dirty="0"/>
          </a:p>
          <a:p>
            <a:pPr marL="744537" lvl="1" indent="-342900"/>
            <a:r>
              <a:rPr lang="en-US" dirty="0"/>
              <a:t>Ability to </a:t>
            </a:r>
            <a:r>
              <a:rPr lang="en-US"/>
              <a:t>create </a:t>
            </a:r>
            <a:r>
              <a:rPr lang="en-US" smtClean="0"/>
              <a:t>firewall </a:t>
            </a:r>
            <a:r>
              <a:rPr lang="en-US" dirty="0"/>
              <a:t>exception rule</a:t>
            </a:r>
          </a:p>
        </p:txBody>
      </p:sp>
      <p:pic>
        <p:nvPicPr>
          <p:cNvPr id="4" name="Picture 2" descr="C:\Users\ericor\Desktop\Gold-key.gif"/>
          <p:cNvPicPr>
            <a:picLocks noChangeAspect="1" noChangeArrowheads="1"/>
          </p:cNvPicPr>
          <p:nvPr/>
        </p:nvPicPr>
        <p:blipFill>
          <a:blip r:embed="rId3"/>
          <a:srcRect/>
          <a:stretch>
            <a:fillRect/>
          </a:stretch>
        </p:blipFill>
        <p:spPr bwMode="auto">
          <a:xfrm>
            <a:off x="8526788" y="436447"/>
            <a:ext cx="1499340" cy="1714500"/>
          </a:xfrm>
          <a:prstGeom prst="rect">
            <a:avLst/>
          </a:prstGeom>
          <a:noFill/>
        </p:spPr>
      </p:pic>
      <p:pic>
        <p:nvPicPr>
          <p:cNvPr id="6" name="Picture 5"/>
          <p:cNvPicPr>
            <a:picLocks noChangeAspect="1"/>
          </p:cNvPicPr>
          <p:nvPr/>
        </p:nvPicPr>
        <p:blipFill>
          <a:blip r:embed="rId4"/>
          <a:stretch>
            <a:fillRect/>
          </a:stretch>
        </p:blipFill>
        <p:spPr>
          <a:xfrm>
            <a:off x="7983804" y="2212310"/>
            <a:ext cx="3411854" cy="1924221"/>
          </a:xfrm>
          <a:prstGeom prst="rect">
            <a:avLst/>
          </a:prstGeom>
        </p:spPr>
      </p:pic>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708" y="3295713"/>
            <a:ext cx="3406420" cy="307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60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TotalTime>
  <Words>1209</Words>
  <Application>Microsoft Office PowerPoint</Application>
  <PresentationFormat>Widescreen</PresentationFormat>
  <Paragraphs>165</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Trebuchet MS</vt:lpstr>
      <vt:lpstr>Berlin</vt:lpstr>
      <vt:lpstr>Microsoft System Center 2012 R2 Configuration Manager Training</vt:lpstr>
      <vt:lpstr>System Center 2012 R2 Configuration Manager Training Overview</vt:lpstr>
      <vt:lpstr>User based Application Delivery</vt:lpstr>
      <vt:lpstr>User based Application Delivery Self-Service Model and ITG Applications</vt:lpstr>
      <vt:lpstr>Our Client’s End User Experience (Customized)</vt:lpstr>
      <vt:lpstr>Application Delivery and Maintenance Internal Management Model</vt:lpstr>
      <vt:lpstr>Application Delivery and Management</vt:lpstr>
      <vt:lpstr>Operating System Deployments</vt:lpstr>
      <vt:lpstr>Remote Control &amp; Assistance</vt:lpstr>
      <vt:lpstr>What about our Infrastructure?</vt:lpstr>
      <vt:lpstr>Live Demo – CHG48085 – Deploy VPN Client</vt:lpstr>
      <vt:lpstr>What about Casper?</vt:lpstr>
      <vt:lpstr>What about Casper?</vt:lpstr>
      <vt:lpstr>Microsoft System Center 2012 R2 Configuration Manager 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System Center 2012 Configuration Manager Overview</dc:title>
  <dc:creator>Zachary Moffitt</dc:creator>
  <cp:lastModifiedBy>Zac Moffitt</cp:lastModifiedBy>
  <cp:revision>20</cp:revision>
  <dcterms:created xsi:type="dcterms:W3CDTF">2016-06-21T00:54:29Z</dcterms:created>
  <dcterms:modified xsi:type="dcterms:W3CDTF">2016-09-27T21:38:03Z</dcterms:modified>
</cp:coreProperties>
</file>