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1" r:id="rId2"/>
  </p:sldMasterIdLst>
  <p:notesMasterIdLst>
    <p:notesMasterId r:id="rId44"/>
  </p:notesMasterIdLst>
  <p:sldIdLst>
    <p:sldId id="257" r:id="rId3"/>
    <p:sldId id="258" r:id="rId4"/>
    <p:sldId id="259" r:id="rId5"/>
    <p:sldId id="260" r:id="rId6"/>
    <p:sldId id="261" r:id="rId7"/>
    <p:sldId id="262" r:id="rId8"/>
    <p:sldId id="263" r:id="rId9"/>
    <p:sldId id="264" r:id="rId10"/>
    <p:sldId id="265" r:id="rId11"/>
    <p:sldId id="266" r:id="rId12"/>
    <p:sldId id="267" r:id="rId13"/>
    <p:sldId id="276" r:id="rId14"/>
    <p:sldId id="277" r:id="rId15"/>
    <p:sldId id="278" r:id="rId16"/>
    <p:sldId id="279" r:id="rId17"/>
    <p:sldId id="286" r:id="rId18"/>
    <p:sldId id="287" r:id="rId19"/>
    <p:sldId id="288" r:id="rId20"/>
    <p:sldId id="289" r:id="rId21"/>
    <p:sldId id="280" r:id="rId22"/>
    <p:sldId id="281" r:id="rId23"/>
    <p:sldId id="282" r:id="rId24"/>
    <p:sldId id="283" r:id="rId25"/>
    <p:sldId id="284" r:id="rId26"/>
    <p:sldId id="285" r:id="rId27"/>
    <p:sldId id="268" r:id="rId28"/>
    <p:sldId id="269" r:id="rId29"/>
    <p:sldId id="290" r:id="rId30"/>
    <p:sldId id="291" r:id="rId31"/>
    <p:sldId id="292" r:id="rId32"/>
    <p:sldId id="293" r:id="rId33"/>
    <p:sldId id="294" r:id="rId34"/>
    <p:sldId id="270" r:id="rId35"/>
    <p:sldId id="296" r:id="rId36"/>
    <p:sldId id="297" r:id="rId37"/>
    <p:sldId id="271" r:id="rId38"/>
    <p:sldId id="295" r:id="rId39"/>
    <p:sldId id="272" r:id="rId40"/>
    <p:sldId id="273" r:id="rId41"/>
    <p:sldId id="274" r:id="rId42"/>
    <p:sldId id="27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428" autoAdjust="0"/>
  </p:normalViewPr>
  <p:slideViewPr>
    <p:cSldViewPr snapToGrid="0">
      <p:cViewPr>
        <p:scale>
          <a:sx n="58" d="100"/>
          <a:sy n="58" d="100"/>
        </p:scale>
        <p:origin x="188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0248B-FBD2-49C0-A248-ADA5A8E5DE21}" type="datetimeFigureOut">
              <a:rPr lang="en-US" smtClean="0"/>
              <a:t>9/24/2024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43336-8E75-43BB-9271-FB459928A930}" type="slidenum">
              <a:rPr lang="en-US" smtClean="0"/>
              <a:t>‹#›</a:t>
            </a:fld>
            <a:endParaRPr lang="en-US"/>
          </a:p>
        </p:txBody>
      </p:sp>
    </p:spTree>
    <p:extLst>
      <p:ext uri="{BB962C8B-B14F-4D97-AF65-F5344CB8AC3E}">
        <p14:creationId xmlns:p14="http://schemas.microsoft.com/office/powerpoint/2010/main" val="2985292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CHƯƠNG 12 Một bức tranh có giá trị bằng 1024 từ</a:t>
            </a:r>
            <a:endParaRPr lang="en-US" dirty="0"/>
          </a:p>
        </p:txBody>
      </p:sp>
      <p:sp>
        <p:nvSpPr>
          <p:cNvPr id="4" name="Slide Number Placeholder 3"/>
          <p:cNvSpPr>
            <a:spLocks noGrp="1"/>
          </p:cNvSpPr>
          <p:nvPr>
            <p:ph type="sldNum" sz="quarter" idx="5"/>
          </p:nvPr>
        </p:nvSpPr>
        <p:spPr/>
        <p:txBody>
          <a:bodyPr/>
          <a:lstStyle/>
          <a:p>
            <a:fld id="{34243336-8E75-43BB-9271-FB459928A930}" type="slidenum">
              <a:rPr lang="en-US" smtClean="0"/>
              <a:t>1</a:t>
            </a:fld>
            <a:endParaRPr lang="en-US"/>
          </a:p>
        </p:txBody>
      </p:sp>
    </p:spTree>
    <p:extLst>
      <p:ext uri="{BB962C8B-B14F-4D97-AF65-F5344CB8AC3E}">
        <p14:creationId xmlns:p14="http://schemas.microsoft.com/office/powerpoint/2010/main" val="426667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43336-8E75-43BB-9271-FB459928A930}" type="slidenum">
              <a:rPr lang="en-US" smtClean="0"/>
              <a:t>18</a:t>
            </a:fld>
            <a:endParaRPr lang="en-US"/>
          </a:p>
        </p:txBody>
      </p:sp>
    </p:spTree>
    <p:extLst>
      <p:ext uri="{BB962C8B-B14F-4D97-AF65-F5344CB8AC3E}">
        <p14:creationId xmlns:p14="http://schemas.microsoft.com/office/powerpoint/2010/main" val="2123413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Mục đích:</a:t>
            </a:r>
          </a:p>
          <a:p>
            <a:r>
              <a:rPr lang="vi-VN" dirty="0"/>
              <a:t>Cung cấp một cách để biểu diễn các bước liên quan đến quy trình kinh doanh hoặc hoạt động của hệ thống phần mềm được đề xuất.</a:t>
            </a:r>
          </a:p>
          <a:p>
            <a:r>
              <a:rPr lang="vi-VN" dirty="0"/>
              <a:t>Chúng là một biến thể của sơ đồ luồng, được chia thành các thành phần trực quan gọi là làn. Các làn có thể biểu diễn các hệ thống hoặc tác nhân khác nhau thực hiện các bước trong quy trình.</a:t>
            </a:r>
          </a:p>
          <a:p>
            <a:r>
              <a:rPr lang="vi-VN" dirty="0"/>
              <a:t>Biểu đồ làn bơi thường được sử dụng nhất để hiển thị quy trình kinh doanh, luồng công việc hoặc tương tác giữa hệ thống và người dùng.</a:t>
            </a:r>
          </a:p>
          <a:p>
            <a:r>
              <a:rPr lang="vi-VN" dirty="0"/>
              <a:t>Chúng tương tự như biểu đồ hoạt động UML. Biểu đồ làn bơi đôi khi được gọi là biểu đồ chức năng chéo.</a:t>
            </a:r>
            <a:endParaRPr lang="en-US" dirty="0"/>
          </a:p>
        </p:txBody>
      </p:sp>
      <p:sp>
        <p:nvSpPr>
          <p:cNvPr id="4" name="Slide Number Placeholder 3"/>
          <p:cNvSpPr>
            <a:spLocks noGrp="1"/>
          </p:cNvSpPr>
          <p:nvPr>
            <p:ph type="sldNum" sz="quarter" idx="5"/>
          </p:nvPr>
        </p:nvSpPr>
        <p:spPr/>
        <p:txBody>
          <a:bodyPr/>
          <a:lstStyle/>
          <a:p>
            <a:fld id="{34243336-8E75-43BB-9271-FB459928A930}" type="slidenum">
              <a:rPr lang="en-US" smtClean="0"/>
              <a:t>26</a:t>
            </a:fld>
            <a:endParaRPr lang="en-US"/>
          </a:p>
        </p:txBody>
      </p:sp>
    </p:spTree>
    <p:extLst>
      <p:ext uri="{BB962C8B-B14F-4D97-AF65-F5344CB8AC3E}">
        <p14:creationId xmlns:p14="http://schemas.microsoft.com/office/powerpoint/2010/main" val="2986912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43336-8E75-43BB-9271-FB459928A930}" type="slidenum">
              <a:rPr lang="en-US" smtClean="0"/>
              <a:t>32</a:t>
            </a:fld>
            <a:endParaRPr lang="en-US"/>
          </a:p>
        </p:txBody>
      </p:sp>
    </p:spTree>
    <p:extLst>
      <p:ext uri="{BB962C8B-B14F-4D97-AF65-F5344CB8AC3E}">
        <p14:creationId xmlns:p14="http://schemas.microsoft.com/office/powerpoint/2010/main" val="1015497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Mục đích: Hệ thống phần mềm bao gồm sự kết hợp giữa hành vi chức năng, thao tác dữ liệu và thay đổi trạng thái. Hệ thống thời gian thực và ứng dụng điều khiển quy trình có thể tồn tại ở một trong số lượng trạng thái giới hạn tại bất kỳ thời điểm nào.</a:t>
            </a:r>
          </a:p>
          <a:p>
            <a:r>
              <a:rPr lang="vi-VN" dirty="0"/>
              <a:t>Thay đổi trạng thái chỉ có thể diễn ra khi các tiêu chí được xác định rõ ràng được đáp ứng, chẳng hạn như nhận được kích thích đầu vào cụ thể trong các điều kiện nhất định</a:t>
            </a:r>
          </a:p>
          <a:p>
            <a:r>
              <a:rPr lang="vi-VN" dirty="0"/>
              <a:t>Biểu đồ chuyển đổi trạng thái bao gồm ba loại phần tử:</a:t>
            </a:r>
          </a:p>
          <a:p>
            <a:r>
              <a:rPr lang="vi-VN" dirty="0"/>
              <a:t>Các trạng thái hệ thống có thể, được hiển thị dưới dạng hình chữ nhật</a:t>
            </a:r>
          </a:p>
          <a:p>
            <a:r>
              <a:rPr lang="vi-VN" dirty="0"/>
              <a:t>Các thay đổi hoặc chuyển đổi trạng thái được phép, được hiển thị dưới dạng các mũi tên kết nối các cặp hình chữ nhật</a:t>
            </a:r>
          </a:p>
          <a:p>
            <a:r>
              <a:rPr lang="vi-VN" dirty="0"/>
              <a:t>Các sự kiện hoặc điều kiện khiến mỗi lần chuyển đổi diễn ra, được hiển thị dưới dạng nhãn văn bản trên mỗi mũi tên chuyển đổi</a:t>
            </a:r>
            <a:endParaRPr lang="en-US" dirty="0"/>
          </a:p>
        </p:txBody>
      </p:sp>
      <p:sp>
        <p:nvSpPr>
          <p:cNvPr id="4" name="Slide Number Placeholder 3"/>
          <p:cNvSpPr>
            <a:spLocks noGrp="1"/>
          </p:cNvSpPr>
          <p:nvPr>
            <p:ph type="sldNum" sz="quarter" idx="5"/>
          </p:nvPr>
        </p:nvSpPr>
        <p:spPr/>
        <p:txBody>
          <a:bodyPr/>
          <a:lstStyle/>
          <a:p>
            <a:fld id="{34243336-8E75-43BB-9271-FB459928A930}" type="slidenum">
              <a:rPr lang="en-US" smtClean="0"/>
              <a:t>33</a:t>
            </a:fld>
            <a:endParaRPr lang="en-US"/>
          </a:p>
        </p:txBody>
      </p:sp>
    </p:spTree>
    <p:extLst>
      <p:ext uri="{BB962C8B-B14F-4D97-AF65-F5344CB8AC3E}">
        <p14:creationId xmlns:p14="http://schemas.microsoft.com/office/powerpoint/2010/main" val="834763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43336-8E75-43BB-9271-FB459928A930}" type="slidenum">
              <a:rPr lang="en-US" smtClean="0"/>
              <a:t>35</a:t>
            </a:fld>
            <a:endParaRPr lang="en-US"/>
          </a:p>
        </p:txBody>
      </p:sp>
    </p:spTree>
    <p:extLst>
      <p:ext uri="{BB962C8B-B14F-4D97-AF65-F5344CB8AC3E}">
        <p14:creationId xmlns:p14="http://schemas.microsoft.com/office/powerpoint/2010/main" val="1397644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Sau khi hoàn thành chương này, sinh viên sẽ hiểu được mục đích của từng loại sơ đồ, khi nào và cách xây dựng chúng.</a:t>
            </a:r>
          </a:p>
          <a:p>
            <a:r>
              <a:rPr lang="vi-VN" dirty="0"/>
              <a:t>Sinh viên có thể lựa chọn kế hoạch để mô hình hóa các yêu cầu.</a:t>
            </a:r>
            <a:endParaRPr lang="en-US" dirty="0"/>
          </a:p>
        </p:txBody>
      </p:sp>
      <p:sp>
        <p:nvSpPr>
          <p:cNvPr id="4" name="Slide Number Placeholder 3"/>
          <p:cNvSpPr>
            <a:spLocks noGrp="1"/>
          </p:cNvSpPr>
          <p:nvPr>
            <p:ph type="sldNum" sz="quarter" idx="5"/>
          </p:nvPr>
        </p:nvSpPr>
        <p:spPr/>
        <p:txBody>
          <a:bodyPr/>
          <a:lstStyle/>
          <a:p>
            <a:fld id="{34243336-8E75-43BB-9271-FB459928A930}" type="slidenum">
              <a:rPr lang="en-US" smtClean="0"/>
              <a:t>2</a:t>
            </a:fld>
            <a:endParaRPr lang="en-US"/>
          </a:p>
        </p:txBody>
      </p:sp>
    </p:spTree>
    <p:extLst>
      <p:ext uri="{BB962C8B-B14F-4D97-AF65-F5344CB8AC3E}">
        <p14:creationId xmlns:p14="http://schemas.microsoft.com/office/powerpoint/2010/main" val="174831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Một hình ảnh hữu ích trong biểu diễn yêu cầu</a:t>
            </a:r>
          </a:p>
          <a:p>
            <a:r>
              <a:rPr lang="vi-VN" dirty="0"/>
              <a:t>Mô hình hóa các yêu cầu</a:t>
            </a:r>
          </a:p>
          <a:p>
            <a:r>
              <a:rPr lang="vi-VN" dirty="0"/>
              <a:t>Từ tiếng nói của khách hàng đến các mô hình phân tích</a:t>
            </a:r>
          </a:p>
          <a:p>
            <a:r>
              <a:rPr lang="vi-VN" dirty="0"/>
              <a:t>Chọn biểu diễn phù hợp</a:t>
            </a:r>
          </a:p>
          <a:p>
            <a:r>
              <a:rPr lang="vi-VN" dirty="0"/>
              <a:t>Sơ đồ luồng dữ liệu</a:t>
            </a:r>
          </a:p>
          <a:p>
            <a:r>
              <a:rPr lang="vi-VN" dirty="0"/>
              <a:t>Sơ đồ làn bơi</a:t>
            </a:r>
          </a:p>
          <a:p>
            <a:r>
              <a:rPr lang="vi-VN" dirty="0"/>
              <a:t>Sơ đồ chuyển đổi trạng thái và bảng trạng thái</a:t>
            </a:r>
          </a:p>
          <a:p>
            <a:r>
              <a:rPr lang="vi-VN" dirty="0"/>
              <a:t>Bảng quyết định và cây quyết định</a:t>
            </a:r>
          </a:p>
          <a:p>
            <a:r>
              <a:rPr lang="vi-VN" dirty="0"/>
              <a:t>Mô hình hóa các dự án nhanh nhẹn</a:t>
            </a:r>
            <a:endParaRPr lang="en-US" dirty="0"/>
          </a:p>
        </p:txBody>
      </p:sp>
      <p:sp>
        <p:nvSpPr>
          <p:cNvPr id="4" name="Slide Number Placeholder 3"/>
          <p:cNvSpPr>
            <a:spLocks noGrp="1"/>
          </p:cNvSpPr>
          <p:nvPr>
            <p:ph type="sldNum" sz="quarter" idx="5"/>
          </p:nvPr>
        </p:nvSpPr>
        <p:spPr/>
        <p:txBody>
          <a:bodyPr/>
          <a:lstStyle/>
          <a:p>
            <a:fld id="{34243336-8E75-43BB-9271-FB459928A930}" type="slidenum">
              <a:rPr lang="en-US" smtClean="0"/>
              <a:t>3</a:t>
            </a:fld>
            <a:endParaRPr lang="en-US"/>
          </a:p>
        </p:txBody>
      </p:sp>
    </p:spTree>
    <p:extLst>
      <p:ext uri="{BB962C8B-B14F-4D97-AF65-F5344CB8AC3E}">
        <p14:creationId xmlns:p14="http://schemas.microsoft.com/office/powerpoint/2010/main" val="988248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Một</a:t>
            </a:r>
            <a:r>
              <a:rPr lang="en-US" dirty="0"/>
              <a:t> </a:t>
            </a:r>
            <a:r>
              <a:rPr lang="en-US" dirty="0" err="1"/>
              <a:t>hình</a:t>
            </a:r>
            <a:r>
              <a:rPr lang="en-US" dirty="0"/>
              <a:t> </a:t>
            </a:r>
            <a:r>
              <a:rPr lang="en-US" dirty="0" err="1"/>
              <a:t>ảnh</a:t>
            </a:r>
            <a:r>
              <a:rPr lang="en-US" dirty="0"/>
              <a:t> </a:t>
            </a:r>
            <a:r>
              <a:rPr lang="en-US" dirty="0" err="1"/>
              <a:t>hữu</a:t>
            </a:r>
            <a:r>
              <a:rPr lang="en-US" dirty="0"/>
              <a:t> </a:t>
            </a:r>
            <a:r>
              <a:rPr lang="en-US" dirty="0" err="1"/>
              <a:t>ích</a:t>
            </a:r>
            <a:r>
              <a:rPr lang="en-US" dirty="0"/>
              <a:t> </a:t>
            </a:r>
            <a:r>
              <a:rPr lang="en-US" dirty="0" err="1"/>
              <a:t>trong</a:t>
            </a:r>
            <a:r>
              <a:rPr lang="en-US" dirty="0"/>
              <a:t> </a:t>
            </a:r>
            <a:r>
              <a:rPr lang="en-US" dirty="0" err="1"/>
              <a:t>việc</a:t>
            </a:r>
            <a:r>
              <a:rPr lang="en-US" dirty="0"/>
              <a:t> </a:t>
            </a:r>
            <a:r>
              <a:rPr lang="en-US" dirty="0" err="1"/>
              <a:t>biểu</a:t>
            </a:r>
            <a:r>
              <a:rPr lang="en-US" dirty="0"/>
              <a:t> </a:t>
            </a:r>
            <a:r>
              <a:rPr lang="en-US" dirty="0" err="1"/>
              <a:t>diễn</a:t>
            </a:r>
            <a:r>
              <a:rPr lang="en-US" dirty="0"/>
              <a:t> </a:t>
            </a:r>
            <a:r>
              <a:rPr lang="en-US" dirty="0" err="1"/>
              <a:t>yêu</a:t>
            </a:r>
            <a:r>
              <a:rPr lang="en-US" dirty="0"/>
              <a:t> </a:t>
            </a:r>
            <a:r>
              <a:rPr lang="en-US" dirty="0" err="1"/>
              <a:t>cầu</a:t>
            </a:r>
            <a:endParaRPr lang="en-US" dirty="0"/>
          </a:p>
          <a:p>
            <a:endParaRPr lang="en-US" dirty="0"/>
          </a:p>
          <a:p>
            <a:r>
              <a:rPr lang="vi-VN" dirty="0"/>
              <a:t>Biểu đồ truyền đạt một số loại thông tin hiệu quả hơn so với văn bản.</a:t>
            </a:r>
          </a:p>
          <a:p>
            <a:r>
              <a:rPr lang="vi-VN" dirty="0"/>
              <a:t>Hình ảnh giúp thu hẹp rào cản ngôn ngữ và từ vựng giữa các thành viên trong nhóm</a:t>
            </a:r>
            <a:endParaRPr lang="en-US" dirty="0"/>
          </a:p>
        </p:txBody>
      </p:sp>
      <p:sp>
        <p:nvSpPr>
          <p:cNvPr id="4" name="Slide Number Placeholder 3"/>
          <p:cNvSpPr>
            <a:spLocks noGrp="1"/>
          </p:cNvSpPr>
          <p:nvPr>
            <p:ph type="sldNum" sz="quarter" idx="5"/>
          </p:nvPr>
        </p:nvSpPr>
        <p:spPr/>
        <p:txBody>
          <a:bodyPr/>
          <a:lstStyle/>
          <a:p>
            <a:fld id="{34243336-8E75-43BB-9271-FB459928A930}" type="slidenum">
              <a:rPr lang="en-US" smtClean="0"/>
              <a:t>4</a:t>
            </a:fld>
            <a:endParaRPr lang="en-US"/>
          </a:p>
        </p:txBody>
      </p:sp>
    </p:spTree>
    <p:extLst>
      <p:ext uri="{BB962C8B-B14F-4D97-AF65-F5344CB8AC3E}">
        <p14:creationId xmlns:p14="http://schemas.microsoft.com/office/powerpoint/2010/main" val="2456057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Mô</a:t>
            </a:r>
            <a:r>
              <a:rPr lang="en-US" dirty="0"/>
              <a:t> </a:t>
            </a:r>
            <a:r>
              <a:rPr lang="en-US" dirty="0" err="1"/>
              <a:t>hình</a:t>
            </a:r>
            <a:r>
              <a:rPr lang="en-US" dirty="0"/>
              <a:t> </a:t>
            </a:r>
            <a:r>
              <a:rPr lang="en-US" dirty="0" err="1"/>
              <a:t>hóa</a:t>
            </a:r>
            <a:r>
              <a:rPr lang="en-US" dirty="0"/>
              <a:t> </a:t>
            </a:r>
            <a:r>
              <a:rPr lang="en-US" dirty="0" err="1"/>
              <a:t>các</a:t>
            </a:r>
            <a:r>
              <a:rPr lang="en-US" dirty="0"/>
              <a:t> </a:t>
            </a:r>
            <a:r>
              <a:rPr lang="en-US" dirty="0" err="1"/>
              <a:t>yêu</a:t>
            </a:r>
            <a:r>
              <a:rPr lang="en-US" dirty="0"/>
              <a:t> </a:t>
            </a:r>
            <a:r>
              <a:rPr lang="en-US" dirty="0" err="1"/>
              <a:t>cầu</a:t>
            </a:r>
            <a:endParaRPr lang="en-US" dirty="0"/>
          </a:p>
          <a:p>
            <a:endParaRPr lang="en-US" dirty="0"/>
          </a:p>
          <a:p>
            <a:r>
              <a:rPr lang="vi-VN" dirty="0"/>
              <a:t>Các mô hình yêu cầu trực quan có thể giúp bạn xác định các yêu cầu bị thiếu, không liên quan và không nhất quán.</a:t>
            </a:r>
          </a:p>
          <a:p>
            <a:r>
              <a:rPr lang="vi-VN" dirty="0"/>
              <a:t>Do hạn chế về trí nhớ ngắn hạn của con người, việc phân tích danh sách một nghìn yêu cầu để tìm ra sự không nhất quán, trùng lặp và các yêu cầu không liên quan là gần như không thể.</a:t>
            </a:r>
            <a:endParaRPr lang="en-US" dirty="0"/>
          </a:p>
        </p:txBody>
      </p:sp>
      <p:sp>
        <p:nvSpPr>
          <p:cNvPr id="4" name="Slide Number Placeholder 3"/>
          <p:cNvSpPr>
            <a:spLocks noGrp="1"/>
          </p:cNvSpPr>
          <p:nvPr>
            <p:ph type="sldNum" sz="quarter" idx="5"/>
          </p:nvPr>
        </p:nvSpPr>
        <p:spPr/>
        <p:txBody>
          <a:bodyPr/>
          <a:lstStyle/>
          <a:p>
            <a:fld id="{34243336-8E75-43BB-9271-FB459928A930}" type="slidenum">
              <a:rPr lang="en-US" smtClean="0"/>
              <a:t>5</a:t>
            </a:fld>
            <a:endParaRPr lang="en-US"/>
          </a:p>
        </p:txBody>
      </p:sp>
    </p:spTree>
    <p:extLst>
      <p:ext uri="{BB962C8B-B14F-4D97-AF65-F5344CB8AC3E}">
        <p14:creationId xmlns:p14="http://schemas.microsoft.com/office/powerpoint/2010/main" val="1208591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Table 12-1 suggests possible mappings from customers’ word choices into model component</a:t>
            </a:r>
          </a:p>
          <a:p>
            <a:r>
              <a:rPr lang="en-US" dirty="0" err="1"/>
              <a:t>Bằng</a:t>
            </a:r>
            <a:r>
              <a:rPr lang="en-US" dirty="0"/>
              <a:t> </a:t>
            </a:r>
            <a:r>
              <a:rPr lang="en-US" dirty="0" err="1"/>
              <a:t>cách</a:t>
            </a:r>
            <a:r>
              <a:rPr lang="en-US" dirty="0"/>
              <a:t> </a:t>
            </a:r>
            <a:r>
              <a:rPr lang="en-US" dirty="0" err="1"/>
              <a:t>lắng</a:t>
            </a:r>
            <a:r>
              <a:rPr lang="en-US" dirty="0"/>
              <a:t> </a:t>
            </a:r>
            <a:r>
              <a:rPr lang="en-US" dirty="0" err="1"/>
              <a:t>nghe</a:t>
            </a:r>
            <a:r>
              <a:rPr lang="en-US" dirty="0"/>
              <a:t> </a:t>
            </a:r>
            <a:r>
              <a:rPr lang="en-US" dirty="0" err="1"/>
              <a:t>cẩn</a:t>
            </a:r>
            <a:r>
              <a:rPr lang="en-US" dirty="0"/>
              <a:t> </a:t>
            </a:r>
            <a:r>
              <a:rPr lang="en-US" dirty="0" err="1"/>
              <a:t>thận</a:t>
            </a:r>
            <a:r>
              <a:rPr lang="en-US" dirty="0"/>
              <a:t> </a:t>
            </a:r>
            <a:r>
              <a:rPr lang="en-US" dirty="0" err="1"/>
              <a:t>cách</a:t>
            </a:r>
            <a:r>
              <a:rPr lang="en-US" dirty="0"/>
              <a:t> </a:t>
            </a:r>
            <a:r>
              <a:rPr lang="en-US" dirty="0" err="1"/>
              <a:t>khách</a:t>
            </a:r>
            <a:r>
              <a:rPr lang="en-US" dirty="0"/>
              <a:t> </a:t>
            </a:r>
            <a:r>
              <a:rPr lang="en-US" dirty="0" err="1"/>
              <a:t>hàng</a:t>
            </a:r>
            <a:r>
              <a:rPr lang="en-US" dirty="0"/>
              <a:t> </a:t>
            </a:r>
            <a:r>
              <a:rPr lang="en-US" dirty="0" err="1"/>
              <a:t>trình</a:t>
            </a:r>
            <a:r>
              <a:rPr lang="en-US" dirty="0"/>
              <a:t> </a:t>
            </a:r>
            <a:r>
              <a:rPr lang="en-US" dirty="0" err="1"/>
              <a:t>bày</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họ</a:t>
            </a:r>
            <a:r>
              <a:rPr lang="en-US" dirty="0"/>
              <a:t>, BA </a:t>
            </a:r>
            <a:r>
              <a:rPr lang="en-US" dirty="0" err="1"/>
              <a:t>có</a:t>
            </a:r>
            <a:r>
              <a:rPr lang="en-US" dirty="0"/>
              <a:t> </a:t>
            </a:r>
            <a:r>
              <a:rPr lang="en-US" dirty="0" err="1"/>
              <a:t>thể</a:t>
            </a:r>
            <a:r>
              <a:rPr lang="en-US" dirty="0"/>
              <a:t> </a:t>
            </a:r>
            <a:r>
              <a:rPr lang="en-US" dirty="0" err="1"/>
              <a:t>chọn</a:t>
            </a:r>
            <a:r>
              <a:rPr lang="en-US" dirty="0"/>
              <a:t> ra </a:t>
            </a:r>
            <a:r>
              <a:rPr lang="en-US" dirty="0" err="1"/>
              <a:t>các</a:t>
            </a:r>
            <a:r>
              <a:rPr lang="en-US" dirty="0"/>
              <a:t> </a:t>
            </a:r>
            <a:r>
              <a:rPr lang="en-US" dirty="0" err="1"/>
              <a:t>từ</a:t>
            </a:r>
            <a:r>
              <a:rPr lang="en-US" dirty="0"/>
              <a:t> </a:t>
            </a:r>
            <a:r>
              <a:rPr lang="en-US" dirty="0" err="1"/>
              <a:t>khóa</a:t>
            </a:r>
            <a:r>
              <a:rPr lang="en-US" dirty="0"/>
              <a:t> </a:t>
            </a:r>
            <a:r>
              <a:rPr lang="en-US" dirty="0" err="1"/>
              <a:t>có</a:t>
            </a:r>
            <a:r>
              <a:rPr lang="en-US" dirty="0"/>
              <a:t> </a:t>
            </a:r>
            <a:r>
              <a:rPr lang="en-US" dirty="0" err="1"/>
              <a:t>thể</a:t>
            </a:r>
            <a:r>
              <a:rPr lang="en-US" dirty="0"/>
              <a:t> </a:t>
            </a:r>
            <a:r>
              <a:rPr lang="en-US" dirty="0" err="1"/>
              <a:t>chuyển</a:t>
            </a:r>
            <a:r>
              <a:rPr lang="en-US" dirty="0"/>
              <a:t> </a:t>
            </a:r>
            <a:r>
              <a:rPr lang="en-US" dirty="0" err="1"/>
              <a:t>thành</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mô</a:t>
            </a:r>
            <a:r>
              <a:rPr lang="en-US" dirty="0"/>
              <a:t> </a:t>
            </a:r>
            <a:r>
              <a:rPr lang="en-US" dirty="0" err="1"/>
              <a:t>hình</a:t>
            </a:r>
            <a:r>
              <a:rPr lang="en-US" dirty="0"/>
              <a:t> </a:t>
            </a:r>
            <a:r>
              <a:rPr lang="en-US" dirty="0" err="1"/>
              <a:t>cụ</a:t>
            </a:r>
            <a:r>
              <a:rPr lang="en-US" dirty="0"/>
              <a:t> </a:t>
            </a:r>
            <a:r>
              <a:rPr lang="en-US" dirty="0" err="1"/>
              <a:t>thể</a:t>
            </a:r>
            <a:r>
              <a:rPr lang="en-US" dirty="0"/>
              <a:t>.</a:t>
            </a:r>
          </a:p>
        </p:txBody>
      </p:sp>
      <p:sp>
        <p:nvSpPr>
          <p:cNvPr id="4" name="Slide Number Placeholder 3"/>
          <p:cNvSpPr>
            <a:spLocks noGrp="1"/>
          </p:cNvSpPr>
          <p:nvPr>
            <p:ph type="sldNum" sz="quarter" idx="10"/>
          </p:nvPr>
        </p:nvSpPr>
        <p:spPr/>
        <p:txBody>
          <a:bodyPr/>
          <a:lstStyle/>
          <a:p>
            <a:fld id="{D6D8E87D-860B-4D07-AA9C-845386AB8A4E}" type="slidenum">
              <a:rPr lang="en-US" smtClean="0"/>
              <a:t>6</a:t>
            </a:fld>
            <a:endParaRPr lang="en-US"/>
          </a:p>
        </p:txBody>
      </p:sp>
    </p:spTree>
    <p:extLst>
      <p:ext uri="{BB962C8B-B14F-4D97-AF65-F5344CB8AC3E}">
        <p14:creationId xmlns:p14="http://schemas.microsoft.com/office/powerpoint/2010/main" val="3905138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Mục đích</a:t>
            </a:r>
          </a:p>
          <a:p>
            <a:r>
              <a:rPr lang="vi-VN" dirty="0"/>
              <a:t>DFD cung cấp góc nhìn toàn cảnh về cách dữ liệu di chuyển qua hệ thống, điều mà các mô hình khác không thể hiện rõ</a:t>
            </a:r>
          </a:p>
          <a:p>
            <a:r>
              <a:rPr lang="vi-VN" dirty="0"/>
              <a:t>A cung cấp bối cảnh cho các yêu cầu chức năng liên quan đến cách người dùng thực hiện các tác vụ cụ thể.</a:t>
            </a:r>
          </a:p>
          <a:p>
            <a:r>
              <a:rPr lang="vi-VN" dirty="0"/>
              <a:t>DFD có thể được sử dụng như một kỹ thuật để xác định các yêu cầu dữ liệu bị thiếu</a:t>
            </a:r>
            <a:endParaRPr lang="en-US" dirty="0"/>
          </a:p>
        </p:txBody>
      </p:sp>
      <p:sp>
        <p:nvSpPr>
          <p:cNvPr id="4" name="Slide Number Placeholder 3"/>
          <p:cNvSpPr>
            <a:spLocks noGrp="1"/>
          </p:cNvSpPr>
          <p:nvPr>
            <p:ph type="sldNum" sz="quarter" idx="5"/>
          </p:nvPr>
        </p:nvSpPr>
        <p:spPr/>
        <p:txBody>
          <a:bodyPr/>
          <a:lstStyle/>
          <a:p>
            <a:fld id="{34243336-8E75-43BB-9271-FB459928A930}" type="slidenum">
              <a:rPr lang="en-US" smtClean="0"/>
              <a:t>10</a:t>
            </a:fld>
            <a:endParaRPr lang="en-US"/>
          </a:p>
        </p:txBody>
      </p:sp>
    </p:spTree>
    <p:extLst>
      <p:ext uri="{BB962C8B-B14F-4D97-AF65-F5344CB8AC3E}">
        <p14:creationId xmlns:p14="http://schemas.microsoft.com/office/powerpoint/2010/main" val="286653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43336-8E75-43BB-9271-FB459928A930}" type="slidenum">
              <a:rPr lang="en-US" smtClean="0"/>
              <a:t>15</a:t>
            </a:fld>
            <a:endParaRPr lang="en-US"/>
          </a:p>
        </p:txBody>
      </p:sp>
    </p:spTree>
    <p:extLst>
      <p:ext uri="{BB962C8B-B14F-4D97-AF65-F5344CB8AC3E}">
        <p14:creationId xmlns:p14="http://schemas.microsoft.com/office/powerpoint/2010/main" val="235780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43336-8E75-43BB-9271-FB459928A930}" type="slidenum">
              <a:rPr lang="en-US" smtClean="0"/>
              <a:t>16</a:t>
            </a:fld>
            <a:endParaRPr lang="en-US"/>
          </a:p>
        </p:txBody>
      </p:sp>
    </p:spTree>
    <p:extLst>
      <p:ext uri="{BB962C8B-B14F-4D97-AF65-F5344CB8AC3E}">
        <p14:creationId xmlns:p14="http://schemas.microsoft.com/office/powerpoint/2010/main" val="34930252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chemeClr val="bg1"/>
                </a:solidFill>
              </a:defRPr>
            </a:lvl1pPr>
          </a:lstStyle>
          <a:p>
            <a:fld id="{5E99808F-6981-477C-B99D-4BF0D634D1B8}" type="slidenum">
              <a:rPr lang="en-US" smtClean="0"/>
              <a:t>‹#›</a:t>
            </a:fld>
            <a:endParaRPr lang="en-US"/>
          </a:p>
        </p:txBody>
      </p:sp>
      <p:sp>
        <p:nvSpPr>
          <p:cNvPr id="3" name="Rectangle 2"/>
          <p:cNvSpPr/>
          <p:nvPr/>
        </p:nvSpPr>
        <p:spPr>
          <a:xfrm>
            <a:off x="435430" y="415492"/>
            <a:ext cx="174171" cy="194108"/>
          </a:xfrm>
          <a:prstGeom prst="rect">
            <a:avLst/>
          </a:prstGeom>
          <a:solidFill>
            <a:srgbClr val="FF5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itle 1"/>
          <p:cNvSpPr>
            <a:spLocks noGrp="1"/>
          </p:cNvSpPr>
          <p:nvPr>
            <p:ph type="title" hasCustomPrompt="1"/>
          </p:nvPr>
        </p:nvSpPr>
        <p:spPr>
          <a:xfrm>
            <a:off x="685800" y="228600"/>
            <a:ext cx="5638800" cy="457200"/>
          </a:xfrm>
          <a:prstGeom prst="rect">
            <a:avLst/>
          </a:prstGeom>
        </p:spPr>
        <p:txBody>
          <a:bodyPr/>
          <a:lstStyle>
            <a:lvl1pPr algn="l">
              <a:defRPr sz="1800">
                <a:solidFill>
                  <a:srgbClr val="F47206"/>
                </a:solidFill>
                <a:latin typeface="Myriad Pro" pitchFamily="34" charset="0"/>
              </a:defRPr>
            </a:lvl1pPr>
          </a:lstStyle>
          <a:p>
            <a:r>
              <a:rPr lang="en-US" dirty="0"/>
              <a:t>CLICK TO EDIT MASTER TITLE STYLE</a:t>
            </a:r>
          </a:p>
        </p:txBody>
      </p:sp>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7" name="Straight Connector 6"/>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2" descr="E:\Kienlh\2018\Thuong-Hieu\Đại hôi cổ đông\logo-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828" y="194689"/>
            <a:ext cx="2142909" cy="8024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2225842" y="0"/>
            <a:ext cx="6811691" cy="997155"/>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r>
              <a:rPr lang="en-US" sz="3200"/>
              <a:t>Click to edit Master title style</a:t>
            </a:r>
            <a:endParaRPr lang="en-US" sz="3200" dirty="0"/>
          </a:p>
        </p:txBody>
      </p:sp>
      <p:sp>
        <p:nvSpPr>
          <p:cNvPr id="13" name="Content Placeholder 2"/>
          <p:cNvSpPr>
            <a:spLocks noGrp="1"/>
          </p:cNvSpPr>
          <p:nvPr>
            <p:ph idx="1"/>
          </p:nvPr>
        </p:nvSpPr>
        <p:spPr>
          <a:xfrm>
            <a:off x="830180" y="1191126"/>
            <a:ext cx="7772399" cy="487279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789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9/24/2024</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90976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9/24/2024</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207010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9/24/2024</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42960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9/24/2024</a:t>
            </a:fld>
            <a:endParaRPr lang="en-US"/>
          </a:p>
        </p:txBody>
      </p:sp>
      <p:sp>
        <p:nvSpPr>
          <p:cNvPr id="8" name="Footer Placeholder 7"/>
          <p:cNvSpPr>
            <a:spLocks noGrp="1"/>
          </p:cNvSpPr>
          <p:nvPr>
            <p:ph type="ftr" sz="quarter" idx="11"/>
          </p:nvPr>
        </p:nvSpPr>
        <p:spPr>
          <a:xfrm>
            <a:off x="3124200" y="6356352"/>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413144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9/24/2024</a:t>
            </a:fld>
            <a:endParaRPr lang="en-US"/>
          </a:p>
        </p:txBody>
      </p:sp>
      <p:sp>
        <p:nvSpPr>
          <p:cNvPr id="4" name="Footer Placeholder 3"/>
          <p:cNvSpPr>
            <a:spLocks noGrp="1"/>
          </p:cNvSpPr>
          <p:nvPr>
            <p:ph type="ftr" sz="quarter" idx="11"/>
          </p:nvPr>
        </p:nvSpPr>
        <p:spPr>
          <a:xfrm>
            <a:off x="3124200" y="6356352"/>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154902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9/24/2024</a:t>
            </a:fld>
            <a:endParaRPr lang="en-US"/>
          </a:p>
        </p:txBody>
      </p:sp>
      <p:sp>
        <p:nvSpPr>
          <p:cNvPr id="3" name="Footer Placeholder 2"/>
          <p:cNvSpPr>
            <a:spLocks noGrp="1"/>
          </p:cNvSpPr>
          <p:nvPr>
            <p:ph type="ftr" sz="quarter" idx="11"/>
          </p:nvPr>
        </p:nvSpPr>
        <p:spPr>
          <a:xfrm>
            <a:off x="3124200" y="6356352"/>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53462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9/24/2024</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282033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9/24/2024</a:t>
            </a:fld>
            <a:endParaRPr lang="en-US"/>
          </a:p>
        </p:txBody>
      </p:sp>
      <p:sp>
        <p:nvSpPr>
          <p:cNvPr id="6" name="Footer Placeholder 5"/>
          <p:cNvSpPr>
            <a:spLocks noGrp="1"/>
          </p:cNvSpPr>
          <p:nvPr>
            <p:ph type="ftr" sz="quarter" idx="11"/>
          </p:nvPr>
        </p:nvSpPr>
        <p:spPr>
          <a:xfrm>
            <a:off x="3124200" y="6356352"/>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9015249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4800600"/>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9/24/2024</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860174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1F5B154-6733-44EE-BCED-0CE01457041A}" type="datetimeFigureOut">
              <a:rPr lang="en-US" smtClean="0"/>
              <a:t>9/24/2024</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D3AF5079-2E50-44CB-9D8A-981B2820E687}" type="slidenum">
              <a:rPr lang="en-US" smtClean="0"/>
              <a:t>‹#›</a:t>
            </a:fld>
            <a:endParaRPr lang="en-US"/>
          </a:p>
        </p:txBody>
      </p:sp>
    </p:spTree>
    <p:extLst>
      <p:ext uri="{BB962C8B-B14F-4D97-AF65-F5344CB8AC3E}">
        <p14:creationId xmlns:p14="http://schemas.microsoft.com/office/powerpoint/2010/main" val="342586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6" name="Straight Connector 5"/>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title"/>
          </p:nvPr>
        </p:nvSpPr>
        <p:spPr>
          <a:xfrm>
            <a:off x="2225842" y="1"/>
            <a:ext cx="6811691" cy="914400"/>
          </a:xfrm>
          <a:prstGeom prst="rect">
            <a:avLst/>
          </a:prstGeom>
        </p:spPr>
        <p:txBody>
          <a:bodyPr/>
          <a:lstStyle>
            <a:lvl1pPr>
              <a:defRPr sz="3600"/>
            </a:lvl1pPr>
          </a:lstStyle>
          <a:p>
            <a:r>
              <a:rPr lang="en-US"/>
              <a:t>Click to edit Master title style</a:t>
            </a:r>
            <a:endParaRPr lang="en-US" dirty="0"/>
          </a:p>
        </p:txBody>
      </p:sp>
      <p:sp>
        <p:nvSpPr>
          <p:cNvPr id="10" name="Content Placeholder 2"/>
          <p:cNvSpPr>
            <a:spLocks noGrp="1"/>
          </p:cNvSpPr>
          <p:nvPr>
            <p:ph idx="1"/>
          </p:nvPr>
        </p:nvSpPr>
        <p:spPr>
          <a:xfrm>
            <a:off x="830180" y="1191126"/>
            <a:ext cx="7772399" cy="51495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914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25842" y="0"/>
            <a:ext cx="6811691" cy="914400"/>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830180" y="1191125"/>
            <a:ext cx="7772399" cy="512545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55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233863" y="0"/>
            <a:ext cx="6811691" cy="914401"/>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838201" y="1230714"/>
            <a:ext cx="7772399" cy="495701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85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304800" y="6629400"/>
            <a:ext cx="762000" cy="228600"/>
          </a:xfrm>
          <a:prstGeom prst="rect">
            <a:avLst/>
          </a:prstGeom>
        </p:spPr>
        <p:txBody>
          <a:bodyPr/>
          <a:lstStyle>
            <a:lvl1pPr algn="l">
              <a:defRPr sz="825">
                <a:solidFill>
                  <a:srgbClr val="F85B14"/>
                </a:solidFill>
              </a:defRPr>
            </a:lvl1pPr>
          </a:lstStyle>
          <a:p>
            <a:fld id="{5E99808F-6981-477C-B99D-4BF0D634D1B8}" type="slidenum">
              <a:rPr lang="en-US" smtClean="0"/>
              <a:t>‹#›</a:t>
            </a:fld>
            <a:endParaRPr lang="en-US"/>
          </a:p>
        </p:txBody>
      </p:sp>
      <p:sp>
        <p:nvSpPr>
          <p:cNvPr id="4" name="Rectangle 3"/>
          <p:cNvSpPr/>
          <p:nvPr/>
        </p:nvSpPr>
        <p:spPr>
          <a:xfrm>
            <a:off x="-152400" y="0"/>
            <a:ext cx="9448800" cy="701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8" name="Straight Connector 7"/>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70266"/>
            <a:ext cx="9448800" cy="24013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2109854" y="0"/>
            <a:ext cx="6927680" cy="914400"/>
          </a:xfrm>
          <a:prstGeom prst="rect">
            <a:avLst/>
          </a:prstGeom>
        </p:spPr>
        <p:txBody>
          <a:bodyPr/>
          <a:lstStyle>
            <a:lvl1pPr>
              <a:defRPr sz="3600"/>
            </a:lvl1pPr>
          </a:lstStyle>
          <a:p>
            <a:r>
              <a:rPr lang="en-US"/>
              <a:t>Click to edit Master title style</a:t>
            </a:r>
            <a:endParaRPr lang="en-US" dirty="0"/>
          </a:p>
        </p:txBody>
      </p:sp>
      <p:sp>
        <p:nvSpPr>
          <p:cNvPr id="12" name="Content Placeholder 2"/>
          <p:cNvSpPr>
            <a:spLocks noGrp="1"/>
          </p:cNvSpPr>
          <p:nvPr>
            <p:ph idx="1"/>
          </p:nvPr>
        </p:nvSpPr>
        <p:spPr>
          <a:xfrm>
            <a:off x="697832" y="1191125"/>
            <a:ext cx="7904747" cy="512545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640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99808F-6981-477C-B99D-4BF0D634D1B8}"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24" y="0"/>
            <a:ext cx="2021977" cy="990600"/>
          </a:xfrm>
          <a:prstGeom prst="rect">
            <a:avLst/>
          </a:prstGeom>
        </p:spPr>
      </p:pic>
      <p:cxnSp>
        <p:nvCxnSpPr>
          <p:cNvPr id="7" name="Straight Connector 6"/>
          <p:cNvCxnSpPr/>
          <p:nvPr/>
        </p:nvCxnSpPr>
        <p:spPr>
          <a:xfrm>
            <a:off x="601134" y="914400"/>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4" descr="D:\2014\FCC\Slide FPT for Global\Line nga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2225842" y="0"/>
            <a:ext cx="6811691" cy="914400"/>
          </a:xfrm>
          <a:prstGeom prst="rect">
            <a:avLst/>
          </a:prstGeom>
        </p:spPr>
        <p:txBody>
          <a:bodyPr/>
          <a:lstStyle>
            <a:lvl1pPr>
              <a:defRPr sz="3600"/>
            </a:lvl1pPr>
          </a:lstStyle>
          <a:p>
            <a:r>
              <a:rPr lang="en-US"/>
              <a:t>Click to edit Master title style</a:t>
            </a:r>
            <a:endParaRPr lang="en-US" dirty="0"/>
          </a:p>
        </p:txBody>
      </p:sp>
      <p:sp>
        <p:nvSpPr>
          <p:cNvPr id="11" name="Content Placeholder 2"/>
          <p:cNvSpPr>
            <a:spLocks noGrp="1"/>
          </p:cNvSpPr>
          <p:nvPr>
            <p:ph idx="1"/>
          </p:nvPr>
        </p:nvSpPr>
        <p:spPr>
          <a:xfrm>
            <a:off x="830180" y="1191126"/>
            <a:ext cx="7772399" cy="47043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819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a:prstGeom prst="rect">
            <a:avLst/>
          </a:prstGeo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771210" y="6130437"/>
            <a:ext cx="859712" cy="370396"/>
          </a:xfrm>
          <a:prstGeom prst="rect">
            <a:avLst/>
          </a:prstGeom>
        </p:spPr>
        <p:txBody>
          <a:bodyPr/>
          <a:lstStyle/>
          <a:p>
            <a:fld id="{90E9998D-5C14-47FF-AF26-5709C1936481}" type="datetimeFigureOut">
              <a:rPr lang="en-US" smtClean="0"/>
              <a:t>9/24/2024</a:t>
            </a:fld>
            <a:endParaRPr lang="en-US"/>
          </a:p>
        </p:txBody>
      </p:sp>
      <p:sp>
        <p:nvSpPr>
          <p:cNvPr id="5" name="Footer Placeholder 4"/>
          <p:cNvSpPr>
            <a:spLocks noGrp="1"/>
          </p:cNvSpPr>
          <p:nvPr>
            <p:ph type="ftr" sz="quarter" idx="11"/>
          </p:nvPr>
        </p:nvSpPr>
        <p:spPr>
          <a:xfrm>
            <a:off x="1941910" y="6135809"/>
            <a:ext cx="571499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398860" y="4529541"/>
            <a:ext cx="584825" cy="365125"/>
          </a:xfrm>
        </p:spPr>
        <p:txBody>
          <a:bodyPr/>
          <a:lstStyle/>
          <a:p>
            <a:fld id="{5E99808F-6981-477C-B99D-4BF0D634D1B8}" type="slidenum">
              <a:rPr lang="en-US" smtClean="0"/>
              <a:t>‹#›</a:t>
            </a:fld>
            <a:endParaRPr lang="en-US"/>
          </a:p>
        </p:txBody>
      </p:sp>
    </p:spTree>
    <p:extLst>
      <p:ext uri="{BB962C8B-B14F-4D97-AF65-F5344CB8AC3E}">
        <p14:creationId xmlns:p14="http://schemas.microsoft.com/office/powerpoint/2010/main" val="129084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5842" y="10499"/>
            <a:ext cx="6811691" cy="1052161"/>
          </a:xfrm>
          <a:prstGeom prst="rect">
            <a:avLst/>
          </a:prstGeom>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830180" y="1191126"/>
            <a:ext cx="7772399" cy="470434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55042" y="6130437"/>
            <a:ext cx="1347537" cy="370396"/>
          </a:xfrm>
          <a:prstGeom prst="rect">
            <a:avLst/>
          </a:prstGeom>
        </p:spPr>
        <p:txBody>
          <a:bodyPr/>
          <a:lstStyle/>
          <a:p>
            <a:fld id="{90E9998D-5C14-47FF-AF26-5709C1936481}" type="datetimeFigureOut">
              <a:rPr lang="en-US" smtClean="0"/>
              <a:t>9/24/2024</a:t>
            </a:fld>
            <a:endParaRPr lang="en-US"/>
          </a:p>
        </p:txBody>
      </p:sp>
      <p:sp>
        <p:nvSpPr>
          <p:cNvPr id="5" name="Footer Placeholder 4"/>
          <p:cNvSpPr>
            <a:spLocks noGrp="1"/>
          </p:cNvSpPr>
          <p:nvPr>
            <p:ph type="ftr" sz="quarter" idx="11"/>
          </p:nvPr>
        </p:nvSpPr>
        <p:spPr>
          <a:xfrm>
            <a:off x="830180" y="6135809"/>
            <a:ext cx="682673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E99808F-6981-477C-B99D-4BF0D634D1B8}" type="slidenum">
              <a:rPr lang="en-US" smtClean="0"/>
              <a:t>‹#›</a:t>
            </a:fld>
            <a:endParaRPr lang="en-US"/>
          </a:p>
        </p:txBody>
      </p:sp>
    </p:spTree>
    <p:extLst>
      <p:ext uri="{BB962C8B-B14F-4D97-AF65-F5344CB8AC3E}">
        <p14:creationId xmlns:p14="http://schemas.microsoft.com/office/powerpoint/2010/main" val="337829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17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8" name="Picture 4" descr="D:\2014\FCC\Slide FPT for Global\Line nga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6625612"/>
            <a:ext cx="9144000" cy="2323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4"/>
          </p:nvPr>
        </p:nvSpPr>
        <p:spPr>
          <a:xfrm>
            <a:off x="304800" y="6629400"/>
            <a:ext cx="762000" cy="228600"/>
          </a:xfrm>
          <a:prstGeom prst="rect">
            <a:avLst/>
          </a:prstGeom>
        </p:spPr>
        <p:txBody>
          <a:bodyPr/>
          <a:lstStyle>
            <a:lvl1pPr algn="l">
              <a:defRPr sz="825">
                <a:solidFill>
                  <a:schemeClr val="bg1"/>
                </a:solidFill>
              </a:defRPr>
            </a:lvl1pPr>
          </a:lstStyle>
          <a:p>
            <a:fld id="{5E99808F-6981-477C-B99D-4BF0D634D1B8}" type="slidenum">
              <a:rPr lang="en-US" smtClean="0"/>
              <a:t>‹#›</a:t>
            </a:fld>
            <a:endParaRPr lang="en-US"/>
          </a:p>
        </p:txBody>
      </p:sp>
      <p:pic>
        <p:nvPicPr>
          <p:cNvPr id="5" name="Picture 2" descr="E:\Kienlh\2018\Thuong-Hieu\Đại hôi cổ đông\logo-e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41529" y="42289"/>
            <a:ext cx="2258580" cy="845782"/>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p:cNvSpPr txBox="1">
            <a:spLocks/>
          </p:cNvSpPr>
          <p:nvPr/>
        </p:nvSpPr>
        <p:spPr>
          <a:xfrm>
            <a:off x="2438400" y="301627"/>
            <a:ext cx="6705600" cy="688975"/>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2000" b="1" kern="1200">
                <a:solidFill>
                  <a:srgbClr val="0066B2"/>
                </a:solidFill>
                <a:latin typeface="Myriad Pro" pitchFamily="34" charset="0"/>
                <a:ea typeface="+mj-ea"/>
                <a:cs typeface="+mj-cs"/>
              </a:defRPr>
            </a:lvl1pPr>
          </a:lstStyle>
          <a:p>
            <a:endParaRPr lang="en-US" sz="2700" dirty="0"/>
          </a:p>
        </p:txBody>
      </p:sp>
      <p:cxnSp>
        <p:nvCxnSpPr>
          <p:cNvPr id="6" name="Straight Connector 5"/>
          <p:cNvCxnSpPr/>
          <p:nvPr/>
        </p:nvCxnSpPr>
        <p:spPr>
          <a:xfrm>
            <a:off x="601134" y="997155"/>
            <a:ext cx="8009466"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itle 1"/>
          <p:cNvSpPr txBox="1">
            <a:spLocks/>
          </p:cNvSpPr>
          <p:nvPr/>
        </p:nvSpPr>
        <p:spPr>
          <a:xfrm>
            <a:off x="2225842" y="166909"/>
            <a:ext cx="6811691" cy="1326753"/>
          </a:xfrm>
          <a:prstGeom prst="rect">
            <a:avLst/>
          </a:prstGeom>
        </p:spPr>
        <p:txBody>
          <a:bodyPr/>
          <a:lstStyle>
            <a:lvl1pPr algn="ctr" defTabSz="685800" rtl="0" eaLnBrk="1" latinLnBrk="0" hangingPunct="1">
              <a:spcBef>
                <a:spcPct val="0"/>
              </a:spcBef>
              <a:buNone/>
              <a:defRPr sz="3600" b="1" kern="1200">
                <a:solidFill>
                  <a:srgbClr val="0066B2"/>
                </a:solidFill>
                <a:latin typeface="Myriad Pro" pitchFamily="34" charset="0"/>
                <a:ea typeface="+mj-ea"/>
                <a:cs typeface="+mj-cs"/>
              </a:defRPr>
            </a:lvl1pPr>
          </a:lstStyle>
          <a:p>
            <a:endParaRPr lang="en-US" dirty="0"/>
          </a:p>
        </p:txBody>
      </p:sp>
    </p:spTree>
    <p:extLst>
      <p:ext uri="{BB962C8B-B14F-4D97-AF65-F5344CB8AC3E}">
        <p14:creationId xmlns:p14="http://schemas.microsoft.com/office/powerpoint/2010/main" val="3587474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p:txStyles>
    <p:titleStyle>
      <a:lvl1pPr algn="ctr" defTabSz="685800" rtl="0" eaLnBrk="1" latinLnBrk="0" hangingPunct="1">
        <a:spcBef>
          <a:spcPct val="0"/>
        </a:spcBef>
        <a:buNone/>
        <a:defRPr sz="1500" b="1" kern="1200">
          <a:solidFill>
            <a:srgbClr val="0066B2"/>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E:\Kienlh\2018\Thuong-Hieu\Đại hôi cổ đông\logo-e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6428" y="184834"/>
            <a:ext cx="2214339" cy="82921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0" y="0"/>
            <a:ext cx="9144000" cy="6858000"/>
          </a:xfrm>
          <a:prstGeom prst="rect">
            <a:avLst/>
          </a:prstGeom>
          <a:solidFill>
            <a:srgbClr val="F68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2"/>
          <p:cNvPicPr>
            <a:picLocks noChangeAspect="1" noChangeArrowheads="1"/>
          </p:cNvPicPr>
          <p:nvPr/>
        </p:nvPicPr>
        <p:blipFill>
          <a:blip r:embed="rId14">
            <a:extLst>
              <a:ext uri="{28A0092B-C50C-407E-A947-70E740481C1C}">
                <a14:useLocalDpi xmlns:a14="http://schemas.microsoft.com/office/drawing/2010/main" val="0"/>
              </a:ext>
            </a:extLst>
          </a:blip>
          <a:stretch>
            <a:fillRect/>
          </a:stretch>
        </p:blipFill>
        <p:spPr bwMode="auto">
          <a:xfrm>
            <a:off x="-1295400" y="304800"/>
            <a:ext cx="7781904" cy="690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14104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8294" y="3181137"/>
            <a:ext cx="6157609" cy="2237873"/>
          </a:xfrm>
        </p:spPr>
        <p:txBody>
          <a:bodyPr>
            <a:normAutofit fontScale="90000"/>
          </a:bodyPr>
          <a:lstStyle/>
          <a:p>
            <a:pPr algn="ctr"/>
            <a:r>
              <a:rPr lang="en-US" dirty="0"/>
              <a:t>CHAPTER 12</a:t>
            </a:r>
            <a:br>
              <a:rPr lang="en-US" dirty="0"/>
            </a:br>
            <a:r>
              <a:rPr lang="en-US" dirty="0"/>
              <a:t>A picture is worth </a:t>
            </a:r>
            <a:br>
              <a:rPr lang="en-US" dirty="0"/>
            </a:br>
            <a:r>
              <a:rPr lang="en-US" dirty="0"/>
              <a:t>1024 words</a:t>
            </a:r>
            <a:br>
              <a:rPr lang="en-US" dirty="0"/>
            </a:br>
            <a:br>
              <a:rPr lang="en-US" dirty="0"/>
            </a:br>
            <a:br>
              <a:rPr lang="en-US" dirty="0"/>
            </a:br>
            <a:endParaRPr lang="en-US" sz="3000" i="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90681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flow diagram – context diagram</a:t>
            </a:r>
            <a:br>
              <a:rPr lang="en-US" dirty="0"/>
            </a:br>
            <a:endParaRPr lang="en-US" dirty="0"/>
          </a:p>
        </p:txBody>
      </p:sp>
      <p:sp>
        <p:nvSpPr>
          <p:cNvPr id="3" name="Content Placeholder 2"/>
          <p:cNvSpPr>
            <a:spLocks noGrp="1"/>
          </p:cNvSpPr>
          <p:nvPr>
            <p:ph idx="1"/>
          </p:nvPr>
        </p:nvSpPr>
        <p:spPr/>
        <p:txBody>
          <a:bodyPr>
            <a:normAutofit/>
          </a:bodyPr>
          <a:lstStyle/>
          <a:p>
            <a:r>
              <a:rPr lang="en-US" dirty="0"/>
              <a:t>Purpose</a:t>
            </a:r>
          </a:p>
          <a:p>
            <a:pPr lvl="1"/>
            <a:r>
              <a:rPr lang="en-US" dirty="0"/>
              <a:t>DFDs provide a big-picture view of how data moves through a system, which other models don’t show well</a:t>
            </a:r>
          </a:p>
          <a:p>
            <a:pPr lvl="1"/>
            <a:r>
              <a:rPr lang="en-US" dirty="0"/>
              <a:t>A gives  context to the functional requirements regarding how the user performs specific tasks.</a:t>
            </a:r>
          </a:p>
          <a:p>
            <a:pPr lvl="1"/>
            <a:r>
              <a:rPr lang="en-US" dirty="0"/>
              <a:t>DFDs can be used as a technique to identify missing data requirements</a:t>
            </a:r>
          </a:p>
          <a:p>
            <a:pPr lvl="1"/>
            <a:endParaRPr lang="en-US" dirty="0"/>
          </a:p>
        </p:txBody>
      </p:sp>
    </p:spTree>
    <p:extLst>
      <p:ext uri="{BB962C8B-B14F-4D97-AF65-F5344CB8AC3E}">
        <p14:creationId xmlns:p14="http://schemas.microsoft.com/office/powerpoint/2010/main" val="2469598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a:xfrm>
            <a:off x="2425436" y="292894"/>
            <a:ext cx="5818585" cy="571500"/>
          </a:xfrm>
        </p:spPr>
        <p:txBody>
          <a:bodyPr>
            <a:normAutofit fontScale="90000"/>
          </a:bodyPr>
          <a:lstStyle/>
          <a:p>
            <a:pPr>
              <a:defRPr/>
            </a:pPr>
            <a:r>
              <a:rPr kumimoji="0" lang="en-US" dirty="0"/>
              <a:t>Dataflow diagram: example</a:t>
            </a:r>
            <a:endParaRPr lang="en-US" sz="1875" dirty="0">
              <a:effectLst>
                <a:outerShdw blurRad="38100" dist="38100" dir="2700000" algn="tl">
                  <a:srgbClr val="000000"/>
                </a:outerShdw>
              </a:effectLst>
            </a:endParaRPr>
          </a:p>
        </p:txBody>
      </p:sp>
      <p:pic>
        <p:nvPicPr>
          <p:cNvPr id="3174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7781" y="1029891"/>
            <a:ext cx="79533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8" name="Group 20"/>
          <p:cNvGrpSpPr>
            <a:grpSpLocks/>
          </p:cNvGrpSpPr>
          <p:nvPr/>
        </p:nvGrpSpPr>
        <p:grpSpPr bwMode="auto">
          <a:xfrm>
            <a:off x="2566988" y="3265885"/>
            <a:ext cx="1038225" cy="190500"/>
            <a:chOff x="1156" y="1769"/>
            <a:chExt cx="891" cy="115"/>
          </a:xfrm>
        </p:grpSpPr>
        <p:sp>
          <p:nvSpPr>
            <p:cNvPr id="1432594" name="Line 18"/>
            <p:cNvSpPr>
              <a:spLocks noChangeShapeType="1"/>
            </p:cNvSpPr>
            <p:nvPr/>
          </p:nvSpPr>
          <p:spPr bwMode="auto">
            <a:xfrm flipV="1">
              <a:off x="1156" y="1826"/>
              <a:ext cx="782" cy="53"/>
            </a:xfrm>
            <a:prstGeom prst="line">
              <a:avLst/>
            </a:prstGeom>
            <a:noFill/>
            <a:ln w="20638">
              <a:solidFill>
                <a:srgbClr val="000000"/>
              </a:solidFill>
              <a:round/>
              <a:headEnd/>
              <a:tailEnd/>
            </a:ln>
          </p:spPr>
          <p:txBody>
            <a:bodyPr/>
            <a:lstStyle/>
            <a:p>
              <a:pPr>
                <a:defRPr/>
              </a:pPr>
              <a:endParaRPr lang="en-GB" sz="1350"/>
            </a:p>
          </p:txBody>
        </p:sp>
        <p:sp>
          <p:nvSpPr>
            <p:cNvPr id="1432595" name="Freeform 19"/>
            <p:cNvSpPr>
              <a:spLocks/>
            </p:cNvSpPr>
            <p:nvPr/>
          </p:nvSpPr>
          <p:spPr bwMode="auto">
            <a:xfrm>
              <a:off x="1932" y="1769"/>
              <a:ext cx="115" cy="115"/>
            </a:xfrm>
            <a:custGeom>
              <a:avLst/>
              <a:gdLst/>
              <a:ahLst/>
              <a:cxnLst>
                <a:cxn ang="0">
                  <a:pos x="8" y="115"/>
                </a:cxn>
                <a:cxn ang="0">
                  <a:pos x="115" y="49"/>
                </a:cxn>
                <a:cxn ang="0">
                  <a:pos x="0" y="0"/>
                </a:cxn>
                <a:cxn ang="0">
                  <a:pos x="8" y="115"/>
                </a:cxn>
              </a:cxnLst>
              <a:rect l="0" t="0" r="r" b="b"/>
              <a:pathLst>
                <a:path w="115" h="115">
                  <a:moveTo>
                    <a:pt x="8" y="115"/>
                  </a:moveTo>
                  <a:lnTo>
                    <a:pt x="115" y="49"/>
                  </a:lnTo>
                  <a:lnTo>
                    <a:pt x="0" y="0"/>
                  </a:lnTo>
                  <a:lnTo>
                    <a:pt x="8" y="115"/>
                  </a:lnTo>
                  <a:close/>
                </a:path>
              </a:pathLst>
            </a:custGeom>
            <a:solidFill>
              <a:srgbClr val="000000"/>
            </a:solidFill>
            <a:ln w="9525">
              <a:noFill/>
              <a:round/>
              <a:headEnd/>
              <a:tailEnd/>
            </a:ln>
          </p:spPr>
          <p:txBody>
            <a:bodyPr/>
            <a:lstStyle/>
            <a:p>
              <a:pPr>
                <a:defRPr/>
              </a:pPr>
              <a:endParaRPr lang="en-GB" sz="1350"/>
            </a:p>
          </p:txBody>
        </p:sp>
      </p:grpSp>
      <p:sp>
        <p:nvSpPr>
          <p:cNvPr id="1432597" name="Rectangle 21"/>
          <p:cNvSpPr>
            <a:spLocks noChangeArrowheads="1"/>
          </p:cNvSpPr>
          <p:nvPr/>
        </p:nvSpPr>
        <p:spPr bwMode="auto">
          <a:xfrm>
            <a:off x="1764508" y="2331244"/>
            <a:ext cx="792956" cy="314325"/>
          </a:xfrm>
          <a:prstGeom prst="rect">
            <a:avLst/>
          </a:prstGeom>
          <a:solidFill>
            <a:srgbClr val="DDDDDD"/>
          </a:solidFill>
          <a:ln w="15875">
            <a:solidFill>
              <a:srgbClr val="000000"/>
            </a:solidFill>
            <a:miter lim="800000"/>
            <a:headEnd/>
            <a:tailEnd/>
          </a:ln>
        </p:spPr>
        <p:txBody>
          <a:bodyPr/>
          <a:lstStyle/>
          <a:p>
            <a:pPr>
              <a:defRPr/>
            </a:pPr>
            <a:endParaRPr lang="en-GB" sz="1350"/>
          </a:p>
        </p:txBody>
      </p:sp>
      <p:sp>
        <p:nvSpPr>
          <p:cNvPr id="1432598" name="Rectangle 22"/>
          <p:cNvSpPr>
            <a:spLocks noChangeArrowheads="1"/>
          </p:cNvSpPr>
          <p:nvPr/>
        </p:nvSpPr>
        <p:spPr bwMode="auto">
          <a:xfrm>
            <a:off x="1903810" y="2399110"/>
            <a:ext cx="537006"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Initiator</a:t>
            </a:r>
            <a:endParaRPr lang="en-US" sz="1350">
              <a:effectLst>
                <a:outerShdw blurRad="38100" dist="38100" dir="2700000" algn="tl">
                  <a:srgbClr val="000000"/>
                </a:outerShdw>
              </a:effectLst>
            </a:endParaRPr>
          </a:p>
        </p:txBody>
      </p:sp>
      <p:grpSp>
        <p:nvGrpSpPr>
          <p:cNvPr id="31751" name="Group 25"/>
          <p:cNvGrpSpPr>
            <a:grpSpLocks/>
          </p:cNvGrpSpPr>
          <p:nvPr/>
        </p:nvGrpSpPr>
        <p:grpSpPr bwMode="auto">
          <a:xfrm>
            <a:off x="3965974" y="4042172"/>
            <a:ext cx="364331" cy="419100"/>
            <a:chOff x="2350" y="2421"/>
            <a:chExt cx="306" cy="352"/>
          </a:xfrm>
        </p:grpSpPr>
        <p:sp>
          <p:nvSpPr>
            <p:cNvPr id="1432599" name="Line 23"/>
            <p:cNvSpPr>
              <a:spLocks noChangeShapeType="1"/>
            </p:cNvSpPr>
            <p:nvPr/>
          </p:nvSpPr>
          <p:spPr bwMode="auto">
            <a:xfrm flipH="1" flipV="1">
              <a:off x="2350" y="2421"/>
              <a:ext cx="235" cy="270"/>
            </a:xfrm>
            <a:prstGeom prst="line">
              <a:avLst/>
            </a:prstGeom>
            <a:noFill/>
            <a:ln w="20638">
              <a:solidFill>
                <a:srgbClr val="000000"/>
              </a:solidFill>
              <a:round/>
              <a:headEnd/>
              <a:tailEnd/>
            </a:ln>
          </p:spPr>
          <p:txBody>
            <a:bodyPr/>
            <a:lstStyle/>
            <a:p>
              <a:pPr>
                <a:defRPr/>
              </a:pPr>
              <a:endParaRPr lang="en-GB" sz="1350"/>
            </a:p>
          </p:txBody>
        </p:sp>
        <p:sp>
          <p:nvSpPr>
            <p:cNvPr id="1432600" name="Freeform 24"/>
            <p:cNvSpPr>
              <a:spLocks/>
            </p:cNvSpPr>
            <p:nvPr/>
          </p:nvSpPr>
          <p:spPr bwMode="auto">
            <a:xfrm>
              <a:off x="2538" y="2651"/>
              <a:ext cx="118" cy="122"/>
            </a:xfrm>
            <a:custGeom>
              <a:avLst/>
              <a:gdLst/>
              <a:ahLst/>
              <a:cxnLst>
                <a:cxn ang="0">
                  <a:pos x="0" y="76"/>
                </a:cxn>
                <a:cxn ang="0">
                  <a:pos x="118" y="122"/>
                </a:cxn>
                <a:cxn ang="0">
                  <a:pos x="87" y="0"/>
                </a:cxn>
                <a:cxn ang="0">
                  <a:pos x="0" y="76"/>
                </a:cxn>
              </a:cxnLst>
              <a:rect l="0" t="0" r="r" b="b"/>
              <a:pathLst>
                <a:path w="118" h="122">
                  <a:moveTo>
                    <a:pt x="0" y="76"/>
                  </a:moveTo>
                  <a:lnTo>
                    <a:pt x="118" y="122"/>
                  </a:lnTo>
                  <a:lnTo>
                    <a:pt x="87" y="0"/>
                  </a:lnTo>
                  <a:lnTo>
                    <a:pt x="0" y="76"/>
                  </a:lnTo>
                  <a:close/>
                </a:path>
              </a:pathLst>
            </a:custGeom>
            <a:solidFill>
              <a:srgbClr val="000000"/>
            </a:solidFill>
            <a:ln w="9525">
              <a:noFill/>
              <a:round/>
              <a:headEnd/>
              <a:tailEnd/>
            </a:ln>
          </p:spPr>
          <p:txBody>
            <a:bodyPr/>
            <a:lstStyle/>
            <a:p>
              <a:pPr>
                <a:defRPr/>
              </a:pPr>
              <a:endParaRPr lang="en-GB" sz="1350"/>
            </a:p>
          </p:txBody>
        </p:sp>
      </p:grpSp>
      <p:sp>
        <p:nvSpPr>
          <p:cNvPr id="1432602" name="Oval 26"/>
          <p:cNvSpPr>
            <a:spLocks noChangeArrowheads="1"/>
          </p:cNvSpPr>
          <p:nvPr/>
        </p:nvSpPr>
        <p:spPr bwMode="auto">
          <a:xfrm>
            <a:off x="3582591" y="3022998"/>
            <a:ext cx="962025" cy="492919"/>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03" name="Rectangle 27"/>
          <p:cNvSpPr>
            <a:spLocks noChangeArrowheads="1"/>
          </p:cNvSpPr>
          <p:nvPr/>
        </p:nvSpPr>
        <p:spPr bwMode="auto">
          <a:xfrm>
            <a:off x="3594499" y="3051574"/>
            <a:ext cx="963215" cy="392906"/>
          </a:xfrm>
          <a:prstGeom prst="rect">
            <a:avLst/>
          </a:prstGeom>
          <a:noFill/>
          <a:ln w="9525">
            <a:noFill/>
            <a:miter lim="800000"/>
            <a:headEnd/>
            <a:tailEnd/>
          </a:ln>
        </p:spPr>
        <p:txBody>
          <a:bodyPr/>
          <a:lstStyle/>
          <a:p>
            <a:pPr>
              <a:defRPr/>
            </a:pPr>
            <a:endParaRPr lang="en-GB" sz="1350"/>
          </a:p>
        </p:txBody>
      </p:sp>
      <p:sp>
        <p:nvSpPr>
          <p:cNvPr id="1432604" name="Rectangle 28"/>
          <p:cNvSpPr>
            <a:spLocks noChangeArrowheads="1"/>
          </p:cNvSpPr>
          <p:nvPr/>
        </p:nvSpPr>
        <p:spPr bwMode="auto">
          <a:xfrm>
            <a:off x="3948112" y="3038475"/>
            <a:ext cx="272510"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Ask</a:t>
            </a:r>
            <a:endParaRPr lang="en-US" sz="1350">
              <a:effectLst>
                <a:outerShdw blurRad="38100" dist="38100" dir="2700000" algn="tl">
                  <a:srgbClr val="000000"/>
                </a:outerShdw>
              </a:effectLst>
            </a:endParaRPr>
          </a:p>
        </p:txBody>
      </p:sp>
      <p:sp>
        <p:nvSpPr>
          <p:cNvPr id="1432605" name="Rectangle 29"/>
          <p:cNvSpPr>
            <a:spLocks noChangeArrowheads="1"/>
          </p:cNvSpPr>
          <p:nvPr/>
        </p:nvSpPr>
        <p:spPr bwMode="auto">
          <a:xfrm>
            <a:off x="3676650" y="3223022"/>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grpSp>
        <p:nvGrpSpPr>
          <p:cNvPr id="31756" name="Group 32"/>
          <p:cNvGrpSpPr>
            <a:grpSpLocks/>
          </p:cNvGrpSpPr>
          <p:nvPr/>
        </p:nvGrpSpPr>
        <p:grpSpPr bwMode="auto">
          <a:xfrm>
            <a:off x="1990726" y="2641997"/>
            <a:ext cx="135731" cy="513159"/>
            <a:chOff x="691" y="1245"/>
            <a:chExt cx="114" cy="431"/>
          </a:xfrm>
        </p:grpSpPr>
        <p:sp>
          <p:nvSpPr>
            <p:cNvPr id="1432606" name="Line 30"/>
            <p:cNvSpPr>
              <a:spLocks noChangeShapeType="1"/>
            </p:cNvSpPr>
            <p:nvPr/>
          </p:nvSpPr>
          <p:spPr bwMode="auto">
            <a:xfrm>
              <a:off x="744" y="1245"/>
              <a:ext cx="5" cy="322"/>
            </a:xfrm>
            <a:prstGeom prst="line">
              <a:avLst/>
            </a:prstGeom>
            <a:noFill/>
            <a:ln w="20638">
              <a:solidFill>
                <a:srgbClr val="000000"/>
              </a:solidFill>
              <a:round/>
              <a:headEnd/>
              <a:tailEnd/>
            </a:ln>
          </p:spPr>
          <p:txBody>
            <a:bodyPr/>
            <a:lstStyle/>
            <a:p>
              <a:pPr>
                <a:defRPr/>
              </a:pPr>
              <a:endParaRPr lang="en-GB" sz="1350"/>
            </a:p>
          </p:txBody>
        </p:sp>
        <p:sp>
          <p:nvSpPr>
            <p:cNvPr id="1432607" name="Freeform 31"/>
            <p:cNvSpPr>
              <a:spLocks/>
            </p:cNvSpPr>
            <p:nvPr/>
          </p:nvSpPr>
          <p:spPr bwMode="auto">
            <a:xfrm>
              <a:off x="691" y="1563"/>
              <a:ext cx="114" cy="113"/>
            </a:xfrm>
            <a:custGeom>
              <a:avLst/>
              <a:gdLst/>
              <a:ahLst/>
              <a:cxnLst>
                <a:cxn ang="0">
                  <a:pos x="0" y="2"/>
                </a:cxn>
                <a:cxn ang="0">
                  <a:pos x="59" y="113"/>
                </a:cxn>
                <a:cxn ang="0">
                  <a:pos x="114" y="0"/>
                </a:cxn>
                <a:cxn ang="0">
                  <a:pos x="0" y="2"/>
                </a:cxn>
              </a:cxnLst>
              <a:rect l="0" t="0" r="r" b="b"/>
              <a:pathLst>
                <a:path w="114" h="113">
                  <a:moveTo>
                    <a:pt x="0" y="2"/>
                  </a:moveTo>
                  <a:lnTo>
                    <a:pt x="59" y="113"/>
                  </a:lnTo>
                  <a:lnTo>
                    <a:pt x="114" y="0"/>
                  </a:lnTo>
                  <a:lnTo>
                    <a:pt x="0" y="2"/>
                  </a:lnTo>
                  <a:close/>
                </a:path>
              </a:pathLst>
            </a:custGeom>
            <a:solidFill>
              <a:srgbClr val="000000"/>
            </a:solidFill>
            <a:ln w="9525">
              <a:noFill/>
              <a:round/>
              <a:headEnd/>
              <a:tailEnd/>
            </a:ln>
          </p:spPr>
          <p:txBody>
            <a:bodyPr/>
            <a:lstStyle/>
            <a:p>
              <a:pPr>
                <a:defRPr/>
              </a:pPr>
              <a:endParaRPr lang="en-GB" sz="1350"/>
            </a:p>
          </p:txBody>
        </p:sp>
      </p:grpSp>
      <p:sp>
        <p:nvSpPr>
          <p:cNvPr id="1432609" name="Rectangle 33"/>
          <p:cNvSpPr>
            <a:spLocks noChangeArrowheads="1"/>
          </p:cNvSpPr>
          <p:nvPr/>
        </p:nvSpPr>
        <p:spPr bwMode="auto">
          <a:xfrm>
            <a:off x="3178969" y="2318147"/>
            <a:ext cx="1504950" cy="423863"/>
          </a:xfrm>
          <a:prstGeom prst="rect">
            <a:avLst/>
          </a:prstGeom>
          <a:noFill/>
          <a:ln w="9525">
            <a:noFill/>
            <a:miter lim="800000"/>
            <a:headEnd/>
            <a:tailEnd/>
          </a:ln>
        </p:spPr>
        <p:txBody>
          <a:bodyPr/>
          <a:lstStyle/>
          <a:p>
            <a:pPr>
              <a:defRPr/>
            </a:pPr>
            <a:endParaRPr lang="en-GB" sz="1350"/>
          </a:p>
        </p:txBody>
      </p:sp>
      <p:grpSp>
        <p:nvGrpSpPr>
          <p:cNvPr id="31758" name="Group 99"/>
          <p:cNvGrpSpPr>
            <a:grpSpLocks/>
          </p:cNvGrpSpPr>
          <p:nvPr/>
        </p:nvGrpSpPr>
        <p:grpSpPr bwMode="auto">
          <a:xfrm>
            <a:off x="3298032" y="2219325"/>
            <a:ext cx="791766" cy="575072"/>
            <a:chOff x="1888" y="926"/>
            <a:chExt cx="665" cy="483"/>
          </a:xfrm>
        </p:grpSpPr>
        <p:sp>
          <p:nvSpPr>
            <p:cNvPr id="1432610" name="Rectangle 34"/>
            <p:cNvSpPr>
              <a:spLocks noChangeArrowheads="1"/>
            </p:cNvSpPr>
            <p:nvPr/>
          </p:nvSpPr>
          <p:spPr bwMode="auto">
            <a:xfrm>
              <a:off x="1993" y="926"/>
              <a:ext cx="435" cy="165"/>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copyOf</a:t>
              </a:r>
              <a:endParaRPr lang="en-US" sz="1350">
                <a:effectLst>
                  <a:outerShdw blurRad="38100" dist="38100" dir="2700000" algn="tl">
                    <a:srgbClr val="000000"/>
                  </a:outerShdw>
                </a:effectLst>
              </a:endParaRPr>
            </a:p>
          </p:txBody>
        </p:sp>
        <p:sp>
          <p:nvSpPr>
            <p:cNvPr id="1432611" name="Rectangle 35"/>
            <p:cNvSpPr>
              <a:spLocks noChangeArrowheads="1"/>
            </p:cNvSpPr>
            <p:nvPr/>
          </p:nvSpPr>
          <p:spPr bwMode="auto">
            <a:xfrm>
              <a:off x="1888" y="1079"/>
              <a:ext cx="665" cy="330"/>
            </a:xfrm>
            <a:prstGeom prst="rect">
              <a:avLst/>
            </a:prstGeom>
            <a:noFill/>
            <a:ln w="9525">
              <a:noFill/>
              <a:miter lim="800000"/>
              <a:headEnd/>
              <a:tailEnd/>
            </a:ln>
          </p:spPr>
          <p:txBody>
            <a:bodyPr wrap="none" lIns="0" tIns="0" rIns="0" bIns="0">
              <a:spAutoFit/>
            </a:bodyPr>
            <a:lstStyle/>
            <a:p>
              <a:pPr>
                <a:spcBef>
                  <a:spcPct val="0"/>
                </a:spcBef>
                <a:defRPr/>
              </a:pPr>
              <a:r>
                <a:rPr lang="en-US" sz="1275">
                  <a:solidFill>
                    <a:srgbClr val="000080"/>
                  </a:solidFill>
                  <a:latin typeface="Arial" pitchFamily="34" charset="0"/>
                </a:rPr>
                <a:t>constraints</a:t>
              </a:r>
            </a:p>
            <a:p>
              <a:pPr>
                <a:spcBef>
                  <a:spcPct val="0"/>
                </a:spcBef>
                <a:defRPr/>
              </a:pPr>
              <a:r>
                <a:rPr lang="en-US" sz="1275">
                  <a:solidFill>
                    <a:srgbClr val="000080"/>
                  </a:solidFill>
                  <a:latin typeface="Arial" pitchFamily="34" charset="0"/>
                </a:rPr>
                <a:t>Request</a:t>
              </a:r>
              <a:endParaRPr lang="en-US" sz="1350">
                <a:effectLst>
                  <a:outerShdw blurRad="38100" dist="38100" dir="2700000" algn="tl">
                    <a:srgbClr val="000000"/>
                  </a:outerShdw>
                </a:effectLst>
              </a:endParaRPr>
            </a:p>
          </p:txBody>
        </p:sp>
      </p:grpSp>
      <p:grpSp>
        <p:nvGrpSpPr>
          <p:cNvPr id="31759" name="Group 38"/>
          <p:cNvGrpSpPr>
            <a:grpSpLocks/>
          </p:cNvGrpSpPr>
          <p:nvPr/>
        </p:nvGrpSpPr>
        <p:grpSpPr bwMode="auto">
          <a:xfrm>
            <a:off x="7237810" y="2701530"/>
            <a:ext cx="136922" cy="912019"/>
            <a:chOff x="5098" y="1295"/>
            <a:chExt cx="115" cy="766"/>
          </a:xfrm>
        </p:grpSpPr>
        <p:sp>
          <p:nvSpPr>
            <p:cNvPr id="1432612" name="Line 36"/>
            <p:cNvSpPr>
              <a:spLocks noChangeShapeType="1"/>
            </p:cNvSpPr>
            <p:nvPr/>
          </p:nvSpPr>
          <p:spPr bwMode="auto">
            <a:xfrm flipV="1">
              <a:off x="5150" y="1404"/>
              <a:ext cx="5" cy="657"/>
            </a:xfrm>
            <a:prstGeom prst="line">
              <a:avLst/>
            </a:prstGeom>
            <a:noFill/>
            <a:ln w="20638">
              <a:solidFill>
                <a:srgbClr val="000000"/>
              </a:solidFill>
              <a:round/>
              <a:headEnd/>
              <a:tailEnd/>
            </a:ln>
          </p:spPr>
          <p:txBody>
            <a:bodyPr/>
            <a:lstStyle/>
            <a:p>
              <a:pPr>
                <a:defRPr/>
              </a:pPr>
              <a:endParaRPr lang="en-GB" sz="1350"/>
            </a:p>
          </p:txBody>
        </p:sp>
        <p:sp>
          <p:nvSpPr>
            <p:cNvPr id="1432613" name="Freeform 37"/>
            <p:cNvSpPr>
              <a:spLocks/>
            </p:cNvSpPr>
            <p:nvPr/>
          </p:nvSpPr>
          <p:spPr bwMode="auto">
            <a:xfrm>
              <a:off x="5098" y="1295"/>
              <a:ext cx="115" cy="112"/>
            </a:xfrm>
            <a:custGeom>
              <a:avLst/>
              <a:gdLst/>
              <a:ahLst/>
              <a:cxnLst>
                <a:cxn ang="0">
                  <a:pos x="115" y="112"/>
                </a:cxn>
                <a:cxn ang="0">
                  <a:pos x="57" y="0"/>
                </a:cxn>
                <a:cxn ang="0">
                  <a:pos x="0" y="112"/>
                </a:cxn>
                <a:cxn ang="0">
                  <a:pos x="115" y="112"/>
                </a:cxn>
              </a:cxnLst>
              <a:rect l="0" t="0" r="r" b="b"/>
              <a:pathLst>
                <a:path w="115" h="112">
                  <a:moveTo>
                    <a:pt x="115" y="112"/>
                  </a:moveTo>
                  <a:lnTo>
                    <a:pt x="57" y="0"/>
                  </a:lnTo>
                  <a:lnTo>
                    <a:pt x="0" y="112"/>
                  </a:lnTo>
                  <a:lnTo>
                    <a:pt x="115" y="112"/>
                  </a:lnTo>
                  <a:close/>
                </a:path>
              </a:pathLst>
            </a:custGeom>
            <a:solidFill>
              <a:srgbClr val="000000"/>
            </a:solidFill>
            <a:ln w="9525">
              <a:noFill/>
              <a:round/>
              <a:headEnd/>
              <a:tailEnd/>
            </a:ln>
          </p:spPr>
          <p:txBody>
            <a:bodyPr/>
            <a:lstStyle/>
            <a:p>
              <a:pPr>
                <a:defRPr/>
              </a:pPr>
              <a:endParaRPr lang="en-GB" sz="1350"/>
            </a:p>
          </p:txBody>
        </p:sp>
      </p:grpSp>
      <p:sp>
        <p:nvSpPr>
          <p:cNvPr id="1432615" name="Rectangle 39"/>
          <p:cNvSpPr>
            <a:spLocks noChangeArrowheads="1"/>
          </p:cNvSpPr>
          <p:nvPr/>
        </p:nvSpPr>
        <p:spPr bwMode="auto">
          <a:xfrm>
            <a:off x="1428751" y="3706416"/>
            <a:ext cx="1435894" cy="279797"/>
          </a:xfrm>
          <a:prstGeom prst="rect">
            <a:avLst/>
          </a:prstGeom>
          <a:noFill/>
          <a:ln w="9525">
            <a:noFill/>
            <a:miter lim="800000"/>
            <a:headEnd/>
            <a:tailEnd/>
          </a:ln>
        </p:spPr>
        <p:txBody>
          <a:bodyPr/>
          <a:lstStyle/>
          <a:p>
            <a:pPr>
              <a:defRPr/>
            </a:pPr>
            <a:endParaRPr lang="en-GB" sz="1350"/>
          </a:p>
        </p:txBody>
      </p:sp>
      <p:sp>
        <p:nvSpPr>
          <p:cNvPr id="1432616" name="Rectangle 40"/>
          <p:cNvSpPr>
            <a:spLocks noChangeArrowheads="1"/>
          </p:cNvSpPr>
          <p:nvPr/>
        </p:nvSpPr>
        <p:spPr bwMode="auto">
          <a:xfrm>
            <a:off x="1540669" y="3724275"/>
            <a:ext cx="1320874"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constraintRequest</a:t>
            </a:r>
            <a:endParaRPr lang="en-US" sz="1350">
              <a:effectLst>
                <a:outerShdw blurRad="38100" dist="38100" dir="2700000" algn="tl">
                  <a:srgbClr val="000000"/>
                </a:outerShdw>
              </a:effectLst>
            </a:endParaRPr>
          </a:p>
        </p:txBody>
      </p:sp>
      <p:grpSp>
        <p:nvGrpSpPr>
          <p:cNvPr id="31762" name="Group 43"/>
          <p:cNvGrpSpPr>
            <a:grpSpLocks/>
          </p:cNvGrpSpPr>
          <p:nvPr/>
        </p:nvGrpSpPr>
        <p:grpSpPr bwMode="auto">
          <a:xfrm>
            <a:off x="2157414" y="3421856"/>
            <a:ext cx="1513285" cy="823913"/>
            <a:chOff x="831" y="1900"/>
            <a:chExt cx="1271" cy="692"/>
          </a:xfrm>
        </p:grpSpPr>
        <p:sp>
          <p:nvSpPr>
            <p:cNvPr id="1432617" name="Line 41"/>
            <p:cNvSpPr>
              <a:spLocks noChangeShapeType="1"/>
            </p:cNvSpPr>
            <p:nvPr/>
          </p:nvSpPr>
          <p:spPr bwMode="auto">
            <a:xfrm flipH="1">
              <a:off x="926" y="1900"/>
              <a:ext cx="1176" cy="642"/>
            </a:xfrm>
            <a:prstGeom prst="line">
              <a:avLst/>
            </a:prstGeom>
            <a:noFill/>
            <a:ln w="20638">
              <a:solidFill>
                <a:srgbClr val="000000"/>
              </a:solidFill>
              <a:round/>
              <a:headEnd/>
              <a:tailEnd/>
            </a:ln>
          </p:spPr>
          <p:txBody>
            <a:bodyPr/>
            <a:lstStyle/>
            <a:p>
              <a:pPr>
                <a:defRPr/>
              </a:pPr>
              <a:endParaRPr lang="en-GB" sz="1350"/>
            </a:p>
          </p:txBody>
        </p:sp>
        <p:sp>
          <p:nvSpPr>
            <p:cNvPr id="1432618" name="Freeform 42"/>
            <p:cNvSpPr>
              <a:spLocks/>
            </p:cNvSpPr>
            <p:nvPr/>
          </p:nvSpPr>
          <p:spPr bwMode="auto">
            <a:xfrm>
              <a:off x="831" y="2487"/>
              <a:ext cx="125" cy="105"/>
            </a:xfrm>
            <a:custGeom>
              <a:avLst/>
              <a:gdLst/>
              <a:ahLst/>
              <a:cxnLst>
                <a:cxn ang="0">
                  <a:pos x="71" y="0"/>
                </a:cxn>
                <a:cxn ang="0">
                  <a:pos x="0" y="105"/>
                </a:cxn>
                <a:cxn ang="0">
                  <a:pos x="125" y="100"/>
                </a:cxn>
                <a:cxn ang="0">
                  <a:pos x="71" y="0"/>
                </a:cxn>
              </a:cxnLst>
              <a:rect l="0" t="0" r="r" b="b"/>
              <a:pathLst>
                <a:path w="125" h="105">
                  <a:moveTo>
                    <a:pt x="71" y="0"/>
                  </a:moveTo>
                  <a:lnTo>
                    <a:pt x="0" y="105"/>
                  </a:lnTo>
                  <a:lnTo>
                    <a:pt x="125" y="100"/>
                  </a:lnTo>
                  <a:lnTo>
                    <a:pt x="71" y="0"/>
                  </a:lnTo>
                  <a:close/>
                </a:path>
              </a:pathLst>
            </a:custGeom>
            <a:solidFill>
              <a:srgbClr val="000000"/>
            </a:solidFill>
            <a:ln w="9525">
              <a:noFill/>
              <a:round/>
              <a:headEnd/>
              <a:tailEnd/>
            </a:ln>
          </p:spPr>
          <p:txBody>
            <a:bodyPr/>
            <a:lstStyle/>
            <a:p>
              <a:pPr>
                <a:defRPr/>
              </a:pPr>
              <a:endParaRPr lang="en-GB" sz="1350"/>
            </a:p>
          </p:txBody>
        </p:sp>
      </p:grpSp>
      <p:grpSp>
        <p:nvGrpSpPr>
          <p:cNvPr id="31763" name="Group 46"/>
          <p:cNvGrpSpPr>
            <a:grpSpLocks/>
          </p:cNvGrpSpPr>
          <p:nvPr/>
        </p:nvGrpSpPr>
        <p:grpSpPr bwMode="auto">
          <a:xfrm>
            <a:off x="2628900" y="3982642"/>
            <a:ext cx="809625" cy="444103"/>
            <a:chOff x="1227" y="2371"/>
            <a:chExt cx="680" cy="373"/>
          </a:xfrm>
        </p:grpSpPr>
        <p:sp>
          <p:nvSpPr>
            <p:cNvPr id="1432620" name="Line 44"/>
            <p:cNvSpPr>
              <a:spLocks noChangeShapeType="1"/>
            </p:cNvSpPr>
            <p:nvPr/>
          </p:nvSpPr>
          <p:spPr bwMode="auto">
            <a:xfrm flipV="1">
              <a:off x="1227" y="2423"/>
              <a:ext cx="586" cy="321"/>
            </a:xfrm>
            <a:prstGeom prst="line">
              <a:avLst/>
            </a:prstGeom>
            <a:noFill/>
            <a:ln w="20638">
              <a:solidFill>
                <a:srgbClr val="000000"/>
              </a:solidFill>
              <a:round/>
              <a:headEnd/>
              <a:tailEnd/>
            </a:ln>
          </p:spPr>
          <p:txBody>
            <a:bodyPr/>
            <a:lstStyle/>
            <a:p>
              <a:pPr>
                <a:defRPr/>
              </a:pPr>
              <a:endParaRPr lang="en-GB" sz="1350"/>
            </a:p>
          </p:txBody>
        </p:sp>
        <p:sp>
          <p:nvSpPr>
            <p:cNvPr id="1432621" name="Freeform 45"/>
            <p:cNvSpPr>
              <a:spLocks/>
            </p:cNvSpPr>
            <p:nvPr/>
          </p:nvSpPr>
          <p:spPr bwMode="auto">
            <a:xfrm>
              <a:off x="1782" y="2371"/>
              <a:ext cx="125" cy="106"/>
            </a:xfrm>
            <a:custGeom>
              <a:avLst/>
              <a:gdLst/>
              <a:ahLst/>
              <a:cxnLst>
                <a:cxn ang="0">
                  <a:pos x="55" y="106"/>
                </a:cxn>
                <a:cxn ang="0">
                  <a:pos x="125" y="0"/>
                </a:cxn>
                <a:cxn ang="0">
                  <a:pos x="0" y="7"/>
                </a:cxn>
                <a:cxn ang="0">
                  <a:pos x="55" y="106"/>
                </a:cxn>
              </a:cxnLst>
              <a:rect l="0" t="0" r="r" b="b"/>
              <a:pathLst>
                <a:path w="125" h="106">
                  <a:moveTo>
                    <a:pt x="55" y="106"/>
                  </a:moveTo>
                  <a:lnTo>
                    <a:pt x="125" y="0"/>
                  </a:lnTo>
                  <a:lnTo>
                    <a:pt x="0" y="7"/>
                  </a:lnTo>
                  <a:lnTo>
                    <a:pt x="55" y="106"/>
                  </a:lnTo>
                  <a:close/>
                </a:path>
              </a:pathLst>
            </a:custGeom>
            <a:solidFill>
              <a:srgbClr val="000000"/>
            </a:solidFill>
            <a:ln w="9525">
              <a:noFill/>
              <a:round/>
              <a:headEnd/>
              <a:tailEnd/>
            </a:ln>
          </p:spPr>
          <p:txBody>
            <a:bodyPr/>
            <a:lstStyle/>
            <a:p>
              <a:pPr>
                <a:defRPr/>
              </a:pPr>
              <a:endParaRPr lang="en-GB" sz="1350"/>
            </a:p>
          </p:txBody>
        </p:sp>
      </p:grpSp>
      <p:sp>
        <p:nvSpPr>
          <p:cNvPr id="1432623" name="Rectangle 47"/>
          <p:cNvSpPr>
            <a:spLocks noChangeArrowheads="1"/>
          </p:cNvSpPr>
          <p:nvPr/>
        </p:nvSpPr>
        <p:spPr bwMode="auto">
          <a:xfrm>
            <a:off x="1370410" y="2630091"/>
            <a:ext cx="708422" cy="398859"/>
          </a:xfrm>
          <a:prstGeom prst="rect">
            <a:avLst/>
          </a:prstGeom>
          <a:noFill/>
          <a:ln w="9525">
            <a:noFill/>
            <a:miter lim="800000"/>
            <a:headEnd/>
            <a:tailEnd/>
          </a:ln>
        </p:spPr>
        <p:txBody>
          <a:bodyPr/>
          <a:lstStyle/>
          <a:p>
            <a:pPr>
              <a:defRPr/>
            </a:pPr>
            <a:endParaRPr lang="en-GB" sz="1350"/>
          </a:p>
        </p:txBody>
      </p:sp>
      <p:sp>
        <p:nvSpPr>
          <p:cNvPr id="1432624" name="Rectangle 48"/>
          <p:cNvSpPr>
            <a:spLocks noChangeArrowheads="1"/>
          </p:cNvSpPr>
          <p:nvPr/>
        </p:nvSpPr>
        <p:spPr bwMode="auto">
          <a:xfrm>
            <a:off x="1434705" y="2649141"/>
            <a:ext cx="58349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meeting</a:t>
            </a:r>
            <a:endParaRPr lang="en-US" sz="1350">
              <a:effectLst>
                <a:outerShdw blurRad="38100" dist="38100" dir="2700000" algn="tl">
                  <a:srgbClr val="000000"/>
                </a:outerShdw>
              </a:effectLst>
            </a:endParaRPr>
          </a:p>
        </p:txBody>
      </p:sp>
      <p:sp>
        <p:nvSpPr>
          <p:cNvPr id="1432625" name="Rectangle 49"/>
          <p:cNvSpPr>
            <a:spLocks noChangeArrowheads="1"/>
          </p:cNvSpPr>
          <p:nvPr/>
        </p:nvSpPr>
        <p:spPr bwMode="auto">
          <a:xfrm>
            <a:off x="1419226" y="2831306"/>
            <a:ext cx="610745"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Request</a:t>
            </a:r>
            <a:endParaRPr lang="en-US" sz="1350">
              <a:effectLst>
                <a:outerShdw blurRad="38100" dist="38100" dir="2700000" algn="tl">
                  <a:srgbClr val="000000"/>
                </a:outerShdw>
              </a:effectLst>
            </a:endParaRPr>
          </a:p>
        </p:txBody>
      </p:sp>
      <p:grpSp>
        <p:nvGrpSpPr>
          <p:cNvPr id="31767" name="Group 52"/>
          <p:cNvGrpSpPr>
            <a:grpSpLocks/>
          </p:cNvGrpSpPr>
          <p:nvPr/>
        </p:nvGrpSpPr>
        <p:grpSpPr bwMode="auto">
          <a:xfrm>
            <a:off x="5657851" y="3879058"/>
            <a:ext cx="1097756" cy="136922"/>
            <a:chOff x="3771" y="2284"/>
            <a:chExt cx="922" cy="115"/>
          </a:xfrm>
        </p:grpSpPr>
        <p:sp>
          <p:nvSpPr>
            <p:cNvPr id="1432626" name="Line 50"/>
            <p:cNvSpPr>
              <a:spLocks noChangeShapeType="1"/>
            </p:cNvSpPr>
            <p:nvPr/>
          </p:nvSpPr>
          <p:spPr bwMode="auto">
            <a:xfrm flipV="1">
              <a:off x="3771" y="2341"/>
              <a:ext cx="813" cy="1"/>
            </a:xfrm>
            <a:prstGeom prst="line">
              <a:avLst/>
            </a:prstGeom>
            <a:noFill/>
            <a:ln w="20638">
              <a:solidFill>
                <a:srgbClr val="000000"/>
              </a:solidFill>
              <a:round/>
              <a:headEnd/>
              <a:tailEnd/>
            </a:ln>
          </p:spPr>
          <p:txBody>
            <a:bodyPr/>
            <a:lstStyle/>
            <a:p>
              <a:pPr>
                <a:defRPr/>
              </a:pPr>
              <a:endParaRPr lang="en-GB" sz="1350"/>
            </a:p>
          </p:txBody>
        </p:sp>
        <p:sp>
          <p:nvSpPr>
            <p:cNvPr id="1432627" name="Freeform 51"/>
            <p:cNvSpPr>
              <a:spLocks/>
            </p:cNvSpPr>
            <p:nvPr/>
          </p:nvSpPr>
          <p:spPr bwMode="auto">
            <a:xfrm>
              <a:off x="4580" y="2284"/>
              <a:ext cx="113" cy="115"/>
            </a:xfrm>
            <a:custGeom>
              <a:avLst/>
              <a:gdLst/>
              <a:ahLst/>
              <a:cxnLst>
                <a:cxn ang="0">
                  <a:pos x="0" y="115"/>
                </a:cxn>
                <a:cxn ang="0">
                  <a:pos x="113" y="57"/>
                </a:cxn>
                <a:cxn ang="0">
                  <a:pos x="0" y="0"/>
                </a:cxn>
                <a:cxn ang="0">
                  <a:pos x="0" y="115"/>
                </a:cxn>
              </a:cxnLst>
              <a:rect l="0" t="0" r="r" b="b"/>
              <a:pathLst>
                <a:path w="113" h="115">
                  <a:moveTo>
                    <a:pt x="0" y="115"/>
                  </a:moveTo>
                  <a:lnTo>
                    <a:pt x="113" y="57"/>
                  </a:lnTo>
                  <a:lnTo>
                    <a:pt x="0" y="0"/>
                  </a:lnTo>
                  <a:lnTo>
                    <a:pt x="0" y="115"/>
                  </a:lnTo>
                  <a:close/>
                </a:path>
              </a:pathLst>
            </a:custGeom>
            <a:solidFill>
              <a:srgbClr val="000000"/>
            </a:solidFill>
            <a:ln w="9525">
              <a:noFill/>
              <a:round/>
              <a:headEnd/>
              <a:tailEnd/>
            </a:ln>
          </p:spPr>
          <p:txBody>
            <a:bodyPr/>
            <a:lstStyle/>
            <a:p>
              <a:pPr>
                <a:defRPr/>
              </a:pPr>
              <a:endParaRPr lang="en-GB" sz="1350"/>
            </a:p>
          </p:txBody>
        </p:sp>
      </p:grpSp>
      <p:sp>
        <p:nvSpPr>
          <p:cNvPr id="1432629" name="Rectangle 53"/>
          <p:cNvSpPr>
            <a:spLocks noChangeArrowheads="1"/>
          </p:cNvSpPr>
          <p:nvPr/>
        </p:nvSpPr>
        <p:spPr bwMode="auto">
          <a:xfrm>
            <a:off x="5692378" y="3529014"/>
            <a:ext cx="919163" cy="421481"/>
          </a:xfrm>
          <a:prstGeom prst="rect">
            <a:avLst/>
          </a:prstGeom>
          <a:noFill/>
          <a:ln w="9525">
            <a:noFill/>
            <a:miter lim="800000"/>
            <a:headEnd/>
            <a:tailEnd/>
          </a:ln>
        </p:spPr>
        <p:txBody>
          <a:bodyPr/>
          <a:lstStyle/>
          <a:p>
            <a:pPr>
              <a:defRPr/>
            </a:pPr>
            <a:endParaRPr lang="en-GB" sz="1350"/>
          </a:p>
        </p:txBody>
      </p:sp>
      <p:sp>
        <p:nvSpPr>
          <p:cNvPr id="1432630" name="Rectangle 54"/>
          <p:cNvSpPr>
            <a:spLocks noChangeArrowheads="1"/>
          </p:cNvSpPr>
          <p:nvPr/>
        </p:nvSpPr>
        <p:spPr bwMode="auto">
          <a:xfrm>
            <a:off x="5904311" y="3545681"/>
            <a:ext cx="58349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meeting</a:t>
            </a:r>
            <a:endParaRPr lang="en-US" sz="1350">
              <a:effectLst>
                <a:outerShdw blurRad="38100" dist="38100" dir="2700000" algn="tl">
                  <a:srgbClr val="000000"/>
                </a:outerShdw>
              </a:effectLst>
            </a:endParaRPr>
          </a:p>
        </p:txBody>
      </p:sp>
      <p:sp>
        <p:nvSpPr>
          <p:cNvPr id="1432631" name="Rectangle 55"/>
          <p:cNvSpPr>
            <a:spLocks noChangeArrowheads="1"/>
          </p:cNvSpPr>
          <p:nvPr/>
        </p:nvSpPr>
        <p:spPr bwMode="auto">
          <a:xfrm>
            <a:off x="5786438" y="3727847"/>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sp>
        <p:nvSpPr>
          <p:cNvPr id="1432632" name="Rectangle 56"/>
          <p:cNvSpPr>
            <a:spLocks noChangeArrowheads="1"/>
          </p:cNvSpPr>
          <p:nvPr/>
        </p:nvSpPr>
        <p:spPr bwMode="auto">
          <a:xfrm>
            <a:off x="2758678" y="4270772"/>
            <a:ext cx="871538" cy="457200"/>
          </a:xfrm>
          <a:prstGeom prst="rect">
            <a:avLst/>
          </a:prstGeom>
          <a:noFill/>
          <a:ln w="9525">
            <a:noFill/>
            <a:miter lim="800000"/>
            <a:headEnd/>
            <a:tailEnd/>
          </a:ln>
        </p:spPr>
        <p:txBody>
          <a:bodyPr/>
          <a:lstStyle/>
          <a:p>
            <a:pPr>
              <a:defRPr/>
            </a:pPr>
            <a:endParaRPr lang="en-GB" sz="1350"/>
          </a:p>
        </p:txBody>
      </p:sp>
      <p:sp>
        <p:nvSpPr>
          <p:cNvPr id="1432633" name="Rectangle 57"/>
          <p:cNvSpPr>
            <a:spLocks noChangeArrowheads="1"/>
          </p:cNvSpPr>
          <p:nvPr/>
        </p:nvSpPr>
        <p:spPr bwMode="auto">
          <a:xfrm>
            <a:off x="2895600" y="4289822"/>
            <a:ext cx="686085"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individual</a:t>
            </a:r>
            <a:endParaRPr lang="en-US" sz="1350">
              <a:effectLst>
                <a:outerShdw blurRad="38100" dist="38100" dir="2700000" algn="tl">
                  <a:srgbClr val="000000"/>
                </a:outerShdw>
              </a:effectLst>
            </a:endParaRPr>
          </a:p>
        </p:txBody>
      </p:sp>
      <p:sp>
        <p:nvSpPr>
          <p:cNvPr id="1432634" name="Rectangle 58"/>
          <p:cNvSpPr>
            <a:spLocks noChangeArrowheads="1"/>
          </p:cNvSpPr>
          <p:nvPr/>
        </p:nvSpPr>
        <p:spPr bwMode="auto">
          <a:xfrm>
            <a:off x="2825354" y="4470797"/>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grpSp>
        <p:nvGrpSpPr>
          <p:cNvPr id="31774" name="Group 61"/>
          <p:cNvGrpSpPr>
            <a:grpSpLocks/>
          </p:cNvGrpSpPr>
          <p:nvPr/>
        </p:nvGrpSpPr>
        <p:grpSpPr bwMode="auto">
          <a:xfrm>
            <a:off x="4683920" y="4199336"/>
            <a:ext cx="316706" cy="273844"/>
            <a:chOff x="2953" y="2553"/>
            <a:chExt cx="266" cy="230"/>
          </a:xfrm>
        </p:grpSpPr>
        <p:sp>
          <p:nvSpPr>
            <p:cNvPr id="1432635" name="Line 59"/>
            <p:cNvSpPr>
              <a:spLocks noChangeShapeType="1"/>
            </p:cNvSpPr>
            <p:nvPr/>
          </p:nvSpPr>
          <p:spPr bwMode="auto">
            <a:xfrm flipH="1">
              <a:off x="2953" y="2624"/>
              <a:ext cx="184" cy="159"/>
            </a:xfrm>
            <a:prstGeom prst="line">
              <a:avLst/>
            </a:prstGeom>
            <a:noFill/>
            <a:ln w="20638">
              <a:solidFill>
                <a:srgbClr val="000000"/>
              </a:solidFill>
              <a:round/>
              <a:headEnd/>
              <a:tailEnd/>
            </a:ln>
          </p:spPr>
          <p:txBody>
            <a:bodyPr/>
            <a:lstStyle/>
            <a:p>
              <a:pPr>
                <a:defRPr/>
              </a:pPr>
              <a:endParaRPr lang="en-GB" sz="1350"/>
            </a:p>
          </p:txBody>
        </p:sp>
        <p:sp>
          <p:nvSpPr>
            <p:cNvPr id="1432636" name="Freeform 60"/>
            <p:cNvSpPr>
              <a:spLocks/>
            </p:cNvSpPr>
            <p:nvPr/>
          </p:nvSpPr>
          <p:spPr bwMode="auto">
            <a:xfrm>
              <a:off x="3097" y="2553"/>
              <a:ext cx="122" cy="117"/>
            </a:xfrm>
            <a:custGeom>
              <a:avLst/>
              <a:gdLst/>
              <a:ahLst/>
              <a:cxnLst>
                <a:cxn ang="0">
                  <a:pos x="75" y="117"/>
                </a:cxn>
                <a:cxn ang="0">
                  <a:pos x="122" y="0"/>
                </a:cxn>
                <a:cxn ang="0">
                  <a:pos x="0" y="31"/>
                </a:cxn>
                <a:cxn ang="0">
                  <a:pos x="75" y="117"/>
                </a:cxn>
              </a:cxnLst>
              <a:rect l="0" t="0" r="r" b="b"/>
              <a:pathLst>
                <a:path w="122" h="117">
                  <a:moveTo>
                    <a:pt x="75" y="117"/>
                  </a:moveTo>
                  <a:lnTo>
                    <a:pt x="122" y="0"/>
                  </a:lnTo>
                  <a:lnTo>
                    <a:pt x="0" y="31"/>
                  </a:lnTo>
                  <a:lnTo>
                    <a:pt x="75" y="117"/>
                  </a:lnTo>
                  <a:close/>
                </a:path>
              </a:pathLst>
            </a:custGeom>
            <a:solidFill>
              <a:srgbClr val="000000"/>
            </a:solidFill>
            <a:ln w="9525">
              <a:noFill/>
              <a:round/>
              <a:headEnd/>
              <a:tailEnd/>
            </a:ln>
          </p:spPr>
          <p:txBody>
            <a:bodyPr/>
            <a:lstStyle/>
            <a:p>
              <a:pPr>
                <a:defRPr/>
              </a:pPr>
              <a:endParaRPr lang="en-GB" sz="1350"/>
            </a:p>
          </p:txBody>
        </p:sp>
      </p:grpSp>
      <p:sp>
        <p:nvSpPr>
          <p:cNvPr id="1432638" name="Oval 62"/>
          <p:cNvSpPr>
            <a:spLocks noChangeArrowheads="1"/>
          </p:cNvSpPr>
          <p:nvPr/>
        </p:nvSpPr>
        <p:spPr bwMode="auto">
          <a:xfrm>
            <a:off x="3427810" y="3693320"/>
            <a:ext cx="1019175" cy="492919"/>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39" name="Rectangle 63"/>
          <p:cNvSpPr>
            <a:spLocks noChangeArrowheads="1"/>
          </p:cNvSpPr>
          <p:nvPr/>
        </p:nvSpPr>
        <p:spPr bwMode="auto">
          <a:xfrm>
            <a:off x="3440908" y="3746897"/>
            <a:ext cx="1021556" cy="379809"/>
          </a:xfrm>
          <a:prstGeom prst="rect">
            <a:avLst/>
          </a:prstGeom>
          <a:noFill/>
          <a:ln w="9525">
            <a:noFill/>
            <a:miter lim="800000"/>
            <a:headEnd/>
            <a:tailEnd/>
          </a:ln>
        </p:spPr>
        <p:txBody>
          <a:bodyPr/>
          <a:lstStyle/>
          <a:p>
            <a:pPr>
              <a:defRPr/>
            </a:pPr>
            <a:endParaRPr lang="en-GB" sz="1350"/>
          </a:p>
        </p:txBody>
      </p:sp>
      <p:sp>
        <p:nvSpPr>
          <p:cNvPr id="1432640" name="Rectangle 64"/>
          <p:cNvSpPr>
            <a:spLocks noChangeArrowheads="1"/>
          </p:cNvSpPr>
          <p:nvPr/>
        </p:nvSpPr>
        <p:spPr bwMode="auto">
          <a:xfrm>
            <a:off x="3689748" y="3744516"/>
            <a:ext cx="501740"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Collect</a:t>
            </a:r>
            <a:endParaRPr lang="en-US" sz="1350">
              <a:effectLst>
                <a:outerShdw blurRad="38100" dist="38100" dir="2700000" algn="tl">
                  <a:srgbClr val="000000"/>
                </a:outerShdw>
              </a:effectLst>
            </a:endParaRPr>
          </a:p>
        </p:txBody>
      </p:sp>
      <p:sp>
        <p:nvSpPr>
          <p:cNvPr id="1432641" name="Rectangle 65"/>
          <p:cNvSpPr>
            <a:spLocks noChangeArrowheads="1"/>
          </p:cNvSpPr>
          <p:nvPr/>
        </p:nvSpPr>
        <p:spPr bwMode="auto">
          <a:xfrm>
            <a:off x="3531394" y="3926681"/>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sp>
        <p:nvSpPr>
          <p:cNvPr id="1432642" name="Rectangle 66"/>
          <p:cNvSpPr>
            <a:spLocks noChangeArrowheads="1"/>
          </p:cNvSpPr>
          <p:nvPr/>
        </p:nvSpPr>
        <p:spPr bwMode="auto">
          <a:xfrm>
            <a:off x="6757989" y="2378869"/>
            <a:ext cx="1092994" cy="314325"/>
          </a:xfrm>
          <a:prstGeom prst="rect">
            <a:avLst/>
          </a:prstGeom>
          <a:solidFill>
            <a:srgbClr val="DDDDDD"/>
          </a:solidFill>
          <a:ln w="15875">
            <a:solidFill>
              <a:srgbClr val="000000"/>
            </a:solidFill>
            <a:miter lim="800000"/>
            <a:headEnd/>
            <a:tailEnd/>
          </a:ln>
        </p:spPr>
        <p:txBody>
          <a:bodyPr/>
          <a:lstStyle/>
          <a:p>
            <a:pPr>
              <a:defRPr/>
            </a:pPr>
            <a:endParaRPr lang="en-GB" sz="1350"/>
          </a:p>
        </p:txBody>
      </p:sp>
      <p:sp>
        <p:nvSpPr>
          <p:cNvPr id="1432643" name="Rectangle 67"/>
          <p:cNvSpPr>
            <a:spLocks noChangeArrowheads="1"/>
          </p:cNvSpPr>
          <p:nvPr/>
        </p:nvSpPr>
        <p:spPr bwMode="auto">
          <a:xfrm>
            <a:off x="6934201" y="2446735"/>
            <a:ext cx="774251"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Participant</a:t>
            </a:r>
            <a:endParaRPr lang="en-US" sz="1350">
              <a:effectLst>
                <a:outerShdw blurRad="38100" dist="38100" dir="2700000" algn="tl">
                  <a:srgbClr val="000000"/>
                </a:outerShdw>
              </a:effectLst>
            </a:endParaRPr>
          </a:p>
        </p:txBody>
      </p:sp>
      <p:sp>
        <p:nvSpPr>
          <p:cNvPr id="1432644" name="Rectangle 68"/>
          <p:cNvSpPr>
            <a:spLocks noChangeArrowheads="1"/>
          </p:cNvSpPr>
          <p:nvPr/>
        </p:nvSpPr>
        <p:spPr bwMode="auto">
          <a:xfrm>
            <a:off x="1645445" y="4270772"/>
            <a:ext cx="1021556" cy="313134"/>
          </a:xfrm>
          <a:prstGeom prst="rect">
            <a:avLst/>
          </a:prstGeom>
          <a:solidFill>
            <a:srgbClr val="DDDDDD"/>
          </a:solidFill>
          <a:ln w="15875">
            <a:solidFill>
              <a:srgbClr val="000000"/>
            </a:solidFill>
            <a:miter lim="800000"/>
            <a:headEnd/>
            <a:tailEnd/>
          </a:ln>
        </p:spPr>
        <p:txBody>
          <a:bodyPr/>
          <a:lstStyle/>
          <a:p>
            <a:pPr>
              <a:defRPr/>
            </a:pPr>
            <a:endParaRPr lang="en-GB" sz="1350"/>
          </a:p>
        </p:txBody>
      </p:sp>
      <p:sp>
        <p:nvSpPr>
          <p:cNvPr id="1432645" name="Rectangle 69"/>
          <p:cNvSpPr>
            <a:spLocks noChangeArrowheads="1"/>
          </p:cNvSpPr>
          <p:nvPr/>
        </p:nvSpPr>
        <p:spPr bwMode="auto">
          <a:xfrm>
            <a:off x="1783557" y="4338638"/>
            <a:ext cx="774251"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Participant</a:t>
            </a:r>
            <a:endParaRPr lang="en-US" sz="1350">
              <a:effectLst>
                <a:outerShdw blurRad="38100" dist="38100" dir="2700000" algn="tl">
                  <a:srgbClr val="000000"/>
                </a:outerShdw>
              </a:effectLst>
            </a:endParaRPr>
          </a:p>
        </p:txBody>
      </p:sp>
      <p:sp>
        <p:nvSpPr>
          <p:cNvPr id="1432646" name="Oval 70"/>
          <p:cNvSpPr>
            <a:spLocks noChangeArrowheads="1"/>
          </p:cNvSpPr>
          <p:nvPr/>
        </p:nvSpPr>
        <p:spPr bwMode="auto">
          <a:xfrm>
            <a:off x="4707731" y="3717133"/>
            <a:ext cx="938213" cy="479822"/>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47" name="Rectangle 71"/>
          <p:cNvSpPr>
            <a:spLocks noChangeArrowheads="1"/>
          </p:cNvSpPr>
          <p:nvPr/>
        </p:nvSpPr>
        <p:spPr bwMode="auto">
          <a:xfrm>
            <a:off x="4720828" y="3736183"/>
            <a:ext cx="938213" cy="403622"/>
          </a:xfrm>
          <a:prstGeom prst="rect">
            <a:avLst/>
          </a:prstGeom>
          <a:noFill/>
          <a:ln w="9525">
            <a:noFill/>
            <a:miter lim="800000"/>
            <a:headEnd/>
            <a:tailEnd/>
          </a:ln>
        </p:spPr>
        <p:txBody>
          <a:bodyPr/>
          <a:lstStyle/>
          <a:p>
            <a:pPr>
              <a:defRPr/>
            </a:pPr>
            <a:endParaRPr lang="en-GB" sz="1350"/>
          </a:p>
        </p:txBody>
      </p:sp>
      <p:sp>
        <p:nvSpPr>
          <p:cNvPr id="1432648" name="Rectangle 72"/>
          <p:cNvSpPr>
            <a:spLocks noChangeArrowheads="1"/>
          </p:cNvSpPr>
          <p:nvPr/>
        </p:nvSpPr>
        <p:spPr bwMode="auto">
          <a:xfrm>
            <a:off x="4967289" y="3731419"/>
            <a:ext cx="464871"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Merge</a:t>
            </a:r>
            <a:endParaRPr lang="en-US" sz="1350">
              <a:effectLst>
                <a:outerShdw blurRad="38100" dist="38100" dir="2700000" algn="tl">
                  <a:srgbClr val="000000"/>
                </a:outerShdw>
              </a:effectLst>
            </a:endParaRPr>
          </a:p>
        </p:txBody>
      </p:sp>
      <p:sp>
        <p:nvSpPr>
          <p:cNvPr id="1432649" name="Rectangle 73"/>
          <p:cNvSpPr>
            <a:spLocks noChangeArrowheads="1"/>
          </p:cNvSpPr>
          <p:nvPr/>
        </p:nvSpPr>
        <p:spPr bwMode="auto">
          <a:xfrm>
            <a:off x="4792266" y="3915966"/>
            <a:ext cx="82875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Constraints</a:t>
            </a:r>
            <a:endParaRPr lang="en-US" sz="1350">
              <a:effectLst>
                <a:outerShdw blurRad="38100" dist="38100" dir="2700000" algn="tl">
                  <a:srgbClr val="000000"/>
                </a:outerShdw>
              </a:effectLst>
            </a:endParaRPr>
          </a:p>
        </p:txBody>
      </p:sp>
      <p:sp>
        <p:nvSpPr>
          <p:cNvPr id="1432650" name="Rectangle 74"/>
          <p:cNvSpPr>
            <a:spLocks noChangeArrowheads="1"/>
          </p:cNvSpPr>
          <p:nvPr/>
        </p:nvSpPr>
        <p:spPr bwMode="auto">
          <a:xfrm>
            <a:off x="3743325" y="4510088"/>
            <a:ext cx="1685925" cy="229791"/>
          </a:xfrm>
          <a:prstGeom prst="rect">
            <a:avLst/>
          </a:prstGeom>
          <a:noFill/>
          <a:ln w="9525">
            <a:noFill/>
            <a:miter lim="800000"/>
            <a:headEnd/>
            <a:tailEnd/>
          </a:ln>
        </p:spPr>
        <p:txBody>
          <a:bodyPr/>
          <a:lstStyle/>
          <a:p>
            <a:pPr>
              <a:defRPr/>
            </a:pPr>
            <a:endParaRPr lang="en-GB" sz="1350"/>
          </a:p>
        </p:txBody>
      </p:sp>
      <p:sp>
        <p:nvSpPr>
          <p:cNvPr id="1432651" name="Rectangle 75"/>
          <p:cNvSpPr>
            <a:spLocks noChangeArrowheads="1"/>
          </p:cNvSpPr>
          <p:nvPr/>
        </p:nvSpPr>
        <p:spPr bwMode="auto">
          <a:xfrm>
            <a:off x="3804047" y="4526756"/>
            <a:ext cx="1585370"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participantConstraints</a:t>
            </a:r>
            <a:endParaRPr lang="en-US" sz="1350">
              <a:effectLst>
                <a:outerShdw blurRad="38100" dist="38100" dir="2700000" algn="tl">
                  <a:srgbClr val="000000"/>
                </a:outerShdw>
              </a:effectLst>
            </a:endParaRPr>
          </a:p>
        </p:txBody>
      </p:sp>
      <p:sp>
        <p:nvSpPr>
          <p:cNvPr id="1432652" name="Line 76"/>
          <p:cNvSpPr>
            <a:spLocks noChangeShapeType="1"/>
          </p:cNvSpPr>
          <p:nvPr/>
        </p:nvSpPr>
        <p:spPr bwMode="auto">
          <a:xfrm flipV="1">
            <a:off x="3742136" y="4485086"/>
            <a:ext cx="1650206" cy="1190"/>
          </a:xfrm>
          <a:prstGeom prst="line">
            <a:avLst/>
          </a:prstGeom>
          <a:noFill/>
          <a:ln w="20638">
            <a:solidFill>
              <a:srgbClr val="000000"/>
            </a:solidFill>
            <a:round/>
            <a:headEnd/>
            <a:tailEnd/>
          </a:ln>
        </p:spPr>
        <p:txBody>
          <a:bodyPr/>
          <a:lstStyle/>
          <a:p>
            <a:pPr>
              <a:defRPr/>
            </a:pPr>
            <a:endParaRPr lang="en-GB" sz="1350"/>
          </a:p>
        </p:txBody>
      </p:sp>
      <p:sp>
        <p:nvSpPr>
          <p:cNvPr id="1432653" name="Line 77"/>
          <p:cNvSpPr>
            <a:spLocks noChangeShapeType="1"/>
          </p:cNvSpPr>
          <p:nvPr/>
        </p:nvSpPr>
        <p:spPr bwMode="auto">
          <a:xfrm>
            <a:off x="3742135" y="4749405"/>
            <a:ext cx="1618059" cy="1190"/>
          </a:xfrm>
          <a:prstGeom prst="line">
            <a:avLst/>
          </a:prstGeom>
          <a:noFill/>
          <a:ln w="20638">
            <a:solidFill>
              <a:srgbClr val="000000"/>
            </a:solidFill>
            <a:round/>
            <a:headEnd/>
            <a:tailEnd/>
          </a:ln>
        </p:spPr>
        <p:txBody>
          <a:bodyPr/>
          <a:lstStyle/>
          <a:p>
            <a:pPr>
              <a:defRPr/>
            </a:pPr>
            <a:endParaRPr lang="en-GB" sz="1350"/>
          </a:p>
        </p:txBody>
      </p:sp>
      <p:sp>
        <p:nvSpPr>
          <p:cNvPr id="1432654" name="Oval 78"/>
          <p:cNvSpPr>
            <a:spLocks noChangeArrowheads="1"/>
          </p:cNvSpPr>
          <p:nvPr/>
        </p:nvSpPr>
        <p:spPr bwMode="auto">
          <a:xfrm>
            <a:off x="6755607" y="3633787"/>
            <a:ext cx="1056085" cy="528638"/>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55" name="Rectangle 79"/>
          <p:cNvSpPr>
            <a:spLocks noChangeArrowheads="1"/>
          </p:cNvSpPr>
          <p:nvPr/>
        </p:nvSpPr>
        <p:spPr bwMode="auto">
          <a:xfrm>
            <a:off x="6781800" y="3701653"/>
            <a:ext cx="1058466" cy="384572"/>
          </a:xfrm>
          <a:prstGeom prst="rect">
            <a:avLst/>
          </a:prstGeom>
          <a:noFill/>
          <a:ln w="9525">
            <a:noFill/>
            <a:miter lim="800000"/>
            <a:headEnd/>
            <a:tailEnd/>
          </a:ln>
        </p:spPr>
        <p:txBody>
          <a:bodyPr/>
          <a:lstStyle/>
          <a:p>
            <a:pPr>
              <a:defRPr/>
            </a:pPr>
            <a:endParaRPr lang="en-GB" sz="1350"/>
          </a:p>
        </p:txBody>
      </p:sp>
      <p:sp>
        <p:nvSpPr>
          <p:cNvPr id="1432656" name="Rectangle 80"/>
          <p:cNvSpPr>
            <a:spLocks noChangeArrowheads="1"/>
          </p:cNvSpPr>
          <p:nvPr/>
        </p:nvSpPr>
        <p:spPr bwMode="auto">
          <a:xfrm>
            <a:off x="6958013" y="3696891"/>
            <a:ext cx="756617"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Determine</a:t>
            </a:r>
            <a:endParaRPr lang="en-US" sz="1350">
              <a:effectLst>
                <a:outerShdw blurRad="38100" dist="38100" dir="2700000" algn="tl">
                  <a:srgbClr val="000000"/>
                </a:outerShdw>
              </a:effectLst>
            </a:endParaRPr>
          </a:p>
        </p:txBody>
      </p:sp>
      <p:sp>
        <p:nvSpPr>
          <p:cNvPr id="1432657" name="Rectangle 81"/>
          <p:cNvSpPr>
            <a:spLocks noChangeArrowheads="1"/>
          </p:cNvSpPr>
          <p:nvPr/>
        </p:nvSpPr>
        <p:spPr bwMode="auto">
          <a:xfrm>
            <a:off x="6991351" y="3881438"/>
            <a:ext cx="68448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Schedule</a:t>
            </a:r>
            <a:endParaRPr lang="en-US" sz="1350">
              <a:effectLst>
                <a:outerShdw blurRad="38100" dist="38100" dir="2700000" algn="tl">
                  <a:srgbClr val="000000"/>
                </a:outerShdw>
              </a:effectLst>
            </a:endParaRPr>
          </a:p>
        </p:txBody>
      </p:sp>
      <p:sp>
        <p:nvSpPr>
          <p:cNvPr id="1432658" name="Rectangle 82"/>
          <p:cNvSpPr>
            <a:spLocks noChangeArrowheads="1"/>
          </p:cNvSpPr>
          <p:nvPr/>
        </p:nvSpPr>
        <p:spPr bwMode="auto">
          <a:xfrm>
            <a:off x="6435330" y="2988469"/>
            <a:ext cx="931069" cy="423863"/>
          </a:xfrm>
          <a:prstGeom prst="rect">
            <a:avLst/>
          </a:prstGeom>
          <a:noFill/>
          <a:ln w="9525">
            <a:noFill/>
            <a:miter lim="800000"/>
            <a:headEnd/>
            <a:tailEnd/>
          </a:ln>
        </p:spPr>
        <p:txBody>
          <a:bodyPr/>
          <a:lstStyle/>
          <a:p>
            <a:pPr>
              <a:defRPr/>
            </a:pPr>
            <a:endParaRPr lang="en-GB" sz="1350"/>
          </a:p>
        </p:txBody>
      </p:sp>
      <p:sp>
        <p:nvSpPr>
          <p:cNvPr id="1432659" name="Rectangle 83"/>
          <p:cNvSpPr>
            <a:spLocks noChangeArrowheads="1"/>
          </p:cNvSpPr>
          <p:nvPr/>
        </p:nvSpPr>
        <p:spPr bwMode="auto">
          <a:xfrm>
            <a:off x="6653214" y="3007519"/>
            <a:ext cx="583493"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meeting</a:t>
            </a:r>
            <a:endParaRPr lang="en-US" sz="1350">
              <a:effectLst>
                <a:outerShdw blurRad="38100" dist="38100" dir="2700000" algn="tl">
                  <a:srgbClr val="000000"/>
                </a:outerShdw>
              </a:effectLst>
            </a:endParaRPr>
          </a:p>
        </p:txBody>
      </p:sp>
      <p:sp>
        <p:nvSpPr>
          <p:cNvPr id="1432660" name="Rectangle 84"/>
          <p:cNvSpPr>
            <a:spLocks noChangeArrowheads="1"/>
          </p:cNvSpPr>
          <p:nvPr/>
        </p:nvSpPr>
        <p:spPr bwMode="auto">
          <a:xfrm>
            <a:off x="6542485" y="3189685"/>
            <a:ext cx="811119"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Notification</a:t>
            </a:r>
            <a:endParaRPr lang="en-US" sz="1350">
              <a:effectLst>
                <a:outerShdw blurRad="38100" dist="38100" dir="2700000" algn="tl">
                  <a:srgbClr val="000000"/>
                </a:outerShdw>
              </a:effectLst>
            </a:endParaRPr>
          </a:p>
        </p:txBody>
      </p:sp>
      <p:sp>
        <p:nvSpPr>
          <p:cNvPr id="1432661" name="Oval 85"/>
          <p:cNvSpPr>
            <a:spLocks noChangeArrowheads="1"/>
          </p:cNvSpPr>
          <p:nvPr/>
        </p:nvSpPr>
        <p:spPr bwMode="auto">
          <a:xfrm>
            <a:off x="1666875" y="3167062"/>
            <a:ext cx="948929" cy="491729"/>
          </a:xfrm>
          <a:prstGeom prst="ellipse">
            <a:avLst/>
          </a:prstGeom>
          <a:solidFill>
            <a:srgbClr val="DDDDDD"/>
          </a:solidFill>
          <a:ln w="15875">
            <a:solidFill>
              <a:srgbClr val="000000"/>
            </a:solidFill>
            <a:round/>
            <a:headEnd/>
            <a:tailEnd/>
          </a:ln>
        </p:spPr>
        <p:txBody>
          <a:bodyPr/>
          <a:lstStyle/>
          <a:p>
            <a:pPr>
              <a:defRPr/>
            </a:pPr>
            <a:endParaRPr lang="en-GB" sz="1350"/>
          </a:p>
        </p:txBody>
      </p:sp>
      <p:sp>
        <p:nvSpPr>
          <p:cNvPr id="1432662" name="Rectangle 86"/>
          <p:cNvSpPr>
            <a:spLocks noChangeArrowheads="1"/>
          </p:cNvSpPr>
          <p:nvPr/>
        </p:nvSpPr>
        <p:spPr bwMode="auto">
          <a:xfrm>
            <a:off x="1678782" y="3208735"/>
            <a:ext cx="951310" cy="390525"/>
          </a:xfrm>
          <a:prstGeom prst="rect">
            <a:avLst/>
          </a:prstGeom>
          <a:noFill/>
          <a:ln w="9525">
            <a:noFill/>
            <a:miter lim="800000"/>
            <a:headEnd/>
            <a:tailEnd/>
          </a:ln>
        </p:spPr>
        <p:txBody>
          <a:bodyPr/>
          <a:lstStyle/>
          <a:p>
            <a:pPr>
              <a:defRPr/>
            </a:pPr>
            <a:endParaRPr lang="en-GB" sz="1350"/>
          </a:p>
        </p:txBody>
      </p:sp>
      <p:sp>
        <p:nvSpPr>
          <p:cNvPr id="1432663" name="Rectangle 87"/>
          <p:cNvSpPr>
            <a:spLocks noChangeArrowheads="1"/>
          </p:cNvSpPr>
          <p:nvPr/>
        </p:nvSpPr>
        <p:spPr bwMode="auto">
          <a:xfrm>
            <a:off x="1931195" y="3205163"/>
            <a:ext cx="464871"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Check</a:t>
            </a:r>
            <a:endParaRPr lang="en-US" sz="1350">
              <a:effectLst>
                <a:outerShdw blurRad="38100" dist="38100" dir="2700000" algn="tl">
                  <a:srgbClr val="000000"/>
                </a:outerShdw>
              </a:effectLst>
            </a:endParaRPr>
          </a:p>
        </p:txBody>
      </p:sp>
      <p:sp>
        <p:nvSpPr>
          <p:cNvPr id="1432664" name="Rectangle 88"/>
          <p:cNvSpPr>
            <a:spLocks noChangeArrowheads="1"/>
          </p:cNvSpPr>
          <p:nvPr/>
        </p:nvSpPr>
        <p:spPr bwMode="auto">
          <a:xfrm>
            <a:off x="1860948" y="3388519"/>
            <a:ext cx="610745" cy="196208"/>
          </a:xfrm>
          <a:prstGeom prst="rect">
            <a:avLst/>
          </a:prstGeom>
          <a:noFill/>
          <a:ln w="9525">
            <a:noFill/>
            <a:miter lim="800000"/>
            <a:headEnd/>
            <a:tailEnd/>
          </a:ln>
        </p:spPr>
        <p:txBody>
          <a:bodyPr wrap="none" lIns="0" tIns="0" rIns="0" bIns="0">
            <a:spAutoFit/>
          </a:bodyPr>
          <a:lstStyle/>
          <a:p>
            <a:pPr>
              <a:defRPr/>
            </a:pPr>
            <a:r>
              <a:rPr lang="en-US" sz="1275">
                <a:solidFill>
                  <a:srgbClr val="000080"/>
                </a:solidFill>
                <a:latin typeface="Arial" pitchFamily="34" charset="0"/>
              </a:rPr>
              <a:t>Request</a:t>
            </a:r>
            <a:endParaRPr lang="en-US" sz="1350">
              <a:effectLst>
                <a:outerShdw blurRad="38100" dist="38100" dir="2700000" algn="tl">
                  <a:srgbClr val="000000"/>
                </a:outerShdw>
              </a:effectLst>
            </a:endParaRPr>
          </a:p>
        </p:txBody>
      </p:sp>
      <p:grpSp>
        <p:nvGrpSpPr>
          <p:cNvPr id="31802" name="Group 91"/>
          <p:cNvGrpSpPr>
            <a:grpSpLocks/>
          </p:cNvGrpSpPr>
          <p:nvPr/>
        </p:nvGrpSpPr>
        <p:grpSpPr bwMode="auto">
          <a:xfrm>
            <a:off x="2191942" y="2641997"/>
            <a:ext cx="135731" cy="538163"/>
            <a:chOff x="860" y="1245"/>
            <a:chExt cx="114" cy="452"/>
          </a:xfrm>
        </p:grpSpPr>
        <p:sp>
          <p:nvSpPr>
            <p:cNvPr id="1432665" name="Line 89"/>
            <p:cNvSpPr>
              <a:spLocks noChangeShapeType="1"/>
            </p:cNvSpPr>
            <p:nvPr/>
          </p:nvSpPr>
          <p:spPr bwMode="auto">
            <a:xfrm>
              <a:off x="916" y="1354"/>
              <a:ext cx="5" cy="343"/>
            </a:xfrm>
            <a:prstGeom prst="line">
              <a:avLst/>
            </a:prstGeom>
            <a:noFill/>
            <a:ln w="20638">
              <a:solidFill>
                <a:srgbClr val="000000"/>
              </a:solidFill>
              <a:round/>
              <a:headEnd/>
              <a:tailEnd/>
            </a:ln>
          </p:spPr>
          <p:txBody>
            <a:bodyPr/>
            <a:lstStyle/>
            <a:p>
              <a:pPr>
                <a:defRPr/>
              </a:pPr>
              <a:endParaRPr lang="en-GB" sz="1350"/>
            </a:p>
          </p:txBody>
        </p:sp>
        <p:sp>
          <p:nvSpPr>
            <p:cNvPr id="1432666" name="Freeform 90"/>
            <p:cNvSpPr>
              <a:spLocks/>
            </p:cNvSpPr>
            <p:nvPr/>
          </p:nvSpPr>
          <p:spPr bwMode="auto">
            <a:xfrm>
              <a:off x="860" y="1245"/>
              <a:ext cx="114" cy="113"/>
            </a:xfrm>
            <a:custGeom>
              <a:avLst/>
              <a:gdLst/>
              <a:ahLst/>
              <a:cxnLst>
                <a:cxn ang="0">
                  <a:pos x="114" y="111"/>
                </a:cxn>
                <a:cxn ang="0">
                  <a:pos x="55" y="0"/>
                </a:cxn>
                <a:cxn ang="0">
                  <a:pos x="0" y="113"/>
                </a:cxn>
                <a:cxn ang="0">
                  <a:pos x="114" y="111"/>
                </a:cxn>
              </a:cxnLst>
              <a:rect l="0" t="0" r="r" b="b"/>
              <a:pathLst>
                <a:path w="114" h="113">
                  <a:moveTo>
                    <a:pt x="114" y="111"/>
                  </a:moveTo>
                  <a:lnTo>
                    <a:pt x="55" y="0"/>
                  </a:lnTo>
                  <a:lnTo>
                    <a:pt x="0" y="113"/>
                  </a:lnTo>
                  <a:lnTo>
                    <a:pt x="114" y="111"/>
                  </a:lnTo>
                  <a:close/>
                </a:path>
              </a:pathLst>
            </a:custGeom>
            <a:solidFill>
              <a:srgbClr val="000000"/>
            </a:solidFill>
            <a:ln w="9525">
              <a:noFill/>
              <a:round/>
              <a:headEnd/>
              <a:tailEnd/>
            </a:ln>
          </p:spPr>
          <p:txBody>
            <a:bodyPr/>
            <a:lstStyle/>
            <a:p>
              <a:pPr>
                <a:defRPr/>
              </a:pPr>
              <a:endParaRPr lang="en-GB" sz="1350"/>
            </a:p>
          </p:txBody>
        </p:sp>
      </p:grpSp>
      <p:sp>
        <p:nvSpPr>
          <p:cNvPr id="1432668" name="Rectangle 92"/>
          <p:cNvSpPr>
            <a:spLocks noChangeArrowheads="1"/>
          </p:cNvSpPr>
          <p:nvPr/>
        </p:nvSpPr>
        <p:spPr bwMode="auto">
          <a:xfrm>
            <a:off x="2280049" y="2809876"/>
            <a:ext cx="1116806" cy="241697"/>
          </a:xfrm>
          <a:prstGeom prst="rect">
            <a:avLst/>
          </a:prstGeom>
          <a:noFill/>
          <a:ln w="9525">
            <a:noFill/>
            <a:miter lim="800000"/>
            <a:headEnd/>
            <a:tailEnd/>
          </a:ln>
        </p:spPr>
        <p:txBody>
          <a:bodyPr/>
          <a:lstStyle/>
          <a:p>
            <a:pPr>
              <a:defRPr/>
            </a:pPr>
            <a:endParaRPr lang="en-GB" sz="1350"/>
          </a:p>
        </p:txBody>
      </p:sp>
      <p:sp>
        <p:nvSpPr>
          <p:cNvPr id="1432669" name="Rectangle 93"/>
          <p:cNvSpPr>
            <a:spLocks noChangeArrowheads="1"/>
          </p:cNvSpPr>
          <p:nvPr/>
        </p:nvSpPr>
        <p:spPr bwMode="auto">
          <a:xfrm>
            <a:off x="2321720" y="2731294"/>
            <a:ext cx="610745" cy="372794"/>
          </a:xfrm>
          <a:prstGeom prst="rect">
            <a:avLst/>
          </a:prstGeom>
          <a:noFill/>
          <a:ln w="9525">
            <a:noFill/>
            <a:miter lim="800000"/>
            <a:headEnd/>
            <a:tailEnd/>
          </a:ln>
        </p:spPr>
        <p:txBody>
          <a:bodyPr wrap="none" lIns="0" tIns="0" rIns="0" bIns="0">
            <a:spAutoFit/>
          </a:bodyPr>
          <a:lstStyle/>
          <a:p>
            <a:pPr>
              <a:spcBef>
                <a:spcPct val="0"/>
              </a:spcBef>
              <a:defRPr/>
            </a:pPr>
            <a:r>
              <a:rPr lang="en-US" sz="1275">
                <a:solidFill>
                  <a:srgbClr val="000080"/>
                </a:solidFill>
                <a:latin typeface="Arial" pitchFamily="34" charset="0"/>
              </a:rPr>
              <a:t>invalid</a:t>
            </a:r>
          </a:p>
          <a:p>
            <a:pPr>
              <a:lnSpc>
                <a:spcPct val="90000"/>
              </a:lnSpc>
              <a:spcBef>
                <a:spcPct val="0"/>
              </a:spcBef>
              <a:defRPr/>
            </a:pPr>
            <a:r>
              <a:rPr lang="en-US" sz="1275">
                <a:solidFill>
                  <a:srgbClr val="000080"/>
                </a:solidFill>
                <a:latin typeface="Arial" pitchFamily="34" charset="0"/>
              </a:rPr>
              <a:t>Request</a:t>
            </a:r>
            <a:endParaRPr lang="en-US" sz="1350">
              <a:effectLst>
                <a:outerShdw blurRad="38100" dist="38100" dir="2700000" algn="tl">
                  <a:srgbClr val="000000"/>
                </a:outerShdw>
              </a:effectLst>
            </a:endParaRPr>
          </a:p>
        </p:txBody>
      </p:sp>
      <p:sp>
        <p:nvSpPr>
          <p:cNvPr id="1432670" name="Rectangle 94"/>
          <p:cNvSpPr>
            <a:spLocks noChangeArrowheads="1"/>
          </p:cNvSpPr>
          <p:nvPr/>
        </p:nvSpPr>
        <p:spPr bwMode="auto">
          <a:xfrm>
            <a:off x="2507456" y="3120630"/>
            <a:ext cx="1044179" cy="229790"/>
          </a:xfrm>
          <a:prstGeom prst="rect">
            <a:avLst/>
          </a:prstGeom>
          <a:noFill/>
          <a:ln w="9525">
            <a:noFill/>
            <a:miter lim="800000"/>
            <a:headEnd/>
            <a:tailEnd/>
          </a:ln>
        </p:spPr>
        <p:txBody>
          <a:bodyPr/>
          <a:lstStyle/>
          <a:p>
            <a:pPr>
              <a:defRPr/>
            </a:pPr>
            <a:endParaRPr lang="en-GB" sz="1350"/>
          </a:p>
        </p:txBody>
      </p:sp>
      <p:sp>
        <p:nvSpPr>
          <p:cNvPr id="1432671" name="Rectangle 95"/>
          <p:cNvSpPr>
            <a:spLocks noChangeArrowheads="1"/>
          </p:cNvSpPr>
          <p:nvPr/>
        </p:nvSpPr>
        <p:spPr bwMode="auto">
          <a:xfrm>
            <a:off x="2538414" y="3138488"/>
            <a:ext cx="992981" cy="196208"/>
          </a:xfrm>
          <a:prstGeom prst="rect">
            <a:avLst/>
          </a:prstGeom>
          <a:noFill/>
          <a:ln w="9525">
            <a:noFill/>
            <a:miter lim="800000"/>
            <a:headEnd/>
            <a:tailEnd/>
          </a:ln>
        </p:spPr>
        <p:txBody>
          <a:bodyPr lIns="0" tIns="0" rIns="0" bIns="0">
            <a:spAutoFit/>
          </a:bodyPr>
          <a:lstStyle/>
          <a:p>
            <a:pPr>
              <a:defRPr/>
            </a:pPr>
            <a:r>
              <a:rPr lang="en-US" sz="1275">
                <a:solidFill>
                  <a:srgbClr val="000080"/>
                </a:solidFill>
                <a:latin typeface="Arial" pitchFamily="34" charset="0"/>
              </a:rPr>
              <a:t>validRequest</a:t>
            </a:r>
            <a:endParaRPr lang="en-US" sz="1350">
              <a:effectLst>
                <a:outerShdw blurRad="38100" dist="38100" dir="2700000" algn="tl">
                  <a:srgbClr val="000000"/>
                </a:outerShdw>
              </a:effectLst>
            </a:endParaRPr>
          </a:p>
        </p:txBody>
      </p:sp>
      <p:grpSp>
        <p:nvGrpSpPr>
          <p:cNvPr id="31807" name="Group 98"/>
          <p:cNvGrpSpPr>
            <a:grpSpLocks/>
          </p:cNvGrpSpPr>
          <p:nvPr/>
        </p:nvGrpSpPr>
        <p:grpSpPr bwMode="auto">
          <a:xfrm>
            <a:off x="2563416" y="2434829"/>
            <a:ext cx="1490663" cy="590550"/>
            <a:chOff x="1172" y="1071"/>
            <a:chExt cx="1252" cy="496"/>
          </a:xfrm>
        </p:grpSpPr>
        <p:sp>
          <p:nvSpPr>
            <p:cNvPr id="1432672" name="Line 96"/>
            <p:cNvSpPr>
              <a:spLocks noChangeShapeType="1"/>
            </p:cNvSpPr>
            <p:nvPr/>
          </p:nvSpPr>
          <p:spPr bwMode="auto">
            <a:xfrm flipH="1" flipV="1">
              <a:off x="1273" y="1124"/>
              <a:ext cx="1151" cy="443"/>
            </a:xfrm>
            <a:prstGeom prst="line">
              <a:avLst/>
            </a:prstGeom>
            <a:noFill/>
            <a:ln w="20638">
              <a:solidFill>
                <a:srgbClr val="000000"/>
              </a:solidFill>
              <a:round/>
              <a:headEnd/>
              <a:tailEnd/>
            </a:ln>
          </p:spPr>
          <p:txBody>
            <a:bodyPr/>
            <a:lstStyle/>
            <a:p>
              <a:pPr>
                <a:defRPr/>
              </a:pPr>
              <a:endParaRPr lang="en-GB" sz="1350"/>
            </a:p>
          </p:txBody>
        </p:sp>
        <p:sp>
          <p:nvSpPr>
            <p:cNvPr id="1432673" name="Freeform 97"/>
            <p:cNvSpPr>
              <a:spLocks/>
            </p:cNvSpPr>
            <p:nvPr/>
          </p:nvSpPr>
          <p:spPr bwMode="auto">
            <a:xfrm>
              <a:off x="1172" y="1071"/>
              <a:ext cx="126" cy="106"/>
            </a:xfrm>
            <a:custGeom>
              <a:avLst/>
              <a:gdLst/>
              <a:ahLst/>
              <a:cxnLst>
                <a:cxn ang="0">
                  <a:pos x="126" y="0"/>
                </a:cxn>
                <a:cxn ang="0">
                  <a:pos x="0" y="13"/>
                </a:cxn>
                <a:cxn ang="0">
                  <a:pos x="85" y="106"/>
                </a:cxn>
                <a:cxn ang="0">
                  <a:pos x="126" y="0"/>
                </a:cxn>
              </a:cxnLst>
              <a:rect l="0" t="0" r="r" b="b"/>
              <a:pathLst>
                <a:path w="126" h="106">
                  <a:moveTo>
                    <a:pt x="126" y="0"/>
                  </a:moveTo>
                  <a:lnTo>
                    <a:pt x="0" y="13"/>
                  </a:lnTo>
                  <a:lnTo>
                    <a:pt x="85" y="106"/>
                  </a:lnTo>
                  <a:lnTo>
                    <a:pt x="126" y="0"/>
                  </a:lnTo>
                  <a:close/>
                </a:path>
              </a:pathLst>
            </a:custGeom>
            <a:solidFill>
              <a:srgbClr val="000000"/>
            </a:solidFill>
            <a:ln w="9525">
              <a:noFill/>
              <a:round/>
              <a:headEnd/>
              <a:tailEnd/>
            </a:ln>
          </p:spPr>
          <p:txBody>
            <a:bodyPr/>
            <a:lstStyle/>
            <a:p>
              <a:pPr>
                <a:defRPr/>
              </a:pPr>
              <a:endParaRPr lang="en-GB" sz="1350"/>
            </a:p>
          </p:txBody>
        </p:sp>
      </p:grpSp>
      <p:sp>
        <p:nvSpPr>
          <p:cNvPr id="31808" name="Rectangle 8"/>
          <p:cNvSpPr>
            <a:spLocks noChangeArrowheads="1"/>
          </p:cNvSpPr>
          <p:nvPr/>
        </p:nvSpPr>
        <p:spPr bwMode="auto">
          <a:xfrm>
            <a:off x="4868467" y="3094435"/>
            <a:ext cx="1416844"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lgn="l">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operation</a:t>
            </a:r>
            <a:endParaRPr lang="fr-BE" sz="1500" i="1">
              <a:solidFill>
                <a:schemeClr val="tx2"/>
              </a:solidFill>
              <a:latin typeface="Comic Sans MS" panose="030F0702030302020204" pitchFamily="66" charset="0"/>
            </a:endParaRPr>
          </a:p>
        </p:txBody>
      </p:sp>
      <p:sp>
        <p:nvSpPr>
          <p:cNvPr id="1432585" name="Line 9"/>
          <p:cNvSpPr>
            <a:spLocks noChangeShapeType="1"/>
          </p:cNvSpPr>
          <p:nvPr/>
        </p:nvSpPr>
        <p:spPr bwMode="auto">
          <a:xfrm flipV="1">
            <a:off x="5287566" y="3330178"/>
            <a:ext cx="336947" cy="357188"/>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
        <p:nvSpPr>
          <p:cNvPr id="31810" name="Rectangle 10"/>
          <p:cNvSpPr>
            <a:spLocks noChangeArrowheads="1"/>
          </p:cNvSpPr>
          <p:nvPr/>
        </p:nvSpPr>
        <p:spPr bwMode="auto">
          <a:xfrm>
            <a:off x="5517357" y="4902994"/>
            <a:ext cx="1416844"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lgn="l">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data repository</a:t>
            </a:r>
            <a:endParaRPr lang="fr-BE" sz="1500" i="1">
              <a:solidFill>
                <a:schemeClr val="tx2"/>
              </a:solidFill>
              <a:latin typeface="Comic Sans MS" panose="030F0702030302020204" pitchFamily="66" charset="0"/>
            </a:endParaRPr>
          </a:p>
        </p:txBody>
      </p:sp>
      <p:sp>
        <p:nvSpPr>
          <p:cNvPr id="1432587" name="Line 11"/>
          <p:cNvSpPr>
            <a:spLocks noChangeShapeType="1"/>
          </p:cNvSpPr>
          <p:nvPr/>
        </p:nvSpPr>
        <p:spPr bwMode="auto">
          <a:xfrm flipH="1" flipV="1">
            <a:off x="5017295" y="4782742"/>
            <a:ext cx="540544" cy="248840"/>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
        <p:nvSpPr>
          <p:cNvPr id="31812" name="Rectangle 12"/>
          <p:cNvSpPr>
            <a:spLocks noChangeArrowheads="1"/>
          </p:cNvSpPr>
          <p:nvPr/>
        </p:nvSpPr>
        <p:spPr bwMode="auto">
          <a:xfrm>
            <a:off x="2010966" y="5022056"/>
            <a:ext cx="1665684"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lgn="l">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system component</a:t>
            </a:r>
            <a:endParaRPr lang="fr-BE" sz="1500" i="1">
              <a:solidFill>
                <a:schemeClr val="tx2"/>
              </a:solidFill>
              <a:latin typeface="Comic Sans MS" panose="030F0702030302020204" pitchFamily="66" charset="0"/>
            </a:endParaRPr>
          </a:p>
        </p:txBody>
      </p:sp>
      <p:sp>
        <p:nvSpPr>
          <p:cNvPr id="1432589" name="Line 13"/>
          <p:cNvSpPr>
            <a:spLocks noChangeShapeType="1"/>
          </p:cNvSpPr>
          <p:nvPr/>
        </p:nvSpPr>
        <p:spPr bwMode="auto">
          <a:xfrm flipH="1" flipV="1">
            <a:off x="2257425" y="4587480"/>
            <a:ext cx="453629" cy="444103"/>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
        <p:nvSpPr>
          <p:cNvPr id="31814" name="Rectangle 14"/>
          <p:cNvSpPr>
            <a:spLocks noChangeArrowheads="1"/>
          </p:cNvSpPr>
          <p:nvPr/>
        </p:nvSpPr>
        <p:spPr bwMode="auto">
          <a:xfrm>
            <a:off x="2487216" y="1905000"/>
            <a:ext cx="108108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input data </a:t>
            </a:r>
          </a:p>
          <a:p>
            <a:pPr>
              <a:lnSpc>
                <a:spcPct val="80000"/>
              </a:lnSpc>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flow</a:t>
            </a:r>
            <a:endParaRPr lang="fr-BE" sz="1500" i="1">
              <a:solidFill>
                <a:schemeClr val="tx2"/>
              </a:solidFill>
              <a:latin typeface="Comic Sans MS" panose="030F0702030302020204" pitchFamily="66" charset="0"/>
            </a:endParaRPr>
          </a:p>
        </p:txBody>
      </p:sp>
      <p:sp>
        <p:nvSpPr>
          <p:cNvPr id="1432591" name="Line 15"/>
          <p:cNvSpPr>
            <a:spLocks noChangeShapeType="1"/>
          </p:cNvSpPr>
          <p:nvPr/>
        </p:nvSpPr>
        <p:spPr bwMode="auto">
          <a:xfrm flipH="1" flipV="1">
            <a:off x="3058716" y="2281237"/>
            <a:ext cx="108347" cy="844154"/>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
        <p:nvSpPr>
          <p:cNvPr id="31816" name="Rectangle 16"/>
          <p:cNvSpPr>
            <a:spLocks noChangeArrowheads="1"/>
          </p:cNvSpPr>
          <p:nvPr/>
        </p:nvSpPr>
        <p:spPr bwMode="auto">
          <a:xfrm>
            <a:off x="4824414" y="2076450"/>
            <a:ext cx="1212056"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nchor="ctr" anchorCtr="1"/>
          <a:lstStyle>
            <a:lvl1pPr marL="342900" indent="-342900">
              <a:defRPr kumimoji="1" sz="2400">
                <a:solidFill>
                  <a:schemeClr val="bg1"/>
                </a:solidFill>
                <a:latin typeface="Symbol" panose="05050102010706020507" pitchFamily="18" charset="2"/>
              </a:defRPr>
            </a:lvl1pPr>
            <a:lvl2pPr marL="742950" indent="-285750">
              <a:defRPr kumimoji="1" sz="2400">
                <a:solidFill>
                  <a:schemeClr val="bg1"/>
                </a:solidFill>
                <a:latin typeface="Symbol" panose="05050102010706020507" pitchFamily="18" charset="2"/>
              </a:defRPr>
            </a:lvl2pPr>
            <a:lvl3pPr marL="1143000" indent="-228600">
              <a:defRPr kumimoji="1" sz="2400">
                <a:solidFill>
                  <a:schemeClr val="bg1"/>
                </a:solidFill>
                <a:latin typeface="Symbol" panose="05050102010706020507" pitchFamily="18" charset="2"/>
              </a:defRPr>
            </a:lvl3pPr>
            <a:lvl4pPr marL="1600200" indent="-228600">
              <a:defRPr kumimoji="1" sz="2400">
                <a:solidFill>
                  <a:schemeClr val="bg1"/>
                </a:solidFill>
                <a:latin typeface="Symbol" panose="05050102010706020507" pitchFamily="18" charset="2"/>
              </a:defRPr>
            </a:lvl4pPr>
            <a:lvl5pPr marL="2057400" indent="-228600">
              <a:defRPr kumimoji="1" sz="2400">
                <a:solidFill>
                  <a:schemeClr val="bg1"/>
                </a:solidFill>
                <a:latin typeface="Symbol" panose="05050102010706020507" pitchFamily="18" charset="2"/>
              </a:defRPr>
            </a:lvl5pPr>
            <a:lvl6pPr marL="2514600" indent="-228600" algn="ctr" eaLnBrk="0" fontAlgn="base" hangingPunct="0">
              <a:spcBef>
                <a:spcPts val="1200"/>
              </a:spcBef>
              <a:spcAft>
                <a:spcPct val="0"/>
              </a:spcAft>
              <a:defRPr kumimoji="1" sz="2400">
                <a:solidFill>
                  <a:schemeClr val="bg1"/>
                </a:solidFill>
                <a:latin typeface="Symbol" panose="05050102010706020507" pitchFamily="18" charset="2"/>
              </a:defRPr>
            </a:lvl6pPr>
            <a:lvl7pPr marL="2971800" indent="-228600" algn="ctr" eaLnBrk="0" fontAlgn="base" hangingPunct="0">
              <a:spcBef>
                <a:spcPts val="1200"/>
              </a:spcBef>
              <a:spcAft>
                <a:spcPct val="0"/>
              </a:spcAft>
              <a:defRPr kumimoji="1" sz="2400">
                <a:solidFill>
                  <a:schemeClr val="bg1"/>
                </a:solidFill>
                <a:latin typeface="Symbol" panose="05050102010706020507" pitchFamily="18" charset="2"/>
              </a:defRPr>
            </a:lvl7pPr>
            <a:lvl8pPr marL="3429000" indent="-228600" algn="ctr" eaLnBrk="0" fontAlgn="base" hangingPunct="0">
              <a:spcBef>
                <a:spcPts val="1200"/>
              </a:spcBef>
              <a:spcAft>
                <a:spcPct val="0"/>
              </a:spcAft>
              <a:defRPr kumimoji="1" sz="2400">
                <a:solidFill>
                  <a:schemeClr val="bg1"/>
                </a:solidFill>
                <a:latin typeface="Symbol" panose="05050102010706020507" pitchFamily="18" charset="2"/>
              </a:defRPr>
            </a:lvl8pPr>
            <a:lvl9pPr marL="3886200" indent="-228600" algn="ctr" eaLnBrk="0" fontAlgn="base" hangingPunct="0">
              <a:spcBef>
                <a:spcPts val="1200"/>
              </a:spcBef>
              <a:spcAft>
                <a:spcPct val="0"/>
              </a:spcAft>
              <a:defRPr kumimoji="1" sz="2400">
                <a:solidFill>
                  <a:schemeClr val="bg1"/>
                </a:solidFill>
                <a:latin typeface="Symbol" panose="05050102010706020507" pitchFamily="18" charset="2"/>
              </a:defRPr>
            </a:lvl9pPr>
          </a:lstStyle>
          <a:p>
            <a:pPr>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output data</a:t>
            </a:r>
          </a:p>
          <a:p>
            <a:pPr>
              <a:lnSpc>
                <a:spcPct val="80000"/>
              </a:lnSpc>
              <a:spcBef>
                <a:spcPct val="10000"/>
              </a:spcBef>
              <a:buClr>
                <a:schemeClr val="tx2"/>
              </a:buClr>
              <a:buSzPct val="70000"/>
              <a:buFont typeface="Wingdings" panose="05000000000000000000" pitchFamily="2" charset="2"/>
              <a:buNone/>
            </a:pPr>
            <a:r>
              <a:rPr lang="fr-BE" sz="1350" i="1">
                <a:solidFill>
                  <a:schemeClr val="tx2"/>
                </a:solidFill>
                <a:latin typeface="Comic Sans MS" panose="030F0702030302020204" pitchFamily="66" charset="0"/>
              </a:rPr>
              <a:t>flow</a:t>
            </a:r>
            <a:endParaRPr lang="fr-BE" sz="1500" i="1">
              <a:solidFill>
                <a:schemeClr val="tx2"/>
              </a:solidFill>
              <a:latin typeface="Comic Sans MS" panose="030F0702030302020204" pitchFamily="66" charset="0"/>
            </a:endParaRPr>
          </a:p>
        </p:txBody>
      </p:sp>
      <p:sp>
        <p:nvSpPr>
          <p:cNvPr id="1432593" name="Line 17"/>
          <p:cNvSpPr>
            <a:spLocks noChangeShapeType="1"/>
          </p:cNvSpPr>
          <p:nvPr/>
        </p:nvSpPr>
        <p:spPr bwMode="auto">
          <a:xfrm flipV="1">
            <a:off x="4120755" y="2325291"/>
            <a:ext cx="963215" cy="290513"/>
          </a:xfrm>
          <a:prstGeom prst="line">
            <a:avLst/>
          </a:prstGeom>
          <a:noFill/>
          <a:ln w="12700">
            <a:solidFill>
              <a:schemeClr val="tx2"/>
            </a:solidFill>
            <a:prstDash val="dashDot"/>
            <a:round/>
            <a:headEnd/>
            <a:tailEnd/>
          </a:ln>
          <a:effectLst/>
        </p:spPr>
        <p:txBody>
          <a:bodyPr anchor="ctr">
            <a:spAutoFit/>
          </a:bodyPr>
          <a:lstStyle/>
          <a:p>
            <a:pPr>
              <a:defRPr/>
            </a:pPr>
            <a:endParaRPr lang="en-GB" sz="1350"/>
          </a:p>
        </p:txBody>
      </p:sp>
    </p:spTree>
    <p:extLst>
      <p:ext uri="{BB962C8B-B14F-4D97-AF65-F5344CB8AC3E}">
        <p14:creationId xmlns:p14="http://schemas.microsoft.com/office/powerpoint/2010/main" val="244014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588C-B044-4815-BDFE-E3BB0309EB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D71914-4D41-4A0C-AA36-2B285D8171A7}"/>
              </a:ext>
            </a:extLst>
          </p:cNvPr>
          <p:cNvSpPr>
            <a:spLocks noGrp="1"/>
          </p:cNvSpPr>
          <p:nvPr>
            <p:ph idx="1"/>
          </p:nvPr>
        </p:nvSpPr>
        <p:spPr/>
        <p:txBody>
          <a:bodyPr/>
          <a:lstStyle/>
          <a:p>
            <a:r>
              <a:rPr lang="vi-VN" b="1" dirty="0"/>
              <a:t>Điểm giống nhau:</a:t>
            </a:r>
          </a:p>
          <a:p>
            <a:pPr>
              <a:buFont typeface="+mj-lt"/>
              <a:buAutoNum type="arabicPeriod"/>
            </a:pPr>
            <a:r>
              <a:rPr lang="vi-VN" b="1" dirty="0"/>
              <a:t>Mục đích:</a:t>
            </a:r>
            <a:r>
              <a:rPr lang="vi-VN" dirty="0"/>
              <a:t> Cả hai sơ đồ đều dùng để biểu diễn cách hệ thống tương tác với môi trường bên ngoài, và cách dữ liệu lưu chuyển giữa các thành phần.</a:t>
            </a:r>
          </a:p>
          <a:p>
            <a:pPr>
              <a:buFont typeface="+mj-lt"/>
              <a:buAutoNum type="arabicPeriod"/>
            </a:pPr>
            <a:r>
              <a:rPr lang="vi-VN" b="1" dirty="0"/>
              <a:t>Dữ liệu:</a:t>
            </a:r>
            <a:r>
              <a:rPr lang="vi-VN" dirty="0"/>
              <a:t> Cả hai đều tập trung vào việc thể hiện luồng dữ liệu, giữa các thực thể bên ngoài (external entities) và hệ thống.</a:t>
            </a:r>
          </a:p>
          <a:p>
            <a:pPr>
              <a:buFont typeface="+mj-lt"/>
              <a:buAutoNum type="arabicPeriod"/>
            </a:pPr>
            <a:r>
              <a:rPr lang="vi-VN" b="1" dirty="0"/>
              <a:t>Đơn giản hoá:</a:t>
            </a:r>
            <a:r>
              <a:rPr lang="vi-VN" dirty="0"/>
              <a:t> Cả hai đều có thể được sử dụng để đơn giản hóa cách nhìn về hệ thống ban đầu, trước khi đi vào chi tiết hơn.</a:t>
            </a:r>
          </a:p>
          <a:p>
            <a:endParaRPr lang="en-US" dirty="0"/>
          </a:p>
        </p:txBody>
      </p:sp>
    </p:spTree>
    <p:extLst>
      <p:ext uri="{BB962C8B-B14F-4D97-AF65-F5344CB8AC3E}">
        <p14:creationId xmlns:p14="http://schemas.microsoft.com/office/powerpoint/2010/main" val="3717877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B9C6-5B33-4960-8B82-3FAD3D5726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CAAEAC-14E7-4229-BD81-991127297F8E}"/>
              </a:ext>
            </a:extLst>
          </p:cNvPr>
          <p:cNvSpPr>
            <a:spLocks noGrp="1"/>
          </p:cNvSpPr>
          <p:nvPr>
            <p:ph idx="1"/>
          </p:nvPr>
        </p:nvSpPr>
        <p:spPr/>
        <p:txBody>
          <a:bodyPr/>
          <a:lstStyle/>
          <a:p>
            <a:r>
              <a:rPr lang="vi-VN" b="1" dirty="0"/>
              <a:t>Điểm khác nhau:</a:t>
            </a:r>
          </a:p>
          <a:p>
            <a:pPr>
              <a:buFont typeface="+mj-lt"/>
              <a:buAutoNum type="arabicPeriod"/>
            </a:pPr>
            <a:r>
              <a:rPr lang="vi-VN" b="1" dirty="0"/>
              <a:t>Mức độ chi tiết:</a:t>
            </a:r>
            <a:endParaRPr lang="vi-VN" dirty="0"/>
          </a:p>
          <a:p>
            <a:pPr marL="742950" lvl="1" indent="-285750">
              <a:buFont typeface="+mj-lt"/>
              <a:buAutoNum type="arabicPeriod"/>
            </a:pPr>
            <a:r>
              <a:rPr lang="vi-VN" b="1" dirty="0"/>
              <a:t>Context Diagram (Sơ đồ ngữ cảnh):</a:t>
            </a:r>
            <a:r>
              <a:rPr lang="vi-VN" dirty="0"/>
              <a:t> Đây là một phiên bản tối giản của DFD, chỉ mô tả một hệ thống như một "hộp đen" và các tương tác với các hệ thống bên ngoài, không đi sâu vào các chi tiết bên trong của hệ thống.</a:t>
            </a:r>
          </a:p>
          <a:p>
            <a:pPr marL="742950" lvl="1" indent="-285750">
              <a:buFont typeface="+mj-lt"/>
              <a:buAutoNum type="arabicPeriod"/>
            </a:pPr>
            <a:r>
              <a:rPr lang="vi-VN" b="1" dirty="0"/>
              <a:t>Data Flow Diagram (Sơ đồ luồng dữ liệu):</a:t>
            </a:r>
            <a:r>
              <a:rPr lang="vi-VN" dirty="0"/>
              <a:t> DFD thường bao gồm nhiều mức độ chi tiết, từ tổng quan (level 0) đến chi tiết hơn (level 1, level 2,...) mô tả cách dữ liệu di chuyển giữa các quy trình nội bộ trong hệ thống.</a:t>
            </a:r>
          </a:p>
          <a:p>
            <a:endParaRPr lang="en-US" dirty="0"/>
          </a:p>
        </p:txBody>
      </p:sp>
    </p:spTree>
    <p:extLst>
      <p:ext uri="{BB962C8B-B14F-4D97-AF65-F5344CB8AC3E}">
        <p14:creationId xmlns:p14="http://schemas.microsoft.com/office/powerpoint/2010/main" val="1524888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98D5-739D-4158-90DF-536F71B3FE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CD3499-E49C-47B0-A3B6-830C5E2CE6B9}"/>
              </a:ext>
            </a:extLst>
          </p:cNvPr>
          <p:cNvSpPr>
            <a:spLocks noGrp="1"/>
          </p:cNvSpPr>
          <p:nvPr>
            <p:ph idx="1"/>
          </p:nvPr>
        </p:nvSpPr>
        <p:spPr/>
        <p:txBody>
          <a:bodyPr/>
          <a:lstStyle/>
          <a:p>
            <a:r>
              <a:rPr lang="vi-VN" b="1" dirty="0"/>
              <a:t>Thành phần chính:</a:t>
            </a:r>
            <a:endParaRPr lang="vi-VN" dirty="0"/>
          </a:p>
          <a:p>
            <a:pPr>
              <a:buFont typeface="Arial" panose="020B0604020202020204" pitchFamily="34" charset="0"/>
              <a:buChar char="•"/>
            </a:pPr>
            <a:r>
              <a:rPr lang="vi-VN" b="1" dirty="0"/>
              <a:t>Context Diagram:</a:t>
            </a:r>
            <a:r>
              <a:rPr lang="vi-VN" dirty="0"/>
              <a:t> Chỉ có </a:t>
            </a:r>
            <a:r>
              <a:rPr lang="vi-VN" b="1" dirty="0"/>
              <a:t>một quy trình chính</a:t>
            </a:r>
            <a:r>
              <a:rPr lang="vi-VN" dirty="0"/>
              <a:t> (hệ thống) và các </a:t>
            </a:r>
            <a:r>
              <a:rPr lang="vi-VN" b="1" dirty="0"/>
              <a:t>thực thể bên ngoài</a:t>
            </a:r>
            <a:r>
              <a:rPr lang="vi-VN" dirty="0"/>
              <a:t> kết nối với nó thông qua luồng dữ liệu.</a:t>
            </a:r>
          </a:p>
          <a:p>
            <a:pPr>
              <a:buFont typeface="Arial" panose="020B0604020202020204" pitchFamily="34" charset="0"/>
              <a:buChar char="•"/>
            </a:pPr>
            <a:r>
              <a:rPr lang="vi-VN" b="1" dirty="0"/>
              <a:t>Data Flow Diagram:</a:t>
            </a:r>
            <a:r>
              <a:rPr lang="vi-VN" dirty="0"/>
              <a:t> Có thể bao gồm nhiều </a:t>
            </a:r>
            <a:r>
              <a:rPr lang="vi-VN" b="1" dirty="0"/>
              <a:t>quy trình (process)</a:t>
            </a:r>
            <a:r>
              <a:rPr lang="vi-VN" dirty="0"/>
              <a:t>, </a:t>
            </a:r>
            <a:r>
              <a:rPr lang="vi-VN" b="1" dirty="0"/>
              <a:t>lưu trữ dữ liệu (data store)</a:t>
            </a:r>
            <a:r>
              <a:rPr lang="vi-VN" dirty="0"/>
              <a:t>, </a:t>
            </a:r>
            <a:r>
              <a:rPr lang="vi-VN" b="1" dirty="0"/>
              <a:t>luồng dữ liệu (data flow)</a:t>
            </a:r>
            <a:r>
              <a:rPr lang="vi-VN" dirty="0"/>
              <a:t> và </a:t>
            </a:r>
            <a:r>
              <a:rPr lang="vi-VN" b="1" dirty="0"/>
              <a:t>thực thể bên ngoài (external entity)</a:t>
            </a:r>
            <a:r>
              <a:rPr lang="vi-VN" dirty="0"/>
              <a:t>.</a:t>
            </a:r>
          </a:p>
          <a:p>
            <a:endParaRPr lang="en-US" dirty="0"/>
          </a:p>
        </p:txBody>
      </p:sp>
    </p:spTree>
    <p:extLst>
      <p:ext uri="{BB962C8B-B14F-4D97-AF65-F5344CB8AC3E}">
        <p14:creationId xmlns:p14="http://schemas.microsoft.com/office/powerpoint/2010/main" val="3289600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97C0-5EF0-4BDC-BC67-9CF5443A3A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8C8D78-AD7A-4944-B7DF-47FDF4BBBF67}"/>
              </a:ext>
            </a:extLst>
          </p:cNvPr>
          <p:cNvSpPr>
            <a:spLocks noGrp="1"/>
          </p:cNvSpPr>
          <p:nvPr>
            <p:ph idx="1"/>
          </p:nvPr>
        </p:nvSpPr>
        <p:spPr/>
        <p:txBody>
          <a:bodyPr/>
          <a:lstStyle/>
          <a:p>
            <a:r>
              <a:rPr lang="vi-VN" b="1" dirty="0"/>
              <a:t>Phạm vi ứng dụng:</a:t>
            </a:r>
            <a:endParaRPr lang="vi-VN" dirty="0"/>
          </a:p>
          <a:p>
            <a:pPr>
              <a:buFont typeface="Arial" panose="020B0604020202020204" pitchFamily="34" charset="0"/>
              <a:buChar char="•"/>
            </a:pPr>
            <a:r>
              <a:rPr lang="vi-VN" b="1" dirty="0"/>
              <a:t>Context Diagram:</a:t>
            </a:r>
            <a:r>
              <a:rPr lang="vi-VN" dirty="0"/>
              <a:t> Thường được dùng trong giai đoạn đầu của dự án để hiểu mối quan hệ của hệ thống với môi trường bên ngoài.</a:t>
            </a:r>
          </a:p>
          <a:p>
            <a:pPr>
              <a:buFont typeface="Arial" panose="020B0604020202020204" pitchFamily="34" charset="0"/>
              <a:buChar char="•"/>
            </a:pPr>
            <a:r>
              <a:rPr lang="vi-VN" b="1" dirty="0"/>
              <a:t>Data Flow Diagram:</a:t>
            </a:r>
            <a:r>
              <a:rPr lang="vi-VN" dirty="0"/>
              <a:t> Được dùng để phát triển chi tiết hơn sau sơ đồ ngữ cảnh, giúp hiểu rõ các quy trình bên trong hệ thống và cách chúng xử lý dữ liệu.</a:t>
            </a:r>
          </a:p>
          <a:p>
            <a:endParaRPr lang="en-US" dirty="0"/>
          </a:p>
        </p:txBody>
      </p:sp>
    </p:spTree>
    <p:extLst>
      <p:ext uri="{BB962C8B-B14F-4D97-AF65-F5344CB8AC3E}">
        <p14:creationId xmlns:p14="http://schemas.microsoft.com/office/powerpoint/2010/main" val="1517544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83E7-5536-4116-B0CA-CB71EB04A3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1DD465-9826-4306-A431-215E498A0E97}"/>
              </a:ext>
            </a:extLst>
          </p:cNvPr>
          <p:cNvSpPr>
            <a:spLocks noGrp="1"/>
          </p:cNvSpPr>
          <p:nvPr>
            <p:ph idx="1"/>
          </p:nvPr>
        </p:nvSpPr>
        <p:spPr/>
        <p:txBody>
          <a:bodyPr/>
          <a:lstStyle/>
          <a:p>
            <a:r>
              <a:rPr lang="en-US" sz="1600" dirty="0" err="1"/>
              <a:t>Ký</a:t>
            </a:r>
            <a:r>
              <a:rPr lang="en-US" sz="1600" dirty="0"/>
              <a:t> </a:t>
            </a:r>
            <a:r>
              <a:rPr lang="en-US" sz="1600" dirty="0" err="1"/>
              <a:t>hiệu</a:t>
            </a:r>
            <a:r>
              <a:rPr lang="en-US" sz="1600" dirty="0"/>
              <a:t> </a:t>
            </a:r>
            <a:r>
              <a:rPr lang="en-US" sz="1600" dirty="0" err="1"/>
              <a:t>vẽ</a:t>
            </a:r>
            <a:r>
              <a:rPr lang="en-US" sz="1600" dirty="0"/>
              <a:t> DFD</a:t>
            </a:r>
          </a:p>
          <a:p>
            <a:r>
              <a:rPr lang="vi-VN" sz="1600" b="1" dirty="0"/>
              <a:t>Process (Quy trình)</a:t>
            </a:r>
          </a:p>
          <a:p>
            <a:pPr>
              <a:buFont typeface="Arial" panose="020B0604020202020204" pitchFamily="34" charset="0"/>
              <a:buChar char="•"/>
            </a:pPr>
            <a:r>
              <a:rPr lang="vi-VN" sz="1600" b="1" dirty="0"/>
              <a:t>Ký hiệu:</a:t>
            </a:r>
            <a:r>
              <a:rPr lang="vi-VN" sz="1600" dirty="0"/>
              <a:t> </a:t>
            </a:r>
          </a:p>
          <a:p>
            <a:pPr>
              <a:buFont typeface="Arial" panose="020B0604020202020204" pitchFamily="34" charset="0"/>
              <a:buChar char="•"/>
            </a:pPr>
            <a:r>
              <a:rPr lang="vi-VN" sz="1600" b="1" dirty="0"/>
              <a:t>Ý nghĩa:</a:t>
            </a:r>
            <a:r>
              <a:rPr lang="vi-VN" sz="1600" dirty="0"/>
              <a:t> Đại diện cho một hoạt động hoặc quy trình xử lý dữ liệu trong hệ thống. Quy trình nhận dữ liệu đầu vào và biến đổi chúng thành đầu ra.</a:t>
            </a:r>
          </a:p>
          <a:p>
            <a:pPr>
              <a:buFont typeface="Arial" panose="020B0604020202020204" pitchFamily="34" charset="0"/>
              <a:buChar char="•"/>
            </a:pPr>
            <a:r>
              <a:rPr lang="vi-VN" sz="1600" b="1" dirty="0"/>
              <a:t>Ví dụ:</a:t>
            </a:r>
            <a:r>
              <a:rPr lang="vi-VN" sz="1600" dirty="0"/>
              <a:t> "Quản lý thông tin khách hàng", "Xử lý đơn hàng".</a:t>
            </a:r>
          </a:p>
          <a:p>
            <a:pPr marL="0" indent="0">
              <a:buNone/>
            </a:pPr>
            <a:endParaRPr lang="en-US" sz="1600" dirty="0"/>
          </a:p>
        </p:txBody>
      </p:sp>
      <p:sp>
        <p:nvSpPr>
          <p:cNvPr id="4" name="Rectangle: Rounded Corners 3">
            <a:extLst>
              <a:ext uri="{FF2B5EF4-FFF2-40B4-BE49-F238E27FC236}">
                <a16:creationId xmlns:a16="http://schemas.microsoft.com/office/drawing/2014/main" id="{C6320E0F-47E7-4AD6-8946-40326014DB1C}"/>
              </a:ext>
            </a:extLst>
          </p:cNvPr>
          <p:cNvSpPr/>
          <p:nvPr/>
        </p:nvSpPr>
        <p:spPr>
          <a:xfrm>
            <a:off x="1696995" y="3429000"/>
            <a:ext cx="1837037" cy="9535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D37ACA64-E7CB-42D4-B0FE-E714E0E6ED4D}"/>
              </a:ext>
            </a:extLst>
          </p:cNvPr>
          <p:cNvSpPr/>
          <p:nvPr/>
        </p:nvSpPr>
        <p:spPr>
          <a:xfrm>
            <a:off x="4802659" y="3429000"/>
            <a:ext cx="1894703" cy="82996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69321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997C-2557-4BB8-A3F8-51941CE898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117963-9666-4F90-8579-FF9F53939D4E}"/>
              </a:ext>
            </a:extLst>
          </p:cNvPr>
          <p:cNvSpPr>
            <a:spLocks noGrp="1"/>
          </p:cNvSpPr>
          <p:nvPr>
            <p:ph idx="1"/>
          </p:nvPr>
        </p:nvSpPr>
        <p:spPr/>
        <p:txBody>
          <a:bodyPr/>
          <a:lstStyle/>
          <a:p>
            <a:r>
              <a:rPr lang="vi-VN" sz="1600" b="1" dirty="0"/>
              <a:t>Data Flow (Luồng dữ liệu)</a:t>
            </a:r>
          </a:p>
          <a:p>
            <a:pPr>
              <a:buFont typeface="Arial" panose="020B0604020202020204" pitchFamily="34" charset="0"/>
              <a:buChar char="•"/>
            </a:pPr>
            <a:r>
              <a:rPr lang="vi-VN" sz="1600" b="1" dirty="0"/>
              <a:t>Ký hiệu:</a:t>
            </a:r>
            <a:r>
              <a:rPr lang="vi-VN" sz="1600" dirty="0"/>
              <a:t> </a:t>
            </a:r>
          </a:p>
          <a:p>
            <a:pPr>
              <a:buFont typeface="Arial" panose="020B0604020202020204" pitchFamily="34" charset="0"/>
              <a:buChar char="•"/>
            </a:pPr>
            <a:r>
              <a:rPr lang="vi-VN" sz="1600" b="1" dirty="0"/>
              <a:t>Ý nghĩa:</a:t>
            </a:r>
            <a:r>
              <a:rPr lang="vi-VN" sz="1600" dirty="0"/>
              <a:t> Thể hiện luồng dữ liệu giữa các thực thể, quy trình, hoặc lưu trữ dữ liệu. Mũi tên cho biết hướng dữ liệu di chuyển.</a:t>
            </a:r>
          </a:p>
          <a:p>
            <a:pPr>
              <a:buFont typeface="Arial" panose="020B0604020202020204" pitchFamily="34" charset="0"/>
              <a:buChar char="•"/>
            </a:pPr>
            <a:r>
              <a:rPr lang="vi-VN" sz="1600" b="1" dirty="0"/>
              <a:t>Ví dụ:</a:t>
            </a:r>
            <a:r>
              <a:rPr lang="vi-VN" sz="1600" dirty="0"/>
              <a:t> "Thông tin đơn hàng", "Yêu cầu hỗ trợ"</a:t>
            </a:r>
          </a:p>
          <a:p>
            <a:endParaRPr lang="en-US" sz="1600" dirty="0"/>
          </a:p>
        </p:txBody>
      </p:sp>
      <p:cxnSp>
        <p:nvCxnSpPr>
          <p:cNvPr id="5" name="Straight Arrow Connector 4">
            <a:extLst>
              <a:ext uri="{FF2B5EF4-FFF2-40B4-BE49-F238E27FC236}">
                <a16:creationId xmlns:a16="http://schemas.microsoft.com/office/drawing/2014/main" id="{8D2D2081-981A-46E7-BC7E-6F274898D741}"/>
              </a:ext>
            </a:extLst>
          </p:cNvPr>
          <p:cNvCxnSpPr/>
          <p:nvPr/>
        </p:nvCxnSpPr>
        <p:spPr>
          <a:xfrm>
            <a:off x="1771135" y="3361038"/>
            <a:ext cx="229011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4491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1BDF-4526-45D2-92E9-E3BA9F88A4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44CFE3-2B84-48D0-8A99-109F854FBE30}"/>
              </a:ext>
            </a:extLst>
          </p:cNvPr>
          <p:cNvSpPr>
            <a:spLocks noGrp="1"/>
          </p:cNvSpPr>
          <p:nvPr>
            <p:ph idx="1"/>
          </p:nvPr>
        </p:nvSpPr>
        <p:spPr/>
        <p:txBody>
          <a:bodyPr/>
          <a:lstStyle/>
          <a:p>
            <a:r>
              <a:rPr lang="vi-VN" sz="1600" b="1" dirty="0"/>
              <a:t>Data Store (Lưu trữ dữ liệu)</a:t>
            </a:r>
          </a:p>
          <a:p>
            <a:pPr>
              <a:buFont typeface="Arial" panose="020B0604020202020204" pitchFamily="34" charset="0"/>
              <a:buChar char="•"/>
            </a:pPr>
            <a:r>
              <a:rPr lang="vi-VN" sz="1600" b="1" dirty="0"/>
              <a:t>Ký hiệu:</a:t>
            </a:r>
            <a:r>
              <a:rPr lang="vi-VN" sz="1600" dirty="0"/>
              <a:t> </a:t>
            </a:r>
          </a:p>
          <a:p>
            <a:pPr>
              <a:buFont typeface="Arial" panose="020B0604020202020204" pitchFamily="34" charset="0"/>
              <a:buChar char="•"/>
            </a:pPr>
            <a:r>
              <a:rPr lang="vi-VN" sz="1600" b="1" dirty="0"/>
              <a:t>Ý nghĩa:</a:t>
            </a:r>
            <a:r>
              <a:rPr lang="vi-VN" sz="1600" dirty="0"/>
              <a:t> Thể hiện nơi lưu trữ dữ liệu trong hệ thống, có thể là cơ sở dữ liệu, tập tin, hoặc các kho dữ liệu tạm thời.</a:t>
            </a:r>
          </a:p>
          <a:p>
            <a:pPr>
              <a:buFont typeface="Arial" panose="020B0604020202020204" pitchFamily="34" charset="0"/>
              <a:buChar char="•"/>
            </a:pPr>
            <a:r>
              <a:rPr lang="vi-VN" sz="1600" b="1" dirty="0"/>
              <a:t>Ví dụ:</a:t>
            </a:r>
            <a:r>
              <a:rPr lang="vi-VN" sz="1600" dirty="0"/>
              <a:t> "Customer Database", "Order Database".</a:t>
            </a:r>
          </a:p>
          <a:p>
            <a:endParaRPr lang="en-US" sz="1600" dirty="0"/>
          </a:p>
        </p:txBody>
      </p:sp>
      <p:sp>
        <p:nvSpPr>
          <p:cNvPr id="4" name="Rectangle 3">
            <a:extLst>
              <a:ext uri="{FF2B5EF4-FFF2-40B4-BE49-F238E27FC236}">
                <a16:creationId xmlns:a16="http://schemas.microsoft.com/office/drawing/2014/main" id="{FAE81DD3-D1AB-44B8-B3C2-0A252A26E1D1}"/>
              </a:ext>
            </a:extLst>
          </p:cNvPr>
          <p:cNvSpPr/>
          <p:nvPr/>
        </p:nvSpPr>
        <p:spPr>
          <a:xfrm>
            <a:off x="1311441" y="3237470"/>
            <a:ext cx="249443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E167D1E-5BB7-4402-8CDB-30C1BC8243EB}"/>
              </a:ext>
            </a:extLst>
          </p:cNvPr>
          <p:cNvCxnSpPr/>
          <p:nvPr/>
        </p:nvCxnSpPr>
        <p:spPr>
          <a:xfrm>
            <a:off x="4901514" y="3429000"/>
            <a:ext cx="2529016"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1F58B2D0-19BB-477C-AFC7-86E55C997EB8}"/>
              </a:ext>
            </a:extLst>
          </p:cNvPr>
          <p:cNvCxnSpPr/>
          <p:nvPr/>
        </p:nvCxnSpPr>
        <p:spPr>
          <a:xfrm>
            <a:off x="4876800" y="4077730"/>
            <a:ext cx="2627870" cy="0"/>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25473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C37F-16BC-4E97-8759-005775ACE4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0BDA8B-0E83-4DDB-8240-95D3E26F01D3}"/>
              </a:ext>
            </a:extLst>
          </p:cNvPr>
          <p:cNvSpPr>
            <a:spLocks noGrp="1"/>
          </p:cNvSpPr>
          <p:nvPr>
            <p:ph idx="1"/>
          </p:nvPr>
        </p:nvSpPr>
        <p:spPr/>
        <p:txBody>
          <a:bodyPr/>
          <a:lstStyle/>
          <a:p>
            <a:r>
              <a:rPr lang="vi-VN" sz="1600" b="1" dirty="0"/>
              <a:t>External Entity (Thực thể bên ngoài)</a:t>
            </a:r>
          </a:p>
          <a:p>
            <a:pPr>
              <a:buFont typeface="Arial" panose="020B0604020202020204" pitchFamily="34" charset="0"/>
              <a:buChar char="•"/>
            </a:pPr>
            <a:r>
              <a:rPr lang="vi-VN" sz="1600" b="1" dirty="0"/>
              <a:t>Ký hiệu:</a:t>
            </a:r>
            <a:r>
              <a:rPr lang="vi-VN" sz="1600" dirty="0"/>
              <a:t> </a:t>
            </a:r>
          </a:p>
          <a:p>
            <a:pPr>
              <a:buFont typeface="Arial" panose="020B0604020202020204" pitchFamily="34" charset="0"/>
              <a:buChar char="•"/>
            </a:pPr>
            <a:r>
              <a:rPr lang="vi-VN" sz="1600" b="1" dirty="0"/>
              <a:t>Ý nghĩa:</a:t>
            </a:r>
            <a:r>
              <a:rPr lang="vi-VN" sz="1600" dirty="0"/>
              <a:t> Đại diện cho những thực thể nằm ngoài hệ thống, nhưng tương tác với hệ thống thông qua việc cung cấp dữ liệu hoặc nhận kết quả. Đây thường là người dùng, hệ thống khác hoặc tổ chức bên ngoài.</a:t>
            </a:r>
          </a:p>
          <a:p>
            <a:pPr>
              <a:buFont typeface="Arial" panose="020B0604020202020204" pitchFamily="34" charset="0"/>
              <a:buChar char="•"/>
            </a:pPr>
            <a:r>
              <a:rPr lang="vi-VN" sz="1600" b="1" dirty="0"/>
              <a:t>Ví dụ:</a:t>
            </a:r>
            <a:r>
              <a:rPr lang="vi-VN" sz="1600" dirty="0"/>
              <a:t> "Khách hàng", "Nhân viên bán hàng".</a:t>
            </a:r>
          </a:p>
          <a:p>
            <a:endParaRPr lang="en-US" sz="1600" dirty="0"/>
          </a:p>
        </p:txBody>
      </p:sp>
      <p:sp>
        <p:nvSpPr>
          <p:cNvPr id="4" name="Rectangle 3">
            <a:extLst>
              <a:ext uri="{FF2B5EF4-FFF2-40B4-BE49-F238E27FC236}">
                <a16:creationId xmlns:a16="http://schemas.microsoft.com/office/drawing/2014/main" id="{0A24AFFC-C9D5-4CBD-9C42-88A31497A545}"/>
              </a:ext>
            </a:extLst>
          </p:cNvPr>
          <p:cNvSpPr/>
          <p:nvPr/>
        </p:nvSpPr>
        <p:spPr>
          <a:xfrm>
            <a:off x="1853514" y="3575222"/>
            <a:ext cx="2718486" cy="10791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4552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Objectives</a:t>
            </a:r>
          </a:p>
        </p:txBody>
      </p:sp>
      <p:sp>
        <p:nvSpPr>
          <p:cNvPr id="3" name="Content Placeholder 2"/>
          <p:cNvSpPr>
            <a:spLocks noGrp="1"/>
          </p:cNvSpPr>
          <p:nvPr>
            <p:ph idx="1"/>
          </p:nvPr>
        </p:nvSpPr>
        <p:spPr>
          <a:xfrm>
            <a:off x="800100" y="1308100"/>
            <a:ext cx="7556500" cy="4510257"/>
          </a:xfrm>
        </p:spPr>
        <p:txBody>
          <a:bodyPr>
            <a:normAutofit/>
          </a:bodyPr>
          <a:lstStyle/>
          <a:p>
            <a:r>
              <a:rPr lang="en-US" dirty="0"/>
              <a:t>After finish this chapter, student should understand the purpose of every type of diagrams, when and how to build them. </a:t>
            </a:r>
          </a:p>
          <a:p>
            <a:r>
              <a:rPr lang="en-US" dirty="0"/>
              <a:t>Student could choice the plan to model requirements.</a:t>
            </a:r>
          </a:p>
        </p:txBody>
      </p:sp>
    </p:spTree>
    <p:extLst>
      <p:ext uri="{BB962C8B-B14F-4D97-AF65-F5344CB8AC3E}">
        <p14:creationId xmlns:p14="http://schemas.microsoft.com/office/powerpoint/2010/main" val="4164421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1B98-4FD3-4635-AAED-CF2A913F880F}"/>
              </a:ext>
            </a:extLst>
          </p:cNvPr>
          <p:cNvSpPr>
            <a:spLocks noGrp="1"/>
          </p:cNvSpPr>
          <p:nvPr>
            <p:ph type="title"/>
          </p:nvPr>
        </p:nvSpPr>
        <p:spPr/>
        <p:txBody>
          <a:bodyPr/>
          <a:lstStyle/>
          <a:p>
            <a:r>
              <a:rPr lang="en-US" dirty="0" err="1"/>
              <a:t>Ví</a:t>
            </a:r>
            <a:r>
              <a:rPr lang="en-US" dirty="0"/>
              <a:t> </a:t>
            </a:r>
            <a:r>
              <a:rPr lang="en-US" dirty="0" err="1"/>
              <a:t>dụ</a:t>
            </a:r>
            <a:endParaRPr lang="en-US" dirty="0"/>
          </a:p>
        </p:txBody>
      </p:sp>
      <p:sp>
        <p:nvSpPr>
          <p:cNvPr id="3" name="Content Placeholder 2">
            <a:extLst>
              <a:ext uri="{FF2B5EF4-FFF2-40B4-BE49-F238E27FC236}">
                <a16:creationId xmlns:a16="http://schemas.microsoft.com/office/drawing/2014/main" id="{181A28FA-6397-424E-AEBB-A6090371E5E4}"/>
              </a:ext>
            </a:extLst>
          </p:cNvPr>
          <p:cNvSpPr>
            <a:spLocks noGrp="1"/>
          </p:cNvSpPr>
          <p:nvPr>
            <p:ph idx="1"/>
          </p:nvPr>
        </p:nvSpPr>
        <p:spPr>
          <a:xfrm>
            <a:off x="830180" y="836897"/>
            <a:ext cx="7772399" cy="4704348"/>
          </a:xfrm>
        </p:spPr>
        <p:txBody>
          <a:bodyPr/>
          <a:lstStyle/>
          <a:p>
            <a:r>
              <a:rPr lang="vi-VN" sz="1600" b="1" dirty="0"/>
              <a:t>1. Xác định các thành phần chính:</a:t>
            </a:r>
          </a:p>
          <a:p>
            <a:pPr>
              <a:buFont typeface="Arial" panose="020B0604020202020204" pitchFamily="34" charset="0"/>
              <a:buChar char="•"/>
            </a:pPr>
            <a:r>
              <a:rPr lang="vi-VN" sz="1600" b="1" dirty="0"/>
              <a:t>Thực thể bên ngoài (External Entities):</a:t>
            </a:r>
            <a:r>
              <a:rPr lang="vi-VN" sz="1600" dirty="0"/>
              <a:t> Đây là các thành phần bên ngoài tương tác với hệ thống. Trong hệ thống CRM, các thực thể này có thể là:</a:t>
            </a:r>
          </a:p>
          <a:p>
            <a:pPr marL="742950" lvl="1" indent="-285750">
              <a:buFont typeface="Arial" panose="020B0604020202020204" pitchFamily="34" charset="0"/>
              <a:buChar char="•"/>
            </a:pPr>
            <a:r>
              <a:rPr lang="vi-VN" sz="1600" dirty="0"/>
              <a:t>Khách hàng (Customer)</a:t>
            </a:r>
          </a:p>
          <a:p>
            <a:pPr marL="742950" lvl="1" indent="-285750">
              <a:buFont typeface="Arial" panose="020B0604020202020204" pitchFamily="34" charset="0"/>
              <a:buChar char="•"/>
            </a:pPr>
            <a:r>
              <a:rPr lang="vi-VN" sz="1600" dirty="0"/>
              <a:t>Nhân viên bán hàng (Salesperson)</a:t>
            </a:r>
          </a:p>
          <a:p>
            <a:pPr marL="742950" lvl="1" indent="-285750">
              <a:buFont typeface="Arial" panose="020B0604020202020204" pitchFamily="34" charset="0"/>
              <a:buChar char="•"/>
            </a:pPr>
            <a:r>
              <a:rPr lang="vi-VN" sz="1600" dirty="0"/>
              <a:t>Bộ phận chăm sóc khách hàng (Customer Support)</a:t>
            </a:r>
          </a:p>
          <a:p>
            <a:pPr marL="742950" lvl="1" indent="-285750">
              <a:buFont typeface="Arial" panose="020B0604020202020204" pitchFamily="34" charset="0"/>
              <a:buChar char="•"/>
            </a:pPr>
            <a:r>
              <a:rPr lang="vi-VN" sz="1600" dirty="0"/>
              <a:t>Quản trị viên hệ thống (Admin)</a:t>
            </a:r>
          </a:p>
          <a:p>
            <a:pPr>
              <a:buFont typeface="Arial" panose="020B0604020202020204" pitchFamily="34" charset="0"/>
              <a:buChar char="•"/>
            </a:pPr>
            <a:r>
              <a:rPr lang="vi-VN" sz="1600" b="1" dirty="0"/>
              <a:t>Quy trình (Processes):</a:t>
            </a:r>
            <a:r>
              <a:rPr lang="vi-VN" sz="1600" dirty="0"/>
              <a:t> Những hoạt động chính của hệ thống xử lý dữ liệu. Các quy trình điển hình trong hệ thống CRM có thể bao gồm:</a:t>
            </a:r>
          </a:p>
          <a:p>
            <a:pPr marL="742950" lvl="1" indent="-285750">
              <a:buFont typeface="Arial" panose="020B0604020202020204" pitchFamily="34" charset="0"/>
              <a:buChar char="•"/>
            </a:pPr>
            <a:r>
              <a:rPr lang="vi-VN" sz="1600" dirty="0"/>
              <a:t>Quản lý thông tin khách hàng (Customer Information Management)</a:t>
            </a:r>
          </a:p>
          <a:p>
            <a:pPr marL="742950" lvl="1" indent="-285750">
              <a:buFont typeface="Arial" panose="020B0604020202020204" pitchFamily="34" charset="0"/>
              <a:buChar char="•"/>
            </a:pPr>
            <a:r>
              <a:rPr lang="vi-VN" sz="1600" dirty="0"/>
              <a:t>Xử lý đơn hàng (Order Processing)</a:t>
            </a:r>
          </a:p>
          <a:p>
            <a:pPr marL="742950" lvl="1" indent="-285750">
              <a:buFont typeface="Arial" panose="020B0604020202020204" pitchFamily="34" charset="0"/>
              <a:buChar char="•"/>
            </a:pPr>
            <a:r>
              <a:rPr lang="vi-VN" sz="1600" dirty="0"/>
              <a:t>Quản lý tương tác khách hàng (Customer Interaction Management)</a:t>
            </a:r>
          </a:p>
          <a:p>
            <a:pPr marL="742950" lvl="1" indent="-285750">
              <a:buFont typeface="Arial" panose="020B0604020202020204" pitchFamily="34" charset="0"/>
              <a:buChar char="•"/>
            </a:pPr>
            <a:r>
              <a:rPr lang="vi-VN" sz="1600" dirty="0"/>
              <a:t>Báo cáo doanh thu (Sales Reporting)</a:t>
            </a:r>
          </a:p>
          <a:p>
            <a:pPr>
              <a:buFont typeface="Arial" panose="020B0604020202020204" pitchFamily="34" charset="0"/>
              <a:buChar char="•"/>
            </a:pPr>
            <a:r>
              <a:rPr lang="vi-VN" sz="1600" b="1" dirty="0"/>
              <a:t>Lưu trữ dữ liệu (Data Stores):</a:t>
            </a:r>
            <a:r>
              <a:rPr lang="vi-VN" sz="1600" dirty="0"/>
              <a:t> Các nơi lưu trữ thông tin dữ liệu của hệ thống. Ví dụ:</a:t>
            </a:r>
          </a:p>
          <a:p>
            <a:pPr marL="742950" lvl="1" indent="-285750">
              <a:buFont typeface="Arial" panose="020B0604020202020204" pitchFamily="34" charset="0"/>
              <a:buChar char="•"/>
            </a:pPr>
            <a:r>
              <a:rPr lang="vi-VN" sz="1600" dirty="0"/>
              <a:t>Cơ sở dữ liệu khách hàng (Customer Database)</a:t>
            </a:r>
          </a:p>
          <a:p>
            <a:pPr marL="742950" lvl="1" indent="-285750">
              <a:buFont typeface="Arial" panose="020B0604020202020204" pitchFamily="34" charset="0"/>
              <a:buChar char="•"/>
            </a:pPr>
            <a:r>
              <a:rPr lang="vi-VN" sz="1600" dirty="0"/>
              <a:t>Lưu trữ đơn hàng (Order Database)</a:t>
            </a:r>
          </a:p>
          <a:p>
            <a:pPr marL="742950" lvl="1" indent="-285750">
              <a:buFont typeface="Arial" panose="020B0604020202020204" pitchFamily="34" charset="0"/>
              <a:buChar char="•"/>
            </a:pPr>
            <a:r>
              <a:rPr lang="vi-VN" sz="1600" dirty="0"/>
              <a:t>Lịch sử tương tác khách hàng (Customer Interaction History)</a:t>
            </a:r>
          </a:p>
          <a:p>
            <a:pPr>
              <a:buFont typeface="Arial" panose="020B0604020202020204" pitchFamily="34" charset="0"/>
              <a:buChar char="•"/>
            </a:pPr>
            <a:r>
              <a:rPr lang="vi-VN" sz="1600" b="1" dirty="0"/>
              <a:t>Luồng dữ liệu (Data Flows):</a:t>
            </a:r>
            <a:r>
              <a:rPr lang="vi-VN" sz="1600" dirty="0"/>
              <a:t> Mô tả dữ liệu di chuyển giữa các quy trình, thực thể bên ngoài và lưu trữ dữ liệu.</a:t>
            </a:r>
          </a:p>
          <a:p>
            <a:endParaRPr lang="en-US" sz="1600" dirty="0"/>
          </a:p>
        </p:txBody>
      </p:sp>
    </p:spTree>
    <p:extLst>
      <p:ext uri="{BB962C8B-B14F-4D97-AF65-F5344CB8AC3E}">
        <p14:creationId xmlns:p14="http://schemas.microsoft.com/office/powerpoint/2010/main" val="1270518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3B25-0ACA-4C4C-BE53-47C35BC18C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CA0F8-6041-43C8-AC75-86B98F157541}"/>
              </a:ext>
            </a:extLst>
          </p:cNvPr>
          <p:cNvSpPr>
            <a:spLocks noGrp="1"/>
          </p:cNvSpPr>
          <p:nvPr>
            <p:ph idx="1"/>
          </p:nvPr>
        </p:nvSpPr>
        <p:spPr/>
        <p:txBody>
          <a:bodyPr/>
          <a:lstStyle/>
          <a:p>
            <a:r>
              <a:rPr lang="vi-VN" sz="2000" b="1" dirty="0"/>
              <a:t>2. Xây dựng sơ đồ cấp 0 (DFD Level 0):</a:t>
            </a:r>
          </a:p>
          <a:p>
            <a:r>
              <a:rPr lang="vi-VN" sz="2000" dirty="0"/>
              <a:t>Đây là sơ đồ ngữ cảnh của hệ thống, nơi bạn chỉ ra hệ thống CRM như một quy trình lớn duy nhất và biểu diễn các tương tác của nó với các thực thể bên ngoài. Ví dụ:</a:t>
            </a:r>
          </a:p>
          <a:p>
            <a:pPr>
              <a:buFont typeface="Arial" panose="020B0604020202020204" pitchFamily="34" charset="0"/>
              <a:buChar char="•"/>
            </a:pPr>
            <a:r>
              <a:rPr lang="vi-VN" sz="2000" b="1" dirty="0"/>
              <a:t>Thực thể bên ngoài:</a:t>
            </a:r>
            <a:endParaRPr lang="vi-VN" sz="2000" dirty="0"/>
          </a:p>
          <a:p>
            <a:pPr marL="742950" lvl="1" indent="-285750">
              <a:buFont typeface="Arial" panose="020B0604020202020204" pitchFamily="34" charset="0"/>
              <a:buChar char="•"/>
            </a:pPr>
            <a:r>
              <a:rPr lang="vi-VN" sz="2000" dirty="0"/>
              <a:t>Khách hàng cung cấp thông tin cá nhân và đơn đặt hàng cho hệ thống.</a:t>
            </a:r>
          </a:p>
          <a:p>
            <a:pPr marL="742950" lvl="1" indent="-285750">
              <a:buFont typeface="Arial" panose="020B0604020202020204" pitchFamily="34" charset="0"/>
              <a:buChar char="•"/>
            </a:pPr>
            <a:r>
              <a:rPr lang="vi-VN" sz="2000" dirty="0"/>
              <a:t>Nhân viên bán hàng cập nhật thông tin khách hàng và theo dõi đơn hàng.</a:t>
            </a:r>
          </a:p>
          <a:p>
            <a:pPr marL="742950" lvl="1" indent="-285750">
              <a:buFont typeface="Arial" panose="020B0604020202020204" pitchFamily="34" charset="0"/>
              <a:buChar char="•"/>
            </a:pPr>
            <a:r>
              <a:rPr lang="vi-VN" sz="2000" dirty="0"/>
              <a:t>Bộ phận chăm sóc khách hàng truy cập thông tin khách hàng để hỗ trợ.</a:t>
            </a:r>
          </a:p>
          <a:p>
            <a:pPr>
              <a:buFont typeface="Arial" panose="020B0604020202020204" pitchFamily="34" charset="0"/>
              <a:buChar char="•"/>
            </a:pPr>
            <a:r>
              <a:rPr lang="vi-VN" sz="2000" b="1" dirty="0"/>
              <a:t>Quy trình chính (hệ thống CRM):</a:t>
            </a:r>
            <a:endParaRPr lang="vi-VN" sz="2000" dirty="0"/>
          </a:p>
          <a:p>
            <a:pPr marL="742950" lvl="1" indent="-285750">
              <a:buFont typeface="Arial" panose="020B0604020202020204" pitchFamily="34" charset="0"/>
              <a:buChar char="•"/>
            </a:pPr>
            <a:r>
              <a:rPr lang="vi-VN" sz="2000" dirty="0"/>
              <a:t>Hệ thống CRM nhận dữ liệu từ các thực thể và cung cấp lại dữ liệu liên quan như đơn hàng, thông tin khách hàng.</a:t>
            </a:r>
          </a:p>
          <a:p>
            <a:endParaRPr lang="en-US" sz="2000" dirty="0"/>
          </a:p>
        </p:txBody>
      </p:sp>
    </p:spTree>
    <p:extLst>
      <p:ext uri="{BB962C8B-B14F-4D97-AF65-F5344CB8AC3E}">
        <p14:creationId xmlns:p14="http://schemas.microsoft.com/office/powerpoint/2010/main" val="410307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642B-6796-4613-8252-BDC07C71FC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D3DF2D-D501-4541-99C2-8653CC45E09A}"/>
              </a:ext>
            </a:extLst>
          </p:cNvPr>
          <p:cNvSpPr>
            <a:spLocks noGrp="1"/>
          </p:cNvSpPr>
          <p:nvPr>
            <p:ph idx="1"/>
          </p:nvPr>
        </p:nvSpPr>
        <p:spPr/>
        <p:txBody>
          <a:bodyPr/>
          <a:lstStyle/>
          <a:p>
            <a:r>
              <a:rPr lang="vi-VN" sz="1600" b="1" dirty="0"/>
              <a:t>. Xây dựng sơ đồ cấp 1 (DFD Level 1):</a:t>
            </a:r>
          </a:p>
          <a:p>
            <a:r>
              <a:rPr lang="vi-VN" sz="1600" dirty="0"/>
              <a:t>Sơ đồ này chi tiết hóa các quy trình bên trong hệ thống CRM. Dưới đây là một ví dụ cho hệ thống CRM:</a:t>
            </a:r>
          </a:p>
          <a:p>
            <a:pPr>
              <a:buFont typeface="Arial" panose="020B0604020202020204" pitchFamily="34" charset="0"/>
              <a:buChar char="•"/>
            </a:pPr>
            <a:r>
              <a:rPr lang="vi-VN" sz="1600" b="1" dirty="0"/>
              <a:t>Quy trình:</a:t>
            </a:r>
            <a:endParaRPr lang="vi-VN" sz="1600" dirty="0"/>
          </a:p>
          <a:p>
            <a:pPr marL="742950" lvl="1" indent="-285750">
              <a:buFont typeface="Arial" panose="020B0604020202020204" pitchFamily="34" charset="0"/>
              <a:buChar char="•"/>
            </a:pPr>
            <a:r>
              <a:rPr lang="vi-VN" sz="1600" b="1" dirty="0"/>
              <a:t>Quản lý thông tin khách hàng:</a:t>
            </a:r>
            <a:r>
              <a:rPr lang="vi-VN" sz="1600" dirty="0"/>
              <a:t> Tiếp nhận thông tin từ khách hàng hoặc nhân viên bán hàng và lưu trữ vào </a:t>
            </a:r>
            <a:r>
              <a:rPr lang="vi-VN" sz="1600" b="1" dirty="0"/>
              <a:t>Customer Database</a:t>
            </a:r>
            <a:r>
              <a:rPr lang="vi-VN" sz="1600" dirty="0"/>
              <a:t>.</a:t>
            </a:r>
          </a:p>
          <a:p>
            <a:pPr marL="742950" lvl="1" indent="-285750">
              <a:buFont typeface="Arial" panose="020B0604020202020204" pitchFamily="34" charset="0"/>
              <a:buChar char="•"/>
            </a:pPr>
            <a:r>
              <a:rPr lang="vi-VN" sz="1600" b="1" dirty="0"/>
              <a:t>Xử lý đơn hàng:</a:t>
            </a:r>
            <a:r>
              <a:rPr lang="vi-VN" sz="1600" dirty="0"/>
              <a:t> Nhận dữ liệu đơn hàng từ khách hàng, lưu trữ vào </a:t>
            </a:r>
            <a:r>
              <a:rPr lang="vi-VN" sz="1600" b="1" dirty="0"/>
              <a:t>Order Database</a:t>
            </a:r>
            <a:r>
              <a:rPr lang="vi-VN" sz="1600" dirty="0"/>
              <a:t>, và thông báo cho bộ phận xử lý đơn hàng.</a:t>
            </a:r>
          </a:p>
          <a:p>
            <a:pPr marL="742950" lvl="1" indent="-285750">
              <a:buFont typeface="Arial" panose="020B0604020202020204" pitchFamily="34" charset="0"/>
              <a:buChar char="•"/>
            </a:pPr>
            <a:r>
              <a:rPr lang="vi-VN" sz="1600" b="1" dirty="0"/>
              <a:t>Quản lý tương tác khách hàng:</a:t>
            </a:r>
            <a:r>
              <a:rPr lang="vi-VN" sz="1600" dirty="0"/>
              <a:t> Ghi lại các tương tác giữa bộ phận chăm sóc khách hàng và khách hàng vào </a:t>
            </a:r>
            <a:r>
              <a:rPr lang="vi-VN" sz="1600" b="1" dirty="0"/>
              <a:t>Customer Interaction History</a:t>
            </a:r>
            <a:r>
              <a:rPr lang="vi-VN" sz="1600" dirty="0"/>
              <a:t>.</a:t>
            </a:r>
          </a:p>
          <a:p>
            <a:pPr marL="742950" lvl="1" indent="-285750">
              <a:buFont typeface="Arial" panose="020B0604020202020204" pitchFamily="34" charset="0"/>
              <a:buChar char="•"/>
            </a:pPr>
            <a:r>
              <a:rPr lang="vi-VN" sz="1600" b="1" dirty="0"/>
              <a:t>Báo cáo doanh thu:</a:t>
            </a:r>
            <a:r>
              <a:rPr lang="vi-VN" sz="1600" dirty="0"/>
              <a:t> Tạo báo cáo doanh thu dựa trên dữ liệu từ </a:t>
            </a:r>
            <a:r>
              <a:rPr lang="vi-VN" sz="1600" b="1" dirty="0"/>
              <a:t>Order Database</a:t>
            </a:r>
            <a:r>
              <a:rPr lang="vi-VN" sz="1600" dirty="0"/>
              <a:t>.</a:t>
            </a:r>
          </a:p>
          <a:p>
            <a:pPr>
              <a:buFont typeface="Arial" panose="020B0604020202020204" pitchFamily="34" charset="0"/>
              <a:buChar char="•"/>
            </a:pPr>
            <a:r>
              <a:rPr lang="vi-VN" sz="1600" b="1" dirty="0"/>
              <a:t>Luồng dữ liệu:</a:t>
            </a:r>
            <a:endParaRPr lang="vi-VN" sz="1600" dirty="0"/>
          </a:p>
          <a:p>
            <a:pPr marL="742950" lvl="1" indent="-285750">
              <a:buFont typeface="Arial" panose="020B0604020202020204" pitchFamily="34" charset="0"/>
              <a:buChar char="•"/>
            </a:pPr>
            <a:r>
              <a:rPr lang="vi-VN" sz="1600" b="1" dirty="0"/>
              <a:t>Khách hàng</a:t>
            </a:r>
            <a:r>
              <a:rPr lang="vi-VN" sz="1600" dirty="0"/>
              <a:t> gửi thông tin cá nhân và đơn đặt hàng.</a:t>
            </a:r>
          </a:p>
          <a:p>
            <a:pPr marL="742950" lvl="1" indent="-285750">
              <a:buFont typeface="Arial" panose="020B0604020202020204" pitchFamily="34" charset="0"/>
              <a:buChar char="•"/>
            </a:pPr>
            <a:r>
              <a:rPr lang="vi-VN" sz="1600" b="1" dirty="0"/>
              <a:t>Nhân viên bán hàng</a:t>
            </a:r>
            <a:r>
              <a:rPr lang="vi-VN" sz="1600" dirty="0"/>
              <a:t> và </a:t>
            </a:r>
            <a:r>
              <a:rPr lang="vi-VN" sz="1600" b="1" dirty="0"/>
              <a:t>bộ phận chăm sóc khách hàng</a:t>
            </a:r>
            <a:r>
              <a:rPr lang="vi-VN" sz="1600" dirty="0"/>
              <a:t> truy cập vào dữ liệu khách hàng và đơn hàng.</a:t>
            </a:r>
          </a:p>
          <a:p>
            <a:pPr marL="742950" lvl="1" indent="-285750">
              <a:buFont typeface="Arial" panose="020B0604020202020204" pitchFamily="34" charset="0"/>
              <a:buChar char="•"/>
            </a:pPr>
            <a:r>
              <a:rPr lang="vi-VN" sz="1600" b="1" dirty="0"/>
              <a:t>Quản trị viên hệ thống</a:t>
            </a:r>
            <a:r>
              <a:rPr lang="vi-VN" sz="1600" dirty="0"/>
              <a:t> cập nhật hệ thống và quản lý quyền truy cập.</a:t>
            </a:r>
          </a:p>
          <a:p>
            <a:endParaRPr lang="en-US" sz="1600" dirty="0"/>
          </a:p>
        </p:txBody>
      </p:sp>
    </p:spTree>
    <p:extLst>
      <p:ext uri="{BB962C8B-B14F-4D97-AF65-F5344CB8AC3E}">
        <p14:creationId xmlns:p14="http://schemas.microsoft.com/office/powerpoint/2010/main" val="1398009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2666-A3C2-4BE3-87FA-989297D392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05CBB8-4ECD-475E-A2B8-B4DB8D46CF84}"/>
              </a:ext>
            </a:extLst>
          </p:cNvPr>
          <p:cNvSpPr>
            <a:spLocks noGrp="1"/>
          </p:cNvSpPr>
          <p:nvPr>
            <p:ph idx="1"/>
          </p:nvPr>
        </p:nvSpPr>
        <p:spPr/>
        <p:txBody>
          <a:bodyPr/>
          <a:lstStyle/>
          <a:p>
            <a:r>
              <a:rPr lang="vi-VN" b="1" dirty="0"/>
              <a:t>Xây dựng sơ đồ cấp 2 (DFD Level 2) (nếu cần):</a:t>
            </a:r>
          </a:p>
          <a:p>
            <a:r>
              <a:rPr lang="vi-VN" dirty="0"/>
              <a:t>Nếu hệ thống CRM phức tạp hơn, bạn có thể tiếp tục chi tiết hóa các quy trình nhỏ hơn trong mỗi quy trình chính của sơ đồ cấp 1. Mỗi quy trình sẽ được chia thành các quy trình con nhỏ hơn, và mỗi luồng dữ liệu cũng được chi tiết hóa hơn.</a:t>
            </a:r>
          </a:p>
          <a:p>
            <a:endParaRPr lang="en-US" dirty="0"/>
          </a:p>
        </p:txBody>
      </p:sp>
    </p:spTree>
    <p:extLst>
      <p:ext uri="{BB962C8B-B14F-4D97-AF65-F5344CB8AC3E}">
        <p14:creationId xmlns:p14="http://schemas.microsoft.com/office/powerpoint/2010/main" val="3411181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1298-0751-43ED-B993-2DB179B7B4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7BDF4D-991C-4955-B096-6EF42E35BF21}"/>
              </a:ext>
            </a:extLst>
          </p:cNvPr>
          <p:cNvSpPr>
            <a:spLocks noGrp="1"/>
          </p:cNvSpPr>
          <p:nvPr>
            <p:ph idx="1"/>
          </p:nvPr>
        </p:nvSpPr>
        <p:spPr/>
        <p:txBody>
          <a:bodyPr/>
          <a:lstStyle/>
          <a:p>
            <a:r>
              <a:rPr lang="vi-VN" sz="1600" b="1" dirty="0"/>
              <a:t>Ví dụ:</a:t>
            </a:r>
          </a:p>
          <a:p>
            <a:pPr>
              <a:buFont typeface="Arial" panose="020B0604020202020204" pitchFamily="34" charset="0"/>
              <a:buChar char="•"/>
            </a:pPr>
            <a:r>
              <a:rPr lang="vi-VN" sz="1600" b="1" dirty="0"/>
              <a:t>Level 0:</a:t>
            </a:r>
            <a:endParaRPr lang="vi-VN" sz="1600" dirty="0"/>
          </a:p>
          <a:p>
            <a:pPr marL="742950" lvl="1" indent="-285750">
              <a:buFont typeface="Arial" panose="020B0604020202020204" pitchFamily="34" charset="0"/>
              <a:buChar char="•"/>
            </a:pPr>
            <a:r>
              <a:rPr lang="vi-VN" sz="1600" dirty="0"/>
              <a:t>Khách hàng gửi yêu cầu thông tin đơn hàng (Order Request) cho hệ thống CRM.</a:t>
            </a:r>
          </a:p>
          <a:p>
            <a:pPr marL="742950" lvl="1" indent="-285750">
              <a:buFont typeface="Arial" panose="020B0604020202020204" pitchFamily="34" charset="0"/>
              <a:buChar char="•"/>
            </a:pPr>
            <a:r>
              <a:rPr lang="vi-VN" sz="1600" dirty="0"/>
              <a:t>CRM trả về thông tin đơn hàng (Order Information) cho khách hàng.</a:t>
            </a:r>
          </a:p>
          <a:p>
            <a:pPr marL="742950" lvl="1" indent="-285750">
              <a:buFont typeface="Arial" panose="020B0604020202020204" pitchFamily="34" charset="0"/>
              <a:buChar char="•"/>
            </a:pPr>
            <a:r>
              <a:rPr lang="vi-VN" sz="1600" dirty="0"/>
              <a:t>CRM nhận dữ liệu từ các nhân viên bán hàng và bộ phận chăm sóc khách hàng.</a:t>
            </a:r>
          </a:p>
          <a:p>
            <a:endParaRPr lang="en-US" sz="1600" dirty="0"/>
          </a:p>
        </p:txBody>
      </p:sp>
    </p:spTree>
    <p:extLst>
      <p:ext uri="{BB962C8B-B14F-4D97-AF65-F5344CB8AC3E}">
        <p14:creationId xmlns:p14="http://schemas.microsoft.com/office/powerpoint/2010/main" val="2276210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B7C0-5F2D-4F9E-9E36-0F6DA6D1F1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B39E42-5D29-4068-B668-542416E02ABF}"/>
              </a:ext>
            </a:extLst>
          </p:cNvPr>
          <p:cNvSpPr>
            <a:spLocks noGrp="1"/>
          </p:cNvSpPr>
          <p:nvPr>
            <p:ph idx="1"/>
          </p:nvPr>
        </p:nvSpPr>
        <p:spPr/>
        <p:txBody>
          <a:bodyPr/>
          <a:lstStyle/>
          <a:p>
            <a:pPr>
              <a:buFont typeface="Arial" panose="020B0604020202020204" pitchFamily="34" charset="0"/>
              <a:buChar char="•"/>
            </a:pPr>
            <a:r>
              <a:rPr lang="vi-VN" b="1" dirty="0"/>
              <a:t>Level 1:</a:t>
            </a:r>
            <a:r>
              <a:rPr lang="vi-VN" dirty="0"/>
              <a:t>Quy trình “Quản lý thông tin khách hàng” nhận dữ liệu từ khách hàng và lưu vào </a:t>
            </a:r>
            <a:r>
              <a:rPr lang="vi-VN" b="1" dirty="0"/>
              <a:t>Customer Database</a:t>
            </a:r>
            <a:r>
              <a:rPr lang="vi-VN" dirty="0"/>
              <a:t>.</a:t>
            </a:r>
          </a:p>
          <a:p>
            <a:pPr>
              <a:buFont typeface="Arial" panose="020B0604020202020204" pitchFamily="34" charset="0"/>
              <a:buChar char="•"/>
            </a:pPr>
            <a:r>
              <a:rPr lang="vi-VN" dirty="0"/>
              <a:t>Quy trình “Xử lý đơn hàng” tiếp nhận đơn hàng từ khách hàng và cập nhật vào </a:t>
            </a:r>
            <a:r>
              <a:rPr lang="vi-VN" b="1" dirty="0"/>
              <a:t>Order Database</a:t>
            </a:r>
            <a:r>
              <a:rPr lang="vi-VN" dirty="0"/>
              <a:t>.</a:t>
            </a:r>
          </a:p>
          <a:p>
            <a:endParaRPr lang="en-US" dirty="0"/>
          </a:p>
        </p:txBody>
      </p:sp>
    </p:spTree>
    <p:extLst>
      <p:ext uri="{BB962C8B-B14F-4D97-AF65-F5344CB8AC3E}">
        <p14:creationId xmlns:p14="http://schemas.microsoft.com/office/powerpoint/2010/main" val="3643149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Swimlane diagram</a:t>
            </a:r>
            <a:br>
              <a:rPr lang="en-US"/>
            </a:br>
            <a:endParaRPr lang="en-US"/>
          </a:p>
        </p:txBody>
      </p:sp>
      <p:sp>
        <p:nvSpPr>
          <p:cNvPr id="3" name="Content Placeholder 2"/>
          <p:cNvSpPr>
            <a:spLocks noGrp="1"/>
          </p:cNvSpPr>
          <p:nvPr>
            <p:ph idx="1"/>
          </p:nvPr>
        </p:nvSpPr>
        <p:spPr>
          <a:xfrm>
            <a:off x="723900" y="1308100"/>
            <a:ext cx="7886699" cy="4692650"/>
          </a:xfrm>
        </p:spPr>
        <p:txBody>
          <a:bodyPr>
            <a:normAutofit/>
          </a:bodyPr>
          <a:lstStyle/>
          <a:p>
            <a:r>
              <a:rPr lang="en-US" dirty="0"/>
              <a:t>Purpose:</a:t>
            </a:r>
          </a:p>
          <a:p>
            <a:pPr lvl="1"/>
            <a:r>
              <a:rPr lang="en-US" dirty="0"/>
              <a:t>Provide a way to represent the steps involved in a business process or the  operations of a proposed software system. </a:t>
            </a:r>
          </a:p>
          <a:p>
            <a:pPr lvl="1"/>
            <a:r>
              <a:rPr lang="en-US" dirty="0"/>
              <a:t>They are a variation of flowcharts, subdivided into visual subcomponents called lanes. The lanes can represent different systems or actors that execute the steps in the process. </a:t>
            </a:r>
          </a:p>
          <a:p>
            <a:pPr lvl="1"/>
            <a:r>
              <a:rPr lang="en-US" dirty="0"/>
              <a:t>Swimlane diagrams are most commonly used to show business processes,  workflows, or system and user interactions.</a:t>
            </a:r>
          </a:p>
          <a:p>
            <a:pPr lvl="1"/>
            <a:r>
              <a:rPr lang="en-US" dirty="0"/>
              <a:t> They are similar to UML activity diagrams. Swimlane  diagrams are sometimes called cross-functional diagrams. </a:t>
            </a:r>
          </a:p>
        </p:txBody>
      </p:sp>
    </p:spTree>
    <p:extLst>
      <p:ext uri="{BB962C8B-B14F-4D97-AF65-F5344CB8AC3E}">
        <p14:creationId xmlns:p14="http://schemas.microsoft.com/office/powerpoint/2010/main" val="1797619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Swimlane example</a:t>
            </a:r>
          </a:p>
        </p:txBody>
      </p:sp>
      <p:pic>
        <p:nvPicPr>
          <p:cNvPr id="4" name="Picture 3"/>
          <p:cNvPicPr>
            <a:picLocks noChangeAspect="1"/>
          </p:cNvPicPr>
          <p:nvPr/>
        </p:nvPicPr>
        <p:blipFill>
          <a:blip r:embed="rId2"/>
          <a:stretch>
            <a:fillRect/>
          </a:stretch>
        </p:blipFill>
        <p:spPr>
          <a:xfrm>
            <a:off x="1384300" y="1049874"/>
            <a:ext cx="6184900" cy="5616768"/>
          </a:xfrm>
          <a:prstGeom prst="rect">
            <a:avLst/>
          </a:prstGeom>
        </p:spPr>
      </p:pic>
    </p:spTree>
    <p:extLst>
      <p:ext uri="{BB962C8B-B14F-4D97-AF65-F5344CB8AC3E}">
        <p14:creationId xmlns:p14="http://schemas.microsoft.com/office/powerpoint/2010/main" val="1739313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F7C66-674E-4D07-95BC-F3E8F7F892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B7F6AF-FD94-41D6-9FF2-AF74FCCEFE8E}"/>
              </a:ext>
            </a:extLst>
          </p:cNvPr>
          <p:cNvSpPr>
            <a:spLocks noGrp="1"/>
          </p:cNvSpPr>
          <p:nvPr>
            <p:ph idx="1"/>
          </p:nvPr>
        </p:nvSpPr>
        <p:spPr/>
        <p:txBody>
          <a:bodyPr/>
          <a:lstStyle/>
          <a:p>
            <a:r>
              <a:rPr lang="vi-VN" b="1" dirty="0"/>
              <a:t>Bước 1: Xác định quy trình cần mô tả</a:t>
            </a:r>
          </a:p>
          <a:p>
            <a:pPr>
              <a:buFont typeface="Arial" panose="020B0604020202020204" pitchFamily="34" charset="0"/>
              <a:buChar char="•"/>
            </a:pPr>
            <a:r>
              <a:rPr lang="vi-VN" b="1" dirty="0"/>
              <a:t>Xác định quy trình hoặc công việc</a:t>
            </a:r>
            <a:r>
              <a:rPr lang="vi-VN" dirty="0"/>
              <a:t> mà bạn muốn biểu diễn trong sơ đồ Swimlane. Hãy xem xét các bước chính của quy trình và mục tiêu của sơ đồ.</a:t>
            </a:r>
          </a:p>
          <a:p>
            <a:pPr>
              <a:buFont typeface="Arial" panose="020B0604020202020204" pitchFamily="34" charset="0"/>
              <a:buChar char="•"/>
            </a:pPr>
            <a:r>
              <a:rPr lang="vi-VN" b="1" dirty="0"/>
              <a:t>Ví dụ:</a:t>
            </a:r>
            <a:r>
              <a:rPr lang="vi-VN" dirty="0"/>
              <a:t> Quy trình đặt hàng, quy trình chăm sóc khách hàng.</a:t>
            </a:r>
          </a:p>
          <a:p>
            <a:r>
              <a:rPr lang="vi-VN" b="1" dirty="0"/>
              <a:t>Bước 2: Xác định các bên tham gia</a:t>
            </a:r>
          </a:p>
          <a:p>
            <a:pPr>
              <a:buFont typeface="Arial" panose="020B0604020202020204" pitchFamily="34" charset="0"/>
              <a:buChar char="•"/>
            </a:pPr>
            <a:r>
              <a:rPr lang="vi-VN" b="1" dirty="0"/>
              <a:t>Xác định các vai trò, nhóm hoặc phòng ban</a:t>
            </a:r>
            <a:r>
              <a:rPr lang="vi-VN" dirty="0"/>
              <a:t> tham gia vào quy trình. Mỗi bên tham gia sẽ được biểu diễn dưới dạng một </a:t>
            </a:r>
            <a:r>
              <a:rPr lang="vi-VN" b="1" dirty="0"/>
              <a:t>swimlane</a:t>
            </a:r>
            <a:r>
              <a:rPr lang="vi-VN" dirty="0"/>
              <a:t> riêng biệt.</a:t>
            </a:r>
          </a:p>
          <a:p>
            <a:pPr>
              <a:buFont typeface="Arial" panose="020B0604020202020204" pitchFamily="34" charset="0"/>
              <a:buChar char="•"/>
            </a:pPr>
            <a:r>
              <a:rPr lang="vi-VN" b="1" dirty="0"/>
              <a:t>Ví dụ:</a:t>
            </a:r>
            <a:r>
              <a:rPr lang="vi-VN" dirty="0"/>
              <a:t> Khách hàng, Nhân viên bán hàng, Bộ phận vận chuyển, Bộ phận chăm sóc khách hàng.</a:t>
            </a:r>
          </a:p>
          <a:p>
            <a:endParaRPr lang="en-US" dirty="0"/>
          </a:p>
        </p:txBody>
      </p:sp>
    </p:spTree>
    <p:extLst>
      <p:ext uri="{BB962C8B-B14F-4D97-AF65-F5344CB8AC3E}">
        <p14:creationId xmlns:p14="http://schemas.microsoft.com/office/powerpoint/2010/main" val="236764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E6DA-26D5-4DA1-AB47-C1A48691A7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997733-FAFD-4AEC-913F-D2FAA966217C}"/>
              </a:ext>
            </a:extLst>
          </p:cNvPr>
          <p:cNvSpPr>
            <a:spLocks noGrp="1"/>
          </p:cNvSpPr>
          <p:nvPr>
            <p:ph idx="1"/>
          </p:nvPr>
        </p:nvSpPr>
        <p:spPr/>
        <p:txBody>
          <a:bodyPr/>
          <a:lstStyle/>
          <a:p>
            <a:r>
              <a:rPr lang="en-US" b="1" dirty="0"/>
              <a:t>B</a:t>
            </a:r>
            <a:r>
              <a:rPr lang="vi-VN" b="1" dirty="0"/>
              <a:t>ước 3: Vẽ các "lane" cho từng bên tham gia</a:t>
            </a:r>
          </a:p>
          <a:p>
            <a:pPr>
              <a:buFont typeface="Arial" panose="020B0604020202020204" pitchFamily="34" charset="0"/>
              <a:buChar char="•"/>
            </a:pPr>
            <a:r>
              <a:rPr lang="vi-VN" dirty="0"/>
              <a:t>Vẽ </a:t>
            </a:r>
            <a:r>
              <a:rPr lang="vi-VN" b="1" dirty="0"/>
              <a:t>các làn</a:t>
            </a:r>
            <a:r>
              <a:rPr lang="vi-VN" dirty="0"/>
              <a:t> (swimlane) dưới dạng các </a:t>
            </a:r>
            <a:r>
              <a:rPr lang="vi-VN" b="1" dirty="0"/>
              <a:t>dòng hoặc cột</a:t>
            </a:r>
            <a:r>
              <a:rPr lang="vi-VN" dirty="0"/>
              <a:t> ngang/dọc tùy theo hướng sơ đồ. Mỗi làn đại diện cho một thực thể, phòng ban, hoặc vai trò trong quy trình.</a:t>
            </a:r>
          </a:p>
          <a:p>
            <a:pPr>
              <a:buFont typeface="Arial" panose="020B0604020202020204" pitchFamily="34" charset="0"/>
              <a:buChar char="•"/>
            </a:pPr>
            <a:r>
              <a:rPr lang="vi-VN" b="1" dirty="0"/>
              <a:t>Lưu ý:</a:t>
            </a:r>
            <a:r>
              <a:rPr lang="vi-VN" dirty="0"/>
              <a:t> Swimlane có thể được vẽ </a:t>
            </a:r>
            <a:r>
              <a:rPr lang="vi-VN" b="1" dirty="0"/>
              <a:t>dọc</a:t>
            </a:r>
            <a:r>
              <a:rPr lang="vi-VN" dirty="0"/>
              <a:t> hoặc </a:t>
            </a:r>
            <a:r>
              <a:rPr lang="vi-VN" b="1" dirty="0"/>
              <a:t>ngang</a:t>
            </a:r>
            <a:r>
              <a:rPr lang="vi-VN" dirty="0"/>
              <a:t>.</a:t>
            </a:r>
          </a:p>
          <a:p>
            <a:r>
              <a:rPr lang="vi-VN" b="1" dirty="0"/>
              <a:t>Bước 4: Liệt kê các bước của quy trình</a:t>
            </a:r>
          </a:p>
          <a:p>
            <a:pPr>
              <a:buFont typeface="Arial" panose="020B0604020202020204" pitchFamily="34" charset="0"/>
              <a:buChar char="•"/>
            </a:pPr>
            <a:r>
              <a:rPr lang="vi-VN" b="1" dirty="0"/>
              <a:t>Liệt kê các bước</a:t>
            </a:r>
            <a:r>
              <a:rPr lang="vi-VN" dirty="0"/>
              <a:t> hoặc nhiệm vụ trong quy trình, bao gồm mọi hành động, quyết định và kết quả. Xác định </a:t>
            </a:r>
            <a:r>
              <a:rPr lang="vi-VN" b="1" dirty="0"/>
              <a:t>thứ tự thực hiện</a:t>
            </a:r>
            <a:r>
              <a:rPr lang="vi-VN" dirty="0"/>
              <a:t> của từng bước trong quy trình từ đầu đến cuối.</a:t>
            </a:r>
          </a:p>
          <a:p>
            <a:pPr>
              <a:buFont typeface="Arial" panose="020B0604020202020204" pitchFamily="34" charset="0"/>
              <a:buChar char="•"/>
            </a:pPr>
            <a:r>
              <a:rPr lang="vi-VN" b="1" dirty="0"/>
              <a:t>Ví dụ:</a:t>
            </a:r>
            <a:r>
              <a:rPr lang="vi-VN" dirty="0"/>
              <a:t> Khách hàng đặt hàng, bộ phận bán hàng xác nhận đơn, bộ phận vận chuyển giao hàng.</a:t>
            </a:r>
          </a:p>
          <a:p>
            <a:endParaRPr lang="en-US" dirty="0"/>
          </a:p>
        </p:txBody>
      </p:sp>
    </p:spTree>
    <p:extLst>
      <p:ext uri="{BB962C8B-B14F-4D97-AF65-F5344CB8AC3E}">
        <p14:creationId xmlns:p14="http://schemas.microsoft.com/office/powerpoint/2010/main" val="270783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2176" y="-260350"/>
            <a:ext cx="5290886" cy="1032060"/>
          </a:xfrm>
        </p:spPr>
        <p:txBody>
          <a:bodyPr>
            <a:normAutofit fontScale="90000"/>
          </a:bodyPr>
          <a:lstStyle/>
          <a:p>
            <a:br>
              <a:rPr lang="en-US"/>
            </a:br>
            <a:r>
              <a:rPr lang="en-US"/>
              <a:t>Contents</a:t>
            </a:r>
            <a:br>
              <a:rPr lang="en-US"/>
            </a:br>
            <a:endParaRPr lang="en-US"/>
          </a:p>
        </p:txBody>
      </p:sp>
      <p:sp>
        <p:nvSpPr>
          <p:cNvPr id="3" name="Content Placeholder 2"/>
          <p:cNvSpPr>
            <a:spLocks noGrp="1"/>
          </p:cNvSpPr>
          <p:nvPr>
            <p:ph idx="1"/>
          </p:nvPr>
        </p:nvSpPr>
        <p:spPr>
          <a:xfrm>
            <a:off x="762000" y="1333501"/>
            <a:ext cx="7607300" cy="4667250"/>
          </a:xfrm>
        </p:spPr>
        <p:txBody>
          <a:bodyPr>
            <a:normAutofit/>
          </a:bodyPr>
          <a:lstStyle/>
          <a:p>
            <a:pPr marL="342900" indent="-342900">
              <a:buFont typeface="+mj-lt"/>
              <a:buAutoNum type="arabicPeriod"/>
            </a:pPr>
            <a:r>
              <a:rPr lang="en-US" dirty="0"/>
              <a:t>A useful of picture in requirements representation</a:t>
            </a:r>
          </a:p>
          <a:p>
            <a:pPr marL="342900" indent="-342900">
              <a:buFont typeface="+mj-lt"/>
              <a:buAutoNum type="arabicPeriod"/>
            </a:pPr>
            <a:r>
              <a:rPr lang="en-US" dirty="0"/>
              <a:t>Modeling the requirements</a:t>
            </a:r>
          </a:p>
          <a:p>
            <a:pPr marL="342900" indent="-342900">
              <a:buFont typeface="+mj-lt"/>
              <a:buAutoNum type="arabicPeriod"/>
            </a:pPr>
            <a:r>
              <a:rPr lang="en-US" dirty="0"/>
              <a:t>From voice of the customer to analysis models</a:t>
            </a:r>
          </a:p>
          <a:p>
            <a:pPr marL="342900" indent="-342900">
              <a:buFont typeface="+mj-lt"/>
              <a:buAutoNum type="arabicPeriod"/>
            </a:pPr>
            <a:r>
              <a:rPr lang="en-US" dirty="0"/>
              <a:t>Selecting the right representations</a:t>
            </a:r>
          </a:p>
          <a:p>
            <a:pPr marL="342900" indent="-342900">
              <a:buFont typeface="+mj-lt"/>
              <a:buAutoNum type="arabicPeriod"/>
            </a:pPr>
            <a:r>
              <a:rPr lang="en-US" dirty="0"/>
              <a:t>Data flow diagram</a:t>
            </a:r>
          </a:p>
          <a:p>
            <a:pPr marL="342900" indent="-342900">
              <a:buFont typeface="+mj-lt"/>
              <a:buAutoNum type="arabicPeriod"/>
            </a:pPr>
            <a:r>
              <a:rPr lang="en-US" dirty="0"/>
              <a:t>Swimlane diagram</a:t>
            </a:r>
          </a:p>
          <a:p>
            <a:pPr marL="342900" indent="-342900">
              <a:buFont typeface="+mj-lt"/>
              <a:buAutoNum type="arabicPeriod"/>
            </a:pPr>
            <a:r>
              <a:rPr lang="en-US" dirty="0"/>
              <a:t>State-transition diagram and state table</a:t>
            </a:r>
          </a:p>
          <a:p>
            <a:pPr marL="342900" indent="-342900">
              <a:buFont typeface="+mj-lt"/>
              <a:buAutoNum type="arabicPeriod"/>
            </a:pPr>
            <a:r>
              <a:rPr lang="en-US" dirty="0"/>
              <a:t>Decision tables and decision trees</a:t>
            </a:r>
          </a:p>
          <a:p>
            <a:pPr marL="342900" indent="-342900">
              <a:buFont typeface="+mj-lt"/>
              <a:buAutoNum type="arabicPeriod"/>
            </a:pPr>
            <a:r>
              <a:rPr lang="en-US" dirty="0"/>
              <a:t>Modeling on agile projects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005952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AF2B-E566-4431-A933-3BE6AA980D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4F0973-C1C2-4E53-8A1D-7CCFC85E96F3}"/>
              </a:ext>
            </a:extLst>
          </p:cNvPr>
          <p:cNvSpPr>
            <a:spLocks noGrp="1"/>
          </p:cNvSpPr>
          <p:nvPr>
            <p:ph idx="1"/>
          </p:nvPr>
        </p:nvSpPr>
        <p:spPr/>
        <p:txBody>
          <a:bodyPr/>
          <a:lstStyle/>
          <a:p>
            <a:r>
              <a:rPr lang="vi-VN" sz="1600" b="1" dirty="0"/>
              <a:t>Bước 5: Vẽ các bước vào từng "lane"</a:t>
            </a:r>
          </a:p>
          <a:p>
            <a:pPr>
              <a:buFont typeface="Arial" panose="020B0604020202020204" pitchFamily="34" charset="0"/>
              <a:buChar char="•"/>
            </a:pPr>
            <a:r>
              <a:rPr lang="vi-VN" sz="1600" b="1" dirty="0"/>
              <a:t>Sắp xếp các bước</a:t>
            </a:r>
            <a:r>
              <a:rPr lang="vi-VN" sz="1600" dirty="0"/>
              <a:t> vào từng lane dựa trên vai trò hoặc phòng ban thực hiện. Mỗi bước được biểu diễn dưới dạng một hình chữ nhật hoặc hình bầu dục (biểu thị hành động hoặc quá trình).</a:t>
            </a:r>
          </a:p>
          <a:p>
            <a:pPr>
              <a:buFont typeface="Arial" panose="020B0604020202020204" pitchFamily="34" charset="0"/>
              <a:buChar char="•"/>
            </a:pPr>
            <a:r>
              <a:rPr lang="vi-VN" sz="1600" dirty="0"/>
              <a:t>Đảm bảo thứ tự của các bước được sắp xếp logic từ trái sang phải (nếu swimlane ngang) hoặc từ trên xuống dưới (nếu swimlane dọc).</a:t>
            </a:r>
          </a:p>
          <a:p>
            <a:r>
              <a:rPr lang="vi-VN" sz="1600" b="1" dirty="0"/>
              <a:t>Bước 6: Kết nối các bước bằng các mũi tên</a:t>
            </a:r>
          </a:p>
          <a:p>
            <a:pPr>
              <a:buFont typeface="Arial" panose="020B0604020202020204" pitchFamily="34" charset="0"/>
              <a:buChar char="•"/>
            </a:pPr>
            <a:r>
              <a:rPr lang="vi-VN" sz="1600" b="1" dirty="0"/>
              <a:t>Vẽ các mũi tên</a:t>
            </a:r>
            <a:r>
              <a:rPr lang="vi-VN" sz="1600" dirty="0"/>
              <a:t> kết nối giữa các bước để biểu diễn luồng công việc hoặc dữ liệu di chuyển giữa các thực thể. Các mũi tên thể hiện </a:t>
            </a:r>
            <a:r>
              <a:rPr lang="vi-VN" sz="1600" b="1" dirty="0"/>
              <a:t>thứ tự</a:t>
            </a:r>
            <a:r>
              <a:rPr lang="vi-VN" sz="1600" dirty="0"/>
              <a:t> và </a:t>
            </a:r>
            <a:r>
              <a:rPr lang="vi-VN" sz="1600" b="1" dirty="0"/>
              <a:t>luồng thông tin</a:t>
            </a:r>
            <a:r>
              <a:rPr lang="vi-VN" sz="1600" dirty="0"/>
              <a:t> hoặc nhiệm vụ giữa các bước trong quy trình.</a:t>
            </a:r>
          </a:p>
          <a:p>
            <a:pPr>
              <a:buFont typeface="Arial" panose="020B0604020202020204" pitchFamily="34" charset="0"/>
              <a:buChar char="•"/>
            </a:pPr>
            <a:r>
              <a:rPr lang="vi-VN" sz="1600" b="1" dirty="0"/>
              <a:t>Ví dụ:</a:t>
            </a:r>
            <a:r>
              <a:rPr lang="vi-VN" sz="1600" dirty="0"/>
              <a:t> Mũi tên từ Khách hàng đến Nhân viên bán hàng để biểu diễn việc khách hàng đặt đơn hàng.</a:t>
            </a:r>
          </a:p>
          <a:p>
            <a:endParaRPr lang="en-US" sz="1600" dirty="0"/>
          </a:p>
        </p:txBody>
      </p:sp>
    </p:spTree>
    <p:extLst>
      <p:ext uri="{BB962C8B-B14F-4D97-AF65-F5344CB8AC3E}">
        <p14:creationId xmlns:p14="http://schemas.microsoft.com/office/powerpoint/2010/main" val="2695773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34B1-A0F5-442C-8466-6952E6096B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DD7592-A97E-4382-B350-FE0BB229A695}"/>
              </a:ext>
            </a:extLst>
          </p:cNvPr>
          <p:cNvSpPr>
            <a:spLocks noGrp="1"/>
          </p:cNvSpPr>
          <p:nvPr>
            <p:ph idx="1"/>
          </p:nvPr>
        </p:nvSpPr>
        <p:spPr/>
        <p:txBody>
          <a:bodyPr/>
          <a:lstStyle/>
          <a:p>
            <a:r>
              <a:rPr lang="vi-VN" sz="1600" b="1" dirty="0"/>
              <a:t>Bước 7: Xác định các điểm quyết định (Decision Points) (nếu có)</a:t>
            </a:r>
          </a:p>
          <a:p>
            <a:pPr>
              <a:buFont typeface="Arial" panose="020B0604020202020204" pitchFamily="34" charset="0"/>
              <a:buChar char="•"/>
            </a:pPr>
            <a:r>
              <a:rPr lang="vi-VN" sz="1600" dirty="0"/>
              <a:t>Nếu có các </a:t>
            </a:r>
            <a:r>
              <a:rPr lang="vi-VN" sz="1600" b="1" dirty="0"/>
              <a:t>điểm ra quyết định</a:t>
            </a:r>
            <a:r>
              <a:rPr lang="vi-VN" sz="1600" dirty="0"/>
              <a:t> hoặc </a:t>
            </a:r>
            <a:r>
              <a:rPr lang="vi-VN" sz="1600" b="1" dirty="0"/>
              <a:t>nhánh</a:t>
            </a:r>
            <a:r>
              <a:rPr lang="vi-VN" sz="1600" dirty="0"/>
              <a:t> trong quy trình, hãy thêm </a:t>
            </a:r>
            <a:r>
              <a:rPr lang="vi-VN" sz="1600" b="1" dirty="0"/>
              <a:t>các ký hiệu quyết định</a:t>
            </a:r>
            <a:r>
              <a:rPr lang="vi-VN" sz="1600" dirty="0"/>
              <a:t> (thường là hình thoi). Từ đó, vẽ các mũi tên từ điểm quyết định tới các bước tiếp theo dựa trên các kết quả có thể có.</a:t>
            </a:r>
          </a:p>
          <a:p>
            <a:pPr>
              <a:buFont typeface="Arial" panose="020B0604020202020204" pitchFamily="34" charset="0"/>
              <a:buChar char="•"/>
            </a:pPr>
            <a:r>
              <a:rPr lang="vi-VN" sz="1600" b="1" dirty="0"/>
              <a:t>Ví dụ:</a:t>
            </a:r>
            <a:r>
              <a:rPr lang="vi-VN" sz="1600" dirty="0"/>
              <a:t> Nếu đơn hàng được phê duyệt, quy trình tiếp tục tới phần vận chuyển.</a:t>
            </a:r>
          </a:p>
          <a:p>
            <a:r>
              <a:rPr lang="vi-VN" sz="1600" b="1" dirty="0"/>
              <a:t>Bước 8: Kiểm tra và chỉnh sửa</a:t>
            </a:r>
          </a:p>
          <a:p>
            <a:pPr>
              <a:buFont typeface="Arial" panose="020B0604020202020204" pitchFamily="34" charset="0"/>
              <a:buChar char="•"/>
            </a:pPr>
            <a:r>
              <a:rPr lang="vi-VN" sz="1600" dirty="0"/>
              <a:t>Sau khi hoàn thành sơ đồ, hãy </a:t>
            </a:r>
            <a:r>
              <a:rPr lang="vi-VN" sz="1600" b="1" dirty="0"/>
              <a:t>kiểm tra kỹ</a:t>
            </a:r>
            <a:r>
              <a:rPr lang="vi-VN" sz="1600" dirty="0"/>
              <a:t> để đảm bảo rằng tất cả các bước trong quy trình đã được đưa vào đúng vị trí và kết nối chính xác. Đảm bảo rằng sơ đồ dễ đọc và dễ hiểu.</a:t>
            </a:r>
          </a:p>
          <a:p>
            <a:pPr>
              <a:buFont typeface="Arial" panose="020B0604020202020204" pitchFamily="34" charset="0"/>
              <a:buChar char="•"/>
            </a:pPr>
            <a:r>
              <a:rPr lang="vi-VN" sz="1600" b="1" dirty="0"/>
              <a:t>Chỉnh sửa</a:t>
            </a:r>
            <a:r>
              <a:rPr lang="vi-VN" sz="1600" dirty="0"/>
              <a:t> nếu cần để đảm bảo rằng sơ đồ là rõ ràng, hợp lý và biểu thị đúng quy trình.</a:t>
            </a:r>
          </a:p>
          <a:p>
            <a:r>
              <a:rPr lang="vi-VN" sz="1600" b="1" dirty="0"/>
              <a:t>Bước 9: Hoàn thiện sơ đồ Swimlane</a:t>
            </a:r>
          </a:p>
          <a:p>
            <a:pPr>
              <a:buFont typeface="Arial" panose="020B0604020202020204" pitchFamily="34" charset="0"/>
              <a:buChar char="•"/>
            </a:pPr>
            <a:r>
              <a:rPr lang="vi-VN" sz="1600" b="1" dirty="0"/>
              <a:t>Thêm tiêu đề</a:t>
            </a:r>
            <a:r>
              <a:rPr lang="vi-VN" sz="1600" dirty="0"/>
              <a:t> cho sơ đồ để biểu thị rõ quy trình hoặc hệ thống mà bạn đang mô tả.</a:t>
            </a:r>
          </a:p>
          <a:p>
            <a:pPr>
              <a:buFont typeface="Arial" panose="020B0604020202020204" pitchFamily="34" charset="0"/>
              <a:buChar char="•"/>
            </a:pPr>
            <a:r>
              <a:rPr lang="vi-VN" sz="1600" b="1" dirty="0"/>
              <a:t>Chia sẻ hoặc xuất sơ đồ</a:t>
            </a:r>
            <a:r>
              <a:rPr lang="vi-VN" sz="1600" dirty="0"/>
              <a:t> dưới dạng PDF hoặc hình ảnh để phân phối cho các bên liên quan.</a:t>
            </a:r>
          </a:p>
          <a:p>
            <a:endParaRPr lang="en-US" sz="1600" dirty="0"/>
          </a:p>
        </p:txBody>
      </p:sp>
    </p:spTree>
    <p:extLst>
      <p:ext uri="{BB962C8B-B14F-4D97-AF65-F5344CB8AC3E}">
        <p14:creationId xmlns:p14="http://schemas.microsoft.com/office/powerpoint/2010/main" val="1067436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65D0-D6B9-493F-990E-0BA5DFB848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C14F76-237C-4FAF-BA63-AC8FB9867DBB}"/>
              </a:ext>
            </a:extLst>
          </p:cNvPr>
          <p:cNvSpPr>
            <a:spLocks noGrp="1"/>
          </p:cNvSpPr>
          <p:nvPr>
            <p:ph idx="1"/>
          </p:nvPr>
        </p:nvSpPr>
        <p:spPr/>
        <p:txBody>
          <a:bodyPr/>
          <a:lstStyle/>
          <a:p>
            <a:r>
              <a:rPr lang="vi-VN" b="1" dirty="0"/>
              <a:t>Ví dụ sơ đồ Swimlane:</a:t>
            </a:r>
          </a:p>
          <a:p>
            <a:r>
              <a:rPr lang="vi-VN" b="1" dirty="0"/>
              <a:t>Quy trình đặt hàng:</a:t>
            </a:r>
          </a:p>
          <a:p>
            <a:pPr>
              <a:buFont typeface="+mj-lt"/>
              <a:buAutoNum type="arabicPeriod"/>
            </a:pPr>
            <a:r>
              <a:rPr lang="vi-VN" b="1" dirty="0"/>
              <a:t>Khách hàng</a:t>
            </a:r>
            <a:r>
              <a:rPr lang="vi-VN" dirty="0"/>
              <a:t>: Đặt hàng.</a:t>
            </a:r>
          </a:p>
          <a:p>
            <a:pPr>
              <a:buFont typeface="+mj-lt"/>
              <a:buAutoNum type="arabicPeriod"/>
            </a:pPr>
            <a:r>
              <a:rPr lang="vi-VN" b="1" dirty="0"/>
              <a:t>Nhân viên bán hàng</a:t>
            </a:r>
            <a:r>
              <a:rPr lang="vi-VN" dirty="0"/>
              <a:t>: Xác nhận đơn hàng.</a:t>
            </a:r>
          </a:p>
          <a:p>
            <a:pPr>
              <a:buFont typeface="+mj-lt"/>
              <a:buAutoNum type="arabicPeriod"/>
            </a:pPr>
            <a:r>
              <a:rPr lang="vi-VN" b="1" dirty="0"/>
              <a:t>Bộ phận vận chuyển</a:t>
            </a:r>
            <a:r>
              <a:rPr lang="vi-VN" dirty="0"/>
              <a:t>: Giao hàng.</a:t>
            </a:r>
          </a:p>
          <a:p>
            <a:pPr>
              <a:buFont typeface="+mj-lt"/>
              <a:buAutoNum type="arabicPeriod"/>
            </a:pPr>
            <a:r>
              <a:rPr lang="vi-VN" b="1" dirty="0"/>
              <a:t>Bộ phận chăm sóc khách hàng</a:t>
            </a:r>
            <a:r>
              <a:rPr lang="vi-VN" dirty="0"/>
              <a:t>: Xác nhận giao hàng thành công và theo dõi phản hồi.</a:t>
            </a:r>
          </a:p>
          <a:p>
            <a:endParaRPr lang="en-US" dirty="0"/>
          </a:p>
        </p:txBody>
      </p:sp>
    </p:spTree>
    <p:extLst>
      <p:ext uri="{BB962C8B-B14F-4D97-AF65-F5344CB8AC3E}">
        <p14:creationId xmlns:p14="http://schemas.microsoft.com/office/powerpoint/2010/main" val="1117717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State-transition diagram </a:t>
            </a:r>
            <a:br>
              <a:rPr lang="en-US" dirty="0"/>
            </a:br>
            <a:r>
              <a:rPr lang="en-US" dirty="0"/>
              <a:t>and state table</a:t>
            </a:r>
            <a:br>
              <a:rPr lang="en-US" dirty="0"/>
            </a:br>
            <a:endParaRPr lang="en-US" dirty="0"/>
          </a:p>
        </p:txBody>
      </p:sp>
      <p:sp>
        <p:nvSpPr>
          <p:cNvPr id="3" name="Content Placeholder 2"/>
          <p:cNvSpPr>
            <a:spLocks noGrp="1"/>
          </p:cNvSpPr>
          <p:nvPr>
            <p:ph idx="1"/>
          </p:nvPr>
        </p:nvSpPr>
        <p:spPr>
          <a:xfrm>
            <a:off x="812800" y="1371600"/>
            <a:ext cx="7696200" cy="4629151"/>
          </a:xfrm>
        </p:spPr>
        <p:txBody>
          <a:bodyPr>
            <a:normAutofit fontScale="92500"/>
          </a:bodyPr>
          <a:lstStyle/>
          <a:p>
            <a:r>
              <a:rPr lang="en-US" dirty="0"/>
              <a:t>Purpose: Software systems involve a combination of functional behavior, data manipulation, and state changes. Real-time systems and process control applications can exist in one of a limited number of states at any given time. </a:t>
            </a:r>
          </a:p>
          <a:p>
            <a:r>
              <a:rPr lang="en-US" dirty="0"/>
              <a:t>A state change can take place only when well-defined criteria are satisfied, such as receiving a specific input stimulus under certain conditions</a:t>
            </a:r>
          </a:p>
          <a:p>
            <a:r>
              <a:rPr lang="en-US" dirty="0"/>
              <a:t>State transition diagram contains three type of elements:</a:t>
            </a:r>
          </a:p>
          <a:p>
            <a:pPr lvl="1"/>
            <a:r>
              <a:rPr lang="en-US" dirty="0"/>
              <a:t> Possible system states, shown as rectangles</a:t>
            </a:r>
          </a:p>
          <a:p>
            <a:pPr lvl="1"/>
            <a:r>
              <a:rPr lang="en-US" dirty="0"/>
              <a:t> Allowed state changes or transitions, shown as arrows connecting pairs of rectangles</a:t>
            </a:r>
          </a:p>
          <a:p>
            <a:pPr lvl="1"/>
            <a:r>
              <a:rPr lang="en-US" dirty="0"/>
              <a:t>Events or conditions that cause each transition to take place, shown as text labels on each transition arrow</a:t>
            </a:r>
          </a:p>
        </p:txBody>
      </p:sp>
    </p:spTree>
    <p:extLst>
      <p:ext uri="{BB962C8B-B14F-4D97-AF65-F5344CB8AC3E}">
        <p14:creationId xmlns:p14="http://schemas.microsoft.com/office/powerpoint/2010/main" val="2985038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3858-F32B-4EBC-AB91-A8B75A589D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1F6343-EF78-4F9D-A4F7-D177B4F86954}"/>
              </a:ext>
            </a:extLst>
          </p:cNvPr>
          <p:cNvSpPr>
            <a:spLocks noGrp="1"/>
          </p:cNvSpPr>
          <p:nvPr>
            <p:ph idx="1"/>
          </p:nvPr>
        </p:nvSpPr>
        <p:spPr/>
        <p:txBody>
          <a:bodyPr/>
          <a:lstStyle/>
          <a:p>
            <a:r>
              <a:rPr lang="vi-VN" sz="1600" b="1" dirty="0"/>
              <a:t>Thành phần chính của State Transition Diagram:</a:t>
            </a:r>
          </a:p>
          <a:p>
            <a:pPr>
              <a:buFont typeface="+mj-lt"/>
              <a:buAutoNum type="arabicPeriod"/>
            </a:pPr>
            <a:r>
              <a:rPr lang="vi-VN" sz="1600" b="1" dirty="0"/>
              <a:t>State (Trạng thái):</a:t>
            </a:r>
            <a:endParaRPr lang="vi-VN" sz="1600" dirty="0"/>
          </a:p>
          <a:p>
            <a:pPr marL="742950" lvl="1" indent="-285750">
              <a:buFont typeface="+mj-lt"/>
              <a:buAutoNum type="arabicPeriod"/>
            </a:pPr>
            <a:r>
              <a:rPr lang="vi-VN" sz="1600" dirty="0"/>
              <a:t>Biểu thị tình trạng hiện tại của một đối tượng tại một thời điểm cụ thể.</a:t>
            </a:r>
          </a:p>
          <a:p>
            <a:pPr marL="742950" lvl="1" indent="-285750">
              <a:buFont typeface="+mj-lt"/>
              <a:buAutoNum type="arabicPeriod"/>
            </a:pPr>
            <a:r>
              <a:rPr lang="vi-VN" sz="1600" dirty="0"/>
              <a:t>Thường được biểu diễn bằng các hình chữ nhật hoặc hình bầu dục.</a:t>
            </a:r>
          </a:p>
          <a:p>
            <a:pPr marL="742950" lvl="1" indent="-285750">
              <a:buFont typeface="+mj-lt"/>
              <a:buAutoNum type="arabicPeriod"/>
            </a:pPr>
            <a:r>
              <a:rPr lang="vi-VN" sz="1600" b="1" dirty="0"/>
              <a:t>Ví dụ:</a:t>
            </a:r>
            <a:r>
              <a:rPr lang="vi-VN" sz="1600" dirty="0"/>
              <a:t> Trạng thái của một đơn hàng có thể là: "Mới tạo", "Đang xử lý", "Hoàn thành", "Đã hủy".</a:t>
            </a:r>
          </a:p>
          <a:p>
            <a:pPr>
              <a:buFont typeface="+mj-lt"/>
              <a:buAutoNum type="arabicPeriod"/>
            </a:pPr>
            <a:r>
              <a:rPr lang="vi-VN" sz="1600" b="1" dirty="0"/>
              <a:t>Transition (Chuyển đổi trạng thái):</a:t>
            </a:r>
            <a:endParaRPr lang="vi-VN" sz="1600" dirty="0"/>
          </a:p>
          <a:p>
            <a:pPr marL="742950" lvl="1" indent="-285750">
              <a:buFont typeface="+mj-lt"/>
              <a:buAutoNum type="arabicPeriod"/>
            </a:pPr>
            <a:r>
              <a:rPr lang="vi-VN" sz="1600" dirty="0"/>
              <a:t>Các đường nối giữa các trạng thái, chỉ ra sự chuyển đổi từ trạng thái này sang trạng thái khác.</a:t>
            </a:r>
          </a:p>
          <a:p>
            <a:pPr marL="742950" lvl="1" indent="-285750">
              <a:buFont typeface="+mj-lt"/>
              <a:buAutoNum type="arabicPeriod"/>
            </a:pPr>
            <a:r>
              <a:rPr lang="vi-VN" sz="1600" dirty="0"/>
              <a:t>Chuyển đổi xảy ra khi một </a:t>
            </a:r>
            <a:r>
              <a:rPr lang="vi-VN" sz="1600" b="1" dirty="0"/>
              <a:t>sự kiện</a:t>
            </a:r>
            <a:r>
              <a:rPr lang="vi-VN" sz="1600" dirty="0"/>
              <a:t> hoặc </a:t>
            </a:r>
            <a:r>
              <a:rPr lang="vi-VN" sz="1600" b="1" dirty="0"/>
              <a:t>điều kiện</a:t>
            </a:r>
            <a:r>
              <a:rPr lang="vi-VN" sz="1600" dirty="0"/>
              <a:t> cụ thể được thỏa mãn.</a:t>
            </a:r>
          </a:p>
          <a:p>
            <a:pPr marL="742950" lvl="1" indent="-285750">
              <a:buFont typeface="+mj-lt"/>
              <a:buAutoNum type="arabicPeriod"/>
            </a:pPr>
            <a:r>
              <a:rPr lang="vi-VN" sz="1600" b="1" dirty="0"/>
              <a:t>Ví dụ:</a:t>
            </a:r>
            <a:r>
              <a:rPr lang="vi-VN" sz="1600" dirty="0"/>
              <a:t> Khi người dùng đặt hàng, trạng thái chuyển từ "Mới tạo" sang "Đang xử lý".</a:t>
            </a:r>
          </a:p>
          <a:p>
            <a:pPr>
              <a:buFont typeface="+mj-lt"/>
              <a:buAutoNum type="arabicPeriod"/>
            </a:pPr>
            <a:r>
              <a:rPr lang="vi-VN" sz="1600" b="1" dirty="0"/>
              <a:t>Event (Sự kiện):</a:t>
            </a:r>
            <a:endParaRPr lang="vi-VN" sz="1600" dirty="0"/>
          </a:p>
          <a:p>
            <a:pPr marL="742950" lvl="1" indent="-285750">
              <a:buFont typeface="+mj-lt"/>
              <a:buAutoNum type="arabicPeriod"/>
            </a:pPr>
            <a:r>
              <a:rPr lang="vi-VN" sz="1600" dirty="0"/>
              <a:t>Các sự kiện là những yếu tố kích hoạt sự chuyển đổi trạng thái.</a:t>
            </a:r>
          </a:p>
          <a:p>
            <a:pPr marL="742950" lvl="1" indent="-285750">
              <a:buFont typeface="+mj-lt"/>
              <a:buAutoNum type="arabicPeriod"/>
            </a:pPr>
            <a:r>
              <a:rPr lang="vi-VN" sz="1600" b="1" dirty="0"/>
              <a:t>Ví dụ:</a:t>
            </a:r>
            <a:r>
              <a:rPr lang="vi-VN" sz="1600" dirty="0"/>
              <a:t> Sự kiện có thể là "Đơn hàng được đặt", "Đơn hàng được giao", "Thanh toán thành công".</a:t>
            </a:r>
          </a:p>
          <a:p>
            <a:endParaRPr lang="en-US" sz="1600" dirty="0"/>
          </a:p>
        </p:txBody>
      </p:sp>
    </p:spTree>
    <p:extLst>
      <p:ext uri="{BB962C8B-B14F-4D97-AF65-F5344CB8AC3E}">
        <p14:creationId xmlns:p14="http://schemas.microsoft.com/office/powerpoint/2010/main" val="2042124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4CF5-F7A7-4E21-A146-4A2768F63F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C16AB4-3A57-4BEF-85CB-7178C4D58C58}"/>
              </a:ext>
            </a:extLst>
          </p:cNvPr>
          <p:cNvSpPr>
            <a:spLocks noGrp="1"/>
          </p:cNvSpPr>
          <p:nvPr>
            <p:ph idx="1"/>
          </p:nvPr>
        </p:nvSpPr>
        <p:spPr/>
        <p:txBody>
          <a:bodyPr/>
          <a:lstStyle/>
          <a:p>
            <a:pPr>
              <a:buFont typeface="+mj-lt"/>
              <a:buAutoNum type="arabicPeriod"/>
            </a:pPr>
            <a:r>
              <a:rPr lang="vi-VN" sz="1600" b="1" dirty="0"/>
              <a:t>Action (Hành động):</a:t>
            </a:r>
            <a:endParaRPr lang="vi-VN" sz="1600" dirty="0"/>
          </a:p>
          <a:p>
            <a:pPr marL="742950" lvl="1" indent="-285750">
              <a:buFont typeface="+mj-lt"/>
              <a:buAutoNum type="arabicPeriod"/>
            </a:pPr>
            <a:r>
              <a:rPr lang="vi-VN" sz="1600" dirty="0"/>
              <a:t>Các hành động thực hiện khi một sự kiện kích hoạt chuyển đổi giữa các trạng thái.</a:t>
            </a:r>
          </a:p>
          <a:p>
            <a:pPr marL="742950" lvl="1" indent="-285750">
              <a:buFont typeface="+mj-lt"/>
              <a:buAutoNum type="arabicPeriod"/>
            </a:pPr>
            <a:r>
              <a:rPr lang="vi-VN" sz="1600" b="1" dirty="0"/>
              <a:t>Ví dụ:</a:t>
            </a:r>
            <a:r>
              <a:rPr lang="vi-VN" sz="1600" dirty="0"/>
              <a:t> Khi đơn hàng được xác nhận, hệ thống gửi email xác nhận cho khách hàng.</a:t>
            </a:r>
          </a:p>
          <a:p>
            <a:pPr>
              <a:buFont typeface="+mj-lt"/>
              <a:buAutoNum type="arabicPeriod"/>
            </a:pPr>
            <a:r>
              <a:rPr lang="vi-VN" sz="1600" b="1" dirty="0"/>
              <a:t>Initial State (Trạng thái bắt đầu):</a:t>
            </a:r>
            <a:endParaRPr lang="vi-VN" sz="1600" dirty="0"/>
          </a:p>
          <a:p>
            <a:pPr marL="742950" lvl="1" indent="-285750">
              <a:buFont typeface="+mj-lt"/>
              <a:buAutoNum type="arabicPeriod"/>
            </a:pPr>
            <a:r>
              <a:rPr lang="vi-VN" sz="1600" dirty="0"/>
              <a:t>Điểm khởi đầu của một đối tượng trước khi nó trải qua bất kỳ sự kiện nào.</a:t>
            </a:r>
          </a:p>
          <a:p>
            <a:pPr marL="742950" lvl="1" indent="-285750">
              <a:buFont typeface="+mj-lt"/>
              <a:buAutoNum type="arabicPeriod"/>
            </a:pPr>
            <a:r>
              <a:rPr lang="vi-VN" sz="1600" dirty="0"/>
              <a:t>Được biểu thị bằng một vòng tròn nhỏ màu đen.</a:t>
            </a:r>
          </a:p>
          <a:p>
            <a:pPr>
              <a:buFont typeface="+mj-lt"/>
              <a:buAutoNum type="arabicPeriod"/>
            </a:pPr>
            <a:r>
              <a:rPr lang="vi-VN" sz="1600" b="1" dirty="0"/>
              <a:t>Final State (Trạng thái kết thúc):</a:t>
            </a:r>
            <a:endParaRPr lang="vi-VN" sz="1600" dirty="0"/>
          </a:p>
          <a:p>
            <a:pPr marL="742950" lvl="1" indent="-285750">
              <a:buFont typeface="+mj-lt"/>
              <a:buAutoNum type="arabicPeriod"/>
            </a:pPr>
            <a:r>
              <a:rPr lang="vi-VN" sz="1600" dirty="0"/>
              <a:t>Trạng thái cuối cùng mà đối tượng có thể đạt được.</a:t>
            </a:r>
          </a:p>
          <a:p>
            <a:pPr marL="742950" lvl="1" indent="-285750">
              <a:buFont typeface="+mj-lt"/>
              <a:buAutoNum type="arabicPeriod"/>
            </a:pPr>
            <a:r>
              <a:rPr lang="vi-VN" sz="1600" dirty="0"/>
              <a:t>Được biểu thị bằng một vòng tròn có một vòng tròn bao quanh.</a:t>
            </a:r>
          </a:p>
          <a:p>
            <a:endParaRPr lang="en-US" dirty="0"/>
          </a:p>
        </p:txBody>
      </p:sp>
    </p:spTree>
    <p:extLst>
      <p:ext uri="{BB962C8B-B14F-4D97-AF65-F5344CB8AC3E}">
        <p14:creationId xmlns:p14="http://schemas.microsoft.com/office/powerpoint/2010/main" val="2295606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842" y="-154601"/>
            <a:ext cx="6811691" cy="1052161"/>
          </a:xfrm>
        </p:spPr>
        <p:txBody>
          <a:bodyPr/>
          <a:lstStyle/>
          <a:p>
            <a:r>
              <a:rPr lang="en-US"/>
              <a:t> State-transition diagram example</a:t>
            </a:r>
          </a:p>
        </p:txBody>
      </p:sp>
      <p:pic>
        <p:nvPicPr>
          <p:cNvPr id="3" name="Picture 2"/>
          <p:cNvPicPr>
            <a:picLocks noChangeAspect="1"/>
          </p:cNvPicPr>
          <p:nvPr/>
        </p:nvPicPr>
        <p:blipFill>
          <a:blip r:embed="rId2"/>
          <a:stretch>
            <a:fillRect/>
          </a:stretch>
        </p:blipFill>
        <p:spPr>
          <a:xfrm>
            <a:off x="1219200" y="998768"/>
            <a:ext cx="5753100" cy="5461519"/>
          </a:xfrm>
          <a:prstGeom prst="rect">
            <a:avLst/>
          </a:prstGeom>
        </p:spPr>
      </p:pic>
    </p:spTree>
    <p:extLst>
      <p:ext uri="{BB962C8B-B14F-4D97-AF65-F5344CB8AC3E}">
        <p14:creationId xmlns:p14="http://schemas.microsoft.com/office/powerpoint/2010/main" val="3082211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3030-24B2-4C08-98DF-782506FA40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973ACB-C451-4E42-BED0-B3C044BB23D6}"/>
              </a:ext>
            </a:extLst>
          </p:cNvPr>
          <p:cNvSpPr>
            <a:spLocks noGrp="1"/>
          </p:cNvSpPr>
          <p:nvPr>
            <p:ph idx="1"/>
          </p:nvPr>
        </p:nvSpPr>
        <p:spPr/>
        <p:txBody>
          <a:bodyPr/>
          <a:lstStyle/>
          <a:p>
            <a:r>
              <a:rPr lang="vi-VN" sz="1600" b="1" dirty="0"/>
              <a:t>Ví dụ về State Transition Diagram:</a:t>
            </a:r>
          </a:p>
          <a:p>
            <a:r>
              <a:rPr lang="vi-VN" sz="1600" dirty="0"/>
              <a:t>Một sơ đồ chuyển trạng thái cho </a:t>
            </a:r>
            <a:r>
              <a:rPr lang="vi-VN" sz="1600" b="1" dirty="0"/>
              <a:t>quy trình đơn hàng</a:t>
            </a:r>
            <a:r>
              <a:rPr lang="vi-VN" sz="1600" dirty="0"/>
              <a:t> có thể có các trạng thái sau:</a:t>
            </a:r>
          </a:p>
          <a:p>
            <a:pPr>
              <a:buFont typeface="+mj-lt"/>
              <a:buAutoNum type="arabicPeriod"/>
            </a:pPr>
            <a:r>
              <a:rPr lang="vi-VN" sz="1600" b="1" dirty="0"/>
              <a:t>Mới tạo (New)</a:t>
            </a:r>
            <a:endParaRPr lang="vi-VN" sz="1600" dirty="0"/>
          </a:p>
          <a:p>
            <a:pPr>
              <a:buFont typeface="+mj-lt"/>
              <a:buAutoNum type="arabicPeriod"/>
            </a:pPr>
            <a:r>
              <a:rPr lang="vi-VN" sz="1600" b="1" dirty="0"/>
              <a:t>Đang xử lý (Processing)</a:t>
            </a:r>
            <a:endParaRPr lang="vi-VN" sz="1600" dirty="0"/>
          </a:p>
          <a:p>
            <a:pPr>
              <a:buFont typeface="+mj-lt"/>
              <a:buAutoNum type="arabicPeriod"/>
            </a:pPr>
            <a:r>
              <a:rPr lang="vi-VN" sz="1600" b="1" dirty="0"/>
              <a:t>Hoàn thành (Completed)</a:t>
            </a:r>
            <a:endParaRPr lang="vi-VN" sz="1600" dirty="0"/>
          </a:p>
          <a:p>
            <a:pPr>
              <a:buFont typeface="+mj-lt"/>
              <a:buAutoNum type="arabicPeriod"/>
            </a:pPr>
            <a:r>
              <a:rPr lang="vi-VN" sz="1600" b="1" dirty="0"/>
              <a:t>Đã hủy (Cancelled)</a:t>
            </a:r>
            <a:endParaRPr lang="vi-VN" sz="1600" dirty="0"/>
          </a:p>
          <a:p>
            <a:r>
              <a:rPr lang="vi-VN" sz="1600" dirty="0"/>
              <a:t>Các sự kiện như "Đặt hàng", "Thanh toán thành công", "Hủy đơn hàng" sẽ kích hoạt các chuyển đổi trạng thái tương ứng.</a:t>
            </a:r>
          </a:p>
          <a:p>
            <a:r>
              <a:rPr lang="vi-VN" sz="1600" b="1" dirty="0"/>
              <a:t>Ví dụ cụ thể:</a:t>
            </a:r>
          </a:p>
          <a:p>
            <a:pPr>
              <a:buFont typeface="+mj-lt"/>
              <a:buAutoNum type="arabicPeriod"/>
            </a:pPr>
            <a:r>
              <a:rPr lang="vi-VN" sz="1600" b="1" dirty="0"/>
              <a:t>Trạng thái bắt đầu</a:t>
            </a:r>
            <a:r>
              <a:rPr lang="vi-VN" sz="1600" dirty="0"/>
              <a:t>: "Mới tạo".</a:t>
            </a:r>
          </a:p>
          <a:p>
            <a:pPr>
              <a:buFont typeface="+mj-lt"/>
              <a:buAutoNum type="arabicPeriod"/>
            </a:pPr>
            <a:r>
              <a:rPr lang="vi-VN" sz="1600" b="1" dirty="0"/>
              <a:t>Sự kiện</a:t>
            </a:r>
            <a:r>
              <a:rPr lang="vi-VN" sz="1600" dirty="0"/>
              <a:t>: Khách hàng xác nhận đơn hàng.</a:t>
            </a:r>
          </a:p>
          <a:p>
            <a:pPr marL="742950" lvl="1" indent="-285750">
              <a:buFont typeface="+mj-lt"/>
              <a:buAutoNum type="arabicPeriod"/>
            </a:pPr>
            <a:r>
              <a:rPr lang="vi-VN" sz="1600" b="1" dirty="0"/>
              <a:t>Chuyển sang trạng thái</a:t>
            </a:r>
            <a:r>
              <a:rPr lang="vi-VN" sz="1600" dirty="0"/>
              <a:t>: "Đang xử lý".</a:t>
            </a:r>
          </a:p>
          <a:p>
            <a:pPr>
              <a:buFont typeface="+mj-lt"/>
              <a:buAutoNum type="arabicPeriod"/>
            </a:pPr>
            <a:r>
              <a:rPr lang="vi-VN" sz="1600" b="1" dirty="0"/>
              <a:t>Sự kiện</a:t>
            </a:r>
            <a:r>
              <a:rPr lang="vi-VN" sz="1600" dirty="0"/>
              <a:t>: Đơn hàng được giao thành công.</a:t>
            </a:r>
          </a:p>
          <a:p>
            <a:pPr marL="742950" lvl="1" indent="-285750">
              <a:buFont typeface="+mj-lt"/>
              <a:buAutoNum type="arabicPeriod"/>
            </a:pPr>
            <a:r>
              <a:rPr lang="vi-VN" sz="1600" b="1" dirty="0"/>
              <a:t>Chuyển sang trạng thái</a:t>
            </a:r>
            <a:r>
              <a:rPr lang="vi-VN" sz="1600" dirty="0"/>
              <a:t>: "Hoàn thành".</a:t>
            </a:r>
          </a:p>
          <a:p>
            <a:pPr>
              <a:buFont typeface="+mj-lt"/>
              <a:buAutoNum type="arabicPeriod"/>
            </a:pPr>
            <a:r>
              <a:rPr lang="vi-VN" sz="1600" b="1" dirty="0"/>
              <a:t>Sự kiện</a:t>
            </a:r>
            <a:r>
              <a:rPr lang="vi-VN" sz="1600" dirty="0"/>
              <a:t>: Khách hàng hủy đơn hàng.</a:t>
            </a:r>
          </a:p>
          <a:p>
            <a:pPr marL="742950" lvl="1" indent="-285750">
              <a:buFont typeface="+mj-lt"/>
              <a:buAutoNum type="arabicPeriod"/>
            </a:pPr>
            <a:r>
              <a:rPr lang="vi-VN" sz="1600" b="1" dirty="0"/>
              <a:t>Chuyển sang trạng thái</a:t>
            </a:r>
            <a:r>
              <a:rPr lang="vi-VN" sz="1600" dirty="0"/>
              <a:t>: "Đã hủy".</a:t>
            </a:r>
          </a:p>
          <a:p>
            <a:endParaRPr lang="en-US" sz="1600" dirty="0"/>
          </a:p>
        </p:txBody>
      </p:sp>
    </p:spTree>
    <p:extLst>
      <p:ext uri="{BB962C8B-B14F-4D97-AF65-F5344CB8AC3E}">
        <p14:creationId xmlns:p14="http://schemas.microsoft.com/office/powerpoint/2010/main" val="226370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442" y="243240"/>
            <a:ext cx="6811691" cy="1052161"/>
          </a:xfrm>
        </p:spPr>
        <p:txBody>
          <a:bodyPr/>
          <a:lstStyle/>
          <a:p>
            <a:r>
              <a:rPr lang="en-US"/>
              <a:t>State table example</a:t>
            </a:r>
          </a:p>
        </p:txBody>
      </p:sp>
      <p:pic>
        <p:nvPicPr>
          <p:cNvPr id="4" name="Picture 3"/>
          <p:cNvPicPr>
            <a:picLocks noChangeAspect="1"/>
          </p:cNvPicPr>
          <p:nvPr/>
        </p:nvPicPr>
        <p:blipFill>
          <a:blip r:embed="rId2"/>
          <a:stretch>
            <a:fillRect/>
          </a:stretch>
        </p:blipFill>
        <p:spPr>
          <a:xfrm>
            <a:off x="734338" y="1295401"/>
            <a:ext cx="7571462" cy="4019758"/>
          </a:xfrm>
          <a:prstGeom prst="rect">
            <a:avLst/>
          </a:prstGeom>
        </p:spPr>
      </p:pic>
    </p:spTree>
    <p:extLst>
      <p:ext uri="{BB962C8B-B14F-4D97-AF65-F5344CB8AC3E}">
        <p14:creationId xmlns:p14="http://schemas.microsoft.com/office/powerpoint/2010/main" val="2091420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Several diagrams </a:t>
            </a:r>
            <a:br>
              <a:rPr lang="en-US"/>
            </a:br>
            <a:r>
              <a:rPr lang="en-US"/>
              <a:t>for self-studying</a:t>
            </a:r>
          </a:p>
        </p:txBody>
      </p:sp>
      <p:sp>
        <p:nvSpPr>
          <p:cNvPr id="3" name="Content Placeholder 2"/>
          <p:cNvSpPr>
            <a:spLocks noGrp="1"/>
          </p:cNvSpPr>
          <p:nvPr>
            <p:ph idx="1"/>
          </p:nvPr>
        </p:nvSpPr>
        <p:spPr/>
        <p:txBody>
          <a:bodyPr/>
          <a:lstStyle/>
          <a:p>
            <a:r>
              <a:rPr lang="en-US"/>
              <a:t>Dialog map</a:t>
            </a:r>
          </a:p>
          <a:p>
            <a:r>
              <a:rPr lang="en-US"/>
              <a:t>Decision tables and decision trees</a:t>
            </a:r>
          </a:p>
          <a:p>
            <a:r>
              <a:rPr lang="en-US"/>
              <a:t>Event-response tables</a:t>
            </a:r>
          </a:p>
          <a:p>
            <a:endParaRPr lang="en-US"/>
          </a:p>
        </p:txBody>
      </p:sp>
    </p:spTree>
    <p:extLst>
      <p:ext uri="{BB962C8B-B14F-4D97-AF65-F5344CB8AC3E}">
        <p14:creationId xmlns:p14="http://schemas.microsoft.com/office/powerpoint/2010/main" val="262481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useful of picture in requirements representation</a:t>
            </a:r>
            <a:br>
              <a:rPr lang="en-US" dirty="0"/>
            </a:br>
            <a:endParaRPr lang="en-US" dirty="0"/>
          </a:p>
        </p:txBody>
      </p:sp>
      <p:sp>
        <p:nvSpPr>
          <p:cNvPr id="3" name="Content Placeholder 2"/>
          <p:cNvSpPr>
            <a:spLocks noGrp="1"/>
          </p:cNvSpPr>
          <p:nvPr>
            <p:ph idx="1"/>
          </p:nvPr>
        </p:nvSpPr>
        <p:spPr/>
        <p:txBody>
          <a:bodyPr/>
          <a:lstStyle/>
          <a:p>
            <a:r>
              <a:rPr lang="en-US" dirty="0"/>
              <a:t>Diagrams communicate certain types of information more efficiently than text can. </a:t>
            </a:r>
          </a:p>
          <a:p>
            <a:r>
              <a:rPr lang="en-US" dirty="0"/>
              <a:t>Pictures help bridge language and vocabulary barriers among team members</a:t>
            </a:r>
          </a:p>
        </p:txBody>
      </p:sp>
    </p:spTree>
    <p:extLst>
      <p:ext uri="{BB962C8B-B14F-4D97-AF65-F5344CB8AC3E}">
        <p14:creationId xmlns:p14="http://schemas.microsoft.com/office/powerpoint/2010/main" val="11628375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309" y="138965"/>
            <a:ext cx="6811691" cy="1052161"/>
          </a:xfrm>
        </p:spPr>
        <p:txBody>
          <a:bodyPr>
            <a:normAutofit fontScale="90000"/>
          </a:bodyPr>
          <a:lstStyle/>
          <a:p>
            <a:r>
              <a:rPr lang="en-US"/>
              <a:t>A few words about UML diagrams</a:t>
            </a:r>
            <a:br>
              <a:rPr lang="en-US"/>
            </a:br>
            <a:endParaRPr lang="en-US"/>
          </a:p>
        </p:txBody>
      </p:sp>
      <p:sp>
        <p:nvSpPr>
          <p:cNvPr id="3" name="Content Placeholder 2"/>
          <p:cNvSpPr>
            <a:spLocks noGrp="1"/>
          </p:cNvSpPr>
          <p:nvPr>
            <p:ph idx="1"/>
          </p:nvPr>
        </p:nvSpPr>
        <p:spPr/>
        <p:txBody>
          <a:bodyPr/>
          <a:lstStyle/>
          <a:p>
            <a:r>
              <a:rPr lang="en-US"/>
              <a:t>UML diagrams: representation requirements</a:t>
            </a:r>
          </a:p>
          <a:p>
            <a:pPr lvl="1"/>
            <a:r>
              <a:rPr lang="en-US"/>
              <a:t>Why ?</a:t>
            </a:r>
          </a:p>
          <a:p>
            <a:pPr lvl="1"/>
            <a:r>
              <a:rPr lang="en-US"/>
              <a:t>When?</a:t>
            </a:r>
          </a:p>
          <a:p>
            <a:pPr lvl="1"/>
            <a:r>
              <a:rPr lang="en-US"/>
              <a:t>What ?</a:t>
            </a:r>
          </a:p>
        </p:txBody>
      </p:sp>
    </p:spTree>
    <p:extLst>
      <p:ext uri="{BB962C8B-B14F-4D97-AF65-F5344CB8AC3E}">
        <p14:creationId xmlns:p14="http://schemas.microsoft.com/office/powerpoint/2010/main" val="3256710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Modeling on agile projects</a:t>
            </a:r>
            <a:br>
              <a:rPr lang="en-US"/>
            </a:br>
            <a:endParaRPr lang="en-US"/>
          </a:p>
        </p:txBody>
      </p:sp>
      <p:sp>
        <p:nvSpPr>
          <p:cNvPr id="3" name="Content Placeholder 2"/>
          <p:cNvSpPr>
            <a:spLocks noGrp="1"/>
          </p:cNvSpPr>
          <p:nvPr>
            <p:ph idx="1"/>
          </p:nvPr>
        </p:nvSpPr>
        <p:spPr/>
        <p:txBody>
          <a:bodyPr/>
          <a:lstStyle/>
          <a:p>
            <a:r>
              <a:rPr lang="en-US"/>
              <a:t>The difference in how traditional and agile projects perform modeling is related to when the models are created and the level of detail in them</a:t>
            </a:r>
          </a:p>
          <a:p>
            <a:r>
              <a:rPr lang="en-US"/>
              <a:t>The key point in using analysis models on agile projects—or really, on any project—is to focus on creating only the models you need, only when you need them, and only to the level of detail you need to make sure project stakeholders adequately understand the requirements.</a:t>
            </a:r>
          </a:p>
        </p:txBody>
      </p:sp>
    </p:spTree>
    <p:extLst>
      <p:ext uri="{BB962C8B-B14F-4D97-AF65-F5344CB8AC3E}">
        <p14:creationId xmlns:p14="http://schemas.microsoft.com/office/powerpoint/2010/main" val="298058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Modeling the requirements</a:t>
            </a:r>
            <a:br>
              <a:rPr lang="en-US" dirty="0"/>
            </a:br>
            <a:endParaRPr lang="en-US" dirty="0"/>
          </a:p>
        </p:txBody>
      </p:sp>
      <p:sp>
        <p:nvSpPr>
          <p:cNvPr id="3" name="Content Placeholder 2"/>
          <p:cNvSpPr>
            <a:spLocks noGrp="1"/>
          </p:cNvSpPr>
          <p:nvPr>
            <p:ph idx="1"/>
          </p:nvPr>
        </p:nvSpPr>
        <p:spPr/>
        <p:txBody>
          <a:bodyPr/>
          <a:lstStyle/>
          <a:p>
            <a:r>
              <a:rPr lang="en-US" dirty="0"/>
              <a:t>Visual requirements models can help you identify missing, extraneous, and inconsistent  requirements.</a:t>
            </a:r>
          </a:p>
          <a:p>
            <a:r>
              <a:rPr lang="en-US" dirty="0"/>
              <a:t>Given the limitations of human short-term memory, analyzing a list of one thousand requirements for inconsistencies, duplication, and extraneous requirements is nearly impossible.</a:t>
            </a:r>
          </a:p>
        </p:txBody>
      </p:sp>
    </p:spTree>
    <p:extLst>
      <p:ext uri="{BB962C8B-B14F-4D97-AF65-F5344CB8AC3E}">
        <p14:creationId xmlns:p14="http://schemas.microsoft.com/office/powerpoint/2010/main" val="62517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From voice of the customer to analysis models</a:t>
            </a:r>
            <a:br>
              <a:rPr lang="en-US"/>
            </a:br>
            <a:endParaRPr lang="en-US"/>
          </a:p>
        </p:txBody>
      </p:sp>
      <p:sp>
        <p:nvSpPr>
          <p:cNvPr id="3" name="Content Placeholder 2"/>
          <p:cNvSpPr>
            <a:spLocks noGrp="1"/>
          </p:cNvSpPr>
          <p:nvPr>
            <p:ph idx="1"/>
          </p:nvPr>
        </p:nvSpPr>
        <p:spPr>
          <a:xfrm>
            <a:off x="812800" y="1282700"/>
            <a:ext cx="7658099" cy="1485900"/>
          </a:xfrm>
        </p:spPr>
        <p:txBody>
          <a:bodyPr>
            <a:normAutofit/>
          </a:bodyPr>
          <a:lstStyle/>
          <a:p>
            <a:r>
              <a:rPr lang="en-US" dirty="0"/>
              <a:t>By listening carefully to how customers present their requirements, the BA can pick out keywords that translate into specific model elements. </a:t>
            </a:r>
          </a:p>
        </p:txBody>
      </p:sp>
      <p:pic>
        <p:nvPicPr>
          <p:cNvPr id="4" name="Picture 3"/>
          <p:cNvPicPr>
            <a:picLocks noChangeAspect="1"/>
          </p:cNvPicPr>
          <p:nvPr/>
        </p:nvPicPr>
        <p:blipFill>
          <a:blip r:embed="rId3"/>
          <a:stretch>
            <a:fillRect/>
          </a:stretch>
        </p:blipFill>
        <p:spPr>
          <a:xfrm>
            <a:off x="1397000" y="2522858"/>
            <a:ext cx="6720667" cy="3700142"/>
          </a:xfrm>
          <a:prstGeom prst="rect">
            <a:avLst/>
          </a:prstGeom>
        </p:spPr>
      </p:pic>
    </p:spTree>
    <p:extLst>
      <p:ext uri="{BB962C8B-B14F-4D97-AF65-F5344CB8AC3E}">
        <p14:creationId xmlns:p14="http://schemas.microsoft.com/office/powerpoint/2010/main" val="268621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842" y="-141901"/>
            <a:ext cx="6811691" cy="1052161"/>
          </a:xfrm>
        </p:spPr>
        <p:txBody>
          <a:bodyPr/>
          <a:lstStyle/>
          <a:p>
            <a:pPr marL="342900" indent="-342900"/>
            <a:r>
              <a:rPr lang="en-US"/>
              <a:t>Selecting the right representations</a:t>
            </a:r>
          </a:p>
        </p:txBody>
      </p:sp>
      <p:pic>
        <p:nvPicPr>
          <p:cNvPr id="4" name="Picture 3"/>
          <p:cNvPicPr>
            <a:picLocks noChangeAspect="1"/>
          </p:cNvPicPr>
          <p:nvPr/>
        </p:nvPicPr>
        <p:blipFill>
          <a:blip r:embed="rId2"/>
          <a:stretch>
            <a:fillRect/>
          </a:stretch>
        </p:blipFill>
        <p:spPr>
          <a:xfrm>
            <a:off x="876300" y="1273405"/>
            <a:ext cx="7391400" cy="4766320"/>
          </a:xfrm>
          <a:prstGeom prst="rect">
            <a:avLst/>
          </a:prstGeom>
        </p:spPr>
      </p:pic>
    </p:spTree>
    <p:extLst>
      <p:ext uri="{BB962C8B-B14F-4D97-AF65-F5344CB8AC3E}">
        <p14:creationId xmlns:p14="http://schemas.microsoft.com/office/powerpoint/2010/main" val="206373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142" y="-116501"/>
            <a:ext cx="6811691" cy="1052161"/>
          </a:xfrm>
        </p:spPr>
        <p:txBody>
          <a:bodyPr/>
          <a:lstStyle/>
          <a:p>
            <a:r>
              <a:rPr lang="en-US"/>
              <a:t>Selecting the right representations</a:t>
            </a:r>
          </a:p>
        </p:txBody>
      </p:sp>
      <p:pic>
        <p:nvPicPr>
          <p:cNvPr id="4" name="Picture 3"/>
          <p:cNvPicPr>
            <a:picLocks noChangeAspect="1"/>
          </p:cNvPicPr>
          <p:nvPr/>
        </p:nvPicPr>
        <p:blipFill>
          <a:blip r:embed="rId2"/>
          <a:stretch>
            <a:fillRect/>
          </a:stretch>
        </p:blipFill>
        <p:spPr>
          <a:xfrm>
            <a:off x="889000" y="1249553"/>
            <a:ext cx="7289800" cy="4741694"/>
          </a:xfrm>
          <a:prstGeom prst="rect">
            <a:avLst/>
          </a:prstGeom>
        </p:spPr>
      </p:pic>
    </p:spTree>
    <p:extLst>
      <p:ext uri="{BB962C8B-B14F-4D97-AF65-F5344CB8AC3E}">
        <p14:creationId xmlns:p14="http://schemas.microsoft.com/office/powerpoint/2010/main" val="212322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2642" y="-167299"/>
            <a:ext cx="6811691" cy="1052161"/>
          </a:xfrm>
        </p:spPr>
        <p:txBody>
          <a:bodyPr/>
          <a:lstStyle/>
          <a:p>
            <a:r>
              <a:rPr lang="en-US"/>
              <a:t>Selecting the right representations</a:t>
            </a:r>
          </a:p>
        </p:txBody>
      </p:sp>
      <p:pic>
        <p:nvPicPr>
          <p:cNvPr id="4" name="Picture 3"/>
          <p:cNvPicPr>
            <a:picLocks noChangeAspect="1"/>
          </p:cNvPicPr>
          <p:nvPr/>
        </p:nvPicPr>
        <p:blipFill>
          <a:blip r:embed="rId2"/>
          <a:stretch>
            <a:fillRect/>
          </a:stretch>
        </p:blipFill>
        <p:spPr>
          <a:xfrm>
            <a:off x="803020" y="2354149"/>
            <a:ext cx="8031313" cy="2751251"/>
          </a:xfrm>
          <a:prstGeom prst="rect">
            <a:avLst/>
          </a:prstGeom>
        </p:spPr>
      </p:pic>
      <p:pic>
        <p:nvPicPr>
          <p:cNvPr id="5" name="Picture 4"/>
          <p:cNvPicPr>
            <a:picLocks noChangeAspect="1"/>
          </p:cNvPicPr>
          <p:nvPr/>
        </p:nvPicPr>
        <p:blipFill>
          <a:blip r:embed="rId3"/>
          <a:stretch>
            <a:fillRect/>
          </a:stretch>
        </p:blipFill>
        <p:spPr>
          <a:xfrm>
            <a:off x="1006174" y="1901113"/>
            <a:ext cx="7515526" cy="484878"/>
          </a:xfrm>
          <a:prstGeom prst="rect">
            <a:avLst/>
          </a:prstGeom>
        </p:spPr>
      </p:pic>
    </p:spTree>
    <p:extLst>
      <p:ext uri="{BB962C8B-B14F-4D97-AF65-F5344CB8AC3E}">
        <p14:creationId xmlns:p14="http://schemas.microsoft.com/office/powerpoint/2010/main" val="2838521211"/>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EB6DEE63-BE41-41AB-9512-0AD4948D9815}" vid="{C06A2116-4534-44AC-A79C-40D866AE0D3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39</TotalTime>
  <Words>3824</Words>
  <Application>Microsoft Office PowerPoint</Application>
  <PresentationFormat>On-screen Show (4:3)</PresentationFormat>
  <Paragraphs>293</Paragraphs>
  <Slides>41</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Arial</vt:lpstr>
      <vt:lpstr>Calibri</vt:lpstr>
      <vt:lpstr>Comic Sans MS</vt:lpstr>
      <vt:lpstr>Myriad Pro</vt:lpstr>
      <vt:lpstr>Tahoma</vt:lpstr>
      <vt:lpstr>Wingdings</vt:lpstr>
      <vt:lpstr>Theme2</vt:lpstr>
      <vt:lpstr>Custom Design</vt:lpstr>
      <vt:lpstr>CHAPTER 12 A picture is worth  1024 words   </vt:lpstr>
      <vt:lpstr>Objectives</vt:lpstr>
      <vt:lpstr> Contents </vt:lpstr>
      <vt:lpstr>A useful of picture in requirements representation </vt:lpstr>
      <vt:lpstr>Modeling the requirements </vt:lpstr>
      <vt:lpstr>From voice of the customer to analysis models </vt:lpstr>
      <vt:lpstr>Selecting the right representations</vt:lpstr>
      <vt:lpstr>Selecting the right representations</vt:lpstr>
      <vt:lpstr>Selecting the right representations</vt:lpstr>
      <vt:lpstr>Data flow diagram – context diagram </vt:lpstr>
      <vt:lpstr>Dataflow diagram: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Ví dụ</vt:lpstr>
      <vt:lpstr>PowerPoint Presentation</vt:lpstr>
      <vt:lpstr>PowerPoint Presentation</vt:lpstr>
      <vt:lpstr>PowerPoint Presentation</vt:lpstr>
      <vt:lpstr>PowerPoint Presentation</vt:lpstr>
      <vt:lpstr>PowerPoint Presentation</vt:lpstr>
      <vt:lpstr>Swimlane diagram </vt:lpstr>
      <vt:lpstr>Swimlane example</vt:lpstr>
      <vt:lpstr>PowerPoint Presentation</vt:lpstr>
      <vt:lpstr>PowerPoint Presentation</vt:lpstr>
      <vt:lpstr>PowerPoint Presentation</vt:lpstr>
      <vt:lpstr>PowerPoint Presentation</vt:lpstr>
      <vt:lpstr>PowerPoint Presentation</vt:lpstr>
      <vt:lpstr>State-transition diagram  and state table </vt:lpstr>
      <vt:lpstr>PowerPoint Presentation</vt:lpstr>
      <vt:lpstr>PowerPoint Presentation</vt:lpstr>
      <vt:lpstr> State-transition diagram example</vt:lpstr>
      <vt:lpstr>PowerPoint Presentation</vt:lpstr>
      <vt:lpstr>State table example</vt:lpstr>
      <vt:lpstr>Several diagrams  for self-studying</vt:lpstr>
      <vt:lpstr>A few words about UML diagrams </vt:lpstr>
      <vt:lpstr>Modeling on agile projects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A picture is worth  1024 words   </dc:title>
  <dc:creator>Huong</dc:creator>
  <cp:lastModifiedBy>Tố Tâm</cp:lastModifiedBy>
  <cp:revision>23</cp:revision>
  <dcterms:created xsi:type="dcterms:W3CDTF">2018-04-24T06:45:51Z</dcterms:created>
  <dcterms:modified xsi:type="dcterms:W3CDTF">2024-09-24T02:19:34Z</dcterms:modified>
</cp:coreProperties>
</file>