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A9"/>
    <a:srgbClr val="00AED0"/>
    <a:srgbClr val="00DCD0"/>
    <a:srgbClr val="0FD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983F-D155-BE4A-914F-A4C41DB12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AE5D-E41B-7F4E-8A9D-58160EF16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8D89-1B87-B345-B23C-8A5B53F3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8AFA-07A2-8F48-A708-D15B6EEA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58C2-FE12-2A4E-A8A2-97CAB55A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CC87-ADF1-594C-81CC-BB99FF77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FBC92-3675-6844-90D0-00F53FF9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2FAB-F02B-194E-B3ED-54A95E93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392B-E8DB-4B4F-B423-BB7C0FA0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9ED0C-ECB1-074F-AC88-F819A069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C0D95-7209-E446-B049-97207C666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4D059-53BF-694E-B4A7-2AA88C9A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97D6-725A-C443-AEE1-548D5FBA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77C8-FD5A-5F42-96D5-9B4BDC15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373B-229C-A543-8443-3E85648A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FE74-E404-EB49-9673-DB0DF0DC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6D8F-3F28-124C-9B63-C7FAD2F3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C44B-F50B-7349-86D9-366DC285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A9FF-EE62-1F45-912A-FB1DB991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6F52-59AF-F149-860A-F7AA533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9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4B7A-30D5-7441-8616-219F9F21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7CB-0020-0F42-9D88-BBA99601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4F82-6F2F-8841-A76E-F475BBDA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4B38-B5F3-1D49-99CE-5204FC91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9B47-197D-9E45-B22A-580A6EAD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448E-835E-8142-88C2-0E5032E1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ACBA-DBD6-CE49-B937-0FAB7D46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2291-A3C6-C84D-AFC2-9DC6B3B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C73C0-7FAC-CD4C-A40F-9E060C34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0840-BEF1-0E4B-99D2-74D714A7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744D-4D6C-6245-9A92-E48D775B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65D9-1FE2-7E4F-8BF7-85A94C4C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A930-C65C-3145-9B27-2EFA9942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A344B-7CD9-704B-97A8-35C075A95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2AF12-4893-A24B-A673-D413B594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0F513-A00C-AD43-B1AA-DA26D6881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8FBD3-8780-D449-AA92-F59A0963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134F0-E8F3-FC44-99B1-F74B1264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0B9F2-EA86-3845-9A92-502FB805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010F-4166-8846-8D4B-D016820D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06EF0-3105-F24A-B09B-3A8E06A5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BF629-ACD5-744D-879D-CCCB888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30FE7-AF69-954E-A5E4-032A857C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8DA01-D1A4-8144-8485-D2F3754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90735-CDDF-C548-8C04-61A67250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1A88A-57C7-1842-8C69-25889592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0018-AD98-8146-9242-D6DDD0D3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6570-B83B-164F-B750-3D2C8E81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013CC-F6A0-6E42-8C61-41C06BC36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6B26A-E046-A343-9943-AF7AAB7F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BB98-9C7B-7145-91C3-F7ECD48D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E71C2-9E94-2148-9579-E8A5632A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061-2DCB-A843-A432-1E2E882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28F67-DF16-8041-9B18-8EC48F742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1CF27-7E5B-1A43-B285-F59F00EB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5D70-F2D8-2448-AB46-13E72974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6C55D-0994-4B44-B0AB-60806C8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5CC41-DC7D-4949-BFA1-C8E9764B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8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A76B6-A7E1-8940-B3FF-2CF5D07C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08B05-471C-474E-B1B1-27953D9C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B97-CBEC-9A49-BAC9-F5FE5423A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CE5E-A3B1-CB4D-9073-7DA2D16F1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19627-D886-3D4F-81D7-821013AF6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59-18FE-D846-B443-63B81A0DC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C55E-0781-CC48-89B5-27124549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7308F88-B89C-194D-81C6-97C6D8BC69DB}"/>
              </a:ext>
            </a:extLst>
          </p:cNvPr>
          <p:cNvGrpSpPr/>
          <p:nvPr/>
        </p:nvGrpSpPr>
        <p:grpSpPr>
          <a:xfrm>
            <a:off x="1405618" y="540530"/>
            <a:ext cx="8713843" cy="6222467"/>
            <a:chOff x="2878158" y="350940"/>
            <a:chExt cx="8713843" cy="62224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875C4F-CFFE-974B-919A-EA0770ED08E2}"/>
                </a:ext>
              </a:extLst>
            </p:cNvPr>
            <p:cNvGrpSpPr/>
            <p:nvPr/>
          </p:nvGrpSpPr>
          <p:grpSpPr>
            <a:xfrm>
              <a:off x="2878158" y="845317"/>
              <a:ext cx="7063538" cy="5728090"/>
              <a:chOff x="2878158" y="546585"/>
              <a:chExt cx="7063538" cy="572809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9CE10D6-AA64-E248-8B34-17DE1EE71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407" y="788275"/>
                <a:ext cx="0" cy="5486400"/>
              </a:xfrm>
              <a:prstGeom prst="straightConnector1">
                <a:avLst/>
              </a:prstGeom>
              <a:ln w="25400">
                <a:solidFill>
                  <a:srgbClr val="00AEA9"/>
                </a:solidFill>
                <a:headEnd type="triangle"/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4FCCB7C-7CEA-8D43-9FB4-DF65155765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810" y="3540851"/>
                <a:ext cx="5485193" cy="0"/>
              </a:xfrm>
              <a:prstGeom prst="straightConnector1">
                <a:avLst/>
              </a:prstGeom>
              <a:ln w="25400">
                <a:solidFill>
                  <a:srgbClr val="00AEA9"/>
                </a:solidFill>
                <a:headEnd type="triangle"/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18" name="Picture 17" descr="Icon&#10;&#10;Description automatically generated">
                <a:extLst>
                  <a:ext uri="{FF2B5EF4-FFF2-40B4-BE49-F238E27FC236}">
                    <a16:creationId xmlns:a16="http://schemas.microsoft.com/office/drawing/2014/main" id="{36F9312B-33E0-5E49-84E0-BA46755DB3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3257"/>
              <a:stretch/>
            </p:blipFill>
            <p:spPr>
              <a:xfrm>
                <a:off x="8506261" y="546585"/>
                <a:ext cx="1435435" cy="1245145"/>
              </a:xfrm>
              <a:prstGeom prst="rect">
                <a:avLst/>
              </a:prstGeom>
            </p:spPr>
          </p:pic>
          <p:pic>
            <p:nvPicPr>
              <p:cNvPr id="20" name="Picture 1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831EB930-17CB-9947-8833-2F9AA55B9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469411"/>
                <a:ext cx="1731284" cy="986832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FA56AA53-B9DD-9041-83E3-47317ACFB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8158" y="5161639"/>
                <a:ext cx="1525144" cy="541827"/>
              </a:xfrm>
              <a:prstGeom prst="rect">
                <a:avLst/>
              </a:prstGeom>
            </p:spPr>
          </p:pic>
          <p:pic>
            <p:nvPicPr>
              <p:cNvPr id="24" name="Picture 23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072B4FA4-C9E5-A040-B7E1-11F5089029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263" t="18672" r="7029" b="23668"/>
              <a:stretch/>
            </p:blipFill>
            <p:spPr>
              <a:xfrm>
                <a:off x="7563477" y="3914973"/>
                <a:ext cx="1668277" cy="759451"/>
              </a:xfrm>
              <a:prstGeom prst="rect">
                <a:avLst/>
              </a:prstGeom>
            </p:spPr>
          </p:pic>
          <p:pic>
            <p:nvPicPr>
              <p:cNvPr id="26" name="Picture 25" descr="Logo, icon&#10;&#10;Description automatically generated">
                <a:extLst>
                  <a:ext uri="{FF2B5EF4-FFF2-40B4-BE49-F238E27FC236}">
                    <a16:creationId xmlns:a16="http://schemas.microsoft.com/office/drawing/2014/main" id="{BB330DC7-225B-EE42-8DA8-F1E2F39AE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9008" y="3979410"/>
                <a:ext cx="1381051" cy="601163"/>
              </a:xfrm>
              <a:prstGeom prst="rect">
                <a:avLst/>
              </a:prstGeom>
            </p:spPr>
          </p:pic>
          <p:pic>
            <p:nvPicPr>
              <p:cNvPr id="28" name="Picture 2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530A2768-4B3D-3542-94B4-31C96A892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210" t="22670" r="6643" b="20731"/>
              <a:stretch/>
            </p:blipFill>
            <p:spPr>
              <a:xfrm>
                <a:off x="7693807" y="1886028"/>
                <a:ext cx="1921469" cy="703353"/>
              </a:xfrm>
              <a:prstGeom prst="rect">
                <a:avLst/>
              </a:prstGeom>
            </p:spPr>
          </p:pic>
          <p:pic>
            <p:nvPicPr>
              <p:cNvPr id="30" name="Picture 2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0CE108E9-5A11-BD46-BDFD-263762BE3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9663" y="5625825"/>
                <a:ext cx="1383957" cy="460062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7DA21D-BE2D-3348-9D7F-95D14CF8C498}"/>
                </a:ext>
              </a:extLst>
            </p:cNvPr>
            <p:cNvSpPr txBox="1"/>
            <p:nvPr/>
          </p:nvSpPr>
          <p:spPr>
            <a:xfrm>
              <a:off x="2878159" y="350940"/>
              <a:ext cx="3391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Credit Karma Reviews Cumulative VADER Sentiment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CB32DF-E45F-1348-AC3C-966290DD402F}"/>
                </a:ext>
              </a:extLst>
            </p:cNvPr>
            <p:cNvSpPr txBox="1"/>
            <p:nvPr/>
          </p:nvSpPr>
          <p:spPr>
            <a:xfrm>
              <a:off x="9223978" y="3453863"/>
              <a:ext cx="23680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Keyword Search Volume/Relevance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38A3F47-A99F-EF43-9C26-A07D17EF2BB5}"/>
              </a:ext>
            </a:extLst>
          </p:cNvPr>
          <p:cNvSpPr/>
          <p:nvPr/>
        </p:nvSpPr>
        <p:spPr>
          <a:xfrm>
            <a:off x="4401645" y="660241"/>
            <a:ext cx="3141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>
                <a:latin typeface="Avenir Book" panose="02000503020000020003" pitchFamily="2" charset="0"/>
              </a:rPr>
              <a:t>VADER Positive Sentiment:</a:t>
            </a:r>
          </a:p>
          <a:p>
            <a:pPr algn="ctr"/>
            <a:r>
              <a:rPr lang="en-US" sz="1500" dirty="0">
                <a:latin typeface="Avenir Book" panose="02000503020000020003" pitchFamily="2" charset="0"/>
              </a:rPr>
              <a:t>Upstart: 235.6 vs. Mean: 78.9</a:t>
            </a:r>
          </a:p>
          <a:p>
            <a:pPr algn="ctr"/>
            <a:r>
              <a:rPr lang="en-US" sz="1500" b="1" i="1" dirty="0">
                <a:latin typeface="Avenir Book" panose="02000503020000020003" pitchFamily="2" charset="0"/>
              </a:rPr>
              <a:t>Monthly Searches:</a:t>
            </a:r>
          </a:p>
          <a:p>
            <a:pPr algn="ctr"/>
            <a:r>
              <a:rPr lang="en-US" sz="1500" dirty="0">
                <a:latin typeface="Avenir Book" panose="02000503020000020003" pitchFamily="2" charset="0"/>
              </a:rPr>
              <a:t>Upstart: 250K vs. Mean: 92K</a:t>
            </a:r>
          </a:p>
        </p:txBody>
      </p:sp>
    </p:spTree>
    <p:extLst>
      <p:ext uri="{BB962C8B-B14F-4D97-AF65-F5344CB8AC3E}">
        <p14:creationId xmlns:p14="http://schemas.microsoft.com/office/powerpoint/2010/main" val="353064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Thvar</dc:creator>
  <cp:lastModifiedBy>Tejas Thvar</cp:lastModifiedBy>
  <cp:revision>95</cp:revision>
  <dcterms:created xsi:type="dcterms:W3CDTF">2021-01-20T23:09:48Z</dcterms:created>
  <dcterms:modified xsi:type="dcterms:W3CDTF">2021-01-28T06:40:31Z</dcterms:modified>
</cp:coreProperties>
</file>