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9B60-7FA9-4029-A09E-9D3FE80DC1C4}" type="datetimeFigureOut">
              <a:rPr lang="fr-FR" smtClean="0"/>
              <a:t>14/09/2018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991-502F-4599-80A4-29DF0EF2F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23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9B60-7FA9-4029-A09E-9D3FE80DC1C4}" type="datetimeFigureOut">
              <a:rPr lang="fr-FR" smtClean="0"/>
              <a:t>14/09/2018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991-502F-4599-80A4-29DF0EF2F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32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9B60-7FA9-4029-A09E-9D3FE80DC1C4}" type="datetimeFigureOut">
              <a:rPr lang="fr-FR" smtClean="0"/>
              <a:t>14/09/2018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991-502F-4599-80A4-29DF0EF2F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79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9B60-7FA9-4029-A09E-9D3FE80DC1C4}" type="datetimeFigureOut">
              <a:rPr lang="fr-FR" smtClean="0"/>
              <a:t>14/09/2018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991-502F-4599-80A4-29DF0EF2F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27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9B60-7FA9-4029-A09E-9D3FE80DC1C4}" type="datetimeFigureOut">
              <a:rPr lang="fr-FR" smtClean="0"/>
              <a:t>14/09/2018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991-502F-4599-80A4-29DF0EF2F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45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9B60-7FA9-4029-A09E-9D3FE80DC1C4}" type="datetimeFigureOut">
              <a:rPr lang="fr-FR" smtClean="0"/>
              <a:t>14/09/2018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991-502F-4599-80A4-29DF0EF2F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35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9B60-7FA9-4029-A09E-9D3FE80DC1C4}" type="datetimeFigureOut">
              <a:rPr lang="fr-FR" smtClean="0"/>
              <a:t>14/09/2018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991-502F-4599-80A4-29DF0EF2F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98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9B60-7FA9-4029-A09E-9D3FE80DC1C4}" type="datetimeFigureOut">
              <a:rPr lang="fr-FR" smtClean="0"/>
              <a:t>14/09/2018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991-502F-4599-80A4-29DF0EF2F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90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9B60-7FA9-4029-A09E-9D3FE80DC1C4}" type="datetimeFigureOut">
              <a:rPr lang="fr-FR" smtClean="0"/>
              <a:t>14/09/2018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991-502F-4599-80A4-29DF0EF2F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24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9B60-7FA9-4029-A09E-9D3FE80DC1C4}" type="datetimeFigureOut">
              <a:rPr lang="fr-FR" smtClean="0"/>
              <a:t>14/09/2018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991-502F-4599-80A4-29DF0EF2F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1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9B60-7FA9-4029-A09E-9D3FE80DC1C4}" type="datetimeFigureOut">
              <a:rPr lang="fr-FR" smtClean="0"/>
              <a:t>14/09/2018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991-502F-4599-80A4-29DF0EF2F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93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69B60-7FA9-4029-A09E-9D3FE80DC1C4}" type="datetimeFigureOut">
              <a:rPr lang="fr-FR" smtClean="0"/>
              <a:t>14/09/2018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8991-502F-4599-80A4-29DF0EF2F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rantis/kubeadm-dind-clus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11560" y="1412776"/>
            <a:ext cx="7920880" cy="2005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fr-FR" dirty="0"/>
              <a:t>Gérer un cluster Cassandra </a:t>
            </a:r>
            <a:r>
              <a:rPr lang="fr-FR" dirty="0" smtClean="0"/>
              <a:t>multi-data </a:t>
            </a:r>
            <a:r>
              <a:rPr lang="fr-FR" dirty="0" err="1"/>
              <a:t>centers</a:t>
            </a:r>
            <a:r>
              <a:rPr lang="fr-FR" dirty="0"/>
              <a:t> et </a:t>
            </a:r>
            <a:r>
              <a:rPr lang="fr-FR" dirty="0" smtClean="0"/>
              <a:t>multi-racks </a:t>
            </a:r>
            <a:r>
              <a:rPr lang="fr-FR" dirty="0"/>
              <a:t>sur une plateforme </a:t>
            </a:r>
            <a:r>
              <a:rPr lang="fr-FR" dirty="0" err="1"/>
              <a:t>Kubernetes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71600" y="3417967"/>
            <a:ext cx="17876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Thai</a:t>
            </a:r>
            <a:r>
              <a:rPr lang="fr-FR" sz="1100" dirty="0" smtClean="0"/>
              <a:t> </a:t>
            </a:r>
            <a:r>
              <a:rPr lang="fr-FR" sz="1100" dirty="0" err="1" smtClean="0"/>
              <a:t>Hoa</a:t>
            </a:r>
            <a:r>
              <a:rPr lang="fr-FR" sz="1100" dirty="0" smtClean="0"/>
              <a:t> TRINH</a:t>
            </a:r>
          </a:p>
          <a:p>
            <a:r>
              <a:rPr lang="fr-FR" sz="1100" dirty="0" smtClean="0"/>
              <a:t>Orange/IMT/IST/ISAD/STAG</a:t>
            </a:r>
          </a:p>
          <a:p>
            <a:r>
              <a:rPr lang="fr-FR" sz="1100" dirty="0" smtClean="0"/>
              <a:t>thaihoa.trinh@orange.com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9905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de fichier de propriété (4/5)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 instances to '3' for all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cluster 'cluster-1'</a:t>
            </a:r>
          </a:p>
          <a:p>
            <a:pPr marL="0" indent="0">
              <a:buNone/>
            </a:pP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instances.cluster-1=3</a:t>
            </a:r>
          </a:p>
          <a:p>
            <a:pPr marL="0" indent="0">
              <a:buNone/>
            </a:pPr>
            <a:endParaRPr 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specialize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instances for all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 center 'dataCenter-1' in cluster 'cluster-1'</a:t>
            </a:r>
          </a:p>
          <a:p>
            <a:pPr marL="0" indent="0">
              <a:buNone/>
            </a:pP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instances.cluster-1.dataCenter-1=1</a:t>
            </a:r>
          </a:p>
          <a:p>
            <a:pPr marL="0" indent="0">
              <a:buNone/>
            </a:pPr>
            <a:endParaRPr 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specialize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instances for all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rack '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in data center 'dataCenter-1' in cluster 'cluster-1'</a:t>
            </a:r>
          </a:p>
          <a:p>
            <a:pPr marL="0" indent="0">
              <a:buNone/>
            </a:pP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instances.cluster-1.dataCenter-1.seed=2</a:t>
            </a:r>
          </a:p>
          <a:p>
            <a:pPr marL="0" indent="0">
              <a:buNone/>
            </a:pPr>
            <a:endParaRPr lang="fr-FR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instances.cluster-1.dataCenter-2=2</a:t>
            </a:r>
          </a:p>
          <a:p>
            <a:pPr marL="0" indent="0">
              <a:buNone/>
            </a:pP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instances.cluster-1.dataCenter-2.rack-2=1</a:t>
            </a:r>
          </a:p>
          <a:p>
            <a:pPr marL="0" indent="0">
              <a:buNone/>
            </a:pPr>
            <a:endParaRPr 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specialize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instances for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'kube-node-8' in rack 'rack-2' in data center 'dataCenter-2' in cluster 'cluster-1'</a:t>
            </a:r>
          </a:p>
          <a:p>
            <a:pPr marL="0" indent="0">
              <a:buNone/>
            </a:pP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instances.cluster-1.dataCenter-2.rack-2.kube-node-8=4</a:t>
            </a:r>
            <a:endParaRPr 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74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de fichier de propriété (5/5)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cluster 'cluster-1'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centers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'dataCenter-1' and 'dataCenter-2'.</a:t>
            </a: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The data center 'dataCenter-1' has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racks: '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and 'rack-1'</a:t>
            </a:r>
          </a:p>
          <a:p>
            <a:pPr marL="0" indent="0">
              <a:buNone/>
            </a:pP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cluster-1.dataCenter-1.seed=kube-node-1 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K8s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'kube-node-1'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assigned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the rack '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in the data center 'dataCenter-1' in the cluster 'cluster-1'</a:t>
            </a:r>
          </a:p>
          <a:p>
            <a:pPr marL="0" indent="0">
              <a:buNone/>
            </a:pPr>
            <a:endParaRPr lang="fr-FR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K8S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'kube-node-2' and 'kube-node-3' to rack 'rack-1' in data center 'dataCenter-1' in cluster 'cluster-1'</a:t>
            </a:r>
          </a:p>
          <a:p>
            <a:pPr marL="0" indent="0">
              <a:buNone/>
            </a:pP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cluster-1.dataCenter-1.rack-1=kube-node-2 kube-node-3</a:t>
            </a:r>
          </a:p>
          <a:p>
            <a:pPr marL="0" indent="0">
              <a:buNone/>
            </a:pPr>
            <a:endParaRPr 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The data center 'dataCenter-2' has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racks: '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'rack-1' and 'rack-2'</a:t>
            </a:r>
          </a:p>
          <a:p>
            <a:pPr marL="0" indent="0">
              <a:buNone/>
            </a:pP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cluster-1.dataCenter-2.seed=kube-node-4 kube-node-5</a:t>
            </a:r>
          </a:p>
          <a:p>
            <a:pPr marL="0" indent="0">
              <a:buNone/>
            </a:pP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cluster-1.dataCenter-2.rack-1=kube-node-6</a:t>
            </a:r>
          </a:p>
          <a:p>
            <a:pPr marL="0" indent="0">
              <a:buNone/>
            </a:pP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cluster-1.dataCenter-2.rack-2=kube-node-7 kube-node-8</a:t>
            </a:r>
            <a:endParaRPr 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88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: Créer le cluster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script/operator.sh</a:t>
            </a:r>
          </a:p>
          <a:p>
            <a:pPr marL="800100" lvl="2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create|c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cluster|cl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&lt;cluster's properties file&gt;</a:t>
            </a:r>
            <a:endParaRPr lang="fr-F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1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: Créer le cluster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cluster-1-datacenter-2-rack-1-0 -n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cassandra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nodetool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endParaRPr lang="fr-FR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Datacenter: dataCenter-1</a:t>
            </a: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</a:t>
            </a:r>
          </a:p>
          <a:p>
            <a:pPr marL="0" indent="0">
              <a:buNone/>
            </a:pP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=Up/Down</a:t>
            </a: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|/ State=Normal/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Leaving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Joining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Moving</a:t>
            </a:r>
            <a:endParaRPr lang="fr-FR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Tokens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Owns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(effective)  Host ID                               Rack</a:t>
            </a: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  10.244.3.16  83.18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KiB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32           19.0%             ba47cb4c-2d9b-4883-b21b-621fc711174f  rack-1</a:t>
            </a: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  10.244.2.16  79.89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KiB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32           15.4%             a508f6d1-2b21-4867-bdeb-a81abb0e4813 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endParaRPr lang="fr-FR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  10.244.2.17  83.18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KiB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32           15.4%             b302ca0f-fd87-49ac-9e0f-f15df8ca777a 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endParaRPr lang="fr-FR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  10.244.4.14  65.86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KiB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32           13.8%             bce141e1-18c6-4f7b-91d4-90f2fc0eb26d  rack-1</a:t>
            </a: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Datacenter: dataCenter-2</a:t>
            </a: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</a:t>
            </a:r>
          </a:p>
          <a:p>
            <a:pPr marL="0" indent="0">
              <a:buNone/>
            </a:pP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=Up/Down</a:t>
            </a: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|/ State=Normal/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Leaving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Joining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Moving</a:t>
            </a:r>
            <a:endParaRPr lang="fr-FR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Tokens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Owns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(effective)  Host ID                               Rack</a:t>
            </a: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  10.244.8.12  65.91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KiB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32           14.8%             7bc54515-1dd9-48a1-9b5b-066341bee398  rack-2</a:t>
            </a: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  10.244.7.12  83.18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KiB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32           15.2%             ff8e3868-067e-4d48-bdf1-b3c37351e995  rack-1</a:t>
            </a: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  10.244.7.13  95.56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KiB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32           15.2%             9735cdd0-1830-4168-9231-51d1a0574ae0  rack-1</a:t>
            </a: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  10.244.6.13  70.81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KiB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32           20.7%             add474bc-1906-4821-9946-7e40dcacb3c9 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endParaRPr lang="fr-FR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  10.244.9.14  65.85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KiB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32           19.0%             66493499-28f7-4458-b735-b6d3c63a3736  rack-2</a:t>
            </a: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  10.244.6.14  94.09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KiB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32           18.3%             a8a9abde-93cd-4706-8722-e3ac2cb432bc 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endParaRPr lang="fr-FR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  10.244.9.15  77.64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KiB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32           14.3%             698400dc-2633-47f8-95ee-d37a8bb2d86e  rack-2</a:t>
            </a: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  10.244.5.11  101.29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KiB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32           18.9%             92b631d3-ef60-497a-ab97-05aea9dfca5f 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endParaRPr lang="fr-F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1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err="1" smtClean="0"/>
              <a:t>kubeadm</a:t>
            </a:r>
            <a:r>
              <a:rPr lang="fr-FR" sz="4000" dirty="0" smtClean="0"/>
              <a:t>-</a:t>
            </a:r>
            <a:r>
              <a:rPr lang="fr-FR" sz="4000" dirty="0" err="1" smtClean="0"/>
              <a:t>dind</a:t>
            </a:r>
            <a:r>
              <a:rPr lang="fr-FR" sz="4000" dirty="0" smtClean="0"/>
              <a:t>-cluster (1/2)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outil simple et gratuit pour créer un cluster </a:t>
            </a:r>
            <a:r>
              <a:rPr lang="fr-FR" dirty="0" err="1" smtClean="0"/>
              <a:t>Kubernetes</a:t>
            </a:r>
            <a:r>
              <a:rPr lang="fr-FR" dirty="0" smtClean="0"/>
              <a:t> à plusieurs nœuds</a:t>
            </a:r>
          </a:p>
          <a:p>
            <a:r>
              <a:rPr lang="fr-FR" dirty="0" smtClean="0">
                <a:hlinkClick r:id="rId2"/>
              </a:rPr>
              <a:t>https://github.com/Mirantis/kubeadm-dind-cluster</a:t>
            </a:r>
            <a:endParaRPr lang="fr-FR" dirty="0" smtClean="0"/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DIND_IMAGE=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mirantis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/kubeadm-dind-cluster: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v1.11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NUM_NODES=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dind-cluster.sh up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67944" y="4293096"/>
            <a:ext cx="122413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7956376" y="4293096"/>
            <a:ext cx="306034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13938" y="5491389"/>
            <a:ext cx="13321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Version de </a:t>
            </a:r>
            <a:r>
              <a:rPr lang="fr-FR" dirty="0" err="1" smtClean="0"/>
              <a:t>Kubernetes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442884" y="5214391"/>
            <a:ext cx="133301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nœuds de la plateforme </a:t>
            </a:r>
            <a:r>
              <a:rPr lang="fr-FR" dirty="0" err="1" smtClean="0"/>
              <a:t>Kubernetes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6" idx="0"/>
          </p:cNvCxnSpPr>
          <p:nvPr/>
        </p:nvCxnSpPr>
        <p:spPr>
          <a:xfrm flipV="1">
            <a:off x="4680012" y="4725144"/>
            <a:ext cx="0" cy="766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8109392" y="4725145"/>
            <a:ext cx="1" cy="489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5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kubeadm</a:t>
            </a:r>
            <a:r>
              <a:rPr lang="fr-FR" dirty="0" smtClean="0"/>
              <a:t>-</a:t>
            </a:r>
            <a:r>
              <a:rPr lang="fr-FR" dirty="0" err="1" smtClean="0"/>
              <a:t>dind</a:t>
            </a:r>
            <a:r>
              <a:rPr lang="fr-FR" dirty="0" smtClean="0"/>
              <a:t>-cluster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L’outil s’appuie sur la commande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kubeadmn</a:t>
            </a:r>
            <a:r>
              <a:rPr lang="fr-FR" dirty="0" smtClean="0"/>
              <a:t> de </a:t>
            </a:r>
            <a:r>
              <a:rPr lang="fr-FR" dirty="0" err="1" smtClean="0"/>
              <a:t>Kubernetes</a:t>
            </a:r>
            <a:r>
              <a:rPr lang="fr-FR" dirty="0" smtClean="0"/>
              <a:t> et Docker</a:t>
            </a:r>
          </a:p>
          <a:p>
            <a:r>
              <a:rPr lang="fr-FR" dirty="0"/>
              <a:t>Un </a:t>
            </a:r>
            <a:r>
              <a:rPr lang="fr-FR" dirty="0" smtClean="0"/>
              <a:t>exemple :</a:t>
            </a:r>
            <a:endParaRPr lang="fr-FR" dirty="0"/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       STATUS ROLES  AGE VERSION</a:t>
            </a:r>
          </a:p>
          <a:p>
            <a:pPr marL="0" indent="0">
              <a:buNone/>
            </a:pP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-master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master 23h v1.11.0</a:t>
            </a: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kube-node-1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&lt;none&gt; 23h v1.11.0</a:t>
            </a: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kube-node-2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&lt;none&gt; 23h v1.11.0</a:t>
            </a: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kube-node-3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&lt;none&gt; 23h v1.11.0</a:t>
            </a: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kube-node-4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&lt;none&gt; 23h v1.11.0</a:t>
            </a: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kube-node-5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&lt;none&gt; 23h v1.11.0</a:t>
            </a: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kube-node-6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&lt;none&gt; 23h v1.11.0</a:t>
            </a: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kube-node-7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&lt;none&gt; 23h v1.11.0</a:t>
            </a: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kube-node-8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&lt;none&gt; 23h v1.11.0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4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Topologies supportées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1710435" y="1311903"/>
            <a:ext cx="5888274" cy="5188041"/>
            <a:chOff x="203366" y="255814"/>
            <a:chExt cx="7279186" cy="6413546"/>
          </a:xfrm>
        </p:grpSpPr>
        <p:grpSp>
          <p:nvGrpSpPr>
            <p:cNvPr id="7" name="Groupe 6"/>
            <p:cNvGrpSpPr/>
            <p:nvPr/>
          </p:nvGrpSpPr>
          <p:grpSpPr>
            <a:xfrm>
              <a:off x="203366" y="255814"/>
              <a:ext cx="4630397" cy="6413546"/>
              <a:chOff x="3473035" y="528592"/>
              <a:chExt cx="2042023" cy="2828399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3500382" y="528592"/>
                <a:ext cx="1935713" cy="282839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29" name="Groupe 128"/>
              <p:cNvGrpSpPr/>
              <p:nvPr/>
            </p:nvGrpSpPr>
            <p:grpSpPr>
              <a:xfrm>
                <a:off x="3635896" y="637481"/>
                <a:ext cx="504056" cy="533983"/>
                <a:chOff x="3635896" y="637481"/>
                <a:chExt cx="504056" cy="533983"/>
              </a:xfrm>
            </p:grpSpPr>
            <p:grpSp>
              <p:nvGrpSpPr>
                <p:cNvPr id="205" name="Groupe 204"/>
                <p:cNvGrpSpPr/>
                <p:nvPr/>
              </p:nvGrpSpPr>
              <p:grpSpPr>
                <a:xfrm>
                  <a:off x="3635896" y="637481"/>
                  <a:ext cx="504056" cy="504056"/>
                  <a:chOff x="4499992" y="1052736"/>
                  <a:chExt cx="504056" cy="504056"/>
                </a:xfrm>
              </p:grpSpPr>
              <p:sp>
                <p:nvSpPr>
                  <p:cNvPr id="207" name="Rectangle à coins arrondis 206"/>
                  <p:cNvSpPr/>
                  <p:nvPr/>
                </p:nvSpPr>
                <p:spPr>
                  <a:xfrm>
                    <a:off x="4499992" y="1052736"/>
                    <a:ext cx="504056" cy="50405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08" name="Rectangle à coins arrondis 207"/>
                  <p:cNvSpPr/>
                  <p:nvPr/>
                </p:nvSpPr>
                <p:spPr>
                  <a:xfrm>
                    <a:off x="4572000" y="1124744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09" name="Rectangle à coins arrondis 208"/>
                  <p:cNvSpPr/>
                  <p:nvPr/>
                </p:nvSpPr>
                <p:spPr>
                  <a:xfrm>
                    <a:off x="4796408" y="1124744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0" name="Rectangle à coins arrondis 209"/>
                  <p:cNvSpPr/>
                  <p:nvPr/>
                </p:nvSpPr>
                <p:spPr>
                  <a:xfrm>
                    <a:off x="4572000" y="1357536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1" name="Rectangle à coins arrondis 210"/>
                  <p:cNvSpPr/>
                  <p:nvPr/>
                </p:nvSpPr>
                <p:spPr>
                  <a:xfrm>
                    <a:off x="4796408" y="1357536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206" name="Forme libre 205"/>
                <p:cNvSpPr/>
                <p:nvPr/>
              </p:nvSpPr>
              <p:spPr>
                <a:xfrm>
                  <a:off x="3639066" y="658613"/>
                  <a:ext cx="492244" cy="512851"/>
                </a:xfrm>
                <a:custGeom>
                  <a:avLst/>
                  <a:gdLst>
                    <a:gd name="connsiteX0" fmla="*/ 42347 w 492244"/>
                    <a:gd name="connsiteY0" fmla="*/ 36712 h 512851"/>
                    <a:gd name="connsiteX1" fmla="*/ 313809 w 492244"/>
                    <a:gd name="connsiteY1" fmla="*/ 22425 h 512851"/>
                    <a:gd name="connsiteX2" fmla="*/ 461447 w 492244"/>
                    <a:gd name="connsiteY2" fmla="*/ 46237 h 512851"/>
                    <a:gd name="connsiteX3" fmla="*/ 451922 w 492244"/>
                    <a:gd name="connsiteY3" fmla="*/ 465337 h 512851"/>
                    <a:gd name="connsiteX4" fmla="*/ 42347 w 492244"/>
                    <a:gd name="connsiteY4" fmla="*/ 455812 h 512851"/>
                    <a:gd name="connsiteX5" fmla="*/ 42347 w 492244"/>
                    <a:gd name="connsiteY5" fmla="*/ 36712 h 512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2244" h="512851">
                      <a:moveTo>
                        <a:pt x="42347" y="36712"/>
                      </a:moveTo>
                      <a:cubicBezTo>
                        <a:pt x="87591" y="-35519"/>
                        <a:pt x="243959" y="20837"/>
                        <a:pt x="313809" y="22425"/>
                      </a:cubicBezTo>
                      <a:cubicBezTo>
                        <a:pt x="383659" y="24012"/>
                        <a:pt x="438428" y="-27582"/>
                        <a:pt x="461447" y="46237"/>
                      </a:cubicBezTo>
                      <a:cubicBezTo>
                        <a:pt x="484466" y="120056"/>
                        <a:pt x="521772" y="397075"/>
                        <a:pt x="451922" y="465337"/>
                      </a:cubicBezTo>
                      <a:cubicBezTo>
                        <a:pt x="382072" y="533599"/>
                        <a:pt x="109022" y="526456"/>
                        <a:pt x="42347" y="455812"/>
                      </a:cubicBezTo>
                      <a:cubicBezTo>
                        <a:pt x="-24328" y="385168"/>
                        <a:pt x="-2897" y="108943"/>
                        <a:pt x="42347" y="367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0" name="Groupe 129"/>
              <p:cNvGrpSpPr/>
              <p:nvPr/>
            </p:nvGrpSpPr>
            <p:grpSpPr>
              <a:xfrm>
                <a:off x="4211960" y="621208"/>
                <a:ext cx="1134556" cy="539173"/>
                <a:chOff x="4211960" y="621208"/>
                <a:chExt cx="1134556" cy="539173"/>
              </a:xfrm>
            </p:grpSpPr>
            <p:grpSp>
              <p:nvGrpSpPr>
                <p:cNvPr id="188" name="Groupe 187"/>
                <p:cNvGrpSpPr/>
                <p:nvPr/>
              </p:nvGrpSpPr>
              <p:grpSpPr>
                <a:xfrm>
                  <a:off x="4211960" y="637481"/>
                  <a:ext cx="504056" cy="522900"/>
                  <a:chOff x="4211960" y="637481"/>
                  <a:chExt cx="504056" cy="522900"/>
                </a:xfrm>
              </p:grpSpPr>
              <p:grpSp>
                <p:nvGrpSpPr>
                  <p:cNvPr id="198" name="Groupe 197"/>
                  <p:cNvGrpSpPr/>
                  <p:nvPr/>
                </p:nvGrpSpPr>
                <p:grpSpPr>
                  <a:xfrm>
                    <a:off x="4211960" y="637481"/>
                    <a:ext cx="504056" cy="504056"/>
                    <a:chOff x="4499992" y="1052736"/>
                    <a:chExt cx="504056" cy="504056"/>
                  </a:xfrm>
                </p:grpSpPr>
                <p:sp>
                  <p:nvSpPr>
                    <p:cNvPr id="200" name="Rectangle à coins arrondis 199"/>
                    <p:cNvSpPr/>
                    <p:nvPr/>
                  </p:nvSpPr>
                  <p:spPr>
                    <a:xfrm>
                      <a:off x="4499992" y="1052736"/>
                      <a:ext cx="504056" cy="504056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01" name="Rectangle à coins arrondis 200"/>
                    <p:cNvSpPr/>
                    <p:nvPr/>
                  </p:nvSpPr>
                  <p:spPr>
                    <a:xfrm>
                      <a:off x="4572000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02" name="Rectangle à coins arrondis 201"/>
                    <p:cNvSpPr/>
                    <p:nvPr/>
                  </p:nvSpPr>
                  <p:spPr>
                    <a:xfrm>
                      <a:off x="4796408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03" name="Rectangle à coins arrondis 202"/>
                    <p:cNvSpPr/>
                    <p:nvPr/>
                  </p:nvSpPr>
                  <p:spPr>
                    <a:xfrm>
                      <a:off x="4572000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04" name="Rectangle à coins arrondis 203"/>
                    <p:cNvSpPr/>
                    <p:nvPr/>
                  </p:nvSpPr>
                  <p:spPr>
                    <a:xfrm>
                      <a:off x="4796408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99" name="Forme libre 198"/>
                  <p:cNvSpPr/>
                  <p:nvPr/>
                </p:nvSpPr>
                <p:spPr>
                  <a:xfrm>
                    <a:off x="4212867" y="650783"/>
                    <a:ext cx="494570" cy="509598"/>
                  </a:xfrm>
                  <a:custGeom>
                    <a:avLst/>
                    <a:gdLst>
                      <a:gd name="connsiteX0" fmla="*/ 63858 w 494570"/>
                      <a:gd name="connsiteY0" fmla="*/ 20730 h 509598"/>
                      <a:gd name="connsiteX1" fmla="*/ 273408 w 494570"/>
                      <a:gd name="connsiteY1" fmla="*/ 63592 h 509598"/>
                      <a:gd name="connsiteX2" fmla="*/ 268646 w 494570"/>
                      <a:gd name="connsiteY2" fmla="*/ 249330 h 509598"/>
                      <a:gd name="connsiteX3" fmla="*/ 425808 w 494570"/>
                      <a:gd name="connsiteY3" fmla="*/ 249330 h 509598"/>
                      <a:gd name="connsiteX4" fmla="*/ 492483 w 494570"/>
                      <a:gd name="connsiteY4" fmla="*/ 430305 h 509598"/>
                      <a:gd name="connsiteX5" fmla="*/ 354371 w 494570"/>
                      <a:gd name="connsiteY5" fmla="*/ 506505 h 509598"/>
                      <a:gd name="connsiteX6" fmla="*/ 106721 w 494570"/>
                      <a:gd name="connsiteY6" fmla="*/ 482692 h 509598"/>
                      <a:gd name="connsiteX7" fmla="*/ 1946 w 494570"/>
                      <a:gd name="connsiteY7" fmla="*/ 373155 h 509598"/>
                      <a:gd name="connsiteX8" fmla="*/ 63858 w 494570"/>
                      <a:gd name="connsiteY8" fmla="*/ 20730 h 5095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94570" h="509598">
                        <a:moveTo>
                          <a:pt x="63858" y="20730"/>
                        </a:moveTo>
                        <a:cubicBezTo>
                          <a:pt x="109102" y="-30864"/>
                          <a:pt x="239277" y="25492"/>
                          <a:pt x="273408" y="63592"/>
                        </a:cubicBezTo>
                        <a:cubicBezTo>
                          <a:pt x="307539" y="101692"/>
                          <a:pt x="243246" y="218374"/>
                          <a:pt x="268646" y="249330"/>
                        </a:cubicBezTo>
                        <a:cubicBezTo>
                          <a:pt x="294046" y="280286"/>
                          <a:pt x="388502" y="219168"/>
                          <a:pt x="425808" y="249330"/>
                        </a:cubicBezTo>
                        <a:cubicBezTo>
                          <a:pt x="463114" y="279492"/>
                          <a:pt x="504389" y="387443"/>
                          <a:pt x="492483" y="430305"/>
                        </a:cubicBezTo>
                        <a:cubicBezTo>
                          <a:pt x="480577" y="473167"/>
                          <a:pt x="418664" y="497774"/>
                          <a:pt x="354371" y="506505"/>
                        </a:cubicBezTo>
                        <a:cubicBezTo>
                          <a:pt x="290078" y="515236"/>
                          <a:pt x="165458" y="504917"/>
                          <a:pt x="106721" y="482692"/>
                        </a:cubicBezTo>
                        <a:cubicBezTo>
                          <a:pt x="47984" y="460467"/>
                          <a:pt x="11471" y="447767"/>
                          <a:pt x="1946" y="373155"/>
                        </a:cubicBezTo>
                        <a:cubicBezTo>
                          <a:pt x="-7579" y="298543"/>
                          <a:pt x="18614" y="72324"/>
                          <a:pt x="63858" y="2073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89" name="Groupe 188"/>
                <p:cNvGrpSpPr/>
                <p:nvPr/>
              </p:nvGrpSpPr>
              <p:grpSpPr>
                <a:xfrm>
                  <a:off x="4788024" y="637481"/>
                  <a:ext cx="558492" cy="504056"/>
                  <a:chOff x="4788024" y="637481"/>
                  <a:chExt cx="558492" cy="504056"/>
                </a:xfrm>
              </p:grpSpPr>
              <p:grpSp>
                <p:nvGrpSpPr>
                  <p:cNvPr id="191" name="Groupe 190"/>
                  <p:cNvGrpSpPr/>
                  <p:nvPr/>
                </p:nvGrpSpPr>
                <p:grpSpPr>
                  <a:xfrm>
                    <a:off x="4788024" y="637481"/>
                    <a:ext cx="504056" cy="504056"/>
                    <a:chOff x="4499992" y="1052736"/>
                    <a:chExt cx="504056" cy="504056"/>
                  </a:xfrm>
                </p:grpSpPr>
                <p:sp>
                  <p:nvSpPr>
                    <p:cNvPr id="193" name="Rectangle à coins arrondis 192"/>
                    <p:cNvSpPr/>
                    <p:nvPr/>
                  </p:nvSpPr>
                  <p:spPr>
                    <a:xfrm>
                      <a:off x="4499992" y="1052736"/>
                      <a:ext cx="504056" cy="504056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4" name="Rectangle à coins arrondis 193"/>
                    <p:cNvSpPr/>
                    <p:nvPr/>
                  </p:nvSpPr>
                  <p:spPr>
                    <a:xfrm>
                      <a:off x="4572000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5" name="Rectangle à coins arrondis 194"/>
                    <p:cNvSpPr/>
                    <p:nvPr/>
                  </p:nvSpPr>
                  <p:spPr>
                    <a:xfrm>
                      <a:off x="4796408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6" name="Rectangle à coins arrondis 195"/>
                    <p:cNvSpPr/>
                    <p:nvPr/>
                  </p:nvSpPr>
                  <p:spPr>
                    <a:xfrm>
                      <a:off x="4572000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7" name="Rectangle à coins arrondis 196"/>
                    <p:cNvSpPr/>
                    <p:nvPr/>
                  </p:nvSpPr>
                  <p:spPr>
                    <a:xfrm>
                      <a:off x="4796408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92" name="Forme libre 191"/>
                  <p:cNvSpPr/>
                  <p:nvPr/>
                </p:nvSpPr>
                <p:spPr>
                  <a:xfrm>
                    <a:off x="4795579" y="918529"/>
                    <a:ext cx="550937" cy="218631"/>
                  </a:xfrm>
                  <a:custGeom>
                    <a:avLst/>
                    <a:gdLst>
                      <a:gd name="connsiteX0" fmla="*/ 528896 w 550937"/>
                      <a:gd name="connsiteY0" fmla="*/ 38734 h 218631"/>
                      <a:gd name="connsiteX1" fmla="*/ 100271 w 550937"/>
                      <a:gd name="connsiteY1" fmla="*/ 5396 h 218631"/>
                      <a:gd name="connsiteX2" fmla="*/ 9784 w 550937"/>
                      <a:gd name="connsiteY2" fmla="*/ 129221 h 218631"/>
                      <a:gd name="connsiteX3" fmla="*/ 266959 w 550937"/>
                      <a:gd name="connsiteY3" fmla="*/ 214946 h 218631"/>
                      <a:gd name="connsiteX4" fmla="*/ 466984 w 550937"/>
                      <a:gd name="connsiteY4" fmla="*/ 186371 h 218631"/>
                      <a:gd name="connsiteX5" fmla="*/ 528896 w 550937"/>
                      <a:gd name="connsiteY5" fmla="*/ 38734 h 218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50937" h="218631">
                        <a:moveTo>
                          <a:pt x="528896" y="38734"/>
                        </a:moveTo>
                        <a:cubicBezTo>
                          <a:pt x="467777" y="8572"/>
                          <a:pt x="186790" y="-9685"/>
                          <a:pt x="100271" y="5396"/>
                        </a:cubicBezTo>
                        <a:cubicBezTo>
                          <a:pt x="13752" y="20477"/>
                          <a:pt x="-17997" y="94296"/>
                          <a:pt x="9784" y="129221"/>
                        </a:cubicBezTo>
                        <a:cubicBezTo>
                          <a:pt x="37565" y="164146"/>
                          <a:pt x="190759" y="205421"/>
                          <a:pt x="266959" y="214946"/>
                        </a:cubicBezTo>
                        <a:cubicBezTo>
                          <a:pt x="343159" y="224471"/>
                          <a:pt x="424915" y="215740"/>
                          <a:pt x="466984" y="186371"/>
                        </a:cubicBezTo>
                        <a:cubicBezTo>
                          <a:pt x="509053" y="157002"/>
                          <a:pt x="590015" y="68896"/>
                          <a:pt x="528896" y="38734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0" name="Forme libre 189"/>
                <p:cNvSpPr/>
                <p:nvPr/>
              </p:nvSpPr>
              <p:spPr>
                <a:xfrm>
                  <a:off x="4474842" y="621208"/>
                  <a:ext cx="866117" cy="279205"/>
                </a:xfrm>
                <a:custGeom>
                  <a:avLst/>
                  <a:gdLst>
                    <a:gd name="connsiteX0" fmla="*/ 63821 w 866117"/>
                    <a:gd name="connsiteY0" fmla="*/ 50305 h 279205"/>
                    <a:gd name="connsiteX1" fmla="*/ 25721 w 866117"/>
                    <a:gd name="connsiteY1" fmla="*/ 193180 h 279205"/>
                    <a:gd name="connsiteX2" fmla="*/ 154308 w 866117"/>
                    <a:gd name="connsiteY2" fmla="*/ 269380 h 279205"/>
                    <a:gd name="connsiteX3" fmla="*/ 540071 w 866117"/>
                    <a:gd name="connsiteY3" fmla="*/ 269380 h 279205"/>
                    <a:gd name="connsiteX4" fmla="*/ 863921 w 866117"/>
                    <a:gd name="connsiteY4" fmla="*/ 188417 h 279205"/>
                    <a:gd name="connsiteX5" fmla="*/ 649608 w 866117"/>
                    <a:gd name="connsiteY5" fmla="*/ 7442 h 279205"/>
                    <a:gd name="connsiteX6" fmla="*/ 63821 w 866117"/>
                    <a:gd name="connsiteY6" fmla="*/ 50305 h 279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66117" h="279205">
                      <a:moveTo>
                        <a:pt x="63821" y="50305"/>
                      </a:moveTo>
                      <a:cubicBezTo>
                        <a:pt x="-40160" y="81261"/>
                        <a:pt x="10640" y="156667"/>
                        <a:pt x="25721" y="193180"/>
                      </a:cubicBezTo>
                      <a:cubicBezTo>
                        <a:pt x="40802" y="229693"/>
                        <a:pt x="68583" y="256680"/>
                        <a:pt x="154308" y="269380"/>
                      </a:cubicBezTo>
                      <a:cubicBezTo>
                        <a:pt x="240033" y="282080"/>
                        <a:pt x="421802" y="282874"/>
                        <a:pt x="540071" y="269380"/>
                      </a:cubicBezTo>
                      <a:cubicBezTo>
                        <a:pt x="658340" y="255886"/>
                        <a:pt x="845665" y="232073"/>
                        <a:pt x="863921" y="188417"/>
                      </a:cubicBezTo>
                      <a:cubicBezTo>
                        <a:pt x="882177" y="144761"/>
                        <a:pt x="784545" y="30461"/>
                        <a:pt x="649608" y="7442"/>
                      </a:cubicBezTo>
                      <a:cubicBezTo>
                        <a:pt x="514671" y="-15577"/>
                        <a:pt x="167802" y="19349"/>
                        <a:pt x="63821" y="50305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1" name="Groupe 130"/>
              <p:cNvGrpSpPr/>
              <p:nvPr/>
            </p:nvGrpSpPr>
            <p:grpSpPr>
              <a:xfrm>
                <a:off x="3639066" y="1412775"/>
                <a:ext cx="1130330" cy="559343"/>
                <a:chOff x="3639066" y="1412775"/>
                <a:chExt cx="1130330" cy="559343"/>
              </a:xfrm>
            </p:grpSpPr>
            <p:grpSp>
              <p:nvGrpSpPr>
                <p:cNvPr id="171" name="Groupe 170"/>
                <p:cNvGrpSpPr/>
                <p:nvPr/>
              </p:nvGrpSpPr>
              <p:grpSpPr>
                <a:xfrm>
                  <a:off x="3639066" y="1429049"/>
                  <a:ext cx="504056" cy="522900"/>
                  <a:chOff x="3639066" y="1429049"/>
                  <a:chExt cx="504056" cy="522900"/>
                </a:xfrm>
              </p:grpSpPr>
              <p:grpSp>
                <p:nvGrpSpPr>
                  <p:cNvPr id="181" name="Groupe 180"/>
                  <p:cNvGrpSpPr/>
                  <p:nvPr/>
                </p:nvGrpSpPr>
                <p:grpSpPr>
                  <a:xfrm>
                    <a:off x="3639066" y="1429049"/>
                    <a:ext cx="504056" cy="504056"/>
                    <a:chOff x="4499992" y="1052736"/>
                    <a:chExt cx="504056" cy="504056"/>
                  </a:xfrm>
                </p:grpSpPr>
                <p:sp>
                  <p:nvSpPr>
                    <p:cNvPr id="183" name="Rectangle à coins arrondis 182"/>
                    <p:cNvSpPr/>
                    <p:nvPr/>
                  </p:nvSpPr>
                  <p:spPr>
                    <a:xfrm>
                      <a:off x="4499992" y="1052736"/>
                      <a:ext cx="504056" cy="504056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4" name="Rectangle à coins arrondis 183"/>
                    <p:cNvSpPr/>
                    <p:nvPr/>
                  </p:nvSpPr>
                  <p:spPr>
                    <a:xfrm>
                      <a:off x="4572000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5" name="Rectangle à coins arrondis 184"/>
                    <p:cNvSpPr/>
                    <p:nvPr/>
                  </p:nvSpPr>
                  <p:spPr>
                    <a:xfrm>
                      <a:off x="4796408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6" name="Rectangle à coins arrondis 185"/>
                    <p:cNvSpPr/>
                    <p:nvPr/>
                  </p:nvSpPr>
                  <p:spPr>
                    <a:xfrm>
                      <a:off x="4572000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7" name="Rectangle à coins arrondis 186"/>
                    <p:cNvSpPr/>
                    <p:nvPr/>
                  </p:nvSpPr>
                  <p:spPr>
                    <a:xfrm>
                      <a:off x="4796408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82" name="Forme libre 181"/>
                  <p:cNvSpPr/>
                  <p:nvPr/>
                </p:nvSpPr>
                <p:spPr>
                  <a:xfrm>
                    <a:off x="3639973" y="1442351"/>
                    <a:ext cx="494570" cy="509598"/>
                  </a:xfrm>
                  <a:custGeom>
                    <a:avLst/>
                    <a:gdLst>
                      <a:gd name="connsiteX0" fmla="*/ 63858 w 494570"/>
                      <a:gd name="connsiteY0" fmla="*/ 20730 h 509598"/>
                      <a:gd name="connsiteX1" fmla="*/ 273408 w 494570"/>
                      <a:gd name="connsiteY1" fmla="*/ 63592 h 509598"/>
                      <a:gd name="connsiteX2" fmla="*/ 268646 w 494570"/>
                      <a:gd name="connsiteY2" fmla="*/ 249330 h 509598"/>
                      <a:gd name="connsiteX3" fmla="*/ 425808 w 494570"/>
                      <a:gd name="connsiteY3" fmla="*/ 249330 h 509598"/>
                      <a:gd name="connsiteX4" fmla="*/ 492483 w 494570"/>
                      <a:gd name="connsiteY4" fmla="*/ 430305 h 509598"/>
                      <a:gd name="connsiteX5" fmla="*/ 354371 w 494570"/>
                      <a:gd name="connsiteY5" fmla="*/ 506505 h 509598"/>
                      <a:gd name="connsiteX6" fmla="*/ 106721 w 494570"/>
                      <a:gd name="connsiteY6" fmla="*/ 482692 h 509598"/>
                      <a:gd name="connsiteX7" fmla="*/ 1946 w 494570"/>
                      <a:gd name="connsiteY7" fmla="*/ 373155 h 509598"/>
                      <a:gd name="connsiteX8" fmla="*/ 63858 w 494570"/>
                      <a:gd name="connsiteY8" fmla="*/ 20730 h 5095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94570" h="509598">
                        <a:moveTo>
                          <a:pt x="63858" y="20730"/>
                        </a:moveTo>
                        <a:cubicBezTo>
                          <a:pt x="109102" y="-30864"/>
                          <a:pt x="239277" y="25492"/>
                          <a:pt x="273408" y="63592"/>
                        </a:cubicBezTo>
                        <a:cubicBezTo>
                          <a:pt x="307539" y="101692"/>
                          <a:pt x="243246" y="218374"/>
                          <a:pt x="268646" y="249330"/>
                        </a:cubicBezTo>
                        <a:cubicBezTo>
                          <a:pt x="294046" y="280286"/>
                          <a:pt x="388502" y="219168"/>
                          <a:pt x="425808" y="249330"/>
                        </a:cubicBezTo>
                        <a:cubicBezTo>
                          <a:pt x="463114" y="279492"/>
                          <a:pt x="504389" y="387443"/>
                          <a:pt x="492483" y="430305"/>
                        </a:cubicBezTo>
                        <a:cubicBezTo>
                          <a:pt x="480577" y="473167"/>
                          <a:pt x="418664" y="497774"/>
                          <a:pt x="354371" y="506505"/>
                        </a:cubicBezTo>
                        <a:cubicBezTo>
                          <a:pt x="290078" y="515236"/>
                          <a:pt x="165458" y="504917"/>
                          <a:pt x="106721" y="482692"/>
                        </a:cubicBezTo>
                        <a:cubicBezTo>
                          <a:pt x="47984" y="460467"/>
                          <a:pt x="11471" y="447767"/>
                          <a:pt x="1946" y="373155"/>
                        </a:cubicBezTo>
                        <a:cubicBezTo>
                          <a:pt x="-7579" y="298543"/>
                          <a:pt x="18614" y="72324"/>
                          <a:pt x="63858" y="2073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72" name="Groupe 171"/>
                <p:cNvGrpSpPr/>
                <p:nvPr/>
              </p:nvGrpSpPr>
              <p:grpSpPr>
                <a:xfrm>
                  <a:off x="4215130" y="1429049"/>
                  <a:ext cx="554266" cy="543069"/>
                  <a:chOff x="4215130" y="1429049"/>
                  <a:chExt cx="554266" cy="543069"/>
                </a:xfrm>
              </p:grpSpPr>
              <p:grpSp>
                <p:nvGrpSpPr>
                  <p:cNvPr id="174" name="Groupe 173"/>
                  <p:cNvGrpSpPr/>
                  <p:nvPr/>
                </p:nvGrpSpPr>
                <p:grpSpPr>
                  <a:xfrm>
                    <a:off x="4215130" y="1429049"/>
                    <a:ext cx="504056" cy="504056"/>
                    <a:chOff x="4499992" y="1052736"/>
                    <a:chExt cx="504056" cy="504056"/>
                  </a:xfrm>
                </p:grpSpPr>
                <p:sp>
                  <p:nvSpPr>
                    <p:cNvPr id="176" name="Rectangle à coins arrondis 175"/>
                    <p:cNvSpPr/>
                    <p:nvPr/>
                  </p:nvSpPr>
                  <p:spPr>
                    <a:xfrm>
                      <a:off x="4499992" y="1052736"/>
                      <a:ext cx="504056" cy="504056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7" name="Rectangle à coins arrondis 176"/>
                    <p:cNvSpPr/>
                    <p:nvPr/>
                  </p:nvSpPr>
                  <p:spPr>
                    <a:xfrm>
                      <a:off x="4572000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8" name="Rectangle à coins arrondis 177"/>
                    <p:cNvSpPr/>
                    <p:nvPr/>
                  </p:nvSpPr>
                  <p:spPr>
                    <a:xfrm>
                      <a:off x="4796408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9" name="Rectangle à coins arrondis 178"/>
                    <p:cNvSpPr/>
                    <p:nvPr/>
                  </p:nvSpPr>
                  <p:spPr>
                    <a:xfrm>
                      <a:off x="4572000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0" name="Rectangle à coins arrondis 179"/>
                    <p:cNvSpPr/>
                    <p:nvPr/>
                  </p:nvSpPr>
                  <p:spPr>
                    <a:xfrm>
                      <a:off x="4796408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75" name="Forme libre 174"/>
                  <p:cNvSpPr/>
                  <p:nvPr/>
                </p:nvSpPr>
                <p:spPr>
                  <a:xfrm>
                    <a:off x="4218394" y="1457284"/>
                    <a:ext cx="551002" cy="514834"/>
                  </a:xfrm>
                  <a:custGeom>
                    <a:avLst/>
                    <a:gdLst>
                      <a:gd name="connsiteX0" fmla="*/ 329794 w 551002"/>
                      <a:gd name="connsiteY0" fmla="*/ 41 h 514834"/>
                      <a:gd name="connsiteX1" fmla="*/ 267881 w 551002"/>
                      <a:gd name="connsiteY1" fmla="*/ 142916 h 514834"/>
                      <a:gd name="connsiteX2" fmla="*/ 134531 w 551002"/>
                      <a:gd name="connsiteY2" fmla="*/ 261979 h 514834"/>
                      <a:gd name="connsiteX3" fmla="*/ 10706 w 551002"/>
                      <a:gd name="connsiteY3" fmla="*/ 295316 h 514834"/>
                      <a:gd name="connsiteX4" fmla="*/ 63094 w 551002"/>
                      <a:gd name="connsiteY4" fmla="*/ 504866 h 514834"/>
                      <a:gd name="connsiteX5" fmla="*/ 510769 w 551002"/>
                      <a:gd name="connsiteY5" fmla="*/ 447716 h 514834"/>
                      <a:gd name="connsiteX6" fmla="*/ 510769 w 551002"/>
                      <a:gd name="connsiteY6" fmla="*/ 157204 h 514834"/>
                      <a:gd name="connsiteX7" fmla="*/ 329794 w 551002"/>
                      <a:gd name="connsiteY7" fmla="*/ 41 h 514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51002" h="514834">
                        <a:moveTo>
                          <a:pt x="329794" y="41"/>
                        </a:moveTo>
                        <a:cubicBezTo>
                          <a:pt x="289313" y="-2340"/>
                          <a:pt x="300425" y="99260"/>
                          <a:pt x="267881" y="142916"/>
                        </a:cubicBezTo>
                        <a:cubicBezTo>
                          <a:pt x="235337" y="186572"/>
                          <a:pt x="177393" y="236579"/>
                          <a:pt x="134531" y="261979"/>
                        </a:cubicBezTo>
                        <a:cubicBezTo>
                          <a:pt x="91669" y="287379"/>
                          <a:pt x="22612" y="254835"/>
                          <a:pt x="10706" y="295316"/>
                        </a:cubicBezTo>
                        <a:cubicBezTo>
                          <a:pt x="-1200" y="335797"/>
                          <a:pt x="-20250" y="479466"/>
                          <a:pt x="63094" y="504866"/>
                        </a:cubicBezTo>
                        <a:cubicBezTo>
                          <a:pt x="146438" y="530266"/>
                          <a:pt x="436156" y="505660"/>
                          <a:pt x="510769" y="447716"/>
                        </a:cubicBezTo>
                        <a:cubicBezTo>
                          <a:pt x="585382" y="389772"/>
                          <a:pt x="538550" y="231817"/>
                          <a:pt x="510769" y="157204"/>
                        </a:cubicBezTo>
                        <a:cubicBezTo>
                          <a:pt x="482988" y="82591"/>
                          <a:pt x="370275" y="2422"/>
                          <a:pt x="329794" y="41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73" name="Forme libre 172"/>
                <p:cNvSpPr/>
                <p:nvPr/>
              </p:nvSpPr>
              <p:spPr>
                <a:xfrm>
                  <a:off x="3891896" y="1412775"/>
                  <a:ext cx="582946" cy="279205"/>
                </a:xfrm>
                <a:custGeom>
                  <a:avLst/>
                  <a:gdLst>
                    <a:gd name="connsiteX0" fmla="*/ 63821 w 866117"/>
                    <a:gd name="connsiteY0" fmla="*/ 50305 h 279205"/>
                    <a:gd name="connsiteX1" fmla="*/ 25721 w 866117"/>
                    <a:gd name="connsiteY1" fmla="*/ 193180 h 279205"/>
                    <a:gd name="connsiteX2" fmla="*/ 154308 w 866117"/>
                    <a:gd name="connsiteY2" fmla="*/ 269380 h 279205"/>
                    <a:gd name="connsiteX3" fmla="*/ 540071 w 866117"/>
                    <a:gd name="connsiteY3" fmla="*/ 269380 h 279205"/>
                    <a:gd name="connsiteX4" fmla="*/ 863921 w 866117"/>
                    <a:gd name="connsiteY4" fmla="*/ 188417 h 279205"/>
                    <a:gd name="connsiteX5" fmla="*/ 649608 w 866117"/>
                    <a:gd name="connsiteY5" fmla="*/ 7442 h 279205"/>
                    <a:gd name="connsiteX6" fmla="*/ 63821 w 866117"/>
                    <a:gd name="connsiteY6" fmla="*/ 50305 h 279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66117" h="279205">
                      <a:moveTo>
                        <a:pt x="63821" y="50305"/>
                      </a:moveTo>
                      <a:cubicBezTo>
                        <a:pt x="-40160" y="81261"/>
                        <a:pt x="10640" y="156667"/>
                        <a:pt x="25721" y="193180"/>
                      </a:cubicBezTo>
                      <a:cubicBezTo>
                        <a:pt x="40802" y="229693"/>
                        <a:pt x="68583" y="256680"/>
                        <a:pt x="154308" y="269380"/>
                      </a:cubicBezTo>
                      <a:cubicBezTo>
                        <a:pt x="240033" y="282080"/>
                        <a:pt x="421802" y="282874"/>
                        <a:pt x="540071" y="269380"/>
                      </a:cubicBezTo>
                      <a:cubicBezTo>
                        <a:pt x="658340" y="255886"/>
                        <a:pt x="845665" y="232073"/>
                        <a:pt x="863921" y="188417"/>
                      </a:cubicBezTo>
                      <a:cubicBezTo>
                        <a:pt x="882177" y="144761"/>
                        <a:pt x="784545" y="30461"/>
                        <a:pt x="649608" y="7442"/>
                      </a:cubicBezTo>
                      <a:cubicBezTo>
                        <a:pt x="514671" y="-15577"/>
                        <a:pt x="167802" y="19349"/>
                        <a:pt x="63821" y="50305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2" name="Groupe 131"/>
              <p:cNvGrpSpPr/>
              <p:nvPr/>
            </p:nvGrpSpPr>
            <p:grpSpPr>
              <a:xfrm>
                <a:off x="3639973" y="2132856"/>
                <a:ext cx="504056" cy="533983"/>
                <a:chOff x="3635896" y="637481"/>
                <a:chExt cx="504056" cy="533983"/>
              </a:xfrm>
            </p:grpSpPr>
            <p:grpSp>
              <p:nvGrpSpPr>
                <p:cNvPr id="164" name="Groupe 163"/>
                <p:cNvGrpSpPr/>
                <p:nvPr/>
              </p:nvGrpSpPr>
              <p:grpSpPr>
                <a:xfrm>
                  <a:off x="3635896" y="637481"/>
                  <a:ext cx="504056" cy="504056"/>
                  <a:chOff x="4499992" y="1052736"/>
                  <a:chExt cx="504056" cy="504056"/>
                </a:xfrm>
              </p:grpSpPr>
              <p:sp>
                <p:nvSpPr>
                  <p:cNvPr id="166" name="Rectangle à coins arrondis 165"/>
                  <p:cNvSpPr/>
                  <p:nvPr/>
                </p:nvSpPr>
                <p:spPr>
                  <a:xfrm>
                    <a:off x="4499992" y="1052736"/>
                    <a:ext cx="504056" cy="50405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7" name="Rectangle à coins arrondis 166"/>
                  <p:cNvSpPr/>
                  <p:nvPr/>
                </p:nvSpPr>
                <p:spPr>
                  <a:xfrm>
                    <a:off x="4572000" y="1124744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8" name="Rectangle à coins arrondis 167"/>
                  <p:cNvSpPr/>
                  <p:nvPr/>
                </p:nvSpPr>
                <p:spPr>
                  <a:xfrm>
                    <a:off x="4796408" y="1124744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9" name="Rectangle à coins arrondis 168"/>
                  <p:cNvSpPr/>
                  <p:nvPr/>
                </p:nvSpPr>
                <p:spPr>
                  <a:xfrm>
                    <a:off x="4572000" y="1357536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70" name="Rectangle à coins arrondis 169"/>
                  <p:cNvSpPr/>
                  <p:nvPr/>
                </p:nvSpPr>
                <p:spPr>
                  <a:xfrm>
                    <a:off x="4796408" y="1357536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65" name="Forme libre 164"/>
                <p:cNvSpPr/>
                <p:nvPr/>
              </p:nvSpPr>
              <p:spPr>
                <a:xfrm>
                  <a:off x="3639066" y="658613"/>
                  <a:ext cx="492244" cy="512851"/>
                </a:xfrm>
                <a:custGeom>
                  <a:avLst/>
                  <a:gdLst>
                    <a:gd name="connsiteX0" fmla="*/ 42347 w 492244"/>
                    <a:gd name="connsiteY0" fmla="*/ 36712 h 512851"/>
                    <a:gd name="connsiteX1" fmla="*/ 313809 w 492244"/>
                    <a:gd name="connsiteY1" fmla="*/ 22425 h 512851"/>
                    <a:gd name="connsiteX2" fmla="*/ 461447 w 492244"/>
                    <a:gd name="connsiteY2" fmla="*/ 46237 h 512851"/>
                    <a:gd name="connsiteX3" fmla="*/ 451922 w 492244"/>
                    <a:gd name="connsiteY3" fmla="*/ 465337 h 512851"/>
                    <a:gd name="connsiteX4" fmla="*/ 42347 w 492244"/>
                    <a:gd name="connsiteY4" fmla="*/ 455812 h 512851"/>
                    <a:gd name="connsiteX5" fmla="*/ 42347 w 492244"/>
                    <a:gd name="connsiteY5" fmla="*/ 36712 h 512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2244" h="512851">
                      <a:moveTo>
                        <a:pt x="42347" y="36712"/>
                      </a:moveTo>
                      <a:cubicBezTo>
                        <a:pt x="87591" y="-35519"/>
                        <a:pt x="243959" y="20837"/>
                        <a:pt x="313809" y="22425"/>
                      </a:cubicBezTo>
                      <a:cubicBezTo>
                        <a:pt x="383659" y="24012"/>
                        <a:pt x="438428" y="-27582"/>
                        <a:pt x="461447" y="46237"/>
                      </a:cubicBezTo>
                      <a:cubicBezTo>
                        <a:pt x="484466" y="120056"/>
                        <a:pt x="521772" y="397075"/>
                        <a:pt x="451922" y="465337"/>
                      </a:cubicBezTo>
                      <a:cubicBezTo>
                        <a:pt x="382072" y="533599"/>
                        <a:pt x="109022" y="526456"/>
                        <a:pt x="42347" y="455812"/>
                      </a:cubicBezTo>
                      <a:cubicBezTo>
                        <a:pt x="-24328" y="385168"/>
                        <a:pt x="-2897" y="108943"/>
                        <a:pt x="42347" y="367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3" name="Groupe 132"/>
              <p:cNvGrpSpPr/>
              <p:nvPr/>
            </p:nvGrpSpPr>
            <p:grpSpPr>
              <a:xfrm>
                <a:off x="3639973" y="2730647"/>
                <a:ext cx="504056" cy="533983"/>
                <a:chOff x="3635896" y="637481"/>
                <a:chExt cx="504056" cy="533983"/>
              </a:xfrm>
            </p:grpSpPr>
            <p:grpSp>
              <p:nvGrpSpPr>
                <p:cNvPr id="157" name="Groupe 156"/>
                <p:cNvGrpSpPr/>
                <p:nvPr/>
              </p:nvGrpSpPr>
              <p:grpSpPr>
                <a:xfrm>
                  <a:off x="3635896" y="637481"/>
                  <a:ext cx="504056" cy="504056"/>
                  <a:chOff x="4499992" y="1052736"/>
                  <a:chExt cx="504056" cy="504056"/>
                </a:xfrm>
              </p:grpSpPr>
              <p:sp>
                <p:nvSpPr>
                  <p:cNvPr id="159" name="Rectangle à coins arrondis 158"/>
                  <p:cNvSpPr/>
                  <p:nvPr/>
                </p:nvSpPr>
                <p:spPr>
                  <a:xfrm>
                    <a:off x="4499992" y="1052736"/>
                    <a:ext cx="504056" cy="50405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0" name="Rectangle à coins arrondis 159"/>
                  <p:cNvSpPr/>
                  <p:nvPr/>
                </p:nvSpPr>
                <p:spPr>
                  <a:xfrm>
                    <a:off x="4572000" y="1124744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1" name="Rectangle à coins arrondis 160"/>
                  <p:cNvSpPr/>
                  <p:nvPr/>
                </p:nvSpPr>
                <p:spPr>
                  <a:xfrm>
                    <a:off x="4796408" y="1124744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2" name="Rectangle à coins arrondis 161"/>
                  <p:cNvSpPr/>
                  <p:nvPr/>
                </p:nvSpPr>
                <p:spPr>
                  <a:xfrm>
                    <a:off x="4572000" y="1357536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3" name="Rectangle à coins arrondis 162"/>
                  <p:cNvSpPr/>
                  <p:nvPr/>
                </p:nvSpPr>
                <p:spPr>
                  <a:xfrm>
                    <a:off x="4796408" y="1357536"/>
                    <a:ext cx="144016" cy="144016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58" name="Forme libre 157"/>
                <p:cNvSpPr/>
                <p:nvPr/>
              </p:nvSpPr>
              <p:spPr>
                <a:xfrm>
                  <a:off x="3639066" y="658613"/>
                  <a:ext cx="492244" cy="512851"/>
                </a:xfrm>
                <a:custGeom>
                  <a:avLst/>
                  <a:gdLst>
                    <a:gd name="connsiteX0" fmla="*/ 42347 w 492244"/>
                    <a:gd name="connsiteY0" fmla="*/ 36712 h 512851"/>
                    <a:gd name="connsiteX1" fmla="*/ 313809 w 492244"/>
                    <a:gd name="connsiteY1" fmla="*/ 22425 h 512851"/>
                    <a:gd name="connsiteX2" fmla="*/ 461447 w 492244"/>
                    <a:gd name="connsiteY2" fmla="*/ 46237 h 512851"/>
                    <a:gd name="connsiteX3" fmla="*/ 451922 w 492244"/>
                    <a:gd name="connsiteY3" fmla="*/ 465337 h 512851"/>
                    <a:gd name="connsiteX4" fmla="*/ 42347 w 492244"/>
                    <a:gd name="connsiteY4" fmla="*/ 455812 h 512851"/>
                    <a:gd name="connsiteX5" fmla="*/ 42347 w 492244"/>
                    <a:gd name="connsiteY5" fmla="*/ 36712 h 512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2244" h="512851">
                      <a:moveTo>
                        <a:pt x="42347" y="36712"/>
                      </a:moveTo>
                      <a:cubicBezTo>
                        <a:pt x="87591" y="-35519"/>
                        <a:pt x="243959" y="20837"/>
                        <a:pt x="313809" y="22425"/>
                      </a:cubicBezTo>
                      <a:cubicBezTo>
                        <a:pt x="383659" y="24012"/>
                        <a:pt x="438428" y="-27582"/>
                        <a:pt x="461447" y="46237"/>
                      </a:cubicBezTo>
                      <a:cubicBezTo>
                        <a:pt x="484466" y="120056"/>
                        <a:pt x="521772" y="397075"/>
                        <a:pt x="451922" y="465337"/>
                      </a:cubicBezTo>
                      <a:cubicBezTo>
                        <a:pt x="382072" y="533599"/>
                        <a:pt x="109022" y="526456"/>
                        <a:pt x="42347" y="455812"/>
                      </a:cubicBezTo>
                      <a:cubicBezTo>
                        <a:pt x="-24328" y="385168"/>
                        <a:pt x="-2897" y="108943"/>
                        <a:pt x="42347" y="367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4" name="Groupe 133"/>
              <p:cNvGrpSpPr/>
              <p:nvPr/>
            </p:nvGrpSpPr>
            <p:grpSpPr>
              <a:xfrm>
                <a:off x="4215130" y="2107496"/>
                <a:ext cx="1130330" cy="559343"/>
                <a:chOff x="3639066" y="1412775"/>
                <a:chExt cx="1130330" cy="559343"/>
              </a:xfrm>
            </p:grpSpPr>
            <p:grpSp>
              <p:nvGrpSpPr>
                <p:cNvPr id="140" name="Groupe 139"/>
                <p:cNvGrpSpPr/>
                <p:nvPr/>
              </p:nvGrpSpPr>
              <p:grpSpPr>
                <a:xfrm>
                  <a:off x="3639066" y="1429049"/>
                  <a:ext cx="504056" cy="522900"/>
                  <a:chOff x="3639066" y="1429049"/>
                  <a:chExt cx="504056" cy="522900"/>
                </a:xfrm>
              </p:grpSpPr>
              <p:grpSp>
                <p:nvGrpSpPr>
                  <p:cNvPr id="150" name="Groupe 149"/>
                  <p:cNvGrpSpPr/>
                  <p:nvPr/>
                </p:nvGrpSpPr>
                <p:grpSpPr>
                  <a:xfrm>
                    <a:off x="3639066" y="1429049"/>
                    <a:ext cx="504056" cy="504056"/>
                    <a:chOff x="4499992" y="1052736"/>
                    <a:chExt cx="504056" cy="504056"/>
                  </a:xfrm>
                </p:grpSpPr>
                <p:sp>
                  <p:nvSpPr>
                    <p:cNvPr id="152" name="Rectangle à coins arrondis 151"/>
                    <p:cNvSpPr/>
                    <p:nvPr/>
                  </p:nvSpPr>
                  <p:spPr>
                    <a:xfrm>
                      <a:off x="4499992" y="1052736"/>
                      <a:ext cx="504056" cy="504056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53" name="Rectangle à coins arrondis 152"/>
                    <p:cNvSpPr/>
                    <p:nvPr/>
                  </p:nvSpPr>
                  <p:spPr>
                    <a:xfrm>
                      <a:off x="4572000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54" name="Rectangle à coins arrondis 153"/>
                    <p:cNvSpPr/>
                    <p:nvPr/>
                  </p:nvSpPr>
                  <p:spPr>
                    <a:xfrm>
                      <a:off x="4796408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55" name="Rectangle à coins arrondis 154"/>
                    <p:cNvSpPr/>
                    <p:nvPr/>
                  </p:nvSpPr>
                  <p:spPr>
                    <a:xfrm>
                      <a:off x="4572000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56" name="Rectangle à coins arrondis 155"/>
                    <p:cNvSpPr/>
                    <p:nvPr/>
                  </p:nvSpPr>
                  <p:spPr>
                    <a:xfrm>
                      <a:off x="4796408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51" name="Forme libre 150"/>
                  <p:cNvSpPr/>
                  <p:nvPr/>
                </p:nvSpPr>
                <p:spPr>
                  <a:xfrm>
                    <a:off x="3639973" y="1442351"/>
                    <a:ext cx="494570" cy="509598"/>
                  </a:xfrm>
                  <a:custGeom>
                    <a:avLst/>
                    <a:gdLst>
                      <a:gd name="connsiteX0" fmla="*/ 63858 w 494570"/>
                      <a:gd name="connsiteY0" fmla="*/ 20730 h 509598"/>
                      <a:gd name="connsiteX1" fmla="*/ 273408 w 494570"/>
                      <a:gd name="connsiteY1" fmla="*/ 63592 h 509598"/>
                      <a:gd name="connsiteX2" fmla="*/ 268646 w 494570"/>
                      <a:gd name="connsiteY2" fmla="*/ 249330 h 509598"/>
                      <a:gd name="connsiteX3" fmla="*/ 425808 w 494570"/>
                      <a:gd name="connsiteY3" fmla="*/ 249330 h 509598"/>
                      <a:gd name="connsiteX4" fmla="*/ 492483 w 494570"/>
                      <a:gd name="connsiteY4" fmla="*/ 430305 h 509598"/>
                      <a:gd name="connsiteX5" fmla="*/ 354371 w 494570"/>
                      <a:gd name="connsiteY5" fmla="*/ 506505 h 509598"/>
                      <a:gd name="connsiteX6" fmla="*/ 106721 w 494570"/>
                      <a:gd name="connsiteY6" fmla="*/ 482692 h 509598"/>
                      <a:gd name="connsiteX7" fmla="*/ 1946 w 494570"/>
                      <a:gd name="connsiteY7" fmla="*/ 373155 h 509598"/>
                      <a:gd name="connsiteX8" fmla="*/ 63858 w 494570"/>
                      <a:gd name="connsiteY8" fmla="*/ 20730 h 5095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94570" h="509598">
                        <a:moveTo>
                          <a:pt x="63858" y="20730"/>
                        </a:moveTo>
                        <a:cubicBezTo>
                          <a:pt x="109102" y="-30864"/>
                          <a:pt x="239277" y="25492"/>
                          <a:pt x="273408" y="63592"/>
                        </a:cubicBezTo>
                        <a:cubicBezTo>
                          <a:pt x="307539" y="101692"/>
                          <a:pt x="243246" y="218374"/>
                          <a:pt x="268646" y="249330"/>
                        </a:cubicBezTo>
                        <a:cubicBezTo>
                          <a:pt x="294046" y="280286"/>
                          <a:pt x="388502" y="219168"/>
                          <a:pt x="425808" y="249330"/>
                        </a:cubicBezTo>
                        <a:cubicBezTo>
                          <a:pt x="463114" y="279492"/>
                          <a:pt x="504389" y="387443"/>
                          <a:pt x="492483" y="430305"/>
                        </a:cubicBezTo>
                        <a:cubicBezTo>
                          <a:pt x="480577" y="473167"/>
                          <a:pt x="418664" y="497774"/>
                          <a:pt x="354371" y="506505"/>
                        </a:cubicBezTo>
                        <a:cubicBezTo>
                          <a:pt x="290078" y="515236"/>
                          <a:pt x="165458" y="504917"/>
                          <a:pt x="106721" y="482692"/>
                        </a:cubicBezTo>
                        <a:cubicBezTo>
                          <a:pt x="47984" y="460467"/>
                          <a:pt x="11471" y="447767"/>
                          <a:pt x="1946" y="373155"/>
                        </a:cubicBezTo>
                        <a:cubicBezTo>
                          <a:pt x="-7579" y="298543"/>
                          <a:pt x="18614" y="72324"/>
                          <a:pt x="63858" y="2073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41" name="Groupe 140"/>
                <p:cNvGrpSpPr/>
                <p:nvPr/>
              </p:nvGrpSpPr>
              <p:grpSpPr>
                <a:xfrm>
                  <a:off x="4215130" y="1429049"/>
                  <a:ext cx="554266" cy="543069"/>
                  <a:chOff x="4215130" y="1429049"/>
                  <a:chExt cx="554266" cy="543069"/>
                </a:xfrm>
              </p:grpSpPr>
              <p:grpSp>
                <p:nvGrpSpPr>
                  <p:cNvPr id="143" name="Groupe 142"/>
                  <p:cNvGrpSpPr/>
                  <p:nvPr/>
                </p:nvGrpSpPr>
                <p:grpSpPr>
                  <a:xfrm>
                    <a:off x="4215130" y="1429049"/>
                    <a:ext cx="504056" cy="504056"/>
                    <a:chOff x="4499992" y="1052736"/>
                    <a:chExt cx="504056" cy="504056"/>
                  </a:xfrm>
                </p:grpSpPr>
                <p:sp>
                  <p:nvSpPr>
                    <p:cNvPr id="145" name="Rectangle à coins arrondis 144"/>
                    <p:cNvSpPr/>
                    <p:nvPr/>
                  </p:nvSpPr>
                  <p:spPr>
                    <a:xfrm>
                      <a:off x="4499992" y="1052736"/>
                      <a:ext cx="504056" cy="504056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6" name="Rectangle à coins arrondis 145"/>
                    <p:cNvSpPr/>
                    <p:nvPr/>
                  </p:nvSpPr>
                  <p:spPr>
                    <a:xfrm>
                      <a:off x="4572000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7" name="Rectangle à coins arrondis 146"/>
                    <p:cNvSpPr/>
                    <p:nvPr/>
                  </p:nvSpPr>
                  <p:spPr>
                    <a:xfrm>
                      <a:off x="4796408" y="1124744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8" name="Rectangle à coins arrondis 147"/>
                    <p:cNvSpPr/>
                    <p:nvPr/>
                  </p:nvSpPr>
                  <p:spPr>
                    <a:xfrm>
                      <a:off x="4572000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9" name="Rectangle à coins arrondis 148"/>
                    <p:cNvSpPr/>
                    <p:nvPr/>
                  </p:nvSpPr>
                  <p:spPr>
                    <a:xfrm>
                      <a:off x="4796408" y="1357536"/>
                      <a:ext cx="144016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44" name="Forme libre 143"/>
                  <p:cNvSpPr/>
                  <p:nvPr/>
                </p:nvSpPr>
                <p:spPr>
                  <a:xfrm>
                    <a:off x="4218394" y="1457284"/>
                    <a:ext cx="551002" cy="514834"/>
                  </a:xfrm>
                  <a:custGeom>
                    <a:avLst/>
                    <a:gdLst>
                      <a:gd name="connsiteX0" fmla="*/ 329794 w 551002"/>
                      <a:gd name="connsiteY0" fmla="*/ 41 h 514834"/>
                      <a:gd name="connsiteX1" fmla="*/ 267881 w 551002"/>
                      <a:gd name="connsiteY1" fmla="*/ 142916 h 514834"/>
                      <a:gd name="connsiteX2" fmla="*/ 134531 w 551002"/>
                      <a:gd name="connsiteY2" fmla="*/ 261979 h 514834"/>
                      <a:gd name="connsiteX3" fmla="*/ 10706 w 551002"/>
                      <a:gd name="connsiteY3" fmla="*/ 295316 h 514834"/>
                      <a:gd name="connsiteX4" fmla="*/ 63094 w 551002"/>
                      <a:gd name="connsiteY4" fmla="*/ 504866 h 514834"/>
                      <a:gd name="connsiteX5" fmla="*/ 510769 w 551002"/>
                      <a:gd name="connsiteY5" fmla="*/ 447716 h 514834"/>
                      <a:gd name="connsiteX6" fmla="*/ 510769 w 551002"/>
                      <a:gd name="connsiteY6" fmla="*/ 157204 h 514834"/>
                      <a:gd name="connsiteX7" fmla="*/ 329794 w 551002"/>
                      <a:gd name="connsiteY7" fmla="*/ 41 h 514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51002" h="514834">
                        <a:moveTo>
                          <a:pt x="329794" y="41"/>
                        </a:moveTo>
                        <a:cubicBezTo>
                          <a:pt x="289313" y="-2340"/>
                          <a:pt x="300425" y="99260"/>
                          <a:pt x="267881" y="142916"/>
                        </a:cubicBezTo>
                        <a:cubicBezTo>
                          <a:pt x="235337" y="186572"/>
                          <a:pt x="177393" y="236579"/>
                          <a:pt x="134531" y="261979"/>
                        </a:cubicBezTo>
                        <a:cubicBezTo>
                          <a:pt x="91669" y="287379"/>
                          <a:pt x="22612" y="254835"/>
                          <a:pt x="10706" y="295316"/>
                        </a:cubicBezTo>
                        <a:cubicBezTo>
                          <a:pt x="-1200" y="335797"/>
                          <a:pt x="-20250" y="479466"/>
                          <a:pt x="63094" y="504866"/>
                        </a:cubicBezTo>
                        <a:cubicBezTo>
                          <a:pt x="146438" y="530266"/>
                          <a:pt x="436156" y="505660"/>
                          <a:pt x="510769" y="447716"/>
                        </a:cubicBezTo>
                        <a:cubicBezTo>
                          <a:pt x="585382" y="389772"/>
                          <a:pt x="538550" y="231817"/>
                          <a:pt x="510769" y="157204"/>
                        </a:cubicBezTo>
                        <a:cubicBezTo>
                          <a:pt x="482988" y="82591"/>
                          <a:pt x="370275" y="2422"/>
                          <a:pt x="329794" y="41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2" name="Forme libre 141"/>
                <p:cNvSpPr/>
                <p:nvPr/>
              </p:nvSpPr>
              <p:spPr>
                <a:xfrm>
                  <a:off x="3891896" y="1412775"/>
                  <a:ext cx="582946" cy="279205"/>
                </a:xfrm>
                <a:custGeom>
                  <a:avLst/>
                  <a:gdLst>
                    <a:gd name="connsiteX0" fmla="*/ 63821 w 866117"/>
                    <a:gd name="connsiteY0" fmla="*/ 50305 h 279205"/>
                    <a:gd name="connsiteX1" fmla="*/ 25721 w 866117"/>
                    <a:gd name="connsiteY1" fmla="*/ 193180 h 279205"/>
                    <a:gd name="connsiteX2" fmla="*/ 154308 w 866117"/>
                    <a:gd name="connsiteY2" fmla="*/ 269380 h 279205"/>
                    <a:gd name="connsiteX3" fmla="*/ 540071 w 866117"/>
                    <a:gd name="connsiteY3" fmla="*/ 269380 h 279205"/>
                    <a:gd name="connsiteX4" fmla="*/ 863921 w 866117"/>
                    <a:gd name="connsiteY4" fmla="*/ 188417 h 279205"/>
                    <a:gd name="connsiteX5" fmla="*/ 649608 w 866117"/>
                    <a:gd name="connsiteY5" fmla="*/ 7442 h 279205"/>
                    <a:gd name="connsiteX6" fmla="*/ 63821 w 866117"/>
                    <a:gd name="connsiteY6" fmla="*/ 50305 h 279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66117" h="279205">
                      <a:moveTo>
                        <a:pt x="63821" y="50305"/>
                      </a:moveTo>
                      <a:cubicBezTo>
                        <a:pt x="-40160" y="81261"/>
                        <a:pt x="10640" y="156667"/>
                        <a:pt x="25721" y="193180"/>
                      </a:cubicBezTo>
                      <a:cubicBezTo>
                        <a:pt x="40802" y="229693"/>
                        <a:pt x="68583" y="256680"/>
                        <a:pt x="154308" y="269380"/>
                      </a:cubicBezTo>
                      <a:cubicBezTo>
                        <a:pt x="240033" y="282080"/>
                        <a:pt x="421802" y="282874"/>
                        <a:pt x="540071" y="269380"/>
                      </a:cubicBezTo>
                      <a:cubicBezTo>
                        <a:pt x="658340" y="255886"/>
                        <a:pt x="845665" y="232073"/>
                        <a:pt x="863921" y="188417"/>
                      </a:cubicBezTo>
                      <a:cubicBezTo>
                        <a:pt x="882177" y="144761"/>
                        <a:pt x="784545" y="30461"/>
                        <a:pt x="649608" y="7442"/>
                      </a:cubicBezTo>
                      <a:cubicBezTo>
                        <a:pt x="514671" y="-15577"/>
                        <a:pt x="167802" y="19349"/>
                        <a:pt x="63821" y="50305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35" name="Rectangle à coins arrondis 134"/>
              <p:cNvSpPr/>
              <p:nvPr/>
            </p:nvSpPr>
            <p:spPr>
              <a:xfrm>
                <a:off x="3563888" y="2060848"/>
                <a:ext cx="1800200" cy="122413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6" name="Rectangle à coins arrondis 135"/>
              <p:cNvSpPr/>
              <p:nvPr/>
            </p:nvSpPr>
            <p:spPr>
              <a:xfrm>
                <a:off x="3574742" y="1365402"/>
                <a:ext cx="1220837" cy="63135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7" name="Rectangle à coins arrondis 136"/>
              <p:cNvSpPr/>
              <p:nvPr/>
            </p:nvSpPr>
            <p:spPr>
              <a:xfrm>
                <a:off x="3602448" y="589907"/>
                <a:ext cx="1738511" cy="59357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8" name="Forme libre 137"/>
              <p:cNvSpPr/>
              <p:nvPr/>
            </p:nvSpPr>
            <p:spPr>
              <a:xfrm>
                <a:off x="3500383" y="528593"/>
                <a:ext cx="1863706" cy="1468159"/>
              </a:xfrm>
              <a:custGeom>
                <a:avLst/>
                <a:gdLst>
                  <a:gd name="connsiteX0" fmla="*/ 323906 w 1978375"/>
                  <a:gd name="connsiteY0" fmla="*/ 45 h 1574506"/>
                  <a:gd name="connsiteX1" fmla="*/ 57206 w 1978375"/>
                  <a:gd name="connsiteY1" fmla="*/ 233407 h 1574506"/>
                  <a:gd name="connsiteX2" fmla="*/ 147693 w 1978375"/>
                  <a:gd name="connsiteY2" fmla="*/ 1485945 h 1574506"/>
                  <a:gd name="connsiteX3" fmla="*/ 1514531 w 1978375"/>
                  <a:gd name="connsiteY3" fmla="*/ 1333545 h 1574506"/>
                  <a:gd name="connsiteX4" fmla="*/ 1914581 w 1978375"/>
                  <a:gd name="connsiteY4" fmla="*/ 228645 h 1574506"/>
                  <a:gd name="connsiteX5" fmla="*/ 323906 w 1978375"/>
                  <a:gd name="connsiteY5" fmla="*/ 45 h 1574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78375" h="1574506">
                    <a:moveTo>
                      <a:pt x="323906" y="45"/>
                    </a:moveTo>
                    <a:cubicBezTo>
                      <a:pt x="14344" y="839"/>
                      <a:pt x="86575" y="-14243"/>
                      <a:pt x="57206" y="233407"/>
                    </a:cubicBezTo>
                    <a:cubicBezTo>
                      <a:pt x="27837" y="481057"/>
                      <a:pt x="-95195" y="1302589"/>
                      <a:pt x="147693" y="1485945"/>
                    </a:cubicBezTo>
                    <a:cubicBezTo>
                      <a:pt x="390581" y="1669301"/>
                      <a:pt x="1220050" y="1543095"/>
                      <a:pt x="1514531" y="1333545"/>
                    </a:cubicBezTo>
                    <a:cubicBezTo>
                      <a:pt x="1809012" y="1123995"/>
                      <a:pt x="2113812" y="450895"/>
                      <a:pt x="1914581" y="228645"/>
                    </a:cubicBezTo>
                    <a:cubicBezTo>
                      <a:pt x="1715350" y="6395"/>
                      <a:pt x="633468" y="-749"/>
                      <a:pt x="323906" y="45"/>
                    </a:cubicBezTo>
                    <a:close/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9" name="Forme libre 138"/>
              <p:cNvSpPr/>
              <p:nvPr/>
            </p:nvSpPr>
            <p:spPr>
              <a:xfrm>
                <a:off x="3473035" y="2060848"/>
                <a:ext cx="2042023" cy="1260686"/>
              </a:xfrm>
              <a:custGeom>
                <a:avLst/>
                <a:gdLst>
                  <a:gd name="connsiteX0" fmla="*/ 313153 w 2042023"/>
                  <a:gd name="connsiteY0" fmla="*/ 69416 h 1343075"/>
                  <a:gd name="connsiteX1" fmla="*/ 94078 w 2042023"/>
                  <a:gd name="connsiteY1" fmla="*/ 331354 h 1343075"/>
                  <a:gd name="connsiteX2" fmla="*/ 170278 w 2042023"/>
                  <a:gd name="connsiteY2" fmla="*/ 1341004 h 1343075"/>
                  <a:gd name="connsiteX3" fmla="*/ 1989553 w 2042023"/>
                  <a:gd name="connsiteY3" fmla="*/ 579004 h 1343075"/>
                  <a:gd name="connsiteX4" fmla="*/ 1441865 w 2042023"/>
                  <a:gd name="connsiteY4" fmla="*/ 40841 h 1343075"/>
                  <a:gd name="connsiteX5" fmla="*/ 313153 w 2042023"/>
                  <a:gd name="connsiteY5" fmla="*/ 69416 h 134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2023" h="1343075">
                    <a:moveTo>
                      <a:pt x="313153" y="69416"/>
                    </a:moveTo>
                    <a:cubicBezTo>
                      <a:pt x="88522" y="117835"/>
                      <a:pt x="117890" y="119423"/>
                      <a:pt x="94078" y="331354"/>
                    </a:cubicBezTo>
                    <a:cubicBezTo>
                      <a:pt x="70265" y="543285"/>
                      <a:pt x="-145634" y="1299729"/>
                      <a:pt x="170278" y="1341004"/>
                    </a:cubicBezTo>
                    <a:cubicBezTo>
                      <a:pt x="486190" y="1382279"/>
                      <a:pt x="1777622" y="795698"/>
                      <a:pt x="1989553" y="579004"/>
                    </a:cubicBezTo>
                    <a:cubicBezTo>
                      <a:pt x="2201484" y="362310"/>
                      <a:pt x="1721265" y="124978"/>
                      <a:pt x="1441865" y="40841"/>
                    </a:cubicBezTo>
                    <a:cubicBezTo>
                      <a:pt x="1162465" y="-43296"/>
                      <a:pt x="537784" y="20997"/>
                      <a:pt x="313153" y="69416"/>
                    </a:cubicBezTo>
                    <a:close/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" name="Groupe 7"/>
            <p:cNvGrpSpPr/>
            <p:nvPr/>
          </p:nvGrpSpPr>
          <p:grpSpPr>
            <a:xfrm>
              <a:off x="5144558" y="596887"/>
              <a:ext cx="2337994" cy="1776616"/>
              <a:chOff x="5144558" y="596887"/>
              <a:chExt cx="2337994" cy="1776616"/>
            </a:xfrm>
          </p:grpSpPr>
          <p:sp>
            <p:nvSpPr>
              <p:cNvPr id="120" name="Rectangle à coins arrondis 119"/>
              <p:cNvSpPr/>
              <p:nvPr/>
            </p:nvSpPr>
            <p:spPr>
              <a:xfrm>
                <a:off x="5144558" y="2046939"/>
                <a:ext cx="326564" cy="326564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ZoneTexte 120"/>
              <p:cNvSpPr txBox="1"/>
              <p:nvPr/>
            </p:nvSpPr>
            <p:spPr>
              <a:xfrm>
                <a:off x="5529887" y="2020649"/>
                <a:ext cx="12505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/>
                  <a:t>Kubernetes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node</a:t>
                </a:r>
                <a:endParaRPr lang="fr-FR" sz="1200" dirty="0"/>
              </a:p>
            </p:txBody>
          </p:sp>
          <p:sp>
            <p:nvSpPr>
              <p:cNvPr id="122" name="Rectangle à coins arrondis 121"/>
              <p:cNvSpPr/>
              <p:nvPr/>
            </p:nvSpPr>
            <p:spPr>
              <a:xfrm>
                <a:off x="5144558" y="1545898"/>
                <a:ext cx="326562" cy="32656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ZoneTexte 122"/>
              <p:cNvSpPr txBox="1"/>
              <p:nvPr/>
            </p:nvSpPr>
            <p:spPr>
              <a:xfrm>
                <a:off x="5529901" y="1578497"/>
                <a:ext cx="19526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Kubernetes</a:t>
                </a:r>
                <a:r>
                  <a:rPr lang="fr-FR" sz="1200" dirty="0" smtClean="0"/>
                  <a:t> rack</a:t>
                </a:r>
                <a:endParaRPr lang="fr-FR" sz="1200" dirty="0"/>
              </a:p>
            </p:txBody>
          </p:sp>
          <p:sp>
            <p:nvSpPr>
              <p:cNvPr id="124" name="Rectangle à coins arrondis 123"/>
              <p:cNvSpPr/>
              <p:nvPr/>
            </p:nvSpPr>
            <p:spPr>
              <a:xfrm>
                <a:off x="5144574" y="1056093"/>
                <a:ext cx="326564" cy="37018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5" name="ZoneTexte 124"/>
              <p:cNvSpPr txBox="1"/>
              <p:nvPr/>
            </p:nvSpPr>
            <p:spPr>
              <a:xfrm>
                <a:off x="5529883" y="1072290"/>
                <a:ext cx="1643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/>
                  <a:t>Kubernetes</a:t>
                </a:r>
                <a:r>
                  <a:rPr lang="fr-FR" sz="1200" dirty="0" smtClean="0"/>
                  <a:t> data center</a:t>
                </a:r>
                <a:endParaRPr lang="fr-FR" sz="1200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176041" y="596887"/>
                <a:ext cx="263626" cy="3277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5529878" y="628945"/>
                <a:ext cx="1545873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/>
                  <a:t>Kubernetes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plateform</a:t>
                </a:r>
                <a:endParaRPr lang="fr-FR" sz="1200" dirty="0"/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2609415" y="3049635"/>
              <a:ext cx="224223" cy="224288"/>
              <a:chOff x="3131840" y="1697150"/>
              <a:chExt cx="98883" cy="98912"/>
            </a:xfrm>
          </p:grpSpPr>
          <p:sp>
            <p:nvSpPr>
              <p:cNvPr id="118" name="Ellipse 117"/>
              <p:cNvSpPr/>
              <p:nvPr/>
            </p:nvSpPr>
            <p:spPr>
              <a:xfrm>
                <a:off x="3185004" y="1750343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Ellipse 118"/>
              <p:cNvSpPr/>
              <p:nvPr/>
            </p:nvSpPr>
            <p:spPr>
              <a:xfrm>
                <a:off x="3131840" y="1697150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5144560" y="2748209"/>
              <a:ext cx="1924630" cy="2288333"/>
              <a:chOff x="5144560" y="2748209"/>
              <a:chExt cx="1924630" cy="2288333"/>
            </a:xfrm>
          </p:grpSpPr>
          <p:sp>
            <p:nvSpPr>
              <p:cNvPr id="108" name="Forme libre 107"/>
              <p:cNvSpPr/>
              <p:nvPr/>
            </p:nvSpPr>
            <p:spPr>
              <a:xfrm>
                <a:off x="5176018" y="3796200"/>
                <a:ext cx="263648" cy="326564"/>
              </a:xfrm>
              <a:custGeom>
                <a:avLst/>
                <a:gdLst>
                  <a:gd name="connsiteX0" fmla="*/ 63821 w 866117"/>
                  <a:gd name="connsiteY0" fmla="*/ 50305 h 279205"/>
                  <a:gd name="connsiteX1" fmla="*/ 25721 w 866117"/>
                  <a:gd name="connsiteY1" fmla="*/ 193180 h 279205"/>
                  <a:gd name="connsiteX2" fmla="*/ 154308 w 866117"/>
                  <a:gd name="connsiteY2" fmla="*/ 269380 h 279205"/>
                  <a:gd name="connsiteX3" fmla="*/ 540071 w 866117"/>
                  <a:gd name="connsiteY3" fmla="*/ 269380 h 279205"/>
                  <a:gd name="connsiteX4" fmla="*/ 863921 w 866117"/>
                  <a:gd name="connsiteY4" fmla="*/ 188417 h 279205"/>
                  <a:gd name="connsiteX5" fmla="*/ 649608 w 866117"/>
                  <a:gd name="connsiteY5" fmla="*/ 7442 h 279205"/>
                  <a:gd name="connsiteX6" fmla="*/ 63821 w 866117"/>
                  <a:gd name="connsiteY6" fmla="*/ 50305 h 279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6117" h="279205">
                    <a:moveTo>
                      <a:pt x="63821" y="50305"/>
                    </a:moveTo>
                    <a:cubicBezTo>
                      <a:pt x="-40160" y="81261"/>
                      <a:pt x="10640" y="156667"/>
                      <a:pt x="25721" y="193180"/>
                    </a:cubicBezTo>
                    <a:cubicBezTo>
                      <a:pt x="40802" y="229693"/>
                      <a:pt x="68583" y="256680"/>
                      <a:pt x="154308" y="269380"/>
                    </a:cubicBezTo>
                    <a:cubicBezTo>
                      <a:pt x="240033" y="282080"/>
                      <a:pt x="421802" y="282874"/>
                      <a:pt x="540071" y="269380"/>
                    </a:cubicBezTo>
                    <a:cubicBezTo>
                      <a:pt x="658340" y="255886"/>
                      <a:pt x="845665" y="232073"/>
                      <a:pt x="863921" y="188417"/>
                    </a:cubicBezTo>
                    <a:cubicBezTo>
                      <a:pt x="882177" y="144761"/>
                      <a:pt x="784545" y="30461"/>
                      <a:pt x="649608" y="7442"/>
                    </a:cubicBezTo>
                    <a:cubicBezTo>
                      <a:pt x="514671" y="-15577"/>
                      <a:pt x="167802" y="19349"/>
                      <a:pt x="63821" y="50305"/>
                    </a:cubicBezTo>
                    <a:close/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ZoneTexte 108"/>
              <p:cNvSpPr txBox="1"/>
              <p:nvPr/>
            </p:nvSpPr>
            <p:spPr>
              <a:xfrm>
                <a:off x="5529901" y="3836063"/>
                <a:ext cx="1444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Cassandra </a:t>
                </a:r>
                <a:r>
                  <a:rPr lang="fr-FR" sz="1200" dirty="0" err="1" smtClean="0"/>
                  <a:t>seed</a:t>
                </a:r>
                <a:r>
                  <a:rPr lang="fr-FR" sz="1200" dirty="0" smtClean="0"/>
                  <a:t> rack</a:t>
                </a:r>
                <a:endParaRPr lang="fr-FR" sz="1200" dirty="0"/>
              </a:p>
            </p:txBody>
          </p:sp>
          <p:sp>
            <p:nvSpPr>
              <p:cNvPr id="110" name="Forme libre 109"/>
              <p:cNvSpPr/>
              <p:nvPr/>
            </p:nvSpPr>
            <p:spPr>
              <a:xfrm>
                <a:off x="5144560" y="4286048"/>
                <a:ext cx="326564" cy="326564"/>
              </a:xfrm>
              <a:custGeom>
                <a:avLst/>
                <a:gdLst>
                  <a:gd name="connsiteX0" fmla="*/ 528896 w 550937"/>
                  <a:gd name="connsiteY0" fmla="*/ 38734 h 218631"/>
                  <a:gd name="connsiteX1" fmla="*/ 100271 w 550937"/>
                  <a:gd name="connsiteY1" fmla="*/ 5396 h 218631"/>
                  <a:gd name="connsiteX2" fmla="*/ 9784 w 550937"/>
                  <a:gd name="connsiteY2" fmla="*/ 129221 h 218631"/>
                  <a:gd name="connsiteX3" fmla="*/ 266959 w 550937"/>
                  <a:gd name="connsiteY3" fmla="*/ 214946 h 218631"/>
                  <a:gd name="connsiteX4" fmla="*/ 466984 w 550937"/>
                  <a:gd name="connsiteY4" fmla="*/ 186371 h 218631"/>
                  <a:gd name="connsiteX5" fmla="*/ 528896 w 550937"/>
                  <a:gd name="connsiteY5" fmla="*/ 38734 h 21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0937" h="218631">
                    <a:moveTo>
                      <a:pt x="528896" y="38734"/>
                    </a:moveTo>
                    <a:cubicBezTo>
                      <a:pt x="467777" y="8572"/>
                      <a:pt x="186790" y="-9685"/>
                      <a:pt x="100271" y="5396"/>
                    </a:cubicBezTo>
                    <a:cubicBezTo>
                      <a:pt x="13752" y="20477"/>
                      <a:pt x="-17997" y="94296"/>
                      <a:pt x="9784" y="129221"/>
                    </a:cubicBezTo>
                    <a:cubicBezTo>
                      <a:pt x="37565" y="164146"/>
                      <a:pt x="190759" y="205421"/>
                      <a:pt x="266959" y="214946"/>
                    </a:cubicBezTo>
                    <a:cubicBezTo>
                      <a:pt x="343159" y="224471"/>
                      <a:pt x="424915" y="215740"/>
                      <a:pt x="466984" y="186371"/>
                    </a:cubicBezTo>
                    <a:cubicBezTo>
                      <a:pt x="509053" y="157002"/>
                      <a:pt x="590015" y="68896"/>
                      <a:pt x="528896" y="38734"/>
                    </a:cubicBezTo>
                    <a:close/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ZoneTexte 110"/>
              <p:cNvSpPr txBox="1"/>
              <p:nvPr/>
            </p:nvSpPr>
            <p:spPr>
              <a:xfrm>
                <a:off x="5529887" y="4330653"/>
                <a:ext cx="11145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Cassandra rack</a:t>
                </a:r>
                <a:endParaRPr lang="fr-FR" sz="1200" dirty="0"/>
              </a:p>
            </p:txBody>
          </p:sp>
          <p:sp>
            <p:nvSpPr>
              <p:cNvPr id="112" name="Forme libre 111"/>
              <p:cNvSpPr/>
              <p:nvPr/>
            </p:nvSpPr>
            <p:spPr>
              <a:xfrm>
                <a:off x="5176043" y="2748209"/>
                <a:ext cx="263626" cy="413570"/>
              </a:xfrm>
              <a:custGeom>
                <a:avLst/>
                <a:gdLst>
                  <a:gd name="connsiteX0" fmla="*/ 323906 w 1978375"/>
                  <a:gd name="connsiteY0" fmla="*/ 45 h 1574506"/>
                  <a:gd name="connsiteX1" fmla="*/ 57206 w 1978375"/>
                  <a:gd name="connsiteY1" fmla="*/ 233407 h 1574506"/>
                  <a:gd name="connsiteX2" fmla="*/ 147693 w 1978375"/>
                  <a:gd name="connsiteY2" fmla="*/ 1485945 h 1574506"/>
                  <a:gd name="connsiteX3" fmla="*/ 1514531 w 1978375"/>
                  <a:gd name="connsiteY3" fmla="*/ 1333545 h 1574506"/>
                  <a:gd name="connsiteX4" fmla="*/ 1914581 w 1978375"/>
                  <a:gd name="connsiteY4" fmla="*/ 228645 h 1574506"/>
                  <a:gd name="connsiteX5" fmla="*/ 323906 w 1978375"/>
                  <a:gd name="connsiteY5" fmla="*/ 45 h 1574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78375" h="1574506">
                    <a:moveTo>
                      <a:pt x="323906" y="45"/>
                    </a:moveTo>
                    <a:cubicBezTo>
                      <a:pt x="14344" y="839"/>
                      <a:pt x="86575" y="-14243"/>
                      <a:pt x="57206" y="233407"/>
                    </a:cubicBezTo>
                    <a:cubicBezTo>
                      <a:pt x="27837" y="481057"/>
                      <a:pt x="-95195" y="1302589"/>
                      <a:pt x="147693" y="1485945"/>
                    </a:cubicBezTo>
                    <a:cubicBezTo>
                      <a:pt x="390581" y="1669301"/>
                      <a:pt x="1220050" y="1543095"/>
                      <a:pt x="1514531" y="1333545"/>
                    </a:cubicBezTo>
                    <a:cubicBezTo>
                      <a:pt x="1809012" y="1123995"/>
                      <a:pt x="2113812" y="450895"/>
                      <a:pt x="1914581" y="228645"/>
                    </a:cubicBezTo>
                    <a:cubicBezTo>
                      <a:pt x="1715350" y="6395"/>
                      <a:pt x="633468" y="-749"/>
                      <a:pt x="323906" y="45"/>
                    </a:cubicBezTo>
                    <a:close/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ZoneTexte 112"/>
              <p:cNvSpPr txBox="1"/>
              <p:nvPr/>
            </p:nvSpPr>
            <p:spPr>
              <a:xfrm>
                <a:off x="5529901" y="2806879"/>
                <a:ext cx="12745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Cassandra cluster</a:t>
                </a:r>
                <a:endParaRPr lang="fr-FR" sz="1200" dirty="0"/>
              </a:p>
            </p:txBody>
          </p:sp>
          <p:sp>
            <p:nvSpPr>
              <p:cNvPr id="114" name="Rectangle à coins arrondis 113"/>
              <p:cNvSpPr/>
              <p:nvPr/>
            </p:nvSpPr>
            <p:spPr>
              <a:xfrm>
                <a:off x="5176043" y="3297771"/>
                <a:ext cx="326564" cy="37018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ZoneTexte 114"/>
              <p:cNvSpPr txBox="1"/>
              <p:nvPr/>
            </p:nvSpPr>
            <p:spPr>
              <a:xfrm>
                <a:off x="5502607" y="3344852"/>
                <a:ext cx="15665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Cassandra data center</a:t>
                </a:r>
                <a:endParaRPr lang="fr-FR" sz="1200" dirty="0"/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5256020" y="4838843"/>
                <a:ext cx="103670" cy="10367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5502607" y="4759543"/>
                <a:ext cx="11737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Cassandra </a:t>
                </a:r>
                <a:r>
                  <a:rPr lang="fr-FR" sz="1200" dirty="0" err="1" smtClean="0"/>
                  <a:t>node</a:t>
                </a:r>
                <a:endParaRPr lang="fr-FR" sz="1200" dirty="0"/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787114" y="715610"/>
              <a:ext cx="224223" cy="227359"/>
              <a:chOff x="3374152" y="1442351"/>
              <a:chExt cx="98883" cy="100266"/>
            </a:xfrm>
          </p:grpSpPr>
          <p:sp>
            <p:nvSpPr>
              <p:cNvPr id="104" name="Ellipse 103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" name="Groupe 11"/>
            <p:cNvGrpSpPr/>
            <p:nvPr/>
          </p:nvGrpSpPr>
          <p:grpSpPr>
            <a:xfrm>
              <a:off x="2100558" y="1250780"/>
              <a:ext cx="224223" cy="227359"/>
              <a:chOff x="3374152" y="1442351"/>
              <a:chExt cx="98883" cy="100266"/>
            </a:xfrm>
          </p:grpSpPr>
          <p:sp>
            <p:nvSpPr>
              <p:cNvPr id="100" name="Ellipse 99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Ellipse 101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3398372" y="715610"/>
              <a:ext cx="224223" cy="227359"/>
              <a:chOff x="3374152" y="1442351"/>
              <a:chExt cx="98883" cy="100266"/>
            </a:xfrm>
          </p:grpSpPr>
          <p:sp>
            <p:nvSpPr>
              <p:cNvPr id="96" name="Ellipse 95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Ellipse 96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 13"/>
            <p:cNvGrpSpPr/>
            <p:nvPr/>
          </p:nvGrpSpPr>
          <p:grpSpPr>
            <a:xfrm>
              <a:off x="3915671" y="1242549"/>
              <a:ext cx="224223" cy="227359"/>
              <a:chOff x="3374152" y="1442351"/>
              <a:chExt cx="98883" cy="100266"/>
            </a:xfrm>
          </p:grpSpPr>
          <p:sp>
            <p:nvSpPr>
              <p:cNvPr id="92" name="Ellipse 91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Ellipse 92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Ellipse 93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" name="Groupe 14"/>
            <p:cNvGrpSpPr/>
            <p:nvPr/>
          </p:nvGrpSpPr>
          <p:grpSpPr>
            <a:xfrm>
              <a:off x="796358" y="3038401"/>
              <a:ext cx="224223" cy="227359"/>
              <a:chOff x="3374152" y="1442351"/>
              <a:chExt cx="98883" cy="100266"/>
            </a:xfrm>
          </p:grpSpPr>
          <p:sp>
            <p:nvSpPr>
              <p:cNvPr id="88" name="Ellipse 87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Ellipse 88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Ellipse 90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" name="Groupe 15"/>
            <p:cNvGrpSpPr/>
            <p:nvPr/>
          </p:nvGrpSpPr>
          <p:grpSpPr>
            <a:xfrm>
              <a:off x="1295973" y="1250780"/>
              <a:ext cx="224220" cy="227359"/>
              <a:chOff x="3010683" y="1919345"/>
              <a:chExt cx="98882" cy="100266"/>
            </a:xfrm>
          </p:grpSpPr>
          <p:sp>
            <p:nvSpPr>
              <p:cNvPr id="85" name="Ellipse 84"/>
              <p:cNvSpPr/>
              <p:nvPr/>
            </p:nvSpPr>
            <p:spPr>
              <a:xfrm>
                <a:off x="3063845" y="191934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Ellipse 85"/>
              <p:cNvSpPr/>
              <p:nvPr/>
            </p:nvSpPr>
            <p:spPr>
              <a:xfrm>
                <a:off x="3010683" y="1973892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Ellipse 86"/>
              <p:cNvSpPr/>
              <p:nvPr/>
            </p:nvSpPr>
            <p:spPr>
              <a:xfrm>
                <a:off x="3063846" y="1973892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 16"/>
            <p:cNvGrpSpPr/>
            <p:nvPr/>
          </p:nvGrpSpPr>
          <p:grpSpPr>
            <a:xfrm>
              <a:off x="1295973" y="4635857"/>
              <a:ext cx="224223" cy="224288"/>
              <a:chOff x="3131840" y="1697150"/>
              <a:chExt cx="98883" cy="98912"/>
            </a:xfrm>
          </p:grpSpPr>
          <p:sp>
            <p:nvSpPr>
              <p:cNvPr id="83" name="Ellipse 82"/>
              <p:cNvSpPr/>
              <p:nvPr/>
            </p:nvSpPr>
            <p:spPr>
              <a:xfrm>
                <a:off x="3185004" y="1750343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3131840" y="1697150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796361" y="4625848"/>
              <a:ext cx="224223" cy="227359"/>
              <a:chOff x="3374152" y="1442351"/>
              <a:chExt cx="98883" cy="100266"/>
            </a:xfrm>
          </p:grpSpPr>
          <p:sp>
            <p:nvSpPr>
              <p:cNvPr id="79" name="Ellipse 78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" name="Groupe 18"/>
            <p:cNvGrpSpPr/>
            <p:nvPr/>
          </p:nvGrpSpPr>
          <p:grpSpPr>
            <a:xfrm>
              <a:off x="2100558" y="715610"/>
              <a:ext cx="224220" cy="227359"/>
              <a:chOff x="2627784" y="1326116"/>
              <a:chExt cx="98882" cy="100266"/>
            </a:xfrm>
          </p:grpSpPr>
          <p:sp>
            <p:nvSpPr>
              <p:cNvPr id="76" name="Ellipse 75"/>
              <p:cNvSpPr/>
              <p:nvPr/>
            </p:nvSpPr>
            <p:spPr>
              <a:xfrm>
                <a:off x="2680947" y="1326116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Ellipse 76"/>
              <p:cNvSpPr/>
              <p:nvPr/>
            </p:nvSpPr>
            <p:spPr>
              <a:xfrm>
                <a:off x="2627785" y="1380663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Ellipse 77"/>
              <p:cNvSpPr/>
              <p:nvPr/>
            </p:nvSpPr>
            <p:spPr>
              <a:xfrm>
                <a:off x="2627784" y="1327470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2609415" y="1242549"/>
              <a:ext cx="224223" cy="227359"/>
              <a:chOff x="2635228" y="2061589"/>
              <a:chExt cx="98883" cy="100266"/>
            </a:xfrm>
          </p:grpSpPr>
          <p:sp>
            <p:nvSpPr>
              <p:cNvPr id="73" name="Ellipse 72"/>
              <p:cNvSpPr/>
              <p:nvPr/>
            </p:nvSpPr>
            <p:spPr>
              <a:xfrm>
                <a:off x="2688391" y="2061589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Ellipse 73"/>
              <p:cNvSpPr/>
              <p:nvPr/>
            </p:nvSpPr>
            <p:spPr>
              <a:xfrm>
                <a:off x="2688392" y="2116136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Ellipse 74"/>
              <p:cNvSpPr/>
              <p:nvPr/>
            </p:nvSpPr>
            <p:spPr>
              <a:xfrm>
                <a:off x="2635228" y="2062943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1295973" y="700341"/>
              <a:ext cx="224223" cy="224288"/>
              <a:chOff x="3131840" y="1697150"/>
              <a:chExt cx="98883" cy="98912"/>
            </a:xfrm>
          </p:grpSpPr>
          <p:sp>
            <p:nvSpPr>
              <p:cNvPr id="71" name="Ellipse 70"/>
              <p:cNvSpPr/>
              <p:nvPr/>
            </p:nvSpPr>
            <p:spPr>
              <a:xfrm>
                <a:off x="3185004" y="1750343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3131840" y="1697150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2" name="Groupe 21"/>
            <p:cNvGrpSpPr/>
            <p:nvPr/>
          </p:nvGrpSpPr>
          <p:grpSpPr>
            <a:xfrm>
              <a:off x="796363" y="1364700"/>
              <a:ext cx="224220" cy="106741"/>
              <a:chOff x="2987824" y="1541263"/>
              <a:chExt cx="98882" cy="47073"/>
            </a:xfrm>
          </p:grpSpPr>
          <p:sp>
            <p:nvSpPr>
              <p:cNvPr id="69" name="Ellipse 68"/>
              <p:cNvSpPr/>
              <p:nvPr/>
            </p:nvSpPr>
            <p:spPr>
              <a:xfrm>
                <a:off x="3040987" y="1541263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2987824" y="1542617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3" name="Groupe 22"/>
            <p:cNvGrpSpPr/>
            <p:nvPr/>
          </p:nvGrpSpPr>
          <p:grpSpPr>
            <a:xfrm>
              <a:off x="2600975" y="717143"/>
              <a:ext cx="224220" cy="106741"/>
              <a:chOff x="2987824" y="1541263"/>
              <a:chExt cx="98882" cy="47073"/>
            </a:xfrm>
          </p:grpSpPr>
          <p:sp>
            <p:nvSpPr>
              <p:cNvPr id="67" name="Ellipse 66"/>
              <p:cNvSpPr/>
              <p:nvPr/>
            </p:nvSpPr>
            <p:spPr>
              <a:xfrm>
                <a:off x="3040987" y="1541263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2987824" y="1542617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3398372" y="1253850"/>
              <a:ext cx="224218" cy="227359"/>
              <a:chOff x="2771800" y="1721237"/>
              <a:chExt cx="98881" cy="100266"/>
            </a:xfrm>
          </p:grpSpPr>
          <p:sp>
            <p:nvSpPr>
              <p:cNvPr id="65" name="Ellipse 64"/>
              <p:cNvSpPr/>
              <p:nvPr/>
            </p:nvSpPr>
            <p:spPr>
              <a:xfrm>
                <a:off x="2824962" y="1721237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2771800" y="1775784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/>
            <p:cNvGrpSpPr/>
            <p:nvPr/>
          </p:nvGrpSpPr>
          <p:grpSpPr>
            <a:xfrm>
              <a:off x="3915669" y="718669"/>
              <a:ext cx="224223" cy="227359"/>
              <a:chOff x="3374152" y="1442351"/>
              <a:chExt cx="98883" cy="100266"/>
            </a:xfrm>
          </p:grpSpPr>
          <p:sp>
            <p:nvSpPr>
              <p:cNvPr id="61" name="Ellipse 60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Ellipse 62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" name="Groupe 25"/>
            <p:cNvGrpSpPr/>
            <p:nvPr/>
          </p:nvGrpSpPr>
          <p:grpSpPr>
            <a:xfrm>
              <a:off x="1305216" y="2494678"/>
              <a:ext cx="224223" cy="227359"/>
              <a:chOff x="3374152" y="1442351"/>
              <a:chExt cx="98883" cy="100266"/>
            </a:xfrm>
          </p:grpSpPr>
          <p:sp>
            <p:nvSpPr>
              <p:cNvPr id="57" name="Ellipse 56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 26"/>
            <p:cNvGrpSpPr/>
            <p:nvPr/>
          </p:nvGrpSpPr>
          <p:grpSpPr>
            <a:xfrm>
              <a:off x="2100195" y="2515256"/>
              <a:ext cx="224223" cy="227359"/>
              <a:chOff x="3374152" y="1442351"/>
              <a:chExt cx="98883" cy="100266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" name="Groupe 27"/>
            <p:cNvGrpSpPr/>
            <p:nvPr/>
          </p:nvGrpSpPr>
          <p:grpSpPr>
            <a:xfrm>
              <a:off x="794302" y="2510533"/>
              <a:ext cx="224223" cy="227359"/>
              <a:chOff x="2635228" y="2061589"/>
              <a:chExt cx="98883" cy="100266"/>
            </a:xfrm>
          </p:grpSpPr>
          <p:sp>
            <p:nvSpPr>
              <p:cNvPr id="50" name="Ellipse 49"/>
              <p:cNvSpPr/>
              <p:nvPr/>
            </p:nvSpPr>
            <p:spPr>
              <a:xfrm>
                <a:off x="2688391" y="2061589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2688392" y="2116136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2635228" y="2062943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" name="Groupe 28"/>
            <p:cNvGrpSpPr/>
            <p:nvPr/>
          </p:nvGrpSpPr>
          <p:grpSpPr>
            <a:xfrm>
              <a:off x="2101970" y="4085850"/>
              <a:ext cx="224218" cy="227359"/>
              <a:chOff x="2771800" y="1721237"/>
              <a:chExt cx="98881" cy="100266"/>
            </a:xfrm>
          </p:grpSpPr>
          <p:sp>
            <p:nvSpPr>
              <p:cNvPr id="48" name="Ellipse 47"/>
              <p:cNvSpPr/>
              <p:nvPr/>
            </p:nvSpPr>
            <p:spPr>
              <a:xfrm>
                <a:off x="2824962" y="1721237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2771800" y="1775784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0" name="Groupe 29"/>
            <p:cNvGrpSpPr/>
            <p:nvPr/>
          </p:nvGrpSpPr>
          <p:grpSpPr>
            <a:xfrm>
              <a:off x="2600975" y="4615839"/>
              <a:ext cx="224218" cy="227359"/>
              <a:chOff x="2771800" y="1721237"/>
              <a:chExt cx="98881" cy="100266"/>
            </a:xfrm>
          </p:grpSpPr>
          <p:sp>
            <p:nvSpPr>
              <p:cNvPr id="46" name="Ellipse 45"/>
              <p:cNvSpPr/>
              <p:nvPr/>
            </p:nvSpPr>
            <p:spPr>
              <a:xfrm>
                <a:off x="2824962" y="1721237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2771800" y="1775784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1" name="Ellipse 30"/>
            <p:cNvSpPr/>
            <p:nvPr/>
          </p:nvSpPr>
          <p:spPr>
            <a:xfrm>
              <a:off x="1425768" y="3170253"/>
              <a:ext cx="103670" cy="10367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091982" y="3048410"/>
              <a:ext cx="103670" cy="10367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425768" y="4110201"/>
              <a:ext cx="103670" cy="10367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399855" y="4739527"/>
              <a:ext cx="103670" cy="10367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3915673" y="4087535"/>
              <a:ext cx="224223" cy="227359"/>
              <a:chOff x="3374152" y="1442351"/>
              <a:chExt cx="98883" cy="100266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2602227" y="4087535"/>
              <a:ext cx="224223" cy="227359"/>
              <a:chOff x="3374152" y="1442351"/>
              <a:chExt cx="98883" cy="100266"/>
            </a:xfrm>
          </p:grpSpPr>
          <p:sp>
            <p:nvSpPr>
              <p:cNvPr id="38" name="Ellipse 37"/>
              <p:cNvSpPr/>
              <p:nvPr/>
            </p:nvSpPr>
            <p:spPr>
              <a:xfrm>
                <a:off x="3427315" y="144235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3374153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3427316" y="149689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3374152" y="1443705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7" name="Ellipse 36"/>
            <p:cNvSpPr/>
            <p:nvPr/>
          </p:nvSpPr>
          <p:spPr>
            <a:xfrm>
              <a:off x="1295973" y="5995398"/>
              <a:ext cx="103670" cy="10367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2" name="ZoneTexte 211"/>
          <p:cNvSpPr txBox="1"/>
          <p:nvPr/>
        </p:nvSpPr>
        <p:spPr>
          <a:xfrm>
            <a:off x="5946180" y="5825881"/>
            <a:ext cx="274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fédérations </a:t>
            </a:r>
            <a:r>
              <a:rPr lang="fr-FR" dirty="0" err="1" smtClean="0"/>
              <a:t>Kubernetes</a:t>
            </a:r>
            <a:r>
              <a:rPr lang="fr-FR" dirty="0" smtClean="0"/>
              <a:t> ne sont pas supportés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885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opérateur </a:t>
            </a:r>
            <a:r>
              <a:rPr lang="fr-FR" dirty="0" err="1" smtClean="0"/>
              <a:t>Kubernetes</a:t>
            </a:r>
            <a:r>
              <a:rPr lang="fr-FR" dirty="0" smtClean="0"/>
              <a:t> pour Cassandra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Disponible ici: https://gitlab.forge.orange-labs.fr/tth/k8s/cassandra </a:t>
            </a:r>
          </a:p>
          <a:p>
            <a:r>
              <a:rPr lang="fr-FR" dirty="0" smtClean="0"/>
              <a:t>Développé en </a:t>
            </a:r>
            <a:r>
              <a:rPr lang="fr-FR" dirty="0" err="1" smtClean="0"/>
              <a:t>Bash</a:t>
            </a:r>
            <a:r>
              <a:rPr lang="fr-FR" dirty="0" smtClean="0"/>
              <a:t>, s’appuyant sur la commande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fr-FR" dirty="0" smtClean="0"/>
              <a:t> de </a:t>
            </a:r>
            <a:r>
              <a:rPr lang="fr-FR" dirty="0" err="1" smtClean="0"/>
              <a:t>Kubernetes</a:t>
            </a:r>
            <a:endParaRPr lang="fr-FR" dirty="0" smtClean="0"/>
          </a:p>
          <a:p>
            <a:r>
              <a:rPr lang="fr-FR" dirty="0" smtClean="0"/>
              <a:t>Deux modes:</a:t>
            </a:r>
          </a:p>
          <a:p>
            <a:pPr lvl="1"/>
            <a:r>
              <a:rPr lang="fr-FR" dirty="0" smtClean="0"/>
              <a:t>Semi-automatique</a:t>
            </a:r>
          </a:p>
          <a:p>
            <a:pPr lvl="1"/>
            <a:r>
              <a:rPr lang="fr-FR" dirty="0" smtClean="0"/>
              <a:t>Automatique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75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Définir/Modifier un cluster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fichier de propriété sous forme de paire de clef/valeur</a:t>
            </a:r>
          </a:p>
          <a:p>
            <a:r>
              <a:rPr lang="fr-FR" dirty="0" smtClean="0"/>
              <a:t>Une valeur a une porté : cluster/data center/rack/nœud</a:t>
            </a:r>
          </a:p>
          <a:p>
            <a:r>
              <a:rPr lang="fr-FR" dirty="0" smtClean="0"/>
              <a:t>Une valeur a une priorité : le particulier est prioritaire au général. Par exemple:</a:t>
            </a:r>
          </a:p>
          <a:p>
            <a:pPr lvl="1"/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persistentVolume.storageType.cluster-1=local</a:t>
            </a:r>
          </a:p>
          <a:p>
            <a:pPr lvl="1"/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persistentVolume.storageType.cluster-1.dataCenter-1.seed.kube-node-1=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hostPath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2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de fichier de propriété (1/5)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cassandra</a:t>
            </a:r>
            <a:endParaRPr lang="fr-F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persistentVolume.storageType.cluster-1=local</a:t>
            </a:r>
          </a:p>
          <a:p>
            <a:pPr marL="0" indent="0">
              <a:buNone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persistentVolume.dataDirectory.cluster-1=/data/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cassandra</a:t>
            </a:r>
            <a:endParaRPr lang="fr-F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 the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capacity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'2Gi' for all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cluster 'cluster-1'</a:t>
            </a:r>
          </a:p>
          <a:p>
            <a:pPr marL="0" indent="0">
              <a:buNone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persistentVolume.capacity.cluster-1=2Gi</a:t>
            </a:r>
          </a:p>
          <a:p>
            <a:pPr marL="0" indent="0">
              <a:buNone/>
            </a:pP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specialize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capacity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the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'kube-node-1' in rack 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in data center 'dataCenter-1' in cluster 'cluster-1'</a:t>
            </a:r>
          </a:p>
          <a:p>
            <a:pPr marL="0" indent="0">
              <a:buNone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persistentVolume.capacity.cluster-1.dataCenter-1.seed.kube-node-1=3Gi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8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de fichier de propriété (2/5)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statefulSet.resource.limit.cpu.cluster-1=500m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statefulSet.resource.limit.memory.cluster-1=1Gi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statefulSet.resource.request.cpu.cluster-1=500m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statefulSet.resource.request.memory.cluster-1=1Gi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statefulSet.env.maxHeapSize.cluster-1=512M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statefulSet.env.heapNewSize.cluster-1=100M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statefulSet.storageCapacity.cluster-1=1Gi</a:t>
            </a:r>
          </a:p>
          <a:p>
            <a:pPr marL="0" indent="0">
              <a:buNone/>
            </a:pP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71429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de fichier de propriété (3/5)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 the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replicas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'10' for all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statefulSet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cluster 'cluster-1'</a:t>
            </a:r>
          </a:p>
          <a:p>
            <a:pPr marL="0" indent="0">
              <a:buNone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statefulSet.replicas.cluster-1=10</a:t>
            </a: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specialize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replicas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all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statefulSet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 center 'dataCenter-1‘ in cluster 'cluster-1'</a:t>
            </a:r>
          </a:p>
          <a:p>
            <a:pPr marL="0" indent="0">
              <a:buNone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statefulSet.replicas.cluster-1.dataCenter-1=4</a:t>
            </a: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specialize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replicas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statefulSet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in data center 'dataCenter-1‘ in cluster 'cluster-1'</a:t>
            </a:r>
          </a:p>
          <a:p>
            <a:pPr marL="0" indent="0">
              <a:buNone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statefulSet.replicas.cluster-1.dataCenter-1.seed=3</a:t>
            </a: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specialize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replicas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all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statefulSet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 center 'dataCenter-2‘ in cluster 'cluster-1'</a:t>
            </a:r>
          </a:p>
          <a:p>
            <a:pPr marL="0" indent="0">
              <a:buNone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statefulSet.replicas.cluster-1.dataCenter-2=3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56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751</Words>
  <Application>Microsoft Office PowerPoint</Application>
  <PresentationFormat>Affichage à l'écran (4:3)</PresentationFormat>
  <Paragraphs>133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kubeadm-dind-cluster (1/2)</vt:lpstr>
      <vt:lpstr>kubeadm-dind-cluster (2/2)</vt:lpstr>
      <vt:lpstr>Topologies supportées</vt:lpstr>
      <vt:lpstr>Un opérateur Kubernetes pour Cassandra</vt:lpstr>
      <vt:lpstr>Définir/Modifier un cluster</vt:lpstr>
      <vt:lpstr>Exemple de fichier de propriété (1/5)</vt:lpstr>
      <vt:lpstr>Exemple de fichier de propriété (2/5)</vt:lpstr>
      <vt:lpstr>Exemple de fichier de propriété (3/5)</vt:lpstr>
      <vt:lpstr>Exemple de fichier de propriété (4/5)</vt:lpstr>
      <vt:lpstr>Exemple de fichier de propriété (5/5)</vt:lpstr>
      <vt:lpstr>Exemple : Créer le cluster (1/2)</vt:lpstr>
      <vt:lpstr>Exemple : Créer le cluster (2/2)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TRINH Thai Hoa IST/ISAD</dc:creator>
  <cp:lastModifiedBy>TRINH Thai Hoa IST/ISAD</cp:lastModifiedBy>
  <cp:revision>19</cp:revision>
  <dcterms:created xsi:type="dcterms:W3CDTF">2018-09-14T07:42:57Z</dcterms:created>
  <dcterms:modified xsi:type="dcterms:W3CDTF">2018-09-14T11:41:45Z</dcterms:modified>
</cp:coreProperties>
</file>