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78" r:id="rId7"/>
    <p:sldId id="279" r:id="rId8"/>
    <p:sldId id="286" r:id="rId9"/>
    <p:sldId id="258" r:id="rId10"/>
    <p:sldId id="287" r:id="rId11"/>
    <p:sldId id="280" r:id="rId12"/>
    <p:sldId id="288" r:id="rId13"/>
    <p:sldId id="282" r:id="rId14"/>
    <p:sldId id="290" r:id="rId15"/>
    <p:sldId id="291" r:id="rId16"/>
    <p:sldId id="292" r:id="rId17"/>
    <p:sldId id="293" r:id="rId18"/>
    <p:sldId id="294" r:id="rId19"/>
    <p:sldId id="281" r:id="rId20"/>
    <p:sldId id="289" r:id="rId21"/>
    <p:sldId id="295" r:id="rId22"/>
    <p:sldId id="285" r:id="rId23"/>
    <p:sldId id="297" r:id="rId24"/>
    <p:sldId id="296" r:id="rId25"/>
    <p:sldId id="298" r:id="rId26"/>
    <p:sldId id="299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840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C72CF-81DF-B9E6-3969-4F8886834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7FACD-AD61-EF0C-35E8-3307E06C2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CC915-D73E-4596-F954-D093C6D16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FA98-FC58-3802-4929-4DB0714C8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8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82582-BA5E-39C9-78D4-6DF5B2E3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F63B9-DBCA-E2CA-05AC-6DE514C41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37AEB-FB38-A901-1816-399C50893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B84D-1621-74F8-4492-85CFD1E82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3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A6811-CA4A-31ED-D752-FED7F8B56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B8088-CC28-26B7-E4AC-D3E9F1958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A730E-2A24-F12B-C186-99104AC20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A7918-2BA8-9370-71E6-8BE950D16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64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5AA4-77A6-14B1-4478-92F2198F0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92C2AF-FED4-DA96-0228-7C9E2CD12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3831B3-49E9-7611-DFB4-CADDCFF1E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5A3FE-4501-1A5B-E184-4EC734944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08FE3-BC18-1700-3EA2-46DB4DC02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CF051E-F977-5EEB-78A5-A4242768E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14A94-5F2C-E2CB-703E-1B6252B06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DC700-801B-C7D4-4FBE-63AE67505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4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2B5F8-2B14-570E-95CA-557652B88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4F7B8-AB94-4FFE-EE02-39D03ACC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7963E-6EC7-C1E6-2560-90E571CD8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D7D31-932F-99C3-8023-23B99A8F3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17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2816-E3D8-281C-D50A-C276C18E2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DC4D10-5D4E-B04C-5167-71CB90CF1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824B2-0EA4-475A-9C47-DB89A83AE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02E9A-9C58-1A7B-6EEE-6A099FEB7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0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5562A-8B61-508A-4042-B319AE14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C2C47-8780-FA36-2131-6D36A16E9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09F3D-109E-640F-44FB-269B66672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41142-D1E9-EEB7-A068-0919C40CA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08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78E1D-DA02-E9FF-5F62-19118CFA4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E230A6-4C4D-C911-7B58-3A972C6F5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0FFC3-0443-E25F-9999-8E8DBC000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271F-D907-6EA3-86D0-5F34D8572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9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7EA65-6A98-5D24-3BF1-DF5240056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355C0-364C-0ABB-0E5D-A42E3B628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4825C2-4668-1DF7-2979-37B9254A5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F6DDC-C48A-655A-17B8-2B9E4A17B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09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78D2-889E-1EB0-B598-292C19AC6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FCF40-1CFE-23E1-9972-AF239ADE4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F5A88-7861-D58C-2D10-0A962841C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71816-991C-3DD0-FBFB-651725C67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25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707C9-9BB3-EFE1-A38F-0B0C28A59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EE967-E084-062E-4E62-24D91FE09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41008-8324-E7CA-1544-4E52829B6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1CE8-5CBA-9B9A-9308-59DD351AC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EC24D-6C9A-B996-40E0-D4615BA20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82D63E-2D85-622F-0621-B35DC72FD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EA7222-9C8D-437F-4EA2-99954E187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40634-A5C5-4E40-3591-9EE6A0BF1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2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2A3A4-7640-A725-78D6-4BD2E9AAC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787E47-7B5B-856C-51FE-693D94B2F7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85BE9-89CB-0A12-A444-9BEC8F764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6F85-5FA4-3854-AD50-DBD258D51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7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xfuel.com/en/free-photo-jrzd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hu-HU" dirty="0"/>
              <a:t>Népességi adatok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Működési elv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1944371"/>
            <a:ext cx="3759200" cy="351284"/>
          </a:xfrm>
        </p:spPr>
        <p:txBody>
          <a:bodyPr>
            <a:noAutofit/>
          </a:bodyPr>
          <a:lstStyle/>
          <a:p>
            <a:r>
              <a:rPr lang="hu-HU" dirty="0">
                <a:latin typeface="+mn-lt"/>
                <a:ea typeface="+mn-ea"/>
                <a:cs typeface="+mn-cs"/>
              </a:rPr>
              <a:t>Kód Struktúrája és Függvények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696778"/>
            <a:ext cx="9032230" cy="2907164"/>
          </a:xfrm>
        </p:spPr>
        <p:txBody>
          <a:bodyPr>
            <a:normAutofit/>
          </a:bodyPr>
          <a:lstStyle/>
          <a:p>
            <a:r>
              <a:rPr lang="hu-HU" dirty="0" err="1"/>
              <a:t>Init</a:t>
            </a:r>
            <a:r>
              <a:rPr lang="hu-HU" dirty="0"/>
              <a:t> (Az osztály inicializálója)</a:t>
            </a:r>
          </a:p>
          <a:p>
            <a:r>
              <a:rPr lang="hu-HU" dirty="0"/>
              <a:t>Népesség függvény</a:t>
            </a:r>
          </a:p>
          <a:p>
            <a:r>
              <a:rPr lang="hu-HU" dirty="0"/>
              <a:t>Átlagéletkor függvény</a:t>
            </a:r>
          </a:p>
          <a:p>
            <a:r>
              <a:rPr lang="hu-HU" dirty="0" err="1"/>
              <a:t>show_plot</a:t>
            </a:r>
            <a:r>
              <a:rPr lang="hu-HU" dirty="0"/>
              <a:t> függvény</a:t>
            </a:r>
          </a:p>
          <a:p>
            <a:r>
              <a:rPr lang="en-US" dirty="0" err="1"/>
              <a:t>prev_plot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next_plot</a:t>
            </a:r>
            <a:r>
              <a:rPr lang="hu-HU" dirty="0"/>
              <a:t> függvény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4DAFA-40B4-16E7-1230-6AB51EAD8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49DD-C8E5-E9D7-72B7-CE8C2142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Init</a:t>
            </a:r>
            <a:r>
              <a:rPr lang="hu-HU" dirty="0"/>
              <a:t>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25C0CE5-FA2A-3287-98F9-C33BE992B4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BC7005-FDD4-F28E-A69D-A2CCB52B3C43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20" y="1534219"/>
            <a:ext cx="100197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Létrehozza az alkalmazás ablakát, megjelenítési kereteket, és inicializálja az adatokat.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Működés: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Beállítja az alkalmazás címét, színeit.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Létrehoz két fő részt: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Egy </a:t>
            </a: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keretet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self.frame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az ábrák megjelenítésére.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Egy </a:t>
            </a: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gombkeretet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self.button_frame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navigációs gombokkal (Előző, Következő).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self.figures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lista tartalmazza az összes ábrát.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self.show_plot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függvény hívásával megjeleníti az első ábrát.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820D4-F292-3E27-4106-C1F1699F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17AA-53C1-CF1C-E83A-4859ABCF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Népesség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C6649C37-4EFB-2D71-9AD9-FE17A53F56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A2B777-6605-24CE-78E7-4DEE568A3601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429619"/>
            <a:ext cx="995330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Megjeleníti a népesség változását nemek szerint, előrejelzésekkel.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Adatfeldolgozás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Beolvas egy CSV-fájlt a népességi adatokkal.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Az oszlopokat számokká alakítja, az értékeket milliókra konvertálja.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Hiányzó adatokat (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NaN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) eltávolítja.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Adatok ábrázolása: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 különböző nemekhez (Férfi, Nő, Összesen) tartozó adatokat pontdiagram formájában jeleníti meg.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Legmagasabb népességi értékeket kiemeli az ábrán.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Regressziós modellek: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Lineáris regressziót alkalmaz a népesség előrejelzésére.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hu-HU" altLang="hu-HU" dirty="0"/>
              <a:t>Előrejelzések különböző évekre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Címkék és formázás: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Tengelycímkéket, címet, és egyedi formázást ad hozzá az ábrához.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9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98BA-0CCB-F253-BE08-C66BA327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01A4-5308-B6C2-8590-38E53578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Átlagéletkor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E91DF0B-57FB-22C0-F694-B184D1AE84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18251C-9F12-F6DF-9A45-8716508B76BE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397675"/>
            <a:ext cx="995330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dirty="0"/>
              <a:t>Megjeleníti az átlagéletkor változását nemek szerint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, előrejelzésekkel.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Hasonlóan működik, mint a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Nepesseg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függvény, de az átlagéletkor adatait használja.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Az átlagéletkort ábrázolja pontdiagramon, majd regresszióval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előrejelzi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a jövőbeli értékeket.</a:t>
            </a:r>
          </a:p>
        </p:txBody>
      </p:sp>
    </p:spTree>
    <p:extLst>
      <p:ext uri="{BB962C8B-B14F-4D97-AF65-F5344CB8AC3E}">
        <p14:creationId xmlns:p14="http://schemas.microsoft.com/office/powerpoint/2010/main" val="66633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102BA-23BF-688E-6044-D9F7A93A9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F97A-6FBA-2738-25E7-E58EF795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show_plot</a:t>
            </a:r>
            <a:r>
              <a:rPr lang="hu-HU" dirty="0"/>
              <a:t>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1ED1B9F5-2911-62F1-04B5-5B2A774D19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C83EFB-ACC9-D274-31FD-4CBF91E0FE81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536175"/>
            <a:ext cx="99533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Egy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matplotlib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ábrát jelenít meg a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Tkinter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keretben.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hu-HU" altLang="hu-H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Egy meglévő ábrát (pl.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Nepesseg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vagy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Atlageletkor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kimenete) egy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FigureCanvasTkAgg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objektum segítségével jelenít meg.</a:t>
            </a:r>
          </a:p>
        </p:txBody>
      </p:sp>
    </p:spTree>
    <p:extLst>
      <p:ext uri="{BB962C8B-B14F-4D97-AF65-F5344CB8AC3E}">
        <p14:creationId xmlns:p14="http://schemas.microsoft.com/office/powerpoint/2010/main" val="158847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4CC1E-6C71-D1F5-6EB7-D16437A66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E7DA-A50A-2C79-5DFF-CB4806AF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prev_plot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next_plot</a:t>
            </a:r>
            <a:r>
              <a:rPr lang="hu-HU" dirty="0"/>
              <a:t>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E695F94F-002C-A5EB-311C-A06E4B5F8D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785530-A464-16F4-CEC0-89EE1DFD5891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536176"/>
            <a:ext cx="99533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Az előző vagy következő ábrát jeleníti meg.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hu-HU" altLang="hu-H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self.current_page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változót növeli vagy csökkenti.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Az új ábrát a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show_plot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függvénnyel jeleníti meg.</a:t>
            </a:r>
          </a:p>
        </p:txBody>
      </p:sp>
    </p:spTree>
    <p:extLst>
      <p:ext uri="{BB962C8B-B14F-4D97-AF65-F5344CB8AC3E}">
        <p14:creationId xmlns:p14="http://schemas.microsoft.com/office/powerpoint/2010/main" val="202712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464499"/>
          </a:xfrm>
        </p:spPr>
        <p:txBody>
          <a:bodyPr>
            <a:normAutofit fontScale="90000"/>
          </a:bodyPr>
          <a:lstStyle/>
          <a:p>
            <a:r>
              <a:rPr lang="hu-HU" dirty="0"/>
              <a:t>Népesség száma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9" name="Tartalom helye 18">
            <a:extLst>
              <a:ext uri="{FF2B5EF4-FFF2-40B4-BE49-F238E27FC236}">
                <a16:creationId xmlns:a16="http://schemas.microsoft.com/office/drawing/2014/main" id="{853C3033-4EFF-B7DC-770A-AA37C78DE3D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2933700" y="1457762"/>
            <a:ext cx="8427202" cy="4452933"/>
          </a:xfr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EACC0-5F51-FC31-E6C5-02C319E02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E286-F609-0054-5D6E-3F9F4D2A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464499"/>
          </a:xfrm>
        </p:spPr>
        <p:txBody>
          <a:bodyPr>
            <a:normAutofit fontScale="90000"/>
          </a:bodyPr>
          <a:lstStyle/>
          <a:p>
            <a:r>
              <a:rPr lang="hu-HU" dirty="0"/>
              <a:t>Átlag életkor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C99D68-F978-27DA-9A19-3D6771E1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64F763C-EFDA-902E-AA70-2BC433BA09F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2933700" y="1461124"/>
            <a:ext cx="8427202" cy="4448544"/>
          </a:xfrm>
        </p:spPr>
      </p:pic>
    </p:spTree>
    <p:extLst>
      <p:ext uri="{BB962C8B-B14F-4D97-AF65-F5344CB8AC3E}">
        <p14:creationId xmlns:p14="http://schemas.microsoft.com/office/powerpoint/2010/main" val="3710441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939B1-7B19-3686-9FBA-6A99AC9F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1B3-FD80-5540-9F87-10D7D6582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Adatelemzés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30370"/>
          </a:xfrm>
        </p:spPr>
        <p:txBody>
          <a:bodyPr anchor="b"/>
          <a:lstStyle/>
          <a:p>
            <a:r>
              <a:rPr lang="nn-NO" dirty="0"/>
              <a:t>Népesség nemek szerint (millió fő)</a:t>
            </a:r>
            <a:endParaRPr lang="en-US" dirty="0"/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5906636"/>
              </p:ext>
            </p:extLst>
          </p:nvPr>
        </p:nvGraphicFramePr>
        <p:xfrm>
          <a:off x="845302" y="1166494"/>
          <a:ext cx="10515600" cy="45822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Év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Férfiak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Nők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Összesen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6.8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10.7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9.6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10.8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11.4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76160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hu-HU" dirty="0"/>
              <a:t>Tartalom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Tervezés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Megvalósítás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Nehézségek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Program működése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Adatelemzés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30970-767E-B106-D072-3DF5ACEF8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4238-1D4B-0027-EB01-875770A8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/>
          </a:bodyPr>
          <a:lstStyle/>
          <a:p>
            <a:r>
              <a:rPr lang="hu-HU" sz="2500" dirty="0"/>
              <a:t>Népesség száma</a:t>
            </a:r>
            <a:endParaRPr lang="en-US" sz="25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F27EB22C-6D03-8A43-0666-BB6C1EAC14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2AC330-3865-A63B-8608-9A2AF413EB57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2156023"/>
            <a:ext cx="9953309" cy="254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1900-1980</a:t>
            </a:r>
            <a:r>
              <a:rPr lang="hu-HU" dirty="0"/>
              <a:t>: Növekedés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Mezőgazdaság, iparosodás, egészségügyi fejlődés, háború utáni "baby boom", államszocialista családpolitika.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1980-tól napjainkig</a:t>
            </a:r>
            <a:r>
              <a:rPr lang="hu-HU" dirty="0"/>
              <a:t>: Csökkenés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Gazdasági válság, munkanélküliség, urbanizáció, alacsony gyermekvállalás, kivándorlás</a:t>
            </a:r>
            <a:r>
              <a:rPr lang="hu-H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hu-HU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5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58EBE-9D83-03C9-6055-98D6B8D3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09E6C9F9-1AF1-7F6C-5EAD-C63FD3C3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30370"/>
          </a:xfrm>
        </p:spPr>
        <p:txBody>
          <a:bodyPr anchor="b"/>
          <a:lstStyle/>
          <a:p>
            <a:r>
              <a:rPr lang="nn-NO" dirty="0"/>
              <a:t>Átlagéletkor nemek szerint (év)</a:t>
            </a:r>
            <a:endParaRPr lang="en-US" dirty="0"/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CC08A45F-966A-EAA7-EE19-4D07545352D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30812920"/>
              </p:ext>
            </p:extLst>
          </p:nvPr>
        </p:nvGraphicFramePr>
        <p:xfrm>
          <a:off x="845302" y="1166494"/>
          <a:ext cx="10515600" cy="4500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Év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Férfiak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Nők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Összesen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26.9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33.6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37.7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36.2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42.8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49.0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46.3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56.8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53.2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76160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EBD25D-FFC0-744A-0E1D-64749DD7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7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D13FA-2CA0-337B-CA6D-96FC86983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4AE9-5D34-61D8-AB6F-5FF743D6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Átlagos életkor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44212DC5-0C91-5F6A-8837-ACF7AE1BB6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537180-37D2-318C-4E5E-79BF7403FC3D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20" y="2452835"/>
            <a:ext cx="9953309" cy="195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1900-1980</a:t>
            </a:r>
            <a:r>
              <a:rPr lang="hu-HU" dirty="0"/>
              <a:t>: Növekedés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Egészségügyi és táplálkozási fejlődés, orvosi ellátás fejlődése.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1980-tól napjainkig</a:t>
            </a:r>
            <a:r>
              <a:rPr lang="hu-HU" dirty="0"/>
              <a:t>: Tovább növekedett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Orvosi technológia fejlődése, javuló életkörülmények.</a:t>
            </a:r>
          </a:p>
        </p:txBody>
      </p:sp>
    </p:spTree>
    <p:extLst>
      <p:ext uri="{BB962C8B-B14F-4D97-AF65-F5344CB8AC3E}">
        <p14:creationId xmlns:p14="http://schemas.microsoft.com/office/powerpoint/2010/main" val="287304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6746-0F05-5C9A-C596-3321E51D0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89EF-CD05-6C6C-55B5-650C9B3B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Jövőbeli következmények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25525393-932D-7E14-B03F-A5CDFF53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B50DB6-883D-84B3-3941-83E430D4A92E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20" y="1857287"/>
            <a:ext cx="9953309" cy="31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Egészségügyi rendszer terhelése</a:t>
            </a:r>
            <a:r>
              <a:rPr lang="hu-HU" dirty="0"/>
              <a:t>: Több idős embernél krónikus betegségek kezelése válik szükségessé.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Nyugdíjrendszer fenntarthatósága</a:t>
            </a:r>
            <a:r>
              <a:rPr lang="hu-HU" dirty="0"/>
              <a:t>: A hosszabb élet több nyugdíjas évvel jár, ami pénzügyi kihívást jelent.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Munkaerőpiac változása</a:t>
            </a:r>
            <a:r>
              <a:rPr lang="hu-HU" dirty="0"/>
              <a:t>: Hosszabb munkavállalási időszakra lehet szükség az aktív népesség csökkenése miatt.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Társadalmi egyensúly</a:t>
            </a:r>
            <a:r>
              <a:rPr lang="hu-HU" dirty="0"/>
              <a:t>: Az idősek aránya nő, ami a fiatalabb generációkra nagyobb szociális és gazdasági nyomást helyezhet.</a:t>
            </a:r>
          </a:p>
        </p:txBody>
      </p:sp>
    </p:spTree>
    <p:extLst>
      <p:ext uri="{BB962C8B-B14F-4D97-AF65-F5344CB8AC3E}">
        <p14:creationId xmlns:p14="http://schemas.microsoft.com/office/powerpoint/2010/main" val="361418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  <a:endParaRPr lang="en-US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BF54A620-BE68-5DB1-E2CE-661C3563F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229" y="5876923"/>
            <a:ext cx="4179570" cy="479427"/>
          </a:xfrm>
        </p:spPr>
        <p:txBody>
          <a:bodyPr/>
          <a:lstStyle/>
          <a:p>
            <a:r>
              <a:rPr lang="hu-HU" dirty="0"/>
              <a:t>Készítette: Tóth Zsombor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4">
            <a:extLst>
              <a:ext uri="{FF2B5EF4-FFF2-40B4-BE49-F238E27FC236}">
                <a16:creationId xmlns:a16="http://schemas.microsoft.com/office/drawing/2014/main" id="{40582832-3C42-F91E-9AE3-89CD48115747}"/>
              </a:ext>
            </a:extLst>
          </p:cNvPr>
          <p:cNvSpPr txBox="1">
            <a:spLocks/>
          </p:cNvSpPr>
          <p:nvPr/>
        </p:nvSpPr>
        <p:spPr>
          <a:xfrm>
            <a:off x="6576292" y="1270396"/>
            <a:ext cx="4985788" cy="3234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>
                <a:solidFill>
                  <a:schemeClr val="bg1"/>
                </a:solidFill>
              </a:rPr>
              <a:t>Egyszerűbb adatszerkezet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Hasznos </a:t>
            </a:r>
            <a:r>
              <a:rPr lang="hu-HU" dirty="0" err="1">
                <a:solidFill>
                  <a:schemeClr val="bg1"/>
                </a:solidFill>
              </a:rPr>
              <a:t>infromációk</a:t>
            </a:r>
            <a:endParaRPr lang="hu-HU" dirty="0">
              <a:solidFill>
                <a:schemeClr val="bg1"/>
              </a:solidFill>
            </a:endParaRPr>
          </a:p>
          <a:p>
            <a:pPr lvl="1"/>
            <a:r>
              <a:rPr lang="hu-HU" dirty="0">
                <a:solidFill>
                  <a:schemeClr val="bg1"/>
                </a:solidFill>
              </a:rPr>
              <a:t>Jövőbeli hatások</a:t>
            </a:r>
          </a:p>
          <a:p>
            <a:pPr marL="457200" lvl="1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2005CA0-3376-F156-C4A7-0A43AC1C64AB}"/>
              </a:ext>
            </a:extLst>
          </p:cNvPr>
          <p:cNvSpPr txBox="1">
            <a:spLocks/>
          </p:cNvSpPr>
          <p:nvPr/>
        </p:nvSpPr>
        <p:spPr>
          <a:xfrm>
            <a:off x="7000240" y="450274"/>
            <a:ext cx="3924300" cy="464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Szempontok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2" name="Kép helye 41">
            <a:extLst>
              <a:ext uri="{FF2B5EF4-FFF2-40B4-BE49-F238E27FC236}">
                <a16:creationId xmlns:a16="http://schemas.microsoft.com/office/drawing/2014/main" id="{6811B687-B254-21D8-9E83-0FBABF8463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090" r="8090"/>
          <a:stretch>
            <a:fillRect/>
          </a:stretch>
        </p:blipFill>
        <p:spPr>
          <a:xfrm>
            <a:off x="0" y="0"/>
            <a:ext cx="6576292" cy="6858000"/>
          </a:xfr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1A725-58B2-0F3D-4E44-DAD8A41AC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09E-9C88-EE97-D259-84DF3530F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 err="1"/>
              <a:t>MEgvalósítás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0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BFDB203E-2A09-6224-7BAB-F3671011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1020445"/>
            <a:ext cx="3304540" cy="1325563"/>
          </a:xfrm>
        </p:spPr>
        <p:txBody>
          <a:bodyPr>
            <a:normAutofit fontScale="90000"/>
          </a:bodyPr>
          <a:lstStyle/>
          <a:p>
            <a:r>
              <a:rPr lang="hu-HU" dirty="0"/>
              <a:t>Ismeretek felhasználása, bővítése</a:t>
            </a:r>
            <a:br>
              <a:rPr lang="en-US" dirty="0"/>
            </a:b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2674013"/>
            <a:ext cx="3304540" cy="3269589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Kezdetben az órán tanultak alkalmazása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Bővítéshez új megvalósítás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B6AE-755D-D50F-AF6F-B60EC9D34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54E2-5733-6A23-7333-764DB025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Nehézségek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3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A15F24-20FB-2F24-80A9-32D2AFB7C67A}"/>
              </a:ext>
            </a:extLst>
          </p:cNvPr>
          <p:cNvSpPr txBox="1">
            <a:spLocks/>
          </p:cNvSpPr>
          <p:nvPr/>
        </p:nvSpPr>
        <p:spPr>
          <a:xfrm>
            <a:off x="6096000" y="479204"/>
            <a:ext cx="5008880" cy="58995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Teljesen új programozás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lvl="1"/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Idegen, ismeretlen terület</a:t>
            </a:r>
          </a:p>
          <a:p>
            <a:pPr lvl="1"/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Megvalósítás korlátozottsága</a:t>
            </a:r>
          </a:p>
          <a:p>
            <a:pPr lvl="1"/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Nehezebb hibafelismerés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25929-0C90-6D68-0444-B3CE183A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7B38-AB32-6655-9404-10C2F46A7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Program működése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29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622</Words>
  <Application>Microsoft Office PowerPoint</Application>
  <PresentationFormat>Szélesvásznú</PresentationFormat>
  <Paragraphs>200</Paragraphs>
  <Slides>24</Slides>
  <Notes>24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3" baseType="lpstr">
      <vt:lpstr>Aptos</vt:lpstr>
      <vt:lpstr>Arial</vt:lpstr>
      <vt:lpstr>Calibri</vt:lpstr>
      <vt:lpstr>Courier New</vt:lpstr>
      <vt:lpstr>Symbol</vt:lpstr>
      <vt:lpstr>Tenorite</vt:lpstr>
      <vt:lpstr>Times New Roman</vt:lpstr>
      <vt:lpstr>Wingdings</vt:lpstr>
      <vt:lpstr>Custom</vt:lpstr>
      <vt:lpstr>Népességi adatok</vt:lpstr>
      <vt:lpstr>Tartalom</vt:lpstr>
      <vt:lpstr>Tervezés</vt:lpstr>
      <vt:lpstr>PowerPoint-bemutató</vt:lpstr>
      <vt:lpstr>MEgvalósítás</vt:lpstr>
      <vt:lpstr>Ismeretek felhasználása, bővítése </vt:lpstr>
      <vt:lpstr>Nehézségek</vt:lpstr>
      <vt:lpstr>PowerPoint-bemutató</vt:lpstr>
      <vt:lpstr>Program működése</vt:lpstr>
      <vt:lpstr>Működési elv</vt:lpstr>
      <vt:lpstr>Init függvény</vt:lpstr>
      <vt:lpstr>Népesség függvény</vt:lpstr>
      <vt:lpstr>Átlagéletkor függvény</vt:lpstr>
      <vt:lpstr>show_plot függvény</vt:lpstr>
      <vt:lpstr>prev_plot és next_plot függvény</vt:lpstr>
      <vt:lpstr>Népesség száma</vt:lpstr>
      <vt:lpstr>Átlag életkor</vt:lpstr>
      <vt:lpstr>Adatelemzés</vt:lpstr>
      <vt:lpstr>Népesség nemek szerint (millió fő)</vt:lpstr>
      <vt:lpstr>Népesség száma</vt:lpstr>
      <vt:lpstr>Átlagéletkor nemek szerint (év)</vt:lpstr>
      <vt:lpstr>Átlagos életkor</vt:lpstr>
      <vt:lpstr>Jövőbeli következmények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Tóth Zsombor</dc:creator>
  <cp:lastModifiedBy>Zsombor Tóth</cp:lastModifiedBy>
  <cp:revision>10</cp:revision>
  <dcterms:created xsi:type="dcterms:W3CDTF">2024-02-14T19:04:18Z</dcterms:created>
  <dcterms:modified xsi:type="dcterms:W3CDTF">2024-11-24T13:34:54Z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