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ubik Light"/>
      <p:regular r:id="rId11"/>
      <p:bold r:id="rId12"/>
      <p:italic r:id="rId13"/>
      <p:boldItalic r:id="rId14"/>
    </p:embeddedFont>
    <p:embeddedFont>
      <p:font typeface="Rubi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ubikLight-regular.fntdata"/><Relationship Id="rId10" Type="http://schemas.openxmlformats.org/officeDocument/2006/relationships/slide" Target="slides/slide6.xml"/><Relationship Id="rId13" Type="http://schemas.openxmlformats.org/officeDocument/2006/relationships/font" Target="fonts/RubikLight-italic.fntdata"/><Relationship Id="rId12" Type="http://schemas.openxmlformats.org/officeDocument/2006/relationships/font" Target="fonts/Rubik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bik-regular.fntdata"/><Relationship Id="rId14" Type="http://schemas.openxmlformats.org/officeDocument/2006/relationships/font" Target="fonts/RubikLight-boldItalic.fntdata"/><Relationship Id="rId17" Type="http://schemas.openxmlformats.org/officeDocument/2006/relationships/font" Target="fonts/Rubik-italic.fntdata"/><Relationship Id="rId16" Type="http://schemas.openxmlformats.org/officeDocument/2006/relationships/font" Target="fonts/Rubi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ubi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4f3360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4f3360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e1f3c0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e1f3c0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4f3360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4f3360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e1f3c0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e1f3c0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e1f3c0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e1f3c0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32375"/>
            <a:ext cx="85206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Rubik"/>
                <a:ea typeface="Rubik"/>
                <a:cs typeface="Rubik"/>
                <a:sym typeface="Rubik"/>
              </a:rPr>
              <a:t>Biletly</a:t>
            </a:r>
            <a:endParaRPr b="1" sz="3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ubik"/>
                <a:ea typeface="Rubik"/>
                <a:cs typeface="Rubik"/>
                <a:sym typeface="Rubik"/>
              </a:rPr>
              <a:t>Mariano Cáceres Smoler, Ignacio Gutman, Facundo Liponetzky,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Tiago Coladonato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-3945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04775" y="612725"/>
            <a:ext cx="805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s" sz="5805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User Stories / Historias de usuario</a:t>
            </a:r>
            <a:endParaRPr b="1" sz="5805">
              <a:solidFill>
                <a:srgbClr val="0EDB88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573"/>
              <a:buFont typeface="Arial"/>
              <a:buNone/>
            </a:pPr>
            <a:r>
              <a:t/>
            </a:r>
            <a:endParaRPr b="1" sz="2711">
              <a:solidFill>
                <a:srgbClr val="00C2C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2400">
              <a:solidFill>
                <a:srgbClr val="00C2CB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270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76400" y="1638625"/>
            <a:ext cx="3634800" cy="2284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ID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1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COMO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empresa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QUIERO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guardar mis transacciones en la Blockchain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así llevar un registro seguro de las transacciones.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Prioridad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1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921975" y="1638625"/>
            <a:ext cx="3634800" cy="22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Los usuarios deben haber realizado primero una compra, para así registrar esta transacción.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Los datos de las transacciones se trasladan a la Blockchain, y las empresas reciben NFTs a cambio.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5" name="Google Shape;65;p14"/>
          <p:cNvSpPr txBox="1"/>
          <p:nvPr/>
        </p:nvSpPr>
        <p:spPr>
          <a:xfrm>
            <a:off x="704775" y="649475"/>
            <a:ext cx="805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HU: Guardar compras en Blockchain</a:t>
            </a:r>
            <a:endParaRPr sz="2400">
              <a:solidFill>
                <a:srgbClr val="0EDB8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876400" y="1638625"/>
            <a:ext cx="3634800" cy="2284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ID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2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COMO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usuario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QUIERO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recibir mis entradas en formato NFT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s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guardar de forma más segura mis diferentes tickets.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Prioridad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1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921975" y="1638625"/>
            <a:ext cx="3634800" cy="22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Los usuarios deben haber realizado una compra, para así poder generar el NFT de esta entrada.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Las compras deben registrarse primero en la Blockchain.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Los NFTs deben pasar primero por las empresas, para luego dárselos a los usuarios.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3" name="Google Shape;73;p15"/>
          <p:cNvSpPr txBox="1"/>
          <p:nvPr/>
        </p:nvSpPr>
        <p:spPr>
          <a:xfrm>
            <a:off x="1623525" y="4136388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ubik"/>
                <a:ea typeface="Rubik"/>
                <a:cs typeface="Rubik"/>
                <a:sym typeface="Rubik"/>
              </a:rPr>
              <a:t>     Cara de la tarjeta                                            Contracara (Criterios de aceptación)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04775" y="649475"/>
            <a:ext cx="805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HU: Crear NFTs</a:t>
            </a:r>
            <a:endParaRPr sz="2400">
              <a:solidFill>
                <a:srgbClr val="0EDB8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-270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876400" y="1638625"/>
            <a:ext cx="3634800" cy="2284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ID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3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COMO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empresa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QUIERO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controlar  la reventa de entradas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generar nuevos ingresos sobre entradas ya vendidas o evitarla.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Prioridad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2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921975" y="1638625"/>
            <a:ext cx="3634800" cy="22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La venta y las distintas reventas deben quedar registradas en la Blockchain.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Las transacciones deben desarrollarse dentro del marco de Smart Contracts para así contemplar el seguimiento de la reventa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2" name="Google Shape;82;p16"/>
          <p:cNvSpPr txBox="1"/>
          <p:nvPr/>
        </p:nvSpPr>
        <p:spPr>
          <a:xfrm>
            <a:off x="704775" y="748550"/>
            <a:ext cx="805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HU: Controlar transacciones</a:t>
            </a:r>
            <a:endParaRPr sz="2400">
              <a:solidFill>
                <a:srgbClr val="0EDB8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-270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76400" y="1638625"/>
            <a:ext cx="3634800" cy="2284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ID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4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COMO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empresa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QUIERO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validar las entradas de los eventos </a:t>
            </a:r>
            <a:r>
              <a:rPr b="1" lang="es"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que solo puedan acceder personas con entradas originales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ubik"/>
                <a:ea typeface="Rubik"/>
                <a:cs typeface="Rubik"/>
                <a:sym typeface="Rubik"/>
              </a:rPr>
              <a:t>Prioridad</a:t>
            </a:r>
            <a:r>
              <a:rPr lang="es">
                <a:latin typeface="Rubik"/>
                <a:ea typeface="Rubik"/>
                <a:cs typeface="Rubik"/>
                <a:sym typeface="Rubik"/>
              </a:rPr>
              <a:t>: 3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921975" y="1638625"/>
            <a:ext cx="3634800" cy="22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EDB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Los NFTs deben integrar QRs.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ubik"/>
              <a:buChar char="●"/>
            </a:pPr>
            <a:r>
              <a:rPr lang="es" sz="1300">
                <a:latin typeface="Rubik"/>
                <a:ea typeface="Rubik"/>
                <a:cs typeface="Rubik"/>
                <a:sym typeface="Rubik"/>
              </a:rPr>
              <a:t>Debe haber un sistema para que los eventos puedan leer estos QRs y obtener la información de los NFTs.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0" name="Google Shape;90;p17"/>
          <p:cNvSpPr txBox="1"/>
          <p:nvPr/>
        </p:nvSpPr>
        <p:spPr>
          <a:xfrm>
            <a:off x="704775" y="748550"/>
            <a:ext cx="8058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11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HU: Leer entradas</a:t>
            </a:r>
            <a:endParaRPr sz="2400">
              <a:solidFill>
                <a:srgbClr val="0EDB8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-2700"/>
            <a:ext cx="236400" cy="5222400"/>
          </a:xfrm>
          <a:prstGeom prst="rect">
            <a:avLst/>
          </a:prstGeom>
          <a:solidFill>
            <a:srgbClr val="0ED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272563" y="1460900"/>
            <a:ext cx="1445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Guardar compras en Blockchain</a:t>
            </a:r>
            <a:endParaRPr sz="800"/>
          </a:p>
        </p:txBody>
      </p:sp>
      <p:sp>
        <p:nvSpPr>
          <p:cNvPr id="97" name="Google Shape;97;p18"/>
          <p:cNvSpPr txBox="1"/>
          <p:nvPr/>
        </p:nvSpPr>
        <p:spPr>
          <a:xfrm>
            <a:off x="2989690" y="1516893"/>
            <a:ext cx="14457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Crear NFTs</a:t>
            </a:r>
            <a:endParaRPr sz="800"/>
          </a:p>
        </p:txBody>
      </p:sp>
      <p:sp>
        <p:nvSpPr>
          <p:cNvPr id="98" name="Google Shape;98;p18"/>
          <p:cNvSpPr txBox="1"/>
          <p:nvPr/>
        </p:nvSpPr>
        <p:spPr>
          <a:xfrm>
            <a:off x="4706800" y="1514750"/>
            <a:ext cx="14457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Controlar transacciones</a:t>
            </a:r>
            <a:endParaRPr sz="800"/>
          </a:p>
        </p:txBody>
      </p:sp>
      <p:sp>
        <p:nvSpPr>
          <p:cNvPr id="99" name="Google Shape;99;p18"/>
          <p:cNvSpPr txBox="1"/>
          <p:nvPr/>
        </p:nvSpPr>
        <p:spPr>
          <a:xfrm>
            <a:off x="6425736" y="1514743"/>
            <a:ext cx="14457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EDB88"/>
                </a:solidFill>
                <a:latin typeface="Rubik"/>
                <a:ea typeface="Rubik"/>
                <a:cs typeface="Rubik"/>
                <a:sym typeface="Rubik"/>
              </a:rPr>
              <a:t>Leer entradas</a:t>
            </a:r>
            <a:endParaRPr sz="800"/>
          </a:p>
        </p:txBody>
      </p:sp>
      <p:sp>
        <p:nvSpPr>
          <p:cNvPr id="100" name="Google Shape;100;p18"/>
          <p:cNvSpPr txBox="1"/>
          <p:nvPr/>
        </p:nvSpPr>
        <p:spPr>
          <a:xfrm>
            <a:off x="539950" y="2171700"/>
            <a:ext cx="14457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Usuarios compran entradas a través de una página</a:t>
            </a:r>
            <a:endParaRPr sz="800">
              <a:solidFill>
                <a:srgbClr val="00C2CB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194538" y="2171700"/>
            <a:ext cx="14457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La información de la transacción es enviada a nuestro servicio</a:t>
            </a:r>
            <a:endParaRPr sz="800">
              <a:solidFill>
                <a:srgbClr val="00C2CB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849150" y="2233200"/>
            <a:ext cx="1445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Se devuelve NFT a la plataforma</a:t>
            </a:r>
            <a:endParaRPr sz="800">
              <a:solidFill>
                <a:srgbClr val="00C2CB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503750" y="2233200"/>
            <a:ext cx="1445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El usuario recibe el ticket en forma de NFT</a:t>
            </a:r>
            <a:endParaRPr sz="800">
              <a:solidFill>
                <a:srgbClr val="00C2CB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158350" y="2171700"/>
            <a:ext cx="14457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0C2CB"/>
                </a:solidFill>
                <a:latin typeface="Rubik"/>
                <a:ea typeface="Rubik"/>
                <a:cs typeface="Rubik"/>
                <a:sym typeface="Rubik"/>
              </a:rPr>
              <a:t>El usuario accede al evento a través del QR dentro de su NFT</a:t>
            </a:r>
            <a:endParaRPr sz="800">
              <a:solidFill>
                <a:srgbClr val="00C2CB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021850" y="3005500"/>
            <a:ext cx="14457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rPr>
              <a:t>Se desarrolla un registro de las transacciones y posibles reventas en la Blockchain</a:t>
            </a:r>
            <a:endParaRPr sz="800">
              <a:solidFill>
                <a:schemeClr val="accent4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706788" y="3128500"/>
            <a:ext cx="1445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rPr>
              <a:t>Las páginas obtienen un porcentaje de la reventa</a:t>
            </a:r>
            <a:endParaRPr sz="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